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473" r:id="rId3"/>
    <p:sldId id="479" r:id="rId4"/>
    <p:sldId id="502" r:id="rId5"/>
    <p:sldId id="505" r:id="rId6"/>
    <p:sldId id="507" r:id="rId7"/>
    <p:sldId id="518" r:id="rId8"/>
    <p:sldId id="508" r:id="rId9"/>
    <p:sldId id="509" r:id="rId10"/>
    <p:sldId id="519" r:id="rId11"/>
    <p:sldId id="510" r:id="rId12"/>
    <p:sldId id="512" r:id="rId13"/>
    <p:sldId id="511" r:id="rId14"/>
    <p:sldId id="520" r:id="rId15"/>
    <p:sldId id="517" r:id="rId16"/>
    <p:sldId id="513" r:id="rId17"/>
    <p:sldId id="514" r:id="rId18"/>
    <p:sldId id="515" r:id="rId19"/>
    <p:sldId id="516" r:id="rId20"/>
    <p:sldId id="477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01972C95-4D7B-4069-995A-6F1FED8A82E9}">
          <p14:sldIdLst>
            <p14:sldId id="473"/>
            <p14:sldId id="479"/>
          </p14:sldIdLst>
        </p14:section>
        <p14:section name="Компютърни системи" id="{9B66EB77-0629-4D2E-81E3-BB8DE19B26E0}">
          <p14:sldIdLst>
            <p14:sldId id="502"/>
            <p14:sldId id="505"/>
            <p14:sldId id="507"/>
          </p14:sldIdLst>
        </p14:section>
        <p14:section name="Централен процесор" id="{FB91EC00-1B3B-490D-9C98-0B7A9A9E069E}">
          <p14:sldIdLst>
            <p14:sldId id="518"/>
            <p14:sldId id="508"/>
            <p14:sldId id="509"/>
          </p14:sldIdLst>
        </p14:section>
        <p14:section name="Памет" id="{981C67FD-D6B0-40DA-84FA-2734C362FCDD}">
          <p14:sldIdLst>
            <p14:sldId id="519"/>
            <p14:sldId id="510"/>
            <p14:sldId id="512"/>
            <p14:sldId id="511"/>
          </p14:sldIdLst>
        </p14:section>
        <p14:section name="Периферни устройства" id="{E843D285-1091-4E2B-9FFD-34EAA9B732AB}">
          <p14:sldIdLst>
            <p14:sldId id="520"/>
            <p14:sldId id="517"/>
            <p14:sldId id="513"/>
            <p14:sldId id="514"/>
            <p14:sldId id="515"/>
            <p14:sldId id="516"/>
          </p14:sldIdLst>
        </p14:section>
        <p14:section name="Заключение" id="{0BE47C38-5060-4D3A-BE44-72827A6042C5}">
          <p14:sldIdLst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34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9/13/2024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24570F1-F6E4-409F-8304-8B773ADA1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919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D6141A7-2FD4-40B3-8EA8-C5FE0EB0E1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6575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02C039A-C0CA-4532-B568-8A21CFAD9D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602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43719" y="583529"/>
            <a:ext cx="10874375" cy="788071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+mn-ea"/>
              </a:rPr>
              <a:t>Структура на  компютърните системи</a:t>
            </a:r>
            <a:endParaRPr lang="x-none" altLang="en-US" sz="4000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6345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/>
              <a:t>Компютърни системи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338" y="3331687"/>
            <a:ext cx="3494630" cy="261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312526A1-2D25-4FC9-A2E2-7C30DE7716EF}"/>
              </a:ext>
            </a:extLst>
          </p:cNvPr>
          <p:cNvSpPr>
            <a:spLocks noChangeArrowheads="1"/>
          </p:cNvSpPr>
          <p:nvPr/>
        </p:nvSpPr>
        <p:spPr bwMode="auto">
          <a:xfrm rot="1380000">
            <a:off x="5337947" y="3630539"/>
            <a:ext cx="1504556" cy="40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8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b="1" dirty="0">
                <a:solidFill>
                  <a:srgbClr val="FFF0D9"/>
                </a:solidFill>
                <a:latin typeface="Calibri" charset="0"/>
                <a:ea typeface="Noto Sans CJK SC Regular" charset="0"/>
                <a:cs typeface="Noto Sans CJK SC Regular" charset="0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07597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Оперативна памет </a:t>
            </a:r>
            <a:r>
              <a:rPr lang="en-US" dirty="0"/>
              <a:t>(RAM):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/>
              <a:t>Процесорът може да работи директно с оперативната памет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/>
              <a:t>Типично оперативната памет е енергозависима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/>
              <a:t>Времето за достъп до всяка клетка от паметта е едно и също (</a:t>
            </a:r>
            <a:r>
              <a:rPr lang="en-US" dirty="0"/>
              <a:t>random access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/>
              <a:t>Постоянна памет (Запомнящи устройства)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/>
              <a:t>Енергонезависима памет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/>
              <a:t>Скоростта на достъп е порядъци по-ниска от тази на оперативната памет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/>
              <a:t>Може да се съхраняват по-големи обеми на по-ниски цени.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Памет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57BBD1E-689B-4EE0-9ABB-14823056F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2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88" y="990600"/>
            <a:ext cx="9601200" cy="55703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bg-BG" dirty="0"/>
              <a:t>Използванта информация временно се копира от по-бавно в по-бързо запаметяващо устройство.</a:t>
            </a:r>
          </a:p>
          <a:p>
            <a:pPr algn="just"/>
            <a:r>
              <a:rPr lang="bg-BG" dirty="0"/>
              <a:t>Когато има нужда от дадена информация първо се проверява кеша. Ако информацията е налична се чете от там, в противен случай се чете от основната памет, и се копира в кеша.</a:t>
            </a:r>
          </a:p>
          <a:p>
            <a:pPr algn="just"/>
            <a:r>
              <a:rPr lang="bg-BG" dirty="0"/>
              <a:t>Аналогия с хладилник (кеш памет) и магазин (основна памет).</a:t>
            </a:r>
          </a:p>
          <a:p>
            <a:pPr algn="just"/>
            <a:r>
              <a:rPr lang="bg-BG" dirty="0"/>
              <a:t>Реализира се на различни нива – (ниво хардуер, ниво операционна система, ниво софтуер, ниво мрежа...)</a:t>
            </a:r>
          </a:p>
          <a:p>
            <a:pPr algn="just"/>
            <a:r>
              <a:rPr lang="bg-BG" dirty="0"/>
              <a:t>Терминът произлиза от френски език: </a:t>
            </a:r>
            <a:r>
              <a:rPr lang="en-US" dirty="0"/>
              <a:t>cache – </a:t>
            </a:r>
            <a:r>
              <a:rPr lang="bg-BG" dirty="0"/>
              <a:t>оставям нещо за после.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Кеширане – </a:t>
            </a:r>
            <a:r>
              <a:rPr lang="en-US"/>
              <a:t>Cache Memory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187" y="1676400"/>
            <a:ext cx="2212848" cy="41148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6179051-93D6-4728-A657-E411E0657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0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97" y="2057400"/>
            <a:ext cx="7837715" cy="3429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Йерархия на паметта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F68CCAE-6F36-44C5-AAAE-FD255521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7412" y="3048000"/>
            <a:ext cx="304800" cy="152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0821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Управление на периферните устройства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Peripheral devices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738137" y="1574693"/>
            <a:ext cx="4724400" cy="26596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442755"/>
            <a:ext cx="3803979" cy="2856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4857773-18EC-47C1-BAB4-219A45C4BF4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5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Периферни устройства</a:t>
            </a:r>
            <a:r>
              <a:rPr lang="bg-BG" dirty="0"/>
              <a:t>:</a:t>
            </a:r>
          </a:p>
          <a:p>
            <a:pPr marL="1066800" lvl="2" indent="-457200">
              <a:buFont typeface="Courier New" pitchFamily="49" charset="0"/>
              <a:buChar char="o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Входни</a:t>
            </a:r>
            <a:r>
              <a:rPr lang="bg-BG" dirty="0"/>
              <a:t> – клавиатура, мишка, камера, скенер, микрофон...</a:t>
            </a:r>
          </a:p>
          <a:p>
            <a:pPr marL="1066800" lvl="2" indent="-457200">
              <a:buFont typeface="Courier New" pitchFamily="49" charset="0"/>
              <a:buChar char="o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Изходни</a:t>
            </a:r>
            <a:r>
              <a:rPr lang="bg-BG" dirty="0"/>
              <a:t> – монитор, принтер, тонколони...</a:t>
            </a:r>
          </a:p>
          <a:p>
            <a:pPr marL="1066800" lvl="2" indent="-457200">
              <a:buFont typeface="Courier New" pitchFamily="49" charset="0"/>
              <a:buChar char="o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Входно-изходни</a:t>
            </a:r>
            <a:r>
              <a:rPr lang="bg-BG" dirty="0"/>
              <a:t> – </a:t>
            </a:r>
            <a:r>
              <a:rPr lang="en-US" dirty="0"/>
              <a:t>HDD</a:t>
            </a:r>
            <a:r>
              <a:rPr lang="bg-BG" dirty="0"/>
              <a:t>,</a:t>
            </a:r>
            <a:r>
              <a:rPr lang="en-US" dirty="0"/>
              <a:t> SDD, USB</a:t>
            </a:r>
            <a:r>
              <a:rPr lang="bg-BG" dirty="0"/>
              <a:t>-</a:t>
            </a:r>
            <a:r>
              <a:rPr lang="en-US" dirty="0"/>
              <a:t>flash </a:t>
            </a:r>
            <a:r>
              <a:rPr lang="bg-BG" dirty="0"/>
              <a:t>памет, </a:t>
            </a:r>
            <a:r>
              <a:rPr lang="en-US" dirty="0"/>
              <a:t>Wi-Fi </a:t>
            </a:r>
            <a:r>
              <a:rPr lang="bg-BG" dirty="0"/>
              <a:t>модул... 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Контролери</a:t>
            </a:r>
            <a:r>
              <a:rPr lang="bg-BG" dirty="0"/>
              <a:t> – физическо устройство за връзка между периферното устройство и оперативната</a:t>
            </a:r>
            <a:r>
              <a:rPr lang="en-US" dirty="0"/>
              <a:t> </a:t>
            </a:r>
            <a:r>
              <a:rPr lang="bg-BG" dirty="0"/>
              <a:t>памет на КС.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Физически интерфейси </a:t>
            </a:r>
            <a:r>
              <a:rPr lang="bg-BG" dirty="0"/>
              <a:t>- </a:t>
            </a:r>
            <a:r>
              <a:rPr lang="en-US" dirty="0"/>
              <a:t>USB, PS/2, VGA, HDMI, RS232, RS485, SCSI..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Драйвери</a:t>
            </a:r>
            <a:r>
              <a:rPr lang="bg-BG" dirty="0"/>
              <a:t> – системен софтуер, част от ОС, който реализира абстракцията между приложен софтуер и физическо устройство.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перифрените устройства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B647519-67C8-417D-9A08-CE9FE83F7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3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/>
              <a:t>Синхронно изпълнение на входно/изходните операции – (</a:t>
            </a:r>
            <a:r>
              <a:rPr lang="en-US" dirty="0"/>
              <a:t>Programmed IO</a:t>
            </a:r>
            <a:r>
              <a:rPr lang="bg-BG" dirty="0"/>
              <a:t>)</a:t>
            </a:r>
            <a:endParaRPr lang="en-US" dirty="0"/>
          </a:p>
          <a:p>
            <a:pPr algn="just"/>
            <a:r>
              <a:rPr lang="bg-BG" dirty="0"/>
              <a:t>Асинхронно изпълнение на в/и операции – </a:t>
            </a:r>
            <a:r>
              <a:rPr lang="en-US" dirty="0"/>
              <a:t>(Interrupt-Driven IO)</a:t>
            </a:r>
          </a:p>
          <a:p>
            <a:pPr algn="just"/>
            <a:r>
              <a:rPr lang="bg-BG" dirty="0"/>
              <a:t>Пряк достъп до паметта </a:t>
            </a:r>
            <a:r>
              <a:rPr lang="en-US" dirty="0"/>
              <a:t>(Direct Memory Access)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823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Логическо управление на перифирните устройства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4343400"/>
            <a:ext cx="3124200" cy="226314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989B2CE-4E85-4AD2-B4F3-FC7AFB261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9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13" y="1287645"/>
            <a:ext cx="8037599" cy="5570355"/>
          </a:xfrm>
        </p:spPr>
        <p:txBody>
          <a:bodyPr>
            <a:normAutofit/>
          </a:bodyPr>
          <a:lstStyle/>
          <a:p>
            <a:pPr algn="just"/>
            <a:r>
              <a:rPr lang="bg-BG" dirty="0"/>
              <a:t>Процесорът се обръща към контролера на в/и устройство и подава заявка за извършване на операцията.</a:t>
            </a:r>
          </a:p>
          <a:p>
            <a:pPr algn="just"/>
            <a:r>
              <a:rPr lang="bg-BG" dirty="0"/>
              <a:t>В/и операция се извършва от контролера на устройството.</a:t>
            </a:r>
          </a:p>
          <a:p>
            <a:pPr algn="just"/>
            <a:r>
              <a:rPr lang="bg-BG" dirty="0"/>
              <a:t>Процесорът следи за състоянието на операцията докато тя се изпълни.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615" y="40341"/>
            <a:ext cx="9577597" cy="1110780"/>
          </a:xfrm>
        </p:spPr>
        <p:txBody>
          <a:bodyPr/>
          <a:lstStyle/>
          <a:p>
            <a:r>
              <a:rPr lang="bg-BG" dirty="0"/>
              <a:t>Синхронно изпълнение на </a:t>
            </a:r>
            <a:r>
              <a:rPr lang="en-US" dirty="0"/>
              <a:t>IO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457200"/>
            <a:ext cx="2487705" cy="56388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4B7CA74-F1EA-4EEA-9CCD-401B5A53E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1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990600"/>
            <a:ext cx="8266199" cy="55703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/>
              <a:t>Процесорът се обръща към контролера на в/и устройство и подава заявка за извършване на операция.</a:t>
            </a:r>
          </a:p>
          <a:p>
            <a:pPr algn="just"/>
            <a:r>
              <a:rPr lang="bg-BG" dirty="0"/>
              <a:t>След подаване на заявката процесорът е свободен да се занимава с други задачи.</a:t>
            </a:r>
          </a:p>
          <a:p>
            <a:pPr algn="just"/>
            <a:r>
              <a:rPr lang="bg-BG" dirty="0"/>
              <a:t>Когато изпълнението на задачата завърши, контролерът прекъсва работата на процесора.</a:t>
            </a:r>
          </a:p>
          <a:p>
            <a:pPr algn="just"/>
            <a:r>
              <a:rPr lang="bg-BG" dirty="0"/>
              <a:t>Процесорът прехвърля данните от буферите на контролера в оперативната памет или регистрите си.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Асинхронно изпълнение на </a:t>
            </a:r>
            <a:r>
              <a:rPr lang="en-US" dirty="0"/>
              <a:t>IO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295400"/>
            <a:ext cx="3382625" cy="45720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F5A6D09-AF9B-4E82-AB1B-F81C1B351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3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/>
          <a:lstStyle/>
          <a:p>
            <a:pPr algn="just"/>
            <a:r>
              <a:rPr lang="bg-BG" dirty="0"/>
              <a:t>Чете блокове от данни директно в оперативната памет.</a:t>
            </a:r>
          </a:p>
          <a:p>
            <a:pPr algn="just"/>
            <a:r>
              <a:rPr lang="bg-BG" dirty="0"/>
              <a:t>Работата на процесора се прекъсва, когато целия блок  от данни е прочетен и копиран в ОП.</a:t>
            </a:r>
          </a:p>
          <a:p>
            <a:pPr algn="just"/>
            <a:r>
              <a:rPr lang="en-US" dirty="0"/>
              <a:t>DMA </a:t>
            </a:r>
            <a:r>
              <a:rPr lang="bg-BG" dirty="0"/>
              <a:t>контролерът се занимава прехвърлянето на данните, а не процесора.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Пряк достъп до паметта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981200"/>
            <a:ext cx="4253753" cy="29718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33C74A-2F71-47E1-9229-1E12E39ED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3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Компютърни системи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20979178">
            <a:off x="507990" y="2356409"/>
            <a:ext cx="2514600" cy="2536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23721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Структура на компютърните системи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Процесор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Памет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Управление на перифирните устройства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34904D0-0705-4A7A-A72C-4447DB221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Структура на компютърните системи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Computer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990838" y="1322400"/>
            <a:ext cx="4218998" cy="3164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60" y="1905000"/>
            <a:ext cx="4838352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0B4237E-E6D7-4DAD-BBC3-30115047B20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1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088136"/>
            <a:ext cx="3383692" cy="500786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компютърна система (КС)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014" y="1404190"/>
            <a:ext cx="8418598" cy="553001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Хардуер</a:t>
            </a:r>
            <a:r>
              <a:rPr lang="bg-BG" sz="2800" dirty="0"/>
              <a:t>  </a:t>
            </a:r>
            <a:r>
              <a:rPr lang="en-US" sz="2800" dirty="0"/>
              <a:t>– </a:t>
            </a:r>
            <a:r>
              <a:rPr lang="bg-BG" sz="2800" dirty="0"/>
              <a:t>апаратната</a:t>
            </a:r>
            <a:r>
              <a:rPr lang="en-US" sz="2800" dirty="0"/>
              <a:t> </a:t>
            </a:r>
            <a:r>
              <a:rPr lang="bg-BG" sz="2800" dirty="0"/>
              <a:t>част на компютърната система. 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Операционна система </a:t>
            </a:r>
            <a:r>
              <a:rPr lang="bg-BG" sz="2800" dirty="0"/>
              <a:t>(Системен софтуер) – програма,</a:t>
            </a:r>
            <a:r>
              <a:rPr lang="en-US" sz="2800" dirty="0"/>
              <a:t> </a:t>
            </a:r>
            <a:r>
              <a:rPr lang="bg-BG" sz="2800" dirty="0"/>
              <a:t>която прави връзката между приложните</a:t>
            </a:r>
            <a:r>
              <a:rPr lang="en-US" sz="2800" dirty="0"/>
              <a:t> </a:t>
            </a:r>
            <a:r>
              <a:rPr lang="bg-BG" sz="2800" dirty="0"/>
              <a:t>програми и апаратната част.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Приложение </a:t>
            </a:r>
            <a:r>
              <a:rPr lang="bg-BG" sz="2800" dirty="0"/>
              <a:t>(Приложен софтуер) – софтуер, който извършва полезна работа.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Потребтел </a:t>
            </a:r>
            <a:r>
              <a:rPr lang="bg-BG" sz="2800" dirty="0"/>
              <a:t>– хора или машини, които се възползват от работата на приложния софтуер.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10B7569-0C34-477B-87CB-68BF5F762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0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6400"/>
            <a:ext cx="9030674" cy="398484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Апаратна (хардуерна) структура на КС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FE80CE1-49FE-443F-8EDE-B70BD1E04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9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Централен процесор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CPU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738137" y="1581692"/>
            <a:ext cx="4724400" cy="2645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5238">
            <a:off x="7487388" y="1981199"/>
            <a:ext cx="3483823" cy="232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EAEC06E-6220-4A64-A000-451DD2D56E2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– Central Processing Unit</a:t>
            </a:r>
          </a:p>
          <a:p>
            <a:r>
              <a:rPr lang="bg-BG" dirty="0"/>
              <a:t>Процесорът изпълнява инструкциите на програмата</a:t>
            </a:r>
          </a:p>
          <a:p>
            <a:r>
              <a:rPr lang="bg-BG" dirty="0"/>
              <a:t>По време на изпълнение инструкциите и данните се съхраняват в оперативната памет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Централен процесор </a:t>
            </a:r>
            <a:r>
              <a:rPr lang="en-US" dirty="0"/>
              <a:t>(CPU)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9" y="4019445"/>
            <a:ext cx="3016803" cy="1695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37" y="3974357"/>
            <a:ext cx="4257675" cy="2128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87" y="3974357"/>
            <a:ext cx="3810000" cy="2032000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51C10EF-80DE-48BC-81C3-A23F930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8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143000"/>
            <a:ext cx="6477000" cy="5570355"/>
          </a:xfrm>
        </p:spPr>
        <p:txBody>
          <a:bodyPr>
            <a:normAutofit/>
          </a:bodyPr>
          <a:lstStyle/>
          <a:p>
            <a:pPr algn="just"/>
            <a:r>
              <a:rPr lang="bg-BG" sz="2800" dirty="0"/>
              <a:t>АЛУ – Аритметико-логиеческо устройство – изпълнява аритметични и логически операции. Познато е като т.нар. ядро на процесора.</a:t>
            </a:r>
          </a:p>
          <a:p>
            <a:pPr algn="just"/>
            <a:r>
              <a:rPr lang="bg-BG" sz="2800" dirty="0"/>
              <a:t>Регистри / Кеш памети – бързодействащи памети вградени в процесора.</a:t>
            </a:r>
          </a:p>
          <a:p>
            <a:pPr algn="just"/>
            <a:r>
              <a:rPr lang="bg-BG" sz="2800" dirty="0"/>
              <a:t>Модул за извличане и декодиране на инструкции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Центален процесор – структура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762000"/>
            <a:ext cx="4319788" cy="53340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6C7C387-6582-4709-BABB-05B5E220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2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Памети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Computer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738137" y="1597933"/>
            <a:ext cx="4724400" cy="2613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12FD0E8-446F-4E13-8D16-5F0D0DD770E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28" name="Picture 4" descr="Какво представлява твърдия диск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1449531"/>
            <a:ext cx="3200400" cy="320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6023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7159</TotalTime>
  <Words>693</Words>
  <Application>Microsoft Office PowerPoint</Application>
  <PresentationFormat>Custom</PresentationFormat>
  <Paragraphs>98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Noto Sans CJK SC Regular</vt:lpstr>
      <vt:lpstr>Wingdings</vt:lpstr>
      <vt:lpstr>Wingdings 2</vt:lpstr>
      <vt:lpstr>SoftUni 16x9</vt:lpstr>
      <vt:lpstr>Структура на  компютърните системи</vt:lpstr>
      <vt:lpstr>Съдържание</vt:lpstr>
      <vt:lpstr>Структура на компютърните системи</vt:lpstr>
      <vt:lpstr>Структура на компютърна система (КС)</vt:lpstr>
      <vt:lpstr>Апаратна (хардуерна) структура на КС</vt:lpstr>
      <vt:lpstr>Централен процесор</vt:lpstr>
      <vt:lpstr>Централен процесор (CPU)</vt:lpstr>
      <vt:lpstr>Центален процесор – структура</vt:lpstr>
      <vt:lpstr>Памети</vt:lpstr>
      <vt:lpstr>Памет</vt:lpstr>
      <vt:lpstr>Кеширане – Cache Memory</vt:lpstr>
      <vt:lpstr>Йерархия на паметта</vt:lpstr>
      <vt:lpstr>Управление на периферните устройства</vt:lpstr>
      <vt:lpstr>Управление на перифрените устройства</vt:lpstr>
      <vt:lpstr>Логическо управление на перифирните устройства</vt:lpstr>
      <vt:lpstr>Синхронно изпълнение на IO</vt:lpstr>
      <vt:lpstr>Асинхронно изпълнение на IO</vt:lpstr>
      <vt:lpstr>Пряк достъп до паметта</vt:lpstr>
      <vt:lpstr>Компютърни системи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Margarita</cp:lastModifiedBy>
  <cp:revision>301</cp:revision>
  <dcterms:created xsi:type="dcterms:W3CDTF">2014-01-02T17:00:34Z</dcterms:created>
  <dcterms:modified xsi:type="dcterms:W3CDTF">2024-09-13T16:56:24Z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