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3"/>
  </p:notesMasterIdLst>
  <p:handoutMasterIdLst>
    <p:handoutMasterId r:id="rId24"/>
  </p:handoutMasterIdLst>
  <p:sldIdLst>
    <p:sldId id="473" r:id="rId3"/>
    <p:sldId id="479" r:id="rId4"/>
    <p:sldId id="502" r:id="rId5"/>
    <p:sldId id="521" r:id="rId6"/>
    <p:sldId id="522" r:id="rId7"/>
    <p:sldId id="523" r:id="rId8"/>
    <p:sldId id="525" r:id="rId9"/>
    <p:sldId id="526" r:id="rId10"/>
    <p:sldId id="530" r:id="rId11"/>
    <p:sldId id="527" r:id="rId12"/>
    <p:sldId id="528" r:id="rId13"/>
    <p:sldId id="529" r:id="rId14"/>
    <p:sldId id="531" r:id="rId15"/>
    <p:sldId id="533" r:id="rId16"/>
    <p:sldId id="534" r:id="rId17"/>
    <p:sldId id="535" r:id="rId18"/>
    <p:sldId id="536" r:id="rId19"/>
    <p:sldId id="537" r:id="rId20"/>
    <p:sldId id="538" r:id="rId21"/>
    <p:sldId id="539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28F7CAC-3B75-401A-A246-C2EEA6AC4A17}">
          <p14:sldIdLst>
            <p14:sldId id="473"/>
            <p14:sldId id="479"/>
          </p14:sldIdLst>
        </p14:section>
        <p14:section name="Компютърни системи" id="{2CCD5E5E-6260-4620-A4CA-A3075BCCB744}">
          <p14:sldIdLst>
            <p14:sldId id="502"/>
            <p14:sldId id="521"/>
            <p14:sldId id="522"/>
            <p14:sldId id="523"/>
          </p14:sldIdLst>
        </p14:section>
        <p14:section name="Структура на ОС" id="{8DF9E178-9843-4C61-83A7-7122B2E15816}">
          <p14:sldIdLst>
            <p14:sldId id="525"/>
            <p14:sldId id="526"/>
            <p14:sldId id="530"/>
            <p14:sldId id="527"/>
            <p14:sldId id="528"/>
            <p14:sldId id="529"/>
          </p14:sldIdLst>
        </p14:section>
        <p14:section name="Видове ОС" id="{AE145B3B-2970-48E2-8EC8-EBD842A99685}">
          <p14:sldIdLst>
            <p14:sldId id="531"/>
            <p14:sldId id="533"/>
            <p14:sldId id="534"/>
            <p14:sldId id="535"/>
            <p14:sldId id="536"/>
            <p14:sldId id="537"/>
            <p14:sldId id="538"/>
          </p14:sldIdLst>
        </p14:section>
        <p14:section name="Заключение" id="{ED8E6410-7ED4-49EA-A0C1-CB443FD3AD65}">
          <p14:sldIdLst>
            <p14:sldId id="5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115" d="100"/>
          <a:sy n="115" d="100"/>
        </p:scale>
        <p:origin x="348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9/13/2024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04B5DF5D-A787-457B-AE10-148FAEB84B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99849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3AB8891-1ECA-40CD-BE7B-9948C7BD87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51507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1000" y="583529"/>
            <a:ext cx="11109110" cy="788071"/>
          </a:xfrm>
        </p:spPr>
        <p:txBody>
          <a:bodyPr>
            <a:normAutofit/>
          </a:bodyPr>
          <a:lstStyle/>
          <a:p>
            <a:r>
              <a:rPr lang="bg-BG" sz="4500" dirty="0">
                <a:latin typeface="+mn-ea"/>
              </a:rPr>
              <a:t>Структура на  операционните системи</a:t>
            </a:r>
            <a:endParaRPr lang="x-none" altLang="en-US" sz="4500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676400"/>
            <a:ext cx="7910298" cy="803801"/>
          </a:xfrm>
        </p:spPr>
        <p:txBody>
          <a:bodyPr>
            <a:normAutofit fontScale="97500"/>
          </a:bodyPr>
          <a:lstStyle/>
          <a:p>
            <a:r>
              <a:rPr lang="bg-BG" dirty="0"/>
              <a:t>Операционни системи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2" y="3124416"/>
            <a:ext cx="3711207" cy="29838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scene3d>
            <a:camera prst="obliqueTop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978061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1295400"/>
            <a:ext cx="8878401" cy="4835941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Операционни системи с монилитно ядро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2CDEAD9-2D86-4555-A960-4F88F6448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334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1447800"/>
            <a:ext cx="7363789" cy="476361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0020397" cy="1110780"/>
          </a:xfrm>
        </p:spPr>
        <p:txBody>
          <a:bodyPr>
            <a:normAutofit/>
          </a:bodyPr>
          <a:lstStyle/>
          <a:p>
            <a:r>
              <a:rPr lang="bg-BG" dirty="0"/>
              <a:t>Операционни системи с многослойно ядро 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F135676-8581-4D59-970A-C0EAC8D7E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646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295400"/>
            <a:ext cx="7840138" cy="4857156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Операционни системи с микроядро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DFB68ED-1D68-40DE-8352-4E19DE60B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310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62899"/>
            <a:ext cx="10363200" cy="682101"/>
          </a:xfrm>
        </p:spPr>
        <p:txBody>
          <a:bodyPr/>
          <a:lstStyle/>
          <a:p>
            <a:r>
              <a:rPr lang="bg-BG" sz="4400" dirty="0"/>
              <a:t>Структура на операционните системи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Operating systems</a:t>
            </a:r>
            <a:r>
              <a:rPr lang="bg-BG" dirty="0"/>
              <a:t> </a:t>
            </a:r>
            <a:r>
              <a:rPr lang="en-US" dirty="0"/>
              <a:t>structure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762000"/>
            <a:ext cx="6096000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3F0FE9C-68B9-46F1-AD27-8300DB5F55EB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14400"/>
            <a:ext cx="11804822" cy="5570355"/>
          </a:xfrm>
        </p:spPr>
        <p:txBody>
          <a:bodyPr>
            <a:normAutofit/>
          </a:bodyPr>
          <a:lstStyle/>
          <a:p>
            <a:r>
              <a:rPr lang="bg-BG" sz="2800" b="1" dirty="0"/>
              <a:t>Спрямо броя на потребителите:</a:t>
            </a:r>
          </a:p>
          <a:p>
            <a:pPr marL="0" indent="0">
              <a:buNone/>
            </a:pPr>
            <a:r>
              <a:rPr lang="bg-BG" sz="2800" b="1" dirty="0"/>
              <a:t> </a:t>
            </a:r>
            <a:r>
              <a:rPr lang="bg-BG" sz="2800" dirty="0"/>
              <a:t>- еднопотребителска и многопотребителкса;</a:t>
            </a:r>
          </a:p>
          <a:p>
            <a:r>
              <a:rPr lang="bg-BG" sz="2800" b="1" dirty="0"/>
              <a:t> Спрямо броя на изпълняваните задачи в един момент от време:</a:t>
            </a:r>
          </a:p>
          <a:p>
            <a:pPr>
              <a:buFontTx/>
              <a:buChar char="-"/>
            </a:pPr>
            <a:r>
              <a:rPr lang="bg-BG" sz="2800" dirty="0"/>
              <a:t>Еднозадача и многозадачна;</a:t>
            </a:r>
          </a:p>
          <a:p>
            <a:r>
              <a:rPr lang="bg-BG" sz="2800" dirty="0"/>
              <a:t>  </a:t>
            </a:r>
            <a:r>
              <a:rPr lang="bg-BG" sz="2800" b="1" dirty="0"/>
              <a:t>Спрямо приложението и вида:</a:t>
            </a:r>
          </a:p>
          <a:p>
            <a:pPr marL="0" indent="0">
              <a:buNone/>
            </a:pPr>
            <a:r>
              <a:rPr lang="bg-BG" sz="2800" dirty="0"/>
              <a:t>  - потребителски – за десктоп машини, за лаптопи, мобилни ОС...</a:t>
            </a:r>
          </a:p>
          <a:p>
            <a:pPr marL="0" indent="0">
              <a:buNone/>
            </a:pPr>
            <a:r>
              <a:rPr lang="bg-BG" sz="2800" dirty="0"/>
              <a:t>  - мрежови;</a:t>
            </a:r>
          </a:p>
          <a:p>
            <a:pPr marL="0" indent="0">
              <a:buNone/>
            </a:pPr>
            <a:r>
              <a:rPr lang="bg-BG" sz="2800" dirty="0"/>
              <a:t>  - специализирани;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операционни системи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98ECD56-7A9C-4FF9-9EE9-391EF5109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091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0096597" cy="1110780"/>
          </a:xfrm>
        </p:spPr>
        <p:txBody>
          <a:bodyPr>
            <a:normAutofit fontScale="90000"/>
          </a:bodyPr>
          <a:lstStyle/>
          <a:p>
            <a:r>
              <a:rPr lang="ru-RU"/>
              <a:t>Операционни системи на Microsoft – Windows</a:t>
            </a:r>
            <a:endParaRPr lang="bg-B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1447800"/>
            <a:ext cx="8761169" cy="485952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412" y="228600"/>
            <a:ext cx="1717623" cy="11430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5EEE81F-3881-4EEB-AE3E-4E326893E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06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914400"/>
            <a:ext cx="7984983" cy="54864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Windows – </a:t>
            </a:r>
            <a:r>
              <a:rPr lang="ru-RU"/>
              <a:t>основна структура</a:t>
            </a:r>
            <a:endParaRPr lang="bg-BG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485553D-3FE8-423B-9838-9E209D233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142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Линукс е ядро, върху което са базирани много операционни системи (дистрибуции) с отворен код.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Операционни</a:t>
            </a:r>
            <a:r>
              <a:rPr lang="en-US" dirty="0"/>
              <a:t> </a:t>
            </a:r>
            <a:r>
              <a:rPr lang="bg-BG" dirty="0"/>
              <a:t>с </a:t>
            </a:r>
            <a:r>
              <a:rPr lang="en-US" dirty="0"/>
              <a:t>Linux </a:t>
            </a:r>
            <a:r>
              <a:rPr lang="bg-BG" dirty="0"/>
              <a:t>ядро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852" y="2501721"/>
            <a:ext cx="6908800" cy="3886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3504515"/>
            <a:ext cx="1595438" cy="1880612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41740350-8A27-4712-9A14-AE35A5574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279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1219200"/>
            <a:ext cx="7456881" cy="48768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</a:t>
            </a:r>
            <a:r>
              <a:rPr lang="en-US" dirty="0"/>
              <a:t>Linux </a:t>
            </a:r>
            <a:r>
              <a:rPr lang="bg-BG" dirty="0"/>
              <a:t>базирана ОС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ADB7786-C1CF-4ABE-8177-CA839D55C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715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024822"/>
            <a:ext cx="10134599" cy="557035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/>
              <a:t> </a:t>
            </a:r>
            <a:r>
              <a:rPr lang="en-US" sz="2400" b="1" dirty="0">
                <a:solidFill>
                  <a:srgbClr val="FFA72A"/>
                </a:solidFill>
              </a:rPr>
              <a:t>RTOS</a:t>
            </a:r>
            <a:r>
              <a:rPr lang="en-US" sz="2400" dirty="0"/>
              <a:t> – </a:t>
            </a:r>
            <a:r>
              <a:rPr lang="en-US" sz="2400" dirty="0">
                <a:solidFill>
                  <a:srgbClr val="FFA72A"/>
                </a:solidFill>
              </a:rPr>
              <a:t>R</a:t>
            </a:r>
            <a:r>
              <a:rPr lang="en-US" sz="2400" dirty="0"/>
              <a:t>eal </a:t>
            </a:r>
            <a:r>
              <a:rPr lang="en-US" sz="2400" dirty="0">
                <a:solidFill>
                  <a:srgbClr val="FFA72A"/>
                </a:solidFill>
              </a:rPr>
              <a:t>T</a:t>
            </a:r>
            <a:r>
              <a:rPr lang="en-US" sz="2400" dirty="0"/>
              <a:t>ime </a:t>
            </a:r>
            <a:r>
              <a:rPr lang="en-US" sz="2400" dirty="0">
                <a:solidFill>
                  <a:srgbClr val="FFA72A"/>
                </a:solidFill>
              </a:rPr>
              <a:t>O</a:t>
            </a:r>
            <a:r>
              <a:rPr lang="en-US" sz="2400" dirty="0"/>
              <a:t>perating </a:t>
            </a:r>
            <a:r>
              <a:rPr lang="en-US" sz="2400" dirty="0">
                <a:solidFill>
                  <a:srgbClr val="FFA72A"/>
                </a:solidFill>
              </a:rPr>
              <a:t>S</a:t>
            </a:r>
            <a:r>
              <a:rPr lang="en-US" sz="2400" dirty="0"/>
              <a:t>ystems (</a:t>
            </a:r>
            <a:r>
              <a:rPr lang="bg-BG" sz="2400" dirty="0"/>
              <a:t>Операционни системи за реално време</a:t>
            </a:r>
            <a:r>
              <a:rPr lang="en-US" sz="2400" dirty="0"/>
              <a:t>)</a:t>
            </a:r>
            <a:endParaRPr lang="bg-BG" sz="2400" dirty="0"/>
          </a:p>
          <a:p>
            <a:pPr marL="0" indent="0" algn="just">
              <a:buNone/>
            </a:pPr>
            <a:r>
              <a:rPr lang="bg-BG" sz="2400" dirty="0"/>
              <a:t>При тях се гарантира с точност до микросекунди (наносекунди), че определена задача ще се изпълни в точно определен момент. Никоя обикновена потребителска ОС не може да гарантира това. Използват се управление на бързи процеси – ДВГ, стабилизираща система за летателни апарати...</a:t>
            </a:r>
          </a:p>
          <a:p>
            <a:pPr marL="0" indent="0" algn="just">
              <a:buNone/>
            </a:pPr>
            <a:r>
              <a:rPr lang="bg-BG" sz="2400" dirty="0"/>
              <a:t>Пример за такава ОС е </a:t>
            </a:r>
            <a:r>
              <a:rPr lang="en-US" sz="2400" dirty="0" err="1"/>
              <a:t>FreeRTOS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Специализирани ОС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100" y="3755771"/>
            <a:ext cx="4928723" cy="27692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7" y="4800600"/>
            <a:ext cx="2847975" cy="1609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197" y="4800600"/>
            <a:ext cx="2743200" cy="1541282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5C9125ED-7A27-40DB-9E57-7F2E405CA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45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Какво е операционна система?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Структура на операционната система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Видове операционни системи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AB38B79-F20F-460F-BE42-4E916721B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07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024822"/>
            <a:ext cx="10134599" cy="5570355"/>
          </a:xfrm>
        </p:spPr>
        <p:txBody>
          <a:bodyPr/>
          <a:lstStyle/>
          <a:p>
            <a:r>
              <a:rPr lang="en-US" b="1" i="1" dirty="0"/>
              <a:t>Operating Systems Concepts </a:t>
            </a:r>
            <a:r>
              <a:rPr lang="en-US" dirty="0"/>
              <a:t>by Abraham </a:t>
            </a:r>
            <a:r>
              <a:rPr lang="en-US" dirty="0" err="1"/>
              <a:t>Silberschatz</a:t>
            </a:r>
            <a:r>
              <a:rPr lang="en-US" dirty="0"/>
              <a:t>, Peter B. Galvin and Greg Gagne (Dec 17, 2012)</a:t>
            </a:r>
          </a:p>
          <a:p>
            <a:r>
              <a:rPr lang="en-US" dirty="0"/>
              <a:t>Modern Operating Systems (4th Edition) by Andrew S. </a:t>
            </a:r>
            <a:r>
              <a:rPr lang="en-US" dirty="0" err="1"/>
              <a:t>Tanenbaum</a:t>
            </a:r>
            <a:r>
              <a:rPr lang="en-US" dirty="0"/>
              <a:t> and Herbert </a:t>
            </a:r>
            <a:r>
              <a:rPr lang="en-US" dirty="0" err="1"/>
              <a:t>Bos</a:t>
            </a:r>
            <a:r>
              <a:rPr lang="en-US" dirty="0"/>
              <a:t> (Mar 20, 2014)</a:t>
            </a:r>
          </a:p>
          <a:p>
            <a:r>
              <a:rPr lang="en-US" dirty="0"/>
              <a:t>Linux for Beginners: An Introduction to the Linux Operating System and Command Line by Jason Cannon (Jan 2, 2014)</a:t>
            </a:r>
          </a:p>
          <a:p>
            <a:r>
              <a:rPr lang="bg-BG" b="1" dirty="0"/>
              <a:t>Операционни системи</a:t>
            </a:r>
            <a:r>
              <a:rPr lang="bg-BG" dirty="0"/>
              <a:t>, Лилян Николов, Сиела 2005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Допълнителна литература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44BA722D-238C-464F-A4CC-A552075A4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05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62899"/>
            <a:ext cx="10363200" cy="682101"/>
          </a:xfrm>
        </p:spPr>
        <p:txBody>
          <a:bodyPr/>
          <a:lstStyle/>
          <a:p>
            <a:r>
              <a:rPr lang="bg-BG" sz="4400" dirty="0"/>
              <a:t>Операционни системи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Operating systems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762000"/>
            <a:ext cx="6096000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3289F93-0960-4BEE-932F-D7CB3D9F3D5C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59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12" y="1151121"/>
            <a:ext cx="11804822" cy="5570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3200" u="sng" dirty="0"/>
              <a:t> Няколко определения за операционна система (ОС):</a:t>
            </a:r>
          </a:p>
          <a:p>
            <a:r>
              <a:rPr lang="bg-BG" sz="3200" dirty="0"/>
              <a:t>ОС е основна част от компютърния софтуер, който управлява и координира ресурсите на хардуера и софтуера и обслужва приложните програми.</a:t>
            </a:r>
          </a:p>
          <a:p>
            <a:r>
              <a:rPr lang="bg-BG" sz="3200" dirty="0"/>
              <a:t>ОС е съвкупност от програми, предназначени да организират изчислителния процес и да направят удобно общуването на потребителите с комп. с-ма.</a:t>
            </a:r>
          </a:p>
          <a:p>
            <a:r>
              <a:rPr lang="bg-BG" sz="3200" dirty="0"/>
              <a:t>ОС е абстактна (виртуална) машина, която разширява функциите на апаратната част – добавя ниво на абстракция над хардуера.</a:t>
            </a:r>
          </a:p>
          <a:p>
            <a:r>
              <a:rPr lang="bg-BG" sz="3200" dirty="0"/>
              <a:t>ОС е разпределител на системните ресурси.</a:t>
            </a:r>
            <a:endParaRPr lang="bg-BG" sz="3600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операционна система?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012" y="76200"/>
            <a:ext cx="1752600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A7DB851-74AD-4481-8BC3-4C900E159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38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88" y="990600"/>
            <a:ext cx="8077201" cy="57150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bg-BG" dirty="0"/>
              <a:t>Предоставят начини за взаимодействие на потребителя с ОС.</a:t>
            </a:r>
          </a:p>
          <a:p>
            <a:pPr algn="just"/>
            <a:r>
              <a:rPr lang="bg-BG" dirty="0"/>
              <a:t>Изпълнение на програми – разпределя изчислителните ресурси между отделните програми (процеси на ниво ОС).</a:t>
            </a:r>
          </a:p>
          <a:p>
            <a:pPr algn="just"/>
            <a:r>
              <a:rPr lang="bg-BG" dirty="0"/>
              <a:t>Изпълнява входно-изходни операции.</a:t>
            </a:r>
          </a:p>
          <a:p>
            <a:pPr algn="just"/>
            <a:r>
              <a:rPr lang="bg-BG" dirty="0"/>
              <a:t>Манипулиране на входно-изходната с-ма – предоставя възможност на потребителя да чете, пише, създава и изтрива файлове</a:t>
            </a:r>
            <a:r>
              <a:rPr lang="en-US" dirty="0"/>
              <a:t> – </a:t>
            </a:r>
            <a:r>
              <a:rPr lang="bg-BG" dirty="0"/>
              <a:t>чрез файлови системи.</a:t>
            </a:r>
          </a:p>
          <a:p>
            <a:pPr algn="just"/>
            <a:r>
              <a:rPr lang="bg-BG" dirty="0"/>
              <a:t>Изпълнява комуникация между процеси на една или повече машини (ако са свързани в мрежа).</a:t>
            </a:r>
          </a:p>
          <a:p>
            <a:pPr algn="just"/>
            <a:r>
              <a:rPr lang="bg-BG" dirty="0"/>
              <a:t>Грижи се за сигурността – сигурност на ниво потребители (чрез определени права и нива на достъп) и на ниво външни атаки.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функции на ОС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143000"/>
            <a:ext cx="3842487" cy="4800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BF4E2C6-B9E6-4ED7-9A49-7B2B80921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52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1676400"/>
            <a:ext cx="8838177" cy="443993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Блокова схема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7C20DFE-D0A4-4C37-9897-903236879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90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62899"/>
            <a:ext cx="10363200" cy="682101"/>
          </a:xfrm>
        </p:spPr>
        <p:txBody>
          <a:bodyPr/>
          <a:lstStyle/>
          <a:p>
            <a:r>
              <a:rPr lang="bg-BG" sz="4400" dirty="0"/>
              <a:t>Структура на операционните системи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Operating systems</a:t>
            </a:r>
            <a:r>
              <a:rPr lang="bg-BG" dirty="0"/>
              <a:t> </a:t>
            </a:r>
            <a:r>
              <a:rPr lang="en-US" dirty="0"/>
              <a:t>structure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762000"/>
            <a:ext cx="6096000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1C61BF9-014C-4756-A9ED-80ED6FC74A9B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87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Основна структура на ОС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447800"/>
            <a:ext cx="9677400" cy="4838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96756" y="6286500"/>
            <a:ext cx="2252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u="sng" dirty="0">
                <a:solidFill>
                  <a:srgbClr val="FFA72A"/>
                </a:solidFill>
              </a:rPr>
              <a:t>Ядро (</a:t>
            </a:r>
            <a:r>
              <a:rPr lang="en-US" sz="2800" b="1" u="sng" dirty="0">
                <a:solidFill>
                  <a:srgbClr val="FFA72A"/>
                </a:solidFill>
              </a:rPr>
              <a:t>Kernel</a:t>
            </a:r>
            <a:r>
              <a:rPr lang="bg-BG" sz="2800" b="1" u="sng" dirty="0">
                <a:solidFill>
                  <a:srgbClr val="FFA72A"/>
                </a:solidFill>
              </a:rPr>
              <a:t>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999412" y="5486400"/>
            <a:ext cx="914400" cy="10617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91657" y="914400"/>
            <a:ext cx="2550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u="sng" dirty="0">
                <a:solidFill>
                  <a:srgbClr val="FFA72A"/>
                </a:solidFill>
              </a:rPr>
              <a:t>Обвивка (</a:t>
            </a:r>
            <a:r>
              <a:rPr lang="en-US" sz="2800" b="1" u="sng" dirty="0">
                <a:solidFill>
                  <a:srgbClr val="FFA72A"/>
                </a:solidFill>
              </a:rPr>
              <a:t>Shell</a:t>
            </a:r>
            <a:r>
              <a:rPr lang="bg-BG" sz="2800" b="1" u="sng" dirty="0">
                <a:solidFill>
                  <a:srgbClr val="FFA72A"/>
                </a:solidFill>
              </a:rPr>
              <a:t>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770812" y="1295400"/>
            <a:ext cx="420845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2481590"/>
            <a:ext cx="3618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u="sng" dirty="0">
                <a:solidFill>
                  <a:srgbClr val="FFA72A"/>
                </a:solidFill>
              </a:rPr>
              <a:t>Системни извиквания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370012" y="3004810"/>
            <a:ext cx="228600" cy="1193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DD5ED411-BED5-4447-A981-0A56E4BBF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12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14400"/>
            <a:ext cx="11804822" cy="5570355"/>
          </a:xfrm>
        </p:spPr>
        <p:txBody>
          <a:bodyPr>
            <a:normAutofit/>
          </a:bodyPr>
          <a:lstStyle/>
          <a:p>
            <a:r>
              <a:rPr lang="bg-BG" sz="2800" b="1" dirty="0">
                <a:solidFill>
                  <a:srgbClr val="FFA72A"/>
                </a:solidFill>
              </a:rPr>
              <a:t>Ядро (</a:t>
            </a:r>
            <a:r>
              <a:rPr lang="en-US" sz="2800" b="1" dirty="0">
                <a:solidFill>
                  <a:srgbClr val="FFA72A"/>
                </a:solidFill>
              </a:rPr>
              <a:t>Kernel</a:t>
            </a:r>
            <a:r>
              <a:rPr lang="bg-BG" sz="2800" b="1" dirty="0">
                <a:solidFill>
                  <a:srgbClr val="FFA72A"/>
                </a:solidFill>
              </a:rPr>
              <a:t>): </a:t>
            </a:r>
            <a:r>
              <a:rPr lang="bg-BG" sz="2800" dirty="0"/>
              <a:t>Отговаря на най-ниско ниво за управление и координиране на изчислителните ресурси</a:t>
            </a:r>
            <a:r>
              <a:rPr lang="en-US" sz="2800" dirty="0"/>
              <a:t>.</a:t>
            </a:r>
            <a:r>
              <a:rPr lang="bg-BG" sz="2800" dirty="0"/>
              <a:t> Реализира най-ниското абстрактно ниво на хардуера.</a:t>
            </a:r>
          </a:p>
          <a:p>
            <a:r>
              <a:rPr lang="bg-BG" sz="2800" b="1" dirty="0">
                <a:solidFill>
                  <a:srgbClr val="FFA72A"/>
                </a:solidFill>
              </a:rPr>
              <a:t>Обвивка (</a:t>
            </a:r>
            <a:r>
              <a:rPr lang="en-US" sz="2800" b="1" dirty="0">
                <a:solidFill>
                  <a:srgbClr val="FFA72A"/>
                </a:solidFill>
              </a:rPr>
              <a:t>Shell</a:t>
            </a:r>
            <a:r>
              <a:rPr lang="bg-BG" sz="2800" b="1" dirty="0">
                <a:solidFill>
                  <a:srgbClr val="FFA72A"/>
                </a:solidFill>
              </a:rPr>
              <a:t>)</a:t>
            </a:r>
            <a:r>
              <a:rPr lang="en-US" sz="2800" b="1" dirty="0">
                <a:solidFill>
                  <a:srgbClr val="FFA72A"/>
                </a:solidFill>
              </a:rPr>
              <a:t>: </a:t>
            </a:r>
            <a:r>
              <a:rPr lang="bg-BG" sz="2800" dirty="0"/>
              <a:t>Отговаря за комуникация на ОС с приложенията и потребителите. Реализира се на най-високото абстрактно ниво на ОС.</a:t>
            </a:r>
          </a:p>
          <a:p>
            <a:r>
              <a:rPr lang="bg-BG" sz="2800" b="1" dirty="0">
                <a:solidFill>
                  <a:srgbClr val="FFA72A"/>
                </a:solidFill>
              </a:rPr>
              <a:t>Системни извиквания:</a:t>
            </a:r>
            <a:r>
              <a:rPr lang="bg-BG" sz="2800" dirty="0"/>
              <a:t> отговарят за комуникацията между ядрото и останалия софтуер.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елементите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748" y="4419600"/>
            <a:ext cx="8259328" cy="2105319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38C1784-0A31-4BC1-9EE2-280024295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69325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7144</TotalTime>
  <Words>614</Words>
  <Application>Microsoft Office PowerPoint</Application>
  <PresentationFormat>Custom</PresentationFormat>
  <Paragraphs>84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Wingdings</vt:lpstr>
      <vt:lpstr>Wingdings 2</vt:lpstr>
      <vt:lpstr>SoftUni 16x9</vt:lpstr>
      <vt:lpstr>Структура на  операционните системи</vt:lpstr>
      <vt:lpstr>Съдържание</vt:lpstr>
      <vt:lpstr>Операционни системи</vt:lpstr>
      <vt:lpstr>Какво е операционна система? </vt:lpstr>
      <vt:lpstr>Основни функции на ОС</vt:lpstr>
      <vt:lpstr>Блокова схема</vt:lpstr>
      <vt:lpstr>Структура на операционните системи</vt:lpstr>
      <vt:lpstr>Основна структура на ОС</vt:lpstr>
      <vt:lpstr>Описание на елементите</vt:lpstr>
      <vt:lpstr>Операционни системи с монилитно ядро</vt:lpstr>
      <vt:lpstr>Операционни системи с многослойно ядро </vt:lpstr>
      <vt:lpstr>Операционни системи с микроядро</vt:lpstr>
      <vt:lpstr>Структура на операционните системи</vt:lpstr>
      <vt:lpstr>Видове операционни системи</vt:lpstr>
      <vt:lpstr>Операционни системи на Microsoft – Windows</vt:lpstr>
      <vt:lpstr>Windows – основна структура</vt:lpstr>
      <vt:lpstr>Операционни с Linux ядро</vt:lpstr>
      <vt:lpstr>Структура на Linux базирана ОС</vt:lpstr>
      <vt:lpstr>Специализирани ОС</vt:lpstr>
      <vt:lpstr>Допълнителна литература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Margarita</cp:lastModifiedBy>
  <cp:revision>301</cp:revision>
  <dcterms:created xsi:type="dcterms:W3CDTF">2014-01-02T17:00:34Z</dcterms:created>
  <dcterms:modified xsi:type="dcterms:W3CDTF">2024-09-13T16:58:26Z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