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73275" y="633734"/>
            <a:ext cx="427164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77724" y="415650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477724" y="4739999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4618" y="633734"/>
            <a:ext cx="805497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5420" y="1619651"/>
            <a:ext cx="7707630" cy="128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7724" y="415650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77724" y="4739999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44750" y="678865"/>
            <a:ext cx="5618480" cy="14903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sz="4800" spc="195" dirty="0">
                <a:solidFill>
                  <a:srgbClr val="FFFFFF"/>
                </a:solidFill>
              </a:rPr>
              <a:t>Общи</a:t>
            </a:r>
            <a:r>
              <a:rPr sz="4800" spc="-285" dirty="0">
                <a:solidFill>
                  <a:srgbClr val="FFFFFF"/>
                </a:solidFill>
              </a:rPr>
              <a:t> </a:t>
            </a:r>
            <a:r>
              <a:rPr sz="4800" spc="80" dirty="0">
                <a:solidFill>
                  <a:srgbClr val="FFFFFF"/>
                </a:solidFill>
              </a:rPr>
              <a:t>сведения</a:t>
            </a:r>
            <a:r>
              <a:rPr sz="4800" spc="-285" dirty="0">
                <a:solidFill>
                  <a:srgbClr val="FFFFFF"/>
                </a:solidFill>
              </a:rPr>
              <a:t> </a:t>
            </a:r>
            <a:r>
              <a:rPr sz="4800" spc="95" dirty="0">
                <a:solidFill>
                  <a:srgbClr val="FFFFFF"/>
                </a:solidFill>
              </a:rPr>
              <a:t>за </a:t>
            </a:r>
            <a:r>
              <a:rPr sz="4800" spc="185" dirty="0">
                <a:solidFill>
                  <a:srgbClr val="FFFFFF"/>
                </a:solidFill>
              </a:rPr>
              <a:t>КС</a:t>
            </a:r>
            <a:r>
              <a:rPr sz="4800" spc="-280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и</a:t>
            </a:r>
            <a:r>
              <a:rPr sz="4800" spc="-280" dirty="0">
                <a:solidFill>
                  <a:srgbClr val="FFFFFF"/>
                </a:solidFill>
              </a:rPr>
              <a:t> </a:t>
            </a:r>
            <a:r>
              <a:rPr sz="4800" spc="254" dirty="0">
                <a:solidFill>
                  <a:srgbClr val="FFFFFF"/>
                </a:solidFill>
              </a:rPr>
              <a:t>ОС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0689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Какво</a:t>
            </a:r>
            <a:r>
              <a:rPr spc="-170" dirty="0"/>
              <a:t> </a:t>
            </a:r>
            <a:r>
              <a:rPr spc="50" dirty="0"/>
              <a:t>е</a:t>
            </a:r>
            <a:r>
              <a:rPr spc="-170" dirty="0"/>
              <a:t> </a:t>
            </a:r>
            <a:r>
              <a:rPr spc="65" dirty="0"/>
              <a:t>операционната</a:t>
            </a:r>
            <a:r>
              <a:rPr spc="-170" dirty="0"/>
              <a:t> </a:t>
            </a:r>
            <a:r>
              <a:rPr spc="60" dirty="0"/>
              <a:t>система?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896" y="1619651"/>
            <a:ext cx="7996555" cy="328358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69265" indent="-366395">
              <a:lnSpc>
                <a:spcPct val="100000"/>
              </a:lnSpc>
              <a:spcBef>
                <a:spcPts val="414"/>
              </a:spcBef>
              <a:buChar char="●"/>
              <a:tabLst>
                <a:tab pos="469265" algn="l"/>
              </a:tabLst>
            </a:pPr>
            <a:r>
              <a:rPr sz="1800" dirty="0">
                <a:latin typeface="Tahoma"/>
                <a:cs typeface="Tahoma"/>
              </a:rPr>
              <a:t>Дава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достъп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на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приложния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софтуер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до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„желязото”</a:t>
            </a:r>
            <a:endParaRPr sz="1800">
              <a:latin typeface="Tahoma"/>
              <a:cs typeface="Tahoma"/>
            </a:endParaRPr>
          </a:p>
          <a:p>
            <a:pPr marL="46926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</a:tabLst>
            </a:pPr>
            <a:r>
              <a:rPr sz="1800" dirty="0">
                <a:latin typeface="Tahoma"/>
                <a:cs typeface="Tahoma"/>
              </a:rPr>
              <a:t>Дава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достъп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до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набор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от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услуги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(services)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на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ползвателите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на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системата</a:t>
            </a:r>
            <a:endParaRPr sz="1800">
              <a:latin typeface="Tahoma"/>
              <a:cs typeface="Tahoma"/>
            </a:endParaRPr>
          </a:p>
          <a:p>
            <a:pPr marL="46926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</a:tabLst>
            </a:pPr>
            <a:r>
              <a:rPr sz="1800" dirty="0">
                <a:latin typeface="Tahoma"/>
                <a:cs typeface="Tahoma"/>
              </a:rPr>
              <a:t>Управлява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паметта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и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входно/изходните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устройства</a:t>
            </a:r>
            <a:endParaRPr sz="1800">
              <a:latin typeface="Tahoma"/>
              <a:cs typeface="Tahoma"/>
            </a:endParaRPr>
          </a:p>
          <a:p>
            <a:pPr marL="46926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</a:tabLst>
            </a:pPr>
            <a:r>
              <a:rPr sz="1800" spc="160" dirty="0">
                <a:latin typeface="Tahoma"/>
                <a:cs typeface="Tahoma"/>
              </a:rPr>
              <a:t>ОС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е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интерфейс</a:t>
            </a:r>
            <a:endParaRPr sz="1800">
              <a:latin typeface="Tahoma"/>
              <a:cs typeface="Tahoma"/>
            </a:endParaRPr>
          </a:p>
          <a:p>
            <a:pPr marL="46926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</a:tabLst>
            </a:pPr>
            <a:r>
              <a:rPr sz="1800" spc="160" dirty="0">
                <a:latin typeface="Tahoma"/>
                <a:cs typeface="Tahoma"/>
              </a:rPr>
              <a:t>ОС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180" dirty="0">
                <a:latin typeface="Tahoma"/>
                <a:cs typeface="Tahoma"/>
              </a:rPr>
              <a:t>Е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90" dirty="0">
                <a:latin typeface="Tahoma"/>
                <a:cs typeface="Tahoma"/>
              </a:rPr>
              <a:t>АБСТРАКЦИЯ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(мислете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си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за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черна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„магическа”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кутия)</a:t>
            </a:r>
            <a:endParaRPr sz="1800">
              <a:latin typeface="Tahoma"/>
              <a:cs typeface="Tahoma"/>
            </a:endParaRPr>
          </a:p>
          <a:p>
            <a:pPr marL="12700" marR="356870">
              <a:lnSpc>
                <a:spcPct val="114199"/>
              </a:lnSpc>
              <a:spcBef>
                <a:spcPts val="1350"/>
              </a:spcBef>
            </a:pPr>
            <a:r>
              <a:rPr sz="2900" spc="1689" dirty="0">
                <a:latin typeface="MS PGothic"/>
                <a:cs typeface="MS PGothic"/>
              </a:rPr>
              <a:t>~</a:t>
            </a:r>
            <a:r>
              <a:rPr sz="2900" spc="-300" dirty="0">
                <a:latin typeface="MS PGothic"/>
                <a:cs typeface="MS PGothic"/>
              </a:rPr>
              <a:t> </a:t>
            </a:r>
            <a:r>
              <a:rPr sz="2900" spc="260" dirty="0">
                <a:latin typeface="Tahoma"/>
                <a:cs typeface="Tahoma"/>
              </a:rPr>
              <a:t>ОС</a:t>
            </a:r>
            <a:r>
              <a:rPr sz="2900" spc="-320" dirty="0">
                <a:latin typeface="Tahoma"/>
                <a:cs typeface="Tahoma"/>
              </a:rPr>
              <a:t> </a:t>
            </a:r>
            <a:r>
              <a:rPr sz="2900" spc="-10" dirty="0">
                <a:latin typeface="Tahoma"/>
                <a:cs typeface="Tahoma"/>
              </a:rPr>
              <a:t>скрива</a:t>
            </a:r>
            <a:r>
              <a:rPr sz="2900" spc="-325" dirty="0">
                <a:latin typeface="Tahoma"/>
                <a:cs typeface="Tahoma"/>
              </a:rPr>
              <a:t> </a:t>
            </a:r>
            <a:r>
              <a:rPr sz="2900" spc="-20" dirty="0">
                <a:latin typeface="Tahoma"/>
                <a:cs typeface="Tahoma"/>
              </a:rPr>
              <a:t>излишни</a:t>
            </a:r>
            <a:r>
              <a:rPr sz="2900" spc="-315" dirty="0">
                <a:latin typeface="Tahoma"/>
                <a:cs typeface="Tahoma"/>
              </a:rPr>
              <a:t> </a:t>
            </a:r>
            <a:r>
              <a:rPr sz="2900" dirty="0">
                <a:latin typeface="Tahoma"/>
                <a:cs typeface="Tahoma"/>
              </a:rPr>
              <a:t>детайли</a:t>
            </a:r>
            <a:r>
              <a:rPr sz="2900" spc="-320" dirty="0">
                <a:latin typeface="Tahoma"/>
                <a:cs typeface="Tahoma"/>
              </a:rPr>
              <a:t> </a:t>
            </a:r>
            <a:r>
              <a:rPr sz="2900" spc="-40" dirty="0">
                <a:latin typeface="Tahoma"/>
                <a:cs typeface="Tahoma"/>
              </a:rPr>
              <a:t>и</a:t>
            </a:r>
            <a:r>
              <a:rPr sz="2900" spc="-320" dirty="0">
                <a:latin typeface="Tahoma"/>
                <a:cs typeface="Tahoma"/>
              </a:rPr>
              <a:t> </a:t>
            </a:r>
            <a:r>
              <a:rPr sz="2900" spc="-45" dirty="0">
                <a:latin typeface="Tahoma"/>
                <a:cs typeface="Tahoma"/>
              </a:rPr>
              <a:t>ни</a:t>
            </a:r>
            <a:r>
              <a:rPr sz="2900" spc="-325" dirty="0">
                <a:latin typeface="Tahoma"/>
                <a:cs typeface="Tahoma"/>
              </a:rPr>
              <a:t> </a:t>
            </a:r>
            <a:r>
              <a:rPr sz="2900" spc="-10" dirty="0">
                <a:latin typeface="Tahoma"/>
                <a:cs typeface="Tahoma"/>
              </a:rPr>
              <a:t>спестява </a:t>
            </a:r>
            <a:r>
              <a:rPr sz="2900" spc="-30" dirty="0">
                <a:latin typeface="Tahoma"/>
                <a:cs typeface="Tahoma"/>
              </a:rPr>
              <a:t>усилия,</a:t>
            </a:r>
            <a:r>
              <a:rPr sz="2900" spc="-275" dirty="0">
                <a:latin typeface="Tahoma"/>
                <a:cs typeface="Tahoma"/>
              </a:rPr>
              <a:t> </a:t>
            </a:r>
            <a:r>
              <a:rPr sz="2900" spc="-65" dirty="0">
                <a:latin typeface="Tahoma"/>
                <a:cs typeface="Tahoma"/>
              </a:rPr>
              <a:t>когато</a:t>
            </a:r>
            <a:r>
              <a:rPr sz="2900" spc="-270" dirty="0">
                <a:latin typeface="Tahoma"/>
                <a:cs typeface="Tahoma"/>
              </a:rPr>
              <a:t> </a:t>
            </a:r>
            <a:r>
              <a:rPr sz="2900" dirty="0">
                <a:latin typeface="Tahoma"/>
                <a:cs typeface="Tahoma"/>
              </a:rPr>
              <a:t>искаме</a:t>
            </a:r>
            <a:r>
              <a:rPr sz="2900" spc="-265" dirty="0">
                <a:latin typeface="Tahoma"/>
                <a:cs typeface="Tahoma"/>
              </a:rPr>
              <a:t> </a:t>
            </a:r>
            <a:r>
              <a:rPr sz="2900" spc="75" dirty="0">
                <a:latin typeface="Tahoma"/>
                <a:cs typeface="Tahoma"/>
              </a:rPr>
              <a:t>да</a:t>
            </a:r>
            <a:r>
              <a:rPr sz="2900" spc="-275" dirty="0">
                <a:latin typeface="Tahoma"/>
                <a:cs typeface="Tahoma"/>
              </a:rPr>
              <a:t> </a:t>
            </a:r>
            <a:r>
              <a:rPr sz="2900" dirty="0">
                <a:latin typeface="Tahoma"/>
                <a:cs typeface="Tahoma"/>
              </a:rPr>
              <a:t>правим</a:t>
            </a:r>
            <a:r>
              <a:rPr sz="2900" spc="-265" dirty="0">
                <a:latin typeface="Tahoma"/>
                <a:cs typeface="Tahoma"/>
              </a:rPr>
              <a:t> </a:t>
            </a:r>
            <a:r>
              <a:rPr sz="2900" spc="-10" dirty="0">
                <a:latin typeface="Tahoma"/>
                <a:cs typeface="Tahoma"/>
              </a:rPr>
              <a:t>приложен софтуер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103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Централен</a:t>
            </a:r>
            <a:r>
              <a:rPr spc="-145" dirty="0"/>
              <a:t> </a:t>
            </a:r>
            <a:r>
              <a:rPr spc="80" dirty="0"/>
              <a:t>процесор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6987" y="1319774"/>
            <a:ext cx="4548124" cy="30344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8724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Процесорите</a:t>
            </a:r>
            <a:r>
              <a:rPr spc="-150" dirty="0"/>
              <a:t> </a:t>
            </a:r>
            <a:r>
              <a:rPr dirty="0"/>
              <a:t>в</a:t>
            </a:r>
            <a:r>
              <a:rPr spc="-150" dirty="0"/>
              <a:t> </a:t>
            </a:r>
            <a:r>
              <a:rPr spc="90" dirty="0"/>
              <a:t>КС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420" y="1619651"/>
            <a:ext cx="6119495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</a:tabLst>
            </a:pPr>
            <a:r>
              <a:rPr sz="1800" spc="-10" dirty="0">
                <a:latin typeface="Tahoma"/>
                <a:cs typeface="Tahoma"/>
              </a:rPr>
              <a:t>„Мозъкът”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на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70" dirty="0">
                <a:latin typeface="Tahoma"/>
                <a:cs typeface="Tahoma"/>
              </a:rPr>
              <a:t>КС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-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извършва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изчислителни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операции</a:t>
            </a:r>
            <a:endParaRPr sz="180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z="1800" spc="125" dirty="0">
                <a:latin typeface="Tahoma"/>
                <a:cs typeface="Tahoma"/>
              </a:rPr>
              <a:t>В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една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70" dirty="0">
                <a:latin typeface="Tahoma"/>
                <a:cs typeface="Tahoma"/>
              </a:rPr>
              <a:t>КС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може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да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имаме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един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или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повече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процесори</a:t>
            </a:r>
            <a:endParaRPr sz="180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z="1800" spc="125" dirty="0">
                <a:latin typeface="Tahoma"/>
                <a:cs typeface="Tahoma"/>
              </a:rPr>
              <a:t>В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един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процесор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може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да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имаме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едно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или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повече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ядра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103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Оперативна</a:t>
            </a:r>
            <a:r>
              <a:rPr spc="-185" dirty="0"/>
              <a:t> </a:t>
            </a:r>
            <a:r>
              <a:rPr spc="40" dirty="0"/>
              <a:t>памет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6951" y="1211349"/>
            <a:ext cx="4928200" cy="32828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501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Оперативна</a:t>
            </a:r>
            <a:r>
              <a:rPr spc="-185" dirty="0"/>
              <a:t> </a:t>
            </a:r>
            <a:r>
              <a:rPr spc="40" dirty="0"/>
              <a:t>памет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</a:tabLst>
            </a:pPr>
            <a:r>
              <a:rPr dirty="0"/>
              <a:t>Процесорът</a:t>
            </a:r>
            <a:r>
              <a:rPr spc="-150" dirty="0"/>
              <a:t> </a:t>
            </a:r>
            <a:r>
              <a:rPr spc="-40" dirty="0"/>
              <a:t>почти</a:t>
            </a:r>
            <a:r>
              <a:rPr spc="-150" dirty="0"/>
              <a:t> </a:t>
            </a:r>
            <a:r>
              <a:rPr dirty="0"/>
              <a:t>няма</a:t>
            </a:r>
            <a:r>
              <a:rPr spc="-150" dirty="0"/>
              <a:t> </a:t>
            </a:r>
            <a:r>
              <a:rPr spc="-30" dirty="0"/>
              <a:t>памет,</a:t>
            </a:r>
            <a:r>
              <a:rPr spc="-160" dirty="0"/>
              <a:t> </a:t>
            </a:r>
            <a:r>
              <a:rPr spc="-10" dirty="0"/>
              <a:t>но</a:t>
            </a:r>
            <a:r>
              <a:rPr spc="-150" dirty="0"/>
              <a:t> </a:t>
            </a:r>
            <a:r>
              <a:rPr dirty="0"/>
              <a:t>данните</a:t>
            </a:r>
            <a:r>
              <a:rPr spc="-160" dirty="0"/>
              <a:t> </a:t>
            </a:r>
            <a:r>
              <a:rPr dirty="0"/>
              <a:t>трябва</a:t>
            </a:r>
            <a:r>
              <a:rPr spc="-150" dirty="0"/>
              <a:t> </a:t>
            </a:r>
            <a:r>
              <a:rPr dirty="0"/>
              <a:t>да</a:t>
            </a:r>
            <a:r>
              <a:rPr spc="-150" dirty="0"/>
              <a:t> </a:t>
            </a:r>
            <a:r>
              <a:rPr spc="55" dirty="0"/>
              <a:t>се</a:t>
            </a:r>
            <a:r>
              <a:rPr spc="-155" dirty="0"/>
              <a:t> </a:t>
            </a:r>
            <a:r>
              <a:rPr spc="-10" dirty="0"/>
              <a:t>пазят</a:t>
            </a:r>
            <a:r>
              <a:rPr spc="-150" dirty="0"/>
              <a:t> </a:t>
            </a:r>
            <a:r>
              <a:rPr spc="-10" dirty="0"/>
              <a:t>някъде!</a:t>
            </a: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pc="95" dirty="0"/>
              <a:t>ОП</a:t>
            </a:r>
            <a:r>
              <a:rPr spc="-200" dirty="0"/>
              <a:t> </a:t>
            </a:r>
            <a:r>
              <a:rPr spc="-20" dirty="0"/>
              <a:t>пази</a:t>
            </a:r>
            <a:r>
              <a:rPr spc="-200" dirty="0"/>
              <a:t> </a:t>
            </a:r>
            <a:r>
              <a:rPr spc="-10" dirty="0"/>
              <a:t>данните</a:t>
            </a: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pc="95" dirty="0"/>
              <a:t>ОП</a:t>
            </a:r>
            <a:r>
              <a:rPr spc="-175" dirty="0"/>
              <a:t> </a:t>
            </a:r>
            <a:r>
              <a:rPr dirty="0"/>
              <a:t>е</a:t>
            </a:r>
            <a:r>
              <a:rPr spc="-175" dirty="0"/>
              <a:t> </a:t>
            </a:r>
            <a:r>
              <a:rPr dirty="0"/>
              <a:t>енергозависима</a:t>
            </a:r>
            <a:r>
              <a:rPr spc="-165" dirty="0"/>
              <a:t> </a:t>
            </a:r>
            <a:r>
              <a:rPr spc="-25" dirty="0"/>
              <a:t>(данните</a:t>
            </a:r>
            <a:r>
              <a:rPr spc="-175" dirty="0"/>
              <a:t> </a:t>
            </a:r>
            <a:r>
              <a:rPr spc="55" dirty="0"/>
              <a:t>се</a:t>
            </a:r>
            <a:r>
              <a:rPr spc="-170" dirty="0"/>
              <a:t> </a:t>
            </a:r>
            <a:r>
              <a:rPr spc="-50" dirty="0"/>
              <a:t>губят,</a:t>
            </a:r>
            <a:r>
              <a:rPr spc="-175" dirty="0"/>
              <a:t> </a:t>
            </a:r>
            <a:r>
              <a:rPr spc="-20" dirty="0"/>
              <a:t>ако</a:t>
            </a:r>
            <a:r>
              <a:rPr spc="-175" dirty="0"/>
              <a:t> </a:t>
            </a:r>
            <a:r>
              <a:rPr spc="-25" dirty="0"/>
              <a:t>изключим</a:t>
            </a:r>
            <a:r>
              <a:rPr spc="-170" dirty="0"/>
              <a:t> </a:t>
            </a:r>
            <a:r>
              <a:rPr spc="-10" dirty="0"/>
              <a:t>машината)</a:t>
            </a: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dirty="0"/>
              <a:t>Свикнали</a:t>
            </a:r>
            <a:r>
              <a:rPr spc="-150" dirty="0"/>
              <a:t> </a:t>
            </a:r>
            <a:r>
              <a:rPr spc="60" dirty="0"/>
              <a:t>сме</a:t>
            </a:r>
            <a:r>
              <a:rPr spc="-155" dirty="0"/>
              <a:t> </a:t>
            </a:r>
            <a:r>
              <a:rPr dirty="0"/>
              <a:t>да</a:t>
            </a:r>
            <a:r>
              <a:rPr spc="-150" dirty="0"/>
              <a:t> </a:t>
            </a:r>
            <a:r>
              <a:rPr dirty="0"/>
              <a:t>наричаме</a:t>
            </a:r>
            <a:r>
              <a:rPr spc="-155" dirty="0"/>
              <a:t> </a:t>
            </a:r>
            <a:r>
              <a:rPr spc="95" dirty="0"/>
              <a:t>ОП</a:t>
            </a:r>
            <a:r>
              <a:rPr spc="-155" dirty="0"/>
              <a:t> </a:t>
            </a:r>
            <a:r>
              <a:rPr spc="-35" dirty="0"/>
              <a:t>-</a:t>
            </a:r>
            <a:r>
              <a:rPr spc="-160" dirty="0"/>
              <a:t> </a:t>
            </a:r>
            <a:r>
              <a:rPr spc="114" dirty="0"/>
              <a:t>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0485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Входно/изходни</a:t>
            </a:r>
            <a:r>
              <a:rPr spc="-200" dirty="0"/>
              <a:t> </a:t>
            </a:r>
            <a:r>
              <a:rPr spc="55" dirty="0"/>
              <a:t>устройства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420" y="1619651"/>
            <a:ext cx="5866130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</a:tabLst>
            </a:pPr>
            <a:r>
              <a:rPr sz="1800" spc="-20" dirty="0">
                <a:latin typeface="Tahoma"/>
                <a:cs typeface="Tahoma"/>
              </a:rPr>
              <a:t>I/O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(Input/output)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устройства</a:t>
            </a:r>
            <a:endParaRPr sz="180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z="1800" spc="-20" dirty="0">
                <a:latin typeface="Tahoma"/>
                <a:cs typeface="Tahoma"/>
              </a:rPr>
              <a:t>въвеждат/извеждат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информация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към/от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компютъра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103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Централен</a:t>
            </a:r>
            <a:r>
              <a:rPr spc="-145" dirty="0"/>
              <a:t> </a:t>
            </a:r>
            <a:r>
              <a:rPr spc="80" dirty="0"/>
              <a:t>процесор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2700" y="1585912"/>
            <a:ext cx="3038474" cy="19716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3575" y="1363750"/>
            <a:ext cx="3038476" cy="226840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3995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Централен</a:t>
            </a:r>
            <a:r>
              <a:rPr spc="-145" dirty="0"/>
              <a:t> </a:t>
            </a:r>
            <a:r>
              <a:rPr spc="80" dirty="0"/>
              <a:t>процесор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420" y="1619651"/>
            <a:ext cx="7270750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</a:tabLst>
            </a:pPr>
            <a:r>
              <a:rPr sz="1800" spc="125" dirty="0">
                <a:latin typeface="Tahoma"/>
                <a:cs typeface="Tahoma"/>
              </a:rPr>
              <a:t>CPU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–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Central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Processing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Unit</a:t>
            </a:r>
            <a:endParaRPr sz="180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z="1800" dirty="0">
                <a:latin typeface="Tahoma"/>
                <a:cs typeface="Tahoma"/>
              </a:rPr>
              <a:t>Процесорът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изпълнява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инструкциите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на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програмата</a:t>
            </a:r>
            <a:endParaRPr sz="1800">
              <a:latin typeface="Tahoma"/>
              <a:cs typeface="Tahoma"/>
            </a:endParaRPr>
          </a:p>
          <a:p>
            <a:pPr marL="379095" marR="5080" indent="-367030">
              <a:lnSpc>
                <a:spcPct val="114599"/>
              </a:lnSpc>
              <a:buChar char="●"/>
              <a:tabLst>
                <a:tab pos="379095" algn="l"/>
              </a:tabLst>
            </a:pPr>
            <a:r>
              <a:rPr sz="1800" dirty="0">
                <a:latin typeface="Tahoma"/>
                <a:cs typeface="Tahoma"/>
              </a:rPr>
              <a:t>По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време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на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изпълнение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инструкциите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и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данните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се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съхраняват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в </a:t>
            </a:r>
            <a:r>
              <a:rPr sz="1800" spc="-10" dirty="0">
                <a:latin typeface="Tahoma"/>
                <a:cs typeface="Tahoma"/>
              </a:rPr>
              <a:t>оперативната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памет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3995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Централен</a:t>
            </a:r>
            <a:r>
              <a:rPr spc="-145" dirty="0"/>
              <a:t> </a:t>
            </a:r>
            <a:r>
              <a:rPr spc="80" dirty="0"/>
              <a:t>процесор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61524" y="2008400"/>
            <a:ext cx="2951480" cy="1996439"/>
          </a:xfrm>
          <a:prstGeom prst="rect">
            <a:avLst/>
          </a:prstGeom>
          <a:solidFill>
            <a:srgbClr val="4A86E7"/>
          </a:solidFill>
        </p:spPr>
        <p:txBody>
          <a:bodyPr vert="horz" wrap="square" lIns="0" tIns="2381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75"/>
              </a:spcBef>
            </a:pPr>
            <a:endParaRPr sz="2000">
              <a:latin typeface="Times New Roman"/>
              <a:cs typeface="Times New Roman"/>
            </a:endParaRPr>
          </a:p>
          <a:p>
            <a:pPr marL="115570" marR="59055" indent="-48260" algn="ctr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Аритметико</a:t>
            </a:r>
            <a:r>
              <a:rPr sz="2000" b="1" spc="-10" dirty="0">
                <a:solidFill>
                  <a:srgbClr val="FFFFFF"/>
                </a:solidFill>
                <a:latin typeface="Tahoma"/>
                <a:cs typeface="Tahoma"/>
              </a:rPr>
              <a:t>-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логическо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устройство </a:t>
            </a:r>
            <a:r>
              <a:rPr sz="2000" b="1" spc="-2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АЛУ</a:t>
            </a:r>
            <a:r>
              <a:rPr sz="2000" b="1" spc="-2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0450" y="2008400"/>
            <a:ext cx="2951480" cy="1996439"/>
          </a:xfrm>
          <a:prstGeom prst="rect">
            <a:avLst/>
          </a:prstGeom>
          <a:solidFill>
            <a:srgbClr val="4A86E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2000">
              <a:latin typeface="Times New Roman"/>
              <a:cs typeface="Times New Roman"/>
            </a:endParaRPr>
          </a:p>
          <a:p>
            <a:pPr marL="755650" marR="608330" indent="-140335">
              <a:lnSpc>
                <a:spcPct val="100000"/>
              </a:lnSpc>
              <a:spcBef>
                <a:spcPts val="5"/>
              </a:spcBef>
            </a:pP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Управляващо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устройство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3995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Централен</a:t>
            </a:r>
            <a:r>
              <a:rPr spc="-145" dirty="0"/>
              <a:t> </a:t>
            </a:r>
            <a:r>
              <a:rPr spc="80" dirty="0"/>
              <a:t>процесор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38" y="705522"/>
            <a:ext cx="2612174" cy="3913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93568" y="1593665"/>
            <a:ext cx="516636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5080" indent="-382270">
              <a:lnSpc>
                <a:spcPct val="100000"/>
              </a:lnSpc>
              <a:spcBef>
                <a:spcPts val="100"/>
              </a:spcBef>
              <a:buChar char="●"/>
              <a:tabLst>
                <a:tab pos="394335" algn="l"/>
              </a:tabLst>
            </a:pPr>
            <a:r>
              <a:rPr sz="2000" spc="80" dirty="0">
                <a:latin typeface="Tahoma"/>
                <a:cs typeface="Tahoma"/>
              </a:rPr>
              <a:t>АЛУ</a:t>
            </a:r>
            <a:r>
              <a:rPr sz="2000" spc="-1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–</a:t>
            </a:r>
            <a:r>
              <a:rPr sz="2000" spc="-19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Аритметико-логическо</a:t>
            </a:r>
            <a:r>
              <a:rPr sz="2000" spc="-19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устройство </a:t>
            </a:r>
            <a:r>
              <a:rPr sz="2000" dirty="0">
                <a:latin typeface="Tahoma"/>
                <a:cs typeface="Tahoma"/>
              </a:rPr>
              <a:t>–</a:t>
            </a:r>
            <a:r>
              <a:rPr sz="2000" spc="-1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изпълнява</a:t>
            </a:r>
            <a:r>
              <a:rPr sz="2000" spc="-19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аритметични</a:t>
            </a:r>
            <a:r>
              <a:rPr sz="2000" spc="-19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и</a:t>
            </a:r>
            <a:r>
              <a:rPr sz="2000" spc="-19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логически </a:t>
            </a:r>
            <a:r>
              <a:rPr sz="2000" spc="-20" dirty="0">
                <a:latin typeface="Tahoma"/>
                <a:cs typeface="Tahoma"/>
              </a:rPr>
              <a:t>операции.</a:t>
            </a:r>
            <a:r>
              <a:rPr sz="2000" spc="-2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Познато</a:t>
            </a:r>
            <a:r>
              <a:rPr sz="2000" spc="-21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е</a:t>
            </a:r>
            <a:r>
              <a:rPr sz="2000" spc="-204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като</a:t>
            </a:r>
            <a:r>
              <a:rPr sz="2000" spc="-204" dirty="0">
                <a:latin typeface="Tahoma"/>
                <a:cs typeface="Tahoma"/>
              </a:rPr>
              <a:t> </a:t>
            </a:r>
            <a:r>
              <a:rPr sz="2000" spc="-70" dirty="0">
                <a:latin typeface="Tahoma"/>
                <a:cs typeface="Tahoma"/>
              </a:rPr>
              <a:t>т.нар.</a:t>
            </a:r>
            <a:r>
              <a:rPr sz="2000" spc="-20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ядро</a:t>
            </a:r>
            <a:r>
              <a:rPr sz="2000" spc="-204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на </a:t>
            </a:r>
            <a:r>
              <a:rPr sz="2000" spc="-10" dirty="0">
                <a:latin typeface="Tahoma"/>
                <a:cs typeface="Tahoma"/>
              </a:rPr>
              <a:t>процесора.</a:t>
            </a:r>
            <a:endParaRPr sz="2000">
              <a:latin typeface="Tahoma"/>
              <a:cs typeface="Tahoma"/>
            </a:endParaRPr>
          </a:p>
          <a:p>
            <a:pPr marL="394335" marR="574675" indent="-382270">
              <a:lnSpc>
                <a:spcPct val="100000"/>
              </a:lnSpc>
              <a:buChar char="●"/>
              <a:tabLst>
                <a:tab pos="394335" algn="l"/>
              </a:tabLst>
            </a:pPr>
            <a:r>
              <a:rPr sz="2000" dirty="0">
                <a:latin typeface="Tahoma"/>
                <a:cs typeface="Tahoma"/>
              </a:rPr>
              <a:t>Регистри</a:t>
            </a:r>
            <a:r>
              <a:rPr sz="2000" spc="-204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/</a:t>
            </a:r>
            <a:r>
              <a:rPr sz="2000" spc="-1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Кеш</a:t>
            </a:r>
            <a:r>
              <a:rPr sz="2000" spc="-1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памети</a:t>
            </a:r>
            <a:r>
              <a:rPr sz="2000" spc="-19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– </a:t>
            </a:r>
            <a:r>
              <a:rPr sz="2000" dirty="0">
                <a:latin typeface="Tahoma"/>
                <a:cs typeface="Tahoma"/>
              </a:rPr>
              <a:t>бързодействащи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памети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вградени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в </a:t>
            </a:r>
            <a:r>
              <a:rPr sz="2000" spc="-10" dirty="0">
                <a:latin typeface="Tahoma"/>
                <a:cs typeface="Tahoma"/>
              </a:rPr>
              <a:t>процесора.</a:t>
            </a:r>
            <a:endParaRPr sz="2000">
              <a:latin typeface="Tahoma"/>
              <a:cs typeface="Tahoma"/>
            </a:endParaRPr>
          </a:p>
          <a:p>
            <a:pPr marL="394335" marR="445134" indent="-382270">
              <a:lnSpc>
                <a:spcPct val="100000"/>
              </a:lnSpc>
              <a:buChar char="●"/>
              <a:tabLst>
                <a:tab pos="394335" algn="l"/>
              </a:tabLst>
            </a:pPr>
            <a:r>
              <a:rPr sz="2000" dirty="0">
                <a:latin typeface="Tahoma"/>
                <a:cs typeface="Tahoma"/>
              </a:rPr>
              <a:t>Модул</a:t>
            </a:r>
            <a:r>
              <a:rPr sz="2000" spc="-1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за</a:t>
            </a:r>
            <a:r>
              <a:rPr sz="2000" spc="-17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извличане</a:t>
            </a:r>
            <a:r>
              <a:rPr sz="2000" spc="-17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и</a:t>
            </a:r>
            <a:r>
              <a:rPr sz="2000" spc="-1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декодиране</a:t>
            </a:r>
            <a:r>
              <a:rPr sz="2000" spc="-17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на </a:t>
            </a:r>
            <a:r>
              <a:rPr sz="2000" spc="-10" dirty="0">
                <a:latin typeface="Tahoma"/>
                <a:cs typeface="Tahoma"/>
              </a:rPr>
              <a:t>инструкции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3275" y="633734"/>
            <a:ext cx="54063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Компютърни</a:t>
            </a:r>
            <a:r>
              <a:rPr spc="-155" dirty="0"/>
              <a:t> </a:t>
            </a:r>
            <a:r>
              <a:rPr dirty="0"/>
              <a:t>и</a:t>
            </a:r>
            <a:r>
              <a:rPr spc="-150" dirty="0"/>
              <a:t> </a:t>
            </a:r>
            <a:r>
              <a:rPr spc="40" dirty="0"/>
              <a:t>операционни системи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2899" y="1660926"/>
            <a:ext cx="3441700" cy="2214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spcBef>
                <a:spcPts val="100"/>
              </a:spcBef>
              <a:buChar char="●"/>
              <a:tabLst>
                <a:tab pos="360045" algn="l"/>
              </a:tabLst>
            </a:pPr>
            <a:r>
              <a:rPr sz="1550" dirty="0">
                <a:latin typeface="Tahoma"/>
                <a:cs typeface="Tahoma"/>
              </a:rPr>
              <a:t>Основни</a:t>
            </a:r>
            <a:r>
              <a:rPr sz="1550" spc="-9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елементи</a:t>
            </a:r>
            <a:endParaRPr sz="1550">
              <a:latin typeface="Tahoma"/>
              <a:cs typeface="Tahoma"/>
            </a:endParaRPr>
          </a:p>
          <a:p>
            <a:pPr marL="360045" indent="-347345">
              <a:lnSpc>
                <a:spcPct val="100000"/>
              </a:lnSpc>
              <a:spcBef>
                <a:spcPts val="1215"/>
              </a:spcBef>
              <a:buChar char="●"/>
              <a:tabLst>
                <a:tab pos="360045" algn="l"/>
              </a:tabLst>
            </a:pPr>
            <a:r>
              <a:rPr sz="1550" dirty="0">
                <a:latin typeface="Tahoma"/>
                <a:cs typeface="Tahoma"/>
              </a:rPr>
              <a:t>Процесор.</a:t>
            </a:r>
            <a:r>
              <a:rPr sz="1550" spc="-15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Регистри</a:t>
            </a:r>
            <a:r>
              <a:rPr sz="1550" spc="-14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на</a:t>
            </a:r>
            <a:r>
              <a:rPr sz="1550" spc="-155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процесора</a:t>
            </a:r>
            <a:endParaRPr sz="1550">
              <a:latin typeface="Tahoma"/>
              <a:cs typeface="Tahoma"/>
            </a:endParaRPr>
          </a:p>
          <a:p>
            <a:pPr marL="360045" indent="-347345">
              <a:lnSpc>
                <a:spcPct val="100000"/>
              </a:lnSpc>
              <a:spcBef>
                <a:spcPts val="1215"/>
              </a:spcBef>
              <a:buChar char="●"/>
              <a:tabLst>
                <a:tab pos="360045" algn="l"/>
              </a:tabLst>
            </a:pPr>
            <a:r>
              <a:rPr sz="1550" dirty="0">
                <a:latin typeface="Tahoma"/>
                <a:cs typeface="Tahoma"/>
              </a:rPr>
              <a:t>Входно/изходни</a:t>
            </a:r>
            <a:r>
              <a:rPr sz="1550" spc="-180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устройства</a:t>
            </a:r>
            <a:endParaRPr sz="1550">
              <a:latin typeface="Tahoma"/>
              <a:cs typeface="Tahoma"/>
            </a:endParaRPr>
          </a:p>
          <a:p>
            <a:pPr marL="360045" indent="-347345">
              <a:lnSpc>
                <a:spcPct val="100000"/>
              </a:lnSpc>
              <a:spcBef>
                <a:spcPts val="1215"/>
              </a:spcBef>
              <a:buChar char="●"/>
              <a:tabLst>
                <a:tab pos="360045" algn="l"/>
              </a:tabLst>
            </a:pPr>
            <a:r>
              <a:rPr sz="1550" spc="-10" dirty="0">
                <a:latin typeface="Tahoma"/>
                <a:cs typeface="Tahoma"/>
              </a:rPr>
              <a:t>Памет</a:t>
            </a:r>
            <a:endParaRPr sz="1550">
              <a:latin typeface="Tahoma"/>
              <a:cs typeface="Tahoma"/>
            </a:endParaRPr>
          </a:p>
          <a:p>
            <a:pPr marL="360045" indent="-347345">
              <a:lnSpc>
                <a:spcPct val="100000"/>
              </a:lnSpc>
              <a:spcBef>
                <a:spcPts val="1215"/>
              </a:spcBef>
              <a:buChar char="●"/>
              <a:tabLst>
                <a:tab pos="360045" algn="l"/>
              </a:tabLst>
            </a:pPr>
            <a:r>
              <a:rPr sz="1550" dirty="0">
                <a:latin typeface="Tahoma"/>
                <a:cs typeface="Tahoma"/>
              </a:rPr>
              <a:t>Програми</a:t>
            </a:r>
            <a:r>
              <a:rPr sz="1550" spc="-165" dirty="0">
                <a:latin typeface="Tahoma"/>
                <a:cs typeface="Tahoma"/>
              </a:rPr>
              <a:t> </a:t>
            </a:r>
            <a:r>
              <a:rPr sz="1550" spc="-25" dirty="0">
                <a:latin typeface="Tahoma"/>
                <a:cs typeface="Tahoma"/>
              </a:rPr>
              <a:t>и</a:t>
            </a:r>
            <a:r>
              <a:rPr sz="1550" spc="-170" dirty="0">
                <a:latin typeface="Tahoma"/>
                <a:cs typeface="Tahoma"/>
              </a:rPr>
              <a:t> </a:t>
            </a:r>
            <a:r>
              <a:rPr sz="1550" spc="-10" dirty="0">
                <a:latin typeface="Tahoma"/>
                <a:cs typeface="Tahoma"/>
              </a:rPr>
              <a:t>инструкции</a:t>
            </a:r>
            <a:endParaRPr sz="1550">
              <a:latin typeface="Tahoma"/>
              <a:cs typeface="Tahoma"/>
            </a:endParaRPr>
          </a:p>
          <a:p>
            <a:pPr marL="360045" indent="-347345">
              <a:lnSpc>
                <a:spcPct val="100000"/>
              </a:lnSpc>
              <a:spcBef>
                <a:spcPts val="1215"/>
              </a:spcBef>
              <a:buChar char="●"/>
              <a:tabLst>
                <a:tab pos="360045" algn="l"/>
              </a:tabLst>
            </a:pPr>
            <a:r>
              <a:rPr sz="1550" spc="-10" dirty="0">
                <a:latin typeface="Tahoma"/>
                <a:cs typeface="Tahoma"/>
              </a:rPr>
              <a:t>Прекъсвания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1030">
              <a:lnSpc>
                <a:spcPct val="100000"/>
              </a:lnSpc>
              <a:spcBef>
                <a:spcPts val="100"/>
              </a:spcBef>
            </a:pPr>
            <a:r>
              <a:rPr dirty="0"/>
              <a:t>Регистри</a:t>
            </a:r>
            <a:r>
              <a:rPr spc="15" dirty="0"/>
              <a:t> </a:t>
            </a:r>
            <a:r>
              <a:rPr spc="65" dirty="0"/>
              <a:t>на</a:t>
            </a:r>
            <a:r>
              <a:rPr spc="15" dirty="0"/>
              <a:t> </a:t>
            </a:r>
            <a:r>
              <a:rPr spc="80" dirty="0"/>
              <a:t>процесора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3662" y="1619651"/>
            <a:ext cx="530479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992505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latin typeface="Tahoma"/>
                <a:cs typeface="Tahoma"/>
              </a:rPr>
              <a:t>Вътрешна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памет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на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процесора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280" dirty="0">
                <a:latin typeface="Tahoma"/>
                <a:cs typeface="Tahoma"/>
              </a:rPr>
              <a:t>=&gt;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по- </a:t>
            </a:r>
            <a:r>
              <a:rPr sz="1800" spc="-10" dirty="0">
                <a:latin typeface="Tahoma"/>
                <a:cs typeface="Tahoma"/>
              </a:rPr>
              <a:t>бързодействаща</a:t>
            </a:r>
            <a:endParaRPr sz="1800">
              <a:latin typeface="Tahoma"/>
              <a:cs typeface="Tahoma"/>
            </a:endParaRPr>
          </a:p>
          <a:p>
            <a:pPr marL="379095" marR="5080" indent="-367030">
              <a:lnSpc>
                <a:spcPct val="114599"/>
              </a:lnSpc>
              <a:buChar char="●"/>
              <a:tabLst>
                <a:tab pos="379095" algn="l"/>
              </a:tabLst>
            </a:pPr>
            <a:r>
              <a:rPr sz="1800" spc="-10" dirty="0">
                <a:latin typeface="Tahoma"/>
                <a:cs typeface="Tahoma"/>
              </a:rPr>
              <a:t>Много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по-</a:t>
            </a:r>
            <a:r>
              <a:rPr sz="1800" dirty="0">
                <a:latin typeface="Tahoma"/>
                <a:cs typeface="Tahoma"/>
              </a:rPr>
              <a:t>малко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количество,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но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много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по-</a:t>
            </a:r>
            <a:r>
              <a:rPr sz="1800" spc="-10" dirty="0">
                <a:latin typeface="Tahoma"/>
                <a:cs typeface="Tahoma"/>
              </a:rPr>
              <a:t>бързо </a:t>
            </a:r>
            <a:r>
              <a:rPr sz="1800" dirty="0">
                <a:latin typeface="Tahoma"/>
                <a:cs typeface="Tahoma"/>
              </a:rPr>
              <a:t>работеща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памет</a:t>
            </a:r>
            <a:endParaRPr sz="180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z="1800" spc="-10" dirty="0">
                <a:latin typeface="Tahoma"/>
                <a:cs typeface="Tahoma"/>
              </a:rPr>
              <a:t>Някои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регистри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са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достъпни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за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потребителя</a:t>
            </a:r>
            <a:endParaRPr sz="180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z="1800" spc="-10" dirty="0">
                <a:latin typeface="Tahoma"/>
                <a:cs typeface="Tahoma"/>
              </a:rPr>
              <a:t>Някои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регистри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се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използват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за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управление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103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Памет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8650" y="1910450"/>
            <a:ext cx="6962949" cy="202884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8515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Оперативна</a:t>
            </a:r>
            <a:r>
              <a:rPr spc="-180" dirty="0"/>
              <a:t> </a:t>
            </a:r>
            <a:r>
              <a:rPr spc="50" dirty="0"/>
              <a:t>памет</a:t>
            </a:r>
            <a:r>
              <a:rPr spc="-180" dirty="0"/>
              <a:t> </a:t>
            </a:r>
            <a:r>
              <a:rPr spc="-10" dirty="0"/>
              <a:t>(RAM)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395" y="1603268"/>
            <a:ext cx="8073390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81280" indent="-412750">
              <a:lnSpc>
                <a:spcPct val="114599"/>
              </a:lnSpc>
              <a:spcBef>
                <a:spcPts val="1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Tahoma"/>
                <a:cs typeface="Tahoma"/>
              </a:rPr>
              <a:t>Процесорът</a:t>
            </a:r>
            <a:r>
              <a:rPr sz="2400" spc="-2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може</a:t>
            </a:r>
            <a:r>
              <a:rPr sz="2400" spc="-210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да</a:t>
            </a:r>
            <a:r>
              <a:rPr sz="2400" spc="-20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работи</a:t>
            </a:r>
            <a:r>
              <a:rPr sz="2400" spc="-21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директно</a:t>
            </a:r>
            <a:r>
              <a:rPr sz="2400" spc="-195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с</a:t>
            </a:r>
            <a:r>
              <a:rPr sz="2400" spc="-21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оперативната памет</a:t>
            </a:r>
            <a:endParaRPr sz="2400">
              <a:latin typeface="Tahoma"/>
              <a:cs typeface="Tahoma"/>
            </a:endParaRPr>
          </a:p>
          <a:p>
            <a:pPr marL="424815" indent="-412115">
              <a:lnSpc>
                <a:spcPct val="100000"/>
              </a:lnSpc>
              <a:spcBef>
                <a:spcPts val="420"/>
              </a:spcBef>
              <a:buChar char="●"/>
              <a:tabLst>
                <a:tab pos="424815" algn="l"/>
              </a:tabLst>
            </a:pPr>
            <a:r>
              <a:rPr sz="2400" spc="-40" dirty="0">
                <a:latin typeface="Tahoma"/>
                <a:cs typeface="Tahoma"/>
              </a:rPr>
              <a:t>Типично</a:t>
            </a:r>
            <a:r>
              <a:rPr sz="2400" spc="-25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оперативната</a:t>
            </a:r>
            <a:r>
              <a:rPr sz="2400" spc="-2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памет</a:t>
            </a:r>
            <a:r>
              <a:rPr sz="2400" spc="-245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е</a:t>
            </a:r>
            <a:r>
              <a:rPr sz="2400" spc="-24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енергозависима</a:t>
            </a:r>
            <a:endParaRPr sz="2400">
              <a:latin typeface="Tahoma"/>
              <a:cs typeface="Tahoma"/>
            </a:endParaRPr>
          </a:p>
          <a:p>
            <a:pPr marL="424815" marR="5080" indent="-412750">
              <a:lnSpc>
                <a:spcPct val="114599"/>
              </a:lnSpc>
              <a:buChar char="●"/>
              <a:tabLst>
                <a:tab pos="424815" algn="l"/>
              </a:tabLst>
            </a:pPr>
            <a:r>
              <a:rPr sz="2400" dirty="0">
                <a:latin typeface="Tahoma"/>
                <a:cs typeface="Tahoma"/>
              </a:rPr>
              <a:t>Времето</a:t>
            </a:r>
            <a:r>
              <a:rPr sz="2400" spc="-2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за</a:t>
            </a:r>
            <a:r>
              <a:rPr sz="2400" spc="-2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достъп</a:t>
            </a:r>
            <a:r>
              <a:rPr sz="2400" spc="-2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до</a:t>
            </a:r>
            <a:r>
              <a:rPr sz="2400" spc="-2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всяка</a:t>
            </a:r>
            <a:r>
              <a:rPr sz="2400" spc="-210" dirty="0">
                <a:latin typeface="Tahoma"/>
                <a:cs typeface="Tahoma"/>
              </a:rPr>
              <a:t> </a:t>
            </a:r>
            <a:r>
              <a:rPr sz="2400" spc="-35" dirty="0">
                <a:latin typeface="Tahoma"/>
                <a:cs typeface="Tahoma"/>
              </a:rPr>
              <a:t>клетка</a:t>
            </a:r>
            <a:r>
              <a:rPr sz="2400" spc="-204" dirty="0">
                <a:latin typeface="Tahoma"/>
                <a:cs typeface="Tahoma"/>
              </a:rPr>
              <a:t> </a:t>
            </a:r>
            <a:r>
              <a:rPr sz="2400" spc="-40" dirty="0">
                <a:latin typeface="Tahoma"/>
                <a:cs typeface="Tahoma"/>
              </a:rPr>
              <a:t>от</a:t>
            </a:r>
            <a:r>
              <a:rPr sz="2400" spc="-2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паметта</a:t>
            </a:r>
            <a:r>
              <a:rPr sz="2400" spc="-215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е</a:t>
            </a:r>
            <a:r>
              <a:rPr sz="2400" spc="-2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едно</a:t>
            </a:r>
            <a:r>
              <a:rPr sz="2400" spc="-21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и </a:t>
            </a:r>
            <a:r>
              <a:rPr sz="2400" spc="60" dirty="0">
                <a:latin typeface="Tahoma"/>
                <a:cs typeface="Tahoma"/>
              </a:rPr>
              <a:t>също</a:t>
            </a:r>
            <a:r>
              <a:rPr sz="2400" spc="-260" dirty="0">
                <a:latin typeface="Tahoma"/>
                <a:cs typeface="Tahoma"/>
              </a:rPr>
              <a:t> </a:t>
            </a:r>
            <a:r>
              <a:rPr sz="2400" spc="-40" dirty="0">
                <a:latin typeface="Tahoma"/>
                <a:cs typeface="Tahoma"/>
              </a:rPr>
              <a:t>(random</a:t>
            </a:r>
            <a:r>
              <a:rPr sz="2400" spc="-26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access)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Постоянна</a:t>
            </a:r>
            <a:r>
              <a:rPr spc="-165" dirty="0"/>
              <a:t> </a:t>
            </a:r>
            <a:r>
              <a:rPr spc="50" dirty="0"/>
              <a:t>памет</a:t>
            </a:r>
            <a:r>
              <a:rPr spc="-160" dirty="0"/>
              <a:t> </a:t>
            </a:r>
            <a:r>
              <a:rPr spc="50" dirty="0"/>
              <a:t>(Запомнящи</a:t>
            </a:r>
            <a:r>
              <a:rPr spc="-245" dirty="0"/>
              <a:t> </a:t>
            </a:r>
            <a:r>
              <a:rPr spc="40" dirty="0"/>
              <a:t>устройства)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395" y="1603268"/>
            <a:ext cx="7841615" cy="2120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52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Tahoma"/>
                <a:cs typeface="Tahoma"/>
              </a:rPr>
              <a:t>Енергонезависима</a:t>
            </a:r>
            <a:r>
              <a:rPr sz="2400" spc="5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памет</a:t>
            </a:r>
            <a:endParaRPr sz="2400">
              <a:latin typeface="Tahoma"/>
              <a:cs typeface="Tahoma"/>
            </a:endParaRPr>
          </a:p>
          <a:p>
            <a:pPr marL="424815" marR="106680" indent="-412750">
              <a:lnSpc>
                <a:spcPct val="114599"/>
              </a:lnSpc>
              <a:buChar char="●"/>
              <a:tabLst>
                <a:tab pos="424815" algn="l"/>
              </a:tabLst>
            </a:pPr>
            <a:r>
              <a:rPr sz="2400" dirty="0">
                <a:latin typeface="Tahoma"/>
                <a:cs typeface="Tahoma"/>
              </a:rPr>
              <a:t>Скоростта</a:t>
            </a:r>
            <a:r>
              <a:rPr sz="2400" spc="-20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на</a:t>
            </a:r>
            <a:r>
              <a:rPr sz="2400" spc="-20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достъп</a:t>
            </a:r>
            <a:r>
              <a:rPr sz="2400" spc="-204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е</a:t>
            </a:r>
            <a:r>
              <a:rPr sz="2400" spc="-20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порядъци</a:t>
            </a:r>
            <a:r>
              <a:rPr sz="2400" spc="-200" dirty="0">
                <a:latin typeface="Tahoma"/>
                <a:cs typeface="Tahoma"/>
              </a:rPr>
              <a:t> </a:t>
            </a:r>
            <a:r>
              <a:rPr sz="2400" spc="-35" dirty="0">
                <a:latin typeface="Tahoma"/>
                <a:cs typeface="Tahoma"/>
              </a:rPr>
              <a:t>по-</a:t>
            </a:r>
            <a:r>
              <a:rPr sz="2400" spc="-10" dirty="0">
                <a:latin typeface="Tahoma"/>
                <a:cs typeface="Tahoma"/>
              </a:rPr>
              <a:t>ниска</a:t>
            </a:r>
            <a:r>
              <a:rPr sz="2400" spc="-195" dirty="0">
                <a:latin typeface="Tahoma"/>
                <a:cs typeface="Tahoma"/>
              </a:rPr>
              <a:t> </a:t>
            </a:r>
            <a:r>
              <a:rPr sz="2400" spc="-40" dirty="0">
                <a:latin typeface="Tahoma"/>
                <a:cs typeface="Tahoma"/>
              </a:rPr>
              <a:t>от</a:t>
            </a:r>
            <a:r>
              <a:rPr sz="2400" spc="-21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тази</a:t>
            </a:r>
            <a:r>
              <a:rPr sz="2400" spc="-204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на </a:t>
            </a:r>
            <a:r>
              <a:rPr sz="2400" spc="-10" dirty="0">
                <a:latin typeface="Tahoma"/>
                <a:cs typeface="Tahoma"/>
              </a:rPr>
              <a:t>оперативната</a:t>
            </a:r>
            <a:r>
              <a:rPr sz="2400" spc="-19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памет</a:t>
            </a:r>
            <a:endParaRPr sz="2400">
              <a:latin typeface="Tahoma"/>
              <a:cs typeface="Tahoma"/>
            </a:endParaRPr>
          </a:p>
          <a:p>
            <a:pPr marL="424815" marR="5080" indent="-412750">
              <a:lnSpc>
                <a:spcPct val="114599"/>
              </a:lnSpc>
              <a:buChar char="●"/>
              <a:tabLst>
                <a:tab pos="424815" algn="l"/>
              </a:tabLst>
            </a:pPr>
            <a:r>
              <a:rPr sz="2400" dirty="0">
                <a:latin typeface="Tahoma"/>
                <a:cs typeface="Tahoma"/>
              </a:rPr>
              <a:t>Може</a:t>
            </a:r>
            <a:r>
              <a:rPr sz="2400" spc="-204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да</a:t>
            </a:r>
            <a:r>
              <a:rPr sz="2400" spc="-200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се</a:t>
            </a:r>
            <a:r>
              <a:rPr sz="2400" spc="-2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съхраняват</a:t>
            </a:r>
            <a:r>
              <a:rPr sz="2400" spc="-195" dirty="0">
                <a:latin typeface="Tahoma"/>
                <a:cs typeface="Tahoma"/>
              </a:rPr>
              <a:t> </a:t>
            </a:r>
            <a:r>
              <a:rPr sz="2400" spc="-35" dirty="0">
                <a:latin typeface="Tahoma"/>
                <a:cs typeface="Tahoma"/>
              </a:rPr>
              <a:t>по-</a:t>
            </a:r>
            <a:r>
              <a:rPr sz="2400" spc="-10" dirty="0">
                <a:latin typeface="Tahoma"/>
                <a:cs typeface="Tahoma"/>
              </a:rPr>
              <a:t>големи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обеми</a:t>
            </a:r>
            <a:r>
              <a:rPr sz="2400" spc="-1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на</a:t>
            </a:r>
            <a:r>
              <a:rPr sz="2400" spc="-200" dirty="0">
                <a:latin typeface="Tahoma"/>
                <a:cs typeface="Tahoma"/>
              </a:rPr>
              <a:t> </a:t>
            </a:r>
            <a:r>
              <a:rPr sz="2400" spc="-35" dirty="0">
                <a:latin typeface="Tahoma"/>
                <a:cs typeface="Tahoma"/>
              </a:rPr>
              <a:t>по-</a:t>
            </a:r>
            <a:r>
              <a:rPr sz="2400" spc="-10" dirty="0">
                <a:latin typeface="Tahoma"/>
                <a:cs typeface="Tahoma"/>
              </a:rPr>
              <a:t>ниски цени.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6395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Входно-</a:t>
            </a:r>
            <a:r>
              <a:rPr dirty="0"/>
              <a:t>изходен</a:t>
            </a:r>
            <a:r>
              <a:rPr spc="-5" dirty="0"/>
              <a:t> </a:t>
            </a:r>
            <a:r>
              <a:rPr spc="-10" dirty="0"/>
              <a:t>модул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3568" y="1593665"/>
            <a:ext cx="509397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5080" indent="-382270">
              <a:lnSpc>
                <a:spcPct val="100000"/>
              </a:lnSpc>
              <a:spcBef>
                <a:spcPts val="100"/>
              </a:spcBef>
              <a:buChar char="●"/>
              <a:tabLst>
                <a:tab pos="394335" algn="l"/>
              </a:tabLst>
            </a:pPr>
            <a:r>
              <a:rPr sz="2000" dirty="0">
                <a:latin typeface="Tahoma"/>
                <a:cs typeface="Tahoma"/>
              </a:rPr>
              <a:t>Прехвърляне</a:t>
            </a:r>
            <a:r>
              <a:rPr sz="2000" spc="-1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на</a:t>
            </a:r>
            <a:r>
              <a:rPr sz="2000" spc="-1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данни</a:t>
            </a:r>
            <a:r>
              <a:rPr sz="2000" spc="-1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между</a:t>
            </a:r>
            <a:r>
              <a:rPr sz="2000" spc="-19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компютър </a:t>
            </a:r>
            <a:r>
              <a:rPr sz="2000" spc="-20" dirty="0">
                <a:latin typeface="Tahoma"/>
                <a:cs typeface="Tahoma"/>
              </a:rPr>
              <a:t>и</a:t>
            </a:r>
            <a:r>
              <a:rPr sz="2000" spc="-19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устройства,</a:t>
            </a:r>
            <a:r>
              <a:rPr sz="2000" spc="-19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например:</a:t>
            </a:r>
            <a:endParaRPr sz="2000">
              <a:latin typeface="Tahoma"/>
              <a:cs typeface="Tahoma"/>
            </a:endParaRPr>
          </a:p>
          <a:p>
            <a:pPr marL="851535" lvl="1" indent="-381635">
              <a:lnSpc>
                <a:spcPct val="100000"/>
              </a:lnSpc>
              <a:buChar char="○"/>
              <a:tabLst>
                <a:tab pos="851535" algn="l"/>
              </a:tabLst>
            </a:pPr>
            <a:r>
              <a:rPr sz="2000" dirty="0">
                <a:latin typeface="Tahoma"/>
                <a:cs typeface="Tahoma"/>
              </a:rPr>
              <a:t>Твърд</a:t>
            </a:r>
            <a:r>
              <a:rPr sz="2000" spc="-229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диск</a:t>
            </a:r>
            <a:endParaRPr sz="2000">
              <a:latin typeface="Tahoma"/>
              <a:cs typeface="Tahoma"/>
            </a:endParaRPr>
          </a:p>
          <a:p>
            <a:pPr marL="851535" lvl="1" indent="-381635">
              <a:lnSpc>
                <a:spcPct val="100000"/>
              </a:lnSpc>
              <a:buChar char="○"/>
              <a:tabLst>
                <a:tab pos="851535" algn="l"/>
              </a:tabLst>
            </a:pPr>
            <a:r>
              <a:rPr sz="2000" dirty="0">
                <a:latin typeface="Tahoma"/>
                <a:cs typeface="Tahoma"/>
              </a:rPr>
              <a:t>Мрежова</a:t>
            </a:r>
            <a:r>
              <a:rPr sz="2000" spc="-19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карта</a:t>
            </a:r>
            <a:endParaRPr sz="2000">
              <a:latin typeface="Tahoma"/>
              <a:cs typeface="Tahoma"/>
            </a:endParaRPr>
          </a:p>
          <a:p>
            <a:pPr marL="851535" lvl="1" indent="-381635">
              <a:lnSpc>
                <a:spcPct val="100000"/>
              </a:lnSpc>
              <a:buChar char="○"/>
              <a:tabLst>
                <a:tab pos="851535" algn="l"/>
              </a:tabLst>
            </a:pPr>
            <a:r>
              <a:rPr sz="2000" spc="-10" dirty="0">
                <a:latin typeface="Tahoma"/>
                <a:cs typeface="Tahoma"/>
              </a:rPr>
              <a:t>Мишка</a:t>
            </a:r>
            <a:endParaRPr sz="2000">
              <a:latin typeface="Tahoma"/>
              <a:cs typeface="Tahoma"/>
            </a:endParaRPr>
          </a:p>
          <a:p>
            <a:pPr marL="851535" lvl="1" indent="-381635">
              <a:lnSpc>
                <a:spcPct val="100000"/>
              </a:lnSpc>
              <a:buChar char="○"/>
              <a:tabLst>
                <a:tab pos="851535" algn="l"/>
              </a:tabLst>
            </a:pPr>
            <a:r>
              <a:rPr sz="2000" spc="-10" dirty="0">
                <a:latin typeface="Tahoma"/>
                <a:cs typeface="Tahoma"/>
              </a:rPr>
              <a:t>Клавиатура</a:t>
            </a:r>
            <a:endParaRPr sz="2000">
              <a:latin typeface="Tahoma"/>
              <a:cs typeface="Tahoma"/>
            </a:endParaRPr>
          </a:p>
          <a:p>
            <a:pPr marL="851535" lvl="1" indent="-381635">
              <a:lnSpc>
                <a:spcPct val="100000"/>
              </a:lnSpc>
              <a:buChar char="○"/>
              <a:tabLst>
                <a:tab pos="851535" algn="l"/>
              </a:tabLst>
            </a:pPr>
            <a:r>
              <a:rPr sz="2000" spc="90" dirty="0">
                <a:latin typeface="Tahoma"/>
                <a:cs typeface="Tahoma"/>
              </a:rPr>
              <a:t>И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др.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822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Системна</a:t>
            </a:r>
            <a:r>
              <a:rPr spc="-150" dirty="0"/>
              <a:t> </a:t>
            </a:r>
            <a:r>
              <a:rPr spc="70" dirty="0"/>
              <a:t>шина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2" y="1304668"/>
            <a:ext cx="5284350" cy="341790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103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Програми</a:t>
            </a:r>
            <a:r>
              <a:rPr spc="-165" dirty="0"/>
              <a:t> </a:t>
            </a:r>
            <a:r>
              <a:rPr dirty="0"/>
              <a:t>и</a:t>
            </a:r>
            <a:r>
              <a:rPr spc="-165" dirty="0"/>
              <a:t> </a:t>
            </a:r>
            <a:r>
              <a:rPr spc="-10" dirty="0"/>
              <a:t>инструкции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3662" y="1619651"/>
            <a:ext cx="4823460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</a:tabLst>
            </a:pPr>
            <a:r>
              <a:rPr sz="1800" dirty="0">
                <a:latin typeface="Tahoma"/>
                <a:cs typeface="Tahoma"/>
              </a:rPr>
              <a:t>Програма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-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набор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от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инструкции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в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паметта</a:t>
            </a:r>
            <a:endParaRPr sz="180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z="1800" dirty="0">
                <a:latin typeface="Tahoma"/>
                <a:cs typeface="Tahoma"/>
              </a:rPr>
              <a:t>Процесорът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изпълнява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инструкциите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9045" y="3081541"/>
            <a:ext cx="5462602" cy="129115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103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Инструкции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3137" y="1659656"/>
            <a:ext cx="4153535" cy="175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ahoma"/>
                <a:cs typeface="Tahoma"/>
              </a:rPr>
              <a:t>Инструкциите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могат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да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се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използват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за:</a:t>
            </a:r>
            <a:endParaRPr sz="1800">
              <a:latin typeface="Tahoma"/>
              <a:cs typeface="Tahoma"/>
            </a:endParaRPr>
          </a:p>
          <a:p>
            <a:pPr marL="469265" indent="-366395">
              <a:lnSpc>
                <a:spcPct val="100000"/>
              </a:lnSpc>
              <a:spcBef>
                <a:spcPts val="1889"/>
              </a:spcBef>
              <a:buChar char="●"/>
              <a:tabLst>
                <a:tab pos="469265" algn="l"/>
              </a:tabLst>
            </a:pPr>
            <a:r>
              <a:rPr sz="1800" dirty="0">
                <a:latin typeface="Tahoma"/>
                <a:cs typeface="Tahoma"/>
              </a:rPr>
              <a:t>Управлавление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на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памет</a:t>
            </a:r>
            <a:endParaRPr sz="1800">
              <a:latin typeface="Tahoma"/>
              <a:cs typeface="Tahoma"/>
            </a:endParaRPr>
          </a:p>
          <a:p>
            <a:pPr marL="46926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</a:tabLst>
            </a:pPr>
            <a:r>
              <a:rPr sz="1800" dirty="0">
                <a:latin typeface="Tahoma"/>
                <a:cs typeface="Tahoma"/>
              </a:rPr>
              <a:t>Управлавление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на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вход/изход</a:t>
            </a:r>
            <a:endParaRPr sz="1800">
              <a:latin typeface="Tahoma"/>
              <a:cs typeface="Tahoma"/>
            </a:endParaRPr>
          </a:p>
          <a:p>
            <a:pPr marL="46926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</a:tabLst>
            </a:pPr>
            <a:r>
              <a:rPr sz="1800" dirty="0">
                <a:latin typeface="Tahoma"/>
                <a:cs typeface="Tahoma"/>
              </a:rPr>
              <a:t>Обработка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на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данни</a:t>
            </a:r>
            <a:endParaRPr sz="1800">
              <a:latin typeface="Tahoma"/>
              <a:cs typeface="Tahoma"/>
            </a:endParaRPr>
          </a:p>
          <a:p>
            <a:pPr marL="46926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</a:tabLst>
            </a:pPr>
            <a:r>
              <a:rPr sz="1800" spc="-10" dirty="0">
                <a:latin typeface="Tahoma"/>
                <a:cs typeface="Tahoma"/>
              </a:rPr>
              <a:t>Управление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103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Прекъсвания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3662" y="1619651"/>
            <a:ext cx="594931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27685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latin typeface="Tahoma"/>
                <a:cs typeface="Tahoma"/>
              </a:rPr>
              <a:t>Прекъсват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естествения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ред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на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изпълнението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на </a:t>
            </a:r>
            <a:r>
              <a:rPr sz="1800" spc="-10" dirty="0">
                <a:latin typeface="Tahoma"/>
                <a:cs typeface="Tahoma"/>
              </a:rPr>
              <a:t>инструкциите</a:t>
            </a:r>
            <a:endParaRPr sz="180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z="1800" dirty="0">
                <a:latin typeface="Tahoma"/>
                <a:cs typeface="Tahoma"/>
              </a:rPr>
              <a:t>Подобряват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използването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на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процесора</a:t>
            </a:r>
            <a:endParaRPr sz="180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z="1800" dirty="0">
                <a:latin typeface="Tahoma"/>
                <a:cs typeface="Tahoma"/>
              </a:rPr>
              <a:t>Устройствата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за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вход/изход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са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бавни,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а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процесорът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-</a:t>
            </a:r>
            <a:endParaRPr sz="1800">
              <a:latin typeface="Tahoma"/>
              <a:cs typeface="Tahoma"/>
            </a:endParaRPr>
          </a:p>
          <a:p>
            <a:pPr marL="379095">
              <a:lnSpc>
                <a:spcPct val="100000"/>
              </a:lnSpc>
              <a:spcBef>
                <a:spcPts val="315"/>
              </a:spcBef>
            </a:pPr>
            <a:r>
              <a:rPr sz="1800" spc="-20" dirty="0">
                <a:latin typeface="Tahoma"/>
                <a:cs typeface="Tahoma"/>
              </a:rPr>
              <a:t>бърз</a:t>
            </a:r>
            <a:endParaRPr sz="180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z="1800" dirty="0">
                <a:latin typeface="Tahoma"/>
                <a:cs typeface="Tahoma"/>
              </a:rPr>
              <a:t>Позволяват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многозадачността</a:t>
            </a:r>
            <a:endParaRPr sz="1800">
              <a:latin typeface="Tahoma"/>
              <a:cs typeface="Tahoma"/>
            </a:endParaRPr>
          </a:p>
          <a:p>
            <a:pPr marL="379095" marR="5080" indent="-367030">
              <a:lnSpc>
                <a:spcPct val="114599"/>
              </a:lnSpc>
              <a:buChar char="●"/>
              <a:tabLst>
                <a:tab pos="379095" algn="l"/>
              </a:tabLst>
            </a:pPr>
            <a:r>
              <a:rPr sz="1800" dirty="0">
                <a:latin typeface="Tahoma"/>
                <a:cs typeface="Tahoma"/>
              </a:rPr>
              <a:t>Лошо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за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производителността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е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процесорът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да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седи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в </a:t>
            </a:r>
            <a:r>
              <a:rPr sz="1800" spc="-10" dirty="0">
                <a:latin typeface="Tahoma"/>
                <a:cs typeface="Tahoma"/>
              </a:rPr>
              <a:t>режим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на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изчакване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(idle)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103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Прекъсвания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425" y="1355575"/>
            <a:ext cx="7772399" cy="31527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103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Компютърна</a:t>
            </a:r>
            <a:r>
              <a:rPr spc="-165" dirty="0"/>
              <a:t> </a:t>
            </a:r>
            <a:r>
              <a:rPr spc="55" dirty="0"/>
              <a:t>система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3662" y="1619651"/>
            <a:ext cx="2754630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</a:tabLst>
            </a:pPr>
            <a:r>
              <a:rPr sz="1800" spc="-10" dirty="0">
                <a:latin typeface="Tahoma"/>
                <a:cs typeface="Tahoma"/>
              </a:rPr>
              <a:t>Хардуер</a:t>
            </a:r>
            <a:endParaRPr sz="180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z="1800" dirty="0">
                <a:latin typeface="Tahoma"/>
                <a:cs typeface="Tahoma"/>
              </a:rPr>
              <a:t>Операционна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система</a:t>
            </a:r>
            <a:endParaRPr sz="180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z="1800" spc="-10" dirty="0">
                <a:latin typeface="Tahoma"/>
                <a:cs typeface="Tahoma"/>
              </a:rPr>
              <a:t>Приложение</a:t>
            </a:r>
            <a:endParaRPr sz="180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z="1800" spc="-10" dirty="0">
                <a:latin typeface="Tahoma"/>
                <a:cs typeface="Tahoma"/>
              </a:rPr>
              <a:t>Потребител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103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Множествени</a:t>
            </a:r>
            <a:r>
              <a:rPr spc="-185" dirty="0"/>
              <a:t> </a:t>
            </a:r>
            <a:r>
              <a:rPr spc="-10" dirty="0"/>
              <a:t>изключения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3662" y="1619651"/>
            <a:ext cx="5377815" cy="1805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spc="-35" dirty="0">
                <a:latin typeface="Tahoma"/>
                <a:cs typeface="Tahoma"/>
              </a:rPr>
              <a:t>Какво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ако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се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случи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прекъсване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в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момент,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когато </a:t>
            </a:r>
            <a:r>
              <a:rPr sz="1800" dirty="0">
                <a:latin typeface="Tahoma"/>
                <a:cs typeface="Tahoma"/>
              </a:rPr>
              <a:t>обработваме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друго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прекъсване?</a:t>
            </a:r>
            <a:endParaRPr sz="180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z="1800" dirty="0">
                <a:latin typeface="Tahoma"/>
                <a:cs typeface="Tahoma"/>
              </a:rPr>
              <a:t>Два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варианта:</a:t>
            </a:r>
            <a:endParaRPr sz="1800">
              <a:latin typeface="Tahoma"/>
              <a:cs typeface="Tahoma"/>
            </a:endParaRPr>
          </a:p>
          <a:p>
            <a:pPr marL="836294" marR="46990" lvl="1" indent="-351790">
              <a:lnSpc>
                <a:spcPct val="113300"/>
              </a:lnSpc>
              <a:spcBef>
                <a:spcPts val="65"/>
              </a:spcBef>
              <a:buChar char="○"/>
              <a:tabLst>
                <a:tab pos="836294" algn="l"/>
              </a:tabLst>
            </a:pPr>
            <a:r>
              <a:rPr sz="1600" dirty="0">
                <a:latin typeface="Tahoma"/>
                <a:cs typeface="Tahoma"/>
              </a:rPr>
              <a:t>Забравянваме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прекъсванията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при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обработка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на </a:t>
            </a:r>
            <a:r>
              <a:rPr sz="1600" spc="-10" dirty="0">
                <a:latin typeface="Tahoma"/>
                <a:cs typeface="Tahoma"/>
              </a:rPr>
              <a:t>прекъсвания</a:t>
            </a:r>
            <a:endParaRPr sz="1600">
              <a:latin typeface="Tahoma"/>
              <a:cs typeface="Tahoma"/>
            </a:endParaRPr>
          </a:p>
          <a:p>
            <a:pPr marL="836294" lvl="1" indent="-35115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600" dirty="0">
                <a:latin typeface="Tahoma"/>
                <a:cs typeface="Tahoma"/>
              </a:rPr>
              <a:t>Използваме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приоритети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103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Мултипрограмиране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3662" y="1619651"/>
            <a:ext cx="6040120" cy="15970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</a:tabLst>
            </a:pPr>
            <a:r>
              <a:rPr sz="1800" dirty="0">
                <a:latin typeface="Tahoma"/>
                <a:cs typeface="Tahoma"/>
              </a:rPr>
              <a:t>Процесорът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трябва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да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изпълнява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няколко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програми</a:t>
            </a:r>
            <a:endParaRPr sz="180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z="1800" dirty="0">
                <a:latin typeface="Tahoma"/>
                <a:cs typeface="Tahoma"/>
              </a:rPr>
              <a:t>Редът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зависи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от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приоритета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и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взаимодействието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70" dirty="0">
                <a:latin typeface="Tahoma"/>
                <a:cs typeface="Tahoma"/>
              </a:rPr>
              <a:t>с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I/O</a:t>
            </a:r>
            <a:endParaRPr sz="1800">
              <a:latin typeface="Tahoma"/>
              <a:cs typeface="Tahoma"/>
            </a:endParaRPr>
          </a:p>
          <a:p>
            <a:pPr marL="379095" marR="56515" indent="-367030">
              <a:lnSpc>
                <a:spcPct val="114599"/>
              </a:lnSpc>
              <a:buChar char="●"/>
              <a:tabLst>
                <a:tab pos="379095" algn="l"/>
              </a:tabLst>
            </a:pPr>
            <a:r>
              <a:rPr sz="1800" spc="-35" dirty="0">
                <a:latin typeface="Tahoma"/>
                <a:cs typeface="Tahoma"/>
              </a:rPr>
              <a:t>Когато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обработката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на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прекъсването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55" dirty="0">
                <a:latin typeface="Tahoma"/>
                <a:cs typeface="Tahoma"/>
              </a:rPr>
              <a:t>приключи,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не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е </a:t>
            </a:r>
            <a:r>
              <a:rPr sz="1800" dirty="0">
                <a:latin typeface="Tahoma"/>
                <a:cs typeface="Tahoma"/>
              </a:rPr>
              <a:t>задължително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връщането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към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програмата,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която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се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е </a:t>
            </a:r>
            <a:r>
              <a:rPr sz="1800" dirty="0">
                <a:latin typeface="Tahoma"/>
                <a:cs typeface="Tahoma"/>
              </a:rPr>
              <a:t>изпълнявала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преди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него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Хардуер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87" y="1635156"/>
            <a:ext cx="2407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Апаратната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част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на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КС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9024" y="1992575"/>
            <a:ext cx="3765950" cy="25086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Операционна</a:t>
            </a:r>
            <a:r>
              <a:rPr spc="-190" dirty="0"/>
              <a:t> </a:t>
            </a:r>
            <a:r>
              <a:rPr spc="55" dirty="0"/>
              <a:t>система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87" y="1595151"/>
            <a:ext cx="589851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Операционна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система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-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програма,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която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прави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връзката </a:t>
            </a:r>
            <a:r>
              <a:rPr sz="1800" dirty="0">
                <a:latin typeface="Tahoma"/>
                <a:cs typeface="Tahoma"/>
              </a:rPr>
              <a:t>между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приложните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програми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и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апаратната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част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9624" y="2755490"/>
            <a:ext cx="2797800" cy="12557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Приложение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87" y="1635156"/>
            <a:ext cx="4427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Софтуер,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който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извършва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полезна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работа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8146" y="2114555"/>
            <a:ext cx="2047565" cy="19697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Потребител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3287" y="1595151"/>
            <a:ext cx="561848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хора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или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машини,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които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се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възползват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от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работата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на приложния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софтуер.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800" y="152400"/>
            <a:ext cx="5471873" cy="48386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991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Апаратна</a:t>
            </a:r>
            <a:r>
              <a:rPr spc="-175" dirty="0"/>
              <a:t> </a:t>
            </a:r>
            <a:r>
              <a:rPr spc="65" dirty="0"/>
              <a:t>структура</a:t>
            </a:r>
            <a:r>
              <a:rPr spc="-170" dirty="0"/>
              <a:t> </a:t>
            </a:r>
            <a:r>
              <a:rPr spc="65" dirty="0"/>
              <a:t>на</a:t>
            </a:r>
            <a:r>
              <a:rPr spc="-170" dirty="0"/>
              <a:t> </a:t>
            </a:r>
            <a:r>
              <a:rPr spc="90" dirty="0"/>
              <a:t>КС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1629462"/>
            <a:ext cx="6934199" cy="29146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549</Words>
  <Application>Microsoft Office PowerPoint</Application>
  <PresentationFormat>On-screen Show (16:9)</PresentationFormat>
  <Paragraphs>106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MS PGothic</vt:lpstr>
      <vt:lpstr>Arial</vt:lpstr>
      <vt:lpstr>Tahoma</vt:lpstr>
      <vt:lpstr>Times New Roman</vt:lpstr>
      <vt:lpstr>Trebuchet MS</vt:lpstr>
      <vt:lpstr>Office Theme</vt:lpstr>
      <vt:lpstr>Общи сведения за КС и ОС</vt:lpstr>
      <vt:lpstr>Компютърни и операционни системи</vt:lpstr>
      <vt:lpstr>Компютърна система</vt:lpstr>
      <vt:lpstr>Хардуер</vt:lpstr>
      <vt:lpstr>Операционна система</vt:lpstr>
      <vt:lpstr>Приложение</vt:lpstr>
      <vt:lpstr>Потребител</vt:lpstr>
      <vt:lpstr>PowerPoint Presentation</vt:lpstr>
      <vt:lpstr>Апаратна структура на КС</vt:lpstr>
      <vt:lpstr>Какво е операционната система?</vt:lpstr>
      <vt:lpstr>Централен процесор</vt:lpstr>
      <vt:lpstr>Процесорите в КС</vt:lpstr>
      <vt:lpstr>Оперативна памет</vt:lpstr>
      <vt:lpstr>Оперативна памет</vt:lpstr>
      <vt:lpstr>Входно/изходни устройства</vt:lpstr>
      <vt:lpstr>Централен процесор</vt:lpstr>
      <vt:lpstr>Централен процесор</vt:lpstr>
      <vt:lpstr>Централен процесор</vt:lpstr>
      <vt:lpstr>Централен процесор</vt:lpstr>
      <vt:lpstr>Регистри на процесора</vt:lpstr>
      <vt:lpstr>Памет</vt:lpstr>
      <vt:lpstr>Оперативна памет (RAM)</vt:lpstr>
      <vt:lpstr>Постоянна памет (Запомнящи устройства)</vt:lpstr>
      <vt:lpstr>Входно-изходен модул</vt:lpstr>
      <vt:lpstr>Системна шина</vt:lpstr>
      <vt:lpstr>Програми и инструкции</vt:lpstr>
      <vt:lpstr>Инструкции</vt:lpstr>
      <vt:lpstr>Прекъсвания</vt:lpstr>
      <vt:lpstr>Прекъсвания</vt:lpstr>
      <vt:lpstr>Множествени изключения</vt:lpstr>
      <vt:lpstr>Мултипрограмиране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Общи сведения за КС и ОС</dc:title>
  <cp:lastModifiedBy>Margarita</cp:lastModifiedBy>
  <cp:revision>1</cp:revision>
  <dcterms:created xsi:type="dcterms:W3CDTF">2024-09-17T16:38:55Z</dcterms:created>
  <dcterms:modified xsi:type="dcterms:W3CDTF">2024-11-28T03:58:26Z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