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6" r:id="rId11"/>
    <p:sldId id="264" r:id="rId12"/>
    <p:sldId id="287" r:id="rId13"/>
    <p:sldId id="28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 type="screen16x9"/>
  <p:notesSz cx="9144000" cy="5143500"/>
  <p:embeddedFontLst>
    <p:embeddedFont>
      <p:font typeface="FOQCGC+Raleway-Bold" panose="020B0604020202020204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ATQAK+Lato-Regular" panose="020B0604020202020204"/>
      <p:regular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  <p:embeddedFont>
      <p:font typeface="HOGMPT+ArialMT" panose="020B0604020202020204"/>
      <p:regular r:id="rId43"/>
    </p:embeddedFont>
    <p:embeddedFont>
      <p:font typeface="OHKCJF+Lato-Bold" panose="020B0604020202020204"/>
      <p:regular r:id="rId44"/>
    </p:embeddedFont>
    <p:embeddedFont>
      <p:font typeface="EQNGFC+Arial-BoldMT" panose="020B0604020202020204"/>
      <p:regular r:id="rId45"/>
    </p:embeddedFont>
  </p:embeddedFontLst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57450" y="728142"/>
            <a:ext cx="4714036" cy="75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35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FFFFFF"/>
                </a:solidFill>
                <a:latin typeface="FOQCGC+Raleway-Bold"/>
                <a:cs typeface="FOQCGC+Raleway-Bold"/>
              </a:rPr>
              <a:t>Функции</a:t>
            </a:r>
            <a:r>
              <a:rPr sz="4800" spc="-44" dirty="0">
                <a:solidFill>
                  <a:srgbClr val="FFFFFF"/>
                </a:solidFill>
                <a:latin typeface="FOQCGC+Raleway-Bold"/>
                <a:cs typeface="FOQCGC+Raleway-Bold"/>
              </a:rPr>
              <a:t> </a:t>
            </a:r>
            <a:r>
              <a:rPr sz="4800" dirty="0">
                <a:solidFill>
                  <a:srgbClr val="FFFFFF"/>
                </a:solidFill>
                <a:latin typeface="FOQCGC+Raleway-Bold"/>
                <a:cs typeface="FOQCGC+Raleway-Bold"/>
              </a:rPr>
              <a:t>на</a:t>
            </a:r>
            <a:r>
              <a:rPr sz="4800" spc="-48" dirty="0">
                <a:solidFill>
                  <a:srgbClr val="FFFFFF"/>
                </a:solidFill>
                <a:latin typeface="FOQCGC+Raleway-Bold"/>
                <a:cs typeface="FOQCGC+Raleway-Bold"/>
              </a:rPr>
              <a:t> </a:t>
            </a:r>
            <a:r>
              <a:rPr sz="4800" dirty="0">
                <a:solidFill>
                  <a:srgbClr val="FFFFFF"/>
                </a:solidFill>
                <a:latin typeface="FOQCGC+Raleway-Bold"/>
                <a:cs typeface="FOQCGC+Raleway-Bold"/>
              </a:rPr>
              <a:t>ОС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5991" y="4112028"/>
            <a:ext cx="5957586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Какво</a:t>
            </a:r>
            <a:r>
              <a:rPr sz="1800" spc="-145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може</a:t>
            </a:r>
            <a:r>
              <a:rPr sz="1800" spc="-143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трябва</a:t>
            </a:r>
            <a:r>
              <a:rPr sz="1800" spc="-142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прави</a:t>
            </a:r>
            <a:r>
              <a:rPr sz="1800" spc="-150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операционната</a:t>
            </a:r>
            <a:r>
              <a:rPr sz="1800" spc="-144" dirty="0">
                <a:solidFill>
                  <a:srgbClr val="FFFFFF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FFFFFF"/>
                </a:solidFill>
                <a:latin typeface="HOGMPT+ArialMT"/>
                <a:cs typeface="HOGMPT+ArialMT"/>
              </a:rPr>
              <a:t>система</a:t>
            </a:r>
            <a:r>
              <a:rPr sz="1800" dirty="0">
                <a:solidFill>
                  <a:srgbClr val="FFFFFF"/>
                </a:solidFill>
                <a:latin typeface="OATQAK+Lato-Regular"/>
                <a:cs typeface="OATQAK+Lato-Regular"/>
              </a:rPr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9503"/>
            <a:ext cx="769205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3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6022465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и</a:t>
            </a:r>
            <a:r>
              <a:rPr sz="3000" spc="-110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управление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процесите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5987" y="1669511"/>
            <a:ext cx="5641488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изпълняват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следните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функции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управление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6512" y="2479503"/>
            <a:ext cx="5187076" cy="18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Създаване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(create)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Унищожаване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(delete)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Спиране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(suspend)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Възстановяване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(resume)</a:t>
            </a:r>
          </a:p>
          <a:p>
            <a:pPr marL="0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Предоставят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механизми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синхронизация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</a:p>
          <a:p>
            <a:pPr marL="366675" marR="0">
              <a:lnSpc>
                <a:spcPts val="2010"/>
              </a:lnSpc>
              <a:spcBef>
                <a:spcPts val="4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комуникация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между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процесите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1510"/>
            <a:ext cx="7945524" cy="41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" y="771550"/>
            <a:ext cx="808192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6022465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и</a:t>
            </a:r>
            <a:r>
              <a:rPr sz="3000" spc="-110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управление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процесите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5987" y="1669511"/>
            <a:ext cx="6243365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Процесите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могат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нуждаят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своето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изпълнение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 </a:t>
            </a:r>
            <a:r>
              <a:rPr sz="1800" spc="-18" dirty="0">
                <a:solidFill>
                  <a:srgbClr val="000000"/>
                </a:solidFill>
                <a:latin typeface="HOGMPT+ArialMT"/>
                <a:cs typeface="HOGMPT+ArialMT"/>
              </a:rPr>
              <a:t>Управлението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процесите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грижи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това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6512" y="2479503"/>
            <a:ext cx="5394111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предоставят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процесите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като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процесорно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време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входно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/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изходни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76512" y="3441161"/>
            <a:ext cx="6200544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9" dirty="0">
                <a:solidFill>
                  <a:srgbClr val="000000"/>
                </a:solidFill>
                <a:latin typeface="HOGMPT+ArialMT"/>
                <a:cs typeface="HOGMPT+ArialMT"/>
              </a:rPr>
              <a:t>Унищожаването</a:t>
            </a:r>
            <a:r>
              <a:rPr sz="18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води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възстановяване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изчистване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всички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използвани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него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469386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Процеси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и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нишки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5987" y="1651514"/>
            <a:ext cx="4792754" cy="28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6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може</a:t>
            </a:r>
            <a:r>
              <a:rPr sz="1600" spc="-12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6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има</a:t>
            </a:r>
            <a:r>
              <a:rPr sz="16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една</a:t>
            </a:r>
            <a:r>
              <a:rPr sz="1600" spc="-12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или</a:t>
            </a:r>
            <a:r>
              <a:rPr sz="16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5" dirty="0">
                <a:solidFill>
                  <a:srgbClr val="000000"/>
                </a:solidFill>
                <a:latin typeface="HOGMPT+ArialMT"/>
                <a:cs typeface="HOGMPT+ArialMT"/>
              </a:rPr>
              <a:t>повече</a:t>
            </a:r>
            <a:r>
              <a:rPr sz="1600" spc="-12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нишки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5987" y="2137289"/>
            <a:ext cx="3590520" cy="281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Нишка</a:t>
            </a:r>
            <a:r>
              <a:rPr sz="16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= „LightWeight Process” </a:t>
            </a:r>
            <a:r>
              <a:rPr sz="1600" spc="-24" dirty="0">
                <a:solidFill>
                  <a:srgbClr val="000000"/>
                </a:solidFill>
                <a:latin typeface="OATQAK+Lato-Regular"/>
                <a:cs typeface="OATQAK+Lato-Regular"/>
              </a:rPr>
              <a:t>(LWP).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85987" y="2639671"/>
            <a:ext cx="5675306" cy="54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Нишките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6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рамките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6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600" spc="-12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3" dirty="0">
                <a:solidFill>
                  <a:srgbClr val="000000"/>
                </a:solidFill>
                <a:latin typeface="HOGMPT+ArialMT"/>
                <a:cs typeface="HOGMPT+ArialMT"/>
              </a:rPr>
              <a:t>споделят</a:t>
            </a:r>
            <a:r>
              <a:rPr sz="1600" spc="-12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общо</a:t>
            </a:r>
            <a:r>
              <a:rPr sz="1600" spc="-12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адресно</a:t>
            </a:r>
          </a:p>
          <a:p>
            <a:pPr marL="0" marR="0">
              <a:lnSpc>
                <a:spcPts val="1920"/>
              </a:lnSpc>
              <a:spcBef>
                <a:spcPts val="256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пространство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5987" y="3385064"/>
            <a:ext cx="569365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Еднонишковите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6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имат</a:t>
            </a:r>
            <a:r>
              <a:rPr sz="1600" spc="-12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600" spc="-12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програмен</a:t>
            </a:r>
            <a:r>
              <a:rPr sz="16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брояч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който</a:t>
            </a:r>
          </a:p>
          <a:p>
            <a:pPr marL="0" marR="0">
              <a:lnSpc>
                <a:spcPts val="1920"/>
              </a:lnSpc>
              <a:spcBef>
                <a:spcPts val="254"/>
              </a:spcBef>
              <a:spcAft>
                <a:spcPts val="0"/>
              </a:spcAft>
            </a:pPr>
            <a:r>
              <a:rPr sz="1600" spc="-13" dirty="0">
                <a:solidFill>
                  <a:srgbClr val="000000"/>
                </a:solidFill>
                <a:latin typeface="HOGMPT+ArialMT"/>
                <a:cs typeface="HOGMPT+ArialMT"/>
              </a:rPr>
              <a:t>определя</a:t>
            </a:r>
            <a:r>
              <a:rPr sz="1600" spc="-12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следващата</a:t>
            </a:r>
            <a:r>
              <a:rPr sz="1600" spc="-12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инструкция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85987" y="4163671"/>
            <a:ext cx="6257950" cy="541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Многонишковите</a:t>
            </a:r>
            <a:r>
              <a:rPr sz="1600" spc="-13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6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имат</a:t>
            </a:r>
            <a:r>
              <a:rPr sz="1600" spc="-12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6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spc="-12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600" spc="-12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програмен</a:t>
            </a:r>
            <a:r>
              <a:rPr sz="16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брояч</a:t>
            </a:r>
            <a:r>
              <a:rPr sz="16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6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всяка</a:t>
            </a:r>
          </a:p>
          <a:p>
            <a:pPr marL="0" marR="0">
              <a:lnSpc>
                <a:spcPts val="1920"/>
              </a:lnSpc>
              <a:spcBef>
                <a:spcPts val="256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HOGMPT+ArialMT"/>
                <a:cs typeface="HOGMPT+ArialMT"/>
              </a:rPr>
              <a:t>нишка</a:t>
            </a:r>
            <a:r>
              <a:rPr sz="16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594860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Ролята</a:t>
            </a:r>
            <a:r>
              <a:rPr sz="3000" spc="-2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паметта</a:t>
            </a:r>
            <a:r>
              <a:rPr sz="3000" spc="-2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в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12" y="1669511"/>
            <a:ext cx="5619001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склад</a:t>
            </a:r>
            <a:r>
              <a:rPr sz="1800" spc="-15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HOGMPT+ArialMT"/>
                <a:cs typeface="HOGMPT+ArialMT"/>
              </a:rPr>
              <a:t>бързо</a:t>
            </a:r>
            <a:r>
              <a:rPr sz="1800" spc="-12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лесно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достъпване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6512" y="2298161"/>
            <a:ext cx="6138416" cy="1865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споделя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между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процесора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входно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/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изходните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Всички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инструкции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към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процесора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съхраняват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</a:p>
          <a:p>
            <a:pPr marL="366675" marR="0">
              <a:lnSpc>
                <a:spcPts val="2159"/>
              </a:lnSpc>
              <a:spcBef>
                <a:spcPts val="2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HOGMPT+ArialMT"/>
                <a:cs typeface="HOGMPT+ArialMT"/>
              </a:rPr>
              <a:t>Управлението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определя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какво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кога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къде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съхранява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622292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Управление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паметта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12" y="1669511"/>
            <a:ext cx="6039928" cy="1550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Следи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</a:t>
            </a:r>
            <a:r>
              <a:rPr sz="1800" spc="-16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части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кой</a:t>
            </a:r>
            <a:r>
              <a:rPr sz="1800" spc="-16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ползват</a:t>
            </a:r>
          </a:p>
          <a:p>
            <a:pPr marL="0" marR="0">
              <a:lnSpc>
                <a:spcPts val="2010"/>
              </a:lnSpc>
              <a:spcBef>
                <a:spcPts val="4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Заделя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освобождава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части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при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нужда</a:t>
            </a:r>
          </a:p>
          <a:p>
            <a:pPr marL="0" marR="0">
              <a:lnSpc>
                <a:spcPts val="2010"/>
              </a:lnSpc>
              <a:spcBef>
                <a:spcPts val="4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Определя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</a:t>
            </a:r>
            <a:r>
              <a:rPr sz="1800" spc="-16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трябва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са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</a:p>
          <a:p>
            <a:pPr marL="0" marR="0">
              <a:lnSpc>
                <a:spcPts val="2159"/>
              </a:lnSpc>
              <a:spcBef>
                <a:spcPts val="2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Гарантира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че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може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достъпва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само</a:t>
            </a:r>
          </a:p>
          <a:p>
            <a:pPr marL="366675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разрешените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него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76512" y="3241136"/>
            <a:ext cx="290475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405758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Виртуална</a:t>
            </a:r>
            <a:r>
              <a:rPr sz="3000" spc="-24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памет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6276583" cy="188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Подход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управление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който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скрива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физическата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нейните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различни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форми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като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OATQAK+Lato-Regular"/>
                <a:cs typeface="OATQAK+Lato-Regular"/>
              </a:rPr>
              <a:t>ROM,</a:t>
            </a:r>
            <a:r>
              <a:rPr sz="1800" spc="14" dirty="0">
                <a:solidFill>
                  <a:srgbClr val="000000"/>
                </a:solidFill>
                <a:latin typeface="OATQAK+Lato-Regular"/>
                <a:cs typeface="OATQAK+Lato-Regular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твърди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дискове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др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.)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зад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общ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интерфейс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Позволява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създаването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работят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тях</a:t>
            </a:r>
          </a:p>
          <a:p>
            <a:pPr marL="0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като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един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общ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непрекъснат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масив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произволен</a:t>
            </a:r>
          </a:p>
          <a:p>
            <a:pPr marL="0" marR="0">
              <a:lnSpc>
                <a:spcPts val="2159"/>
              </a:lnSpc>
              <a:spcBef>
                <a:spcPts val="26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240529" cy="94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Какви</a:t>
            </a:r>
            <a:r>
              <a:rPr sz="3000" spc="-26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задачи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решава</a:t>
            </a:r>
          </a:p>
          <a:p>
            <a:pPr marL="0" marR="0">
              <a:lnSpc>
                <a:spcPts val="3522"/>
              </a:lnSpc>
              <a:spcBef>
                <a:spcPts val="7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виртуалната</a:t>
            </a:r>
            <a:r>
              <a:rPr sz="3000" spc="-23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памет?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6362" y="1694011"/>
            <a:ext cx="5846760" cy="922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Поддържа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изолацията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процесите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защитата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памета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чрез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създаване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7" dirty="0">
                <a:solidFill>
                  <a:srgbClr val="000000"/>
                </a:solidFill>
                <a:latin typeface="HOGMPT+ArialMT"/>
                <a:cs typeface="HOGMPT+ArialMT"/>
              </a:rPr>
              <a:t>отделна</a:t>
            </a:r>
            <a:r>
              <a:rPr sz="1800" spc="-12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виртуална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адресация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всеки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636986"/>
            <a:ext cx="5532343" cy="607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Поддържа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изолацията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областта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ядрото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</a:p>
          <a:p>
            <a:pPr marL="366675" marR="0">
              <a:lnSpc>
                <a:spcPts val="2010"/>
              </a:lnSpc>
              <a:spcBef>
                <a:spcPts val="464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областта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потребителския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режим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362" y="3265636"/>
            <a:ext cx="5722884" cy="123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Поддържа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възможността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само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6" dirty="0">
                <a:solidFill>
                  <a:srgbClr val="000000"/>
                </a:solidFill>
                <a:latin typeface="HOGMPT+ArialMT"/>
                <a:cs typeface="HOGMPT+ArialMT"/>
              </a:rPr>
              <a:t>четене</a:t>
            </a:r>
          </a:p>
          <a:p>
            <a:pPr marL="0" marR="0">
              <a:lnSpc>
                <a:spcPts val="2010"/>
              </a:lnSpc>
              <a:spcBef>
                <a:spcPts val="4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Позволява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освобождаването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неизползваеми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участъци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чрез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нар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Размяна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(swapping)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003803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Функции</a:t>
            </a:r>
            <a:r>
              <a:rPr sz="3000" spc="-27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327016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spc="-10" dirty="0">
                <a:solidFill>
                  <a:srgbClr val="000000"/>
                </a:solidFill>
                <a:latin typeface="FOQCGC+Raleway-Bold"/>
                <a:cs typeface="FOQCGC+Raleway-Bold"/>
              </a:rPr>
              <a:t>Swapping.</a:t>
            </a:r>
            <a:r>
              <a:rPr sz="3000" spc="-1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spc="-27" dirty="0">
                <a:solidFill>
                  <a:srgbClr val="000000"/>
                </a:solidFill>
                <a:latin typeface="FOQCGC+Raleway-Bold"/>
                <a:cs typeface="FOQCGC+Raleway-Bold"/>
              </a:rPr>
              <a:t>Swap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 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6362" y="1671129"/>
            <a:ext cx="5858516" cy="630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Линукс разделя RAM на парченца, наречени</a:t>
            </a:r>
          </a:p>
          <a:p>
            <a:pPr marL="366675" marR="0">
              <a:lnSpc>
                <a:spcPts val="2187"/>
              </a:lnSpc>
              <a:spcBef>
                <a:spcPts val="283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„страници” (memory pages).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299779"/>
            <a:ext cx="6187920" cy="1887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Размяна (swapping) е процесът, където</a:t>
            </a:r>
          </a:p>
          <a:p>
            <a:pPr marL="366675" marR="0">
              <a:lnSpc>
                <a:spcPts val="2187"/>
              </a:lnSpc>
              <a:spcBef>
                <a:spcPts val="283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страница се копира в предварително заделено</a:t>
            </a:r>
          </a:p>
          <a:p>
            <a:pPr marL="366675" marR="0">
              <a:lnSpc>
                <a:spcPts val="2187"/>
              </a:lnSpc>
              <a:spcBef>
                <a:spcPts val="237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място на диска, наречено swap space, с цел</a:t>
            </a:r>
          </a:p>
          <a:p>
            <a:pPr marL="366675" marR="0">
              <a:lnSpc>
                <a:spcPts val="2187"/>
              </a:lnSpc>
              <a:spcBef>
                <a:spcPts val="287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освобожаване на тази страница от паметта.</a:t>
            </a:r>
          </a:p>
          <a:p>
            <a:pPr marL="0" marR="0">
              <a:lnSpc>
                <a:spcPts val="2187"/>
              </a:lnSpc>
              <a:spcBef>
                <a:spcPts val="287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Размер на виртуална памет = Физическа памет</a:t>
            </a:r>
          </a:p>
          <a:p>
            <a:pPr marL="366675" marR="0">
              <a:lnSpc>
                <a:spcPts val="2187"/>
              </a:lnSpc>
              <a:spcBef>
                <a:spcPts val="283"/>
              </a:spcBef>
              <a:spcAft>
                <a:spcPts val="0"/>
              </a:spcAft>
            </a:pPr>
            <a:r>
              <a:rPr sz="1800" dirty="0">
                <a:solidFill>
                  <a:srgbClr val="222222"/>
                </a:solidFill>
                <a:latin typeface="Verdana"/>
                <a:cs typeface="Verdana"/>
              </a:rPr>
              <a:t>+ swap space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220211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Защо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swapping?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05599" y="1672569"/>
            <a:ext cx="6080473" cy="1658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3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HOGMPT+ArialMT"/>
                <a:cs typeface="HOGMPT+ArialMT"/>
              </a:rPr>
              <a:t>●</a:t>
            </a:r>
            <a:r>
              <a:rPr sz="1550" spc="1369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Размяната е нужда поради две причини:</a:t>
            </a:r>
          </a:p>
          <a:p>
            <a:pPr marL="457200" marR="0">
              <a:lnSpc>
                <a:spcPts val="1883"/>
              </a:lnSpc>
              <a:spcBef>
                <a:spcPts val="288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HOGMPT+ArialMT"/>
                <a:cs typeface="HOGMPT+ArialMT"/>
              </a:rPr>
              <a:t>○</a:t>
            </a:r>
            <a:r>
              <a:rPr sz="1550" spc="1369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Понякога системата изисква повече памет,</a:t>
            </a:r>
          </a:p>
          <a:p>
            <a:pPr marL="804638" marR="0">
              <a:lnSpc>
                <a:spcPts val="1883"/>
              </a:lnSpc>
              <a:spcBef>
                <a:spcPts val="238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отколкото има - тогава ядрото на ОС разменя по-</a:t>
            </a:r>
          </a:p>
          <a:p>
            <a:pPr marL="804638" marR="0">
              <a:lnSpc>
                <a:spcPts val="1883"/>
              </a:lnSpc>
              <a:spcBef>
                <a:spcPts val="29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малко използваните страници и дава памет на</a:t>
            </a:r>
          </a:p>
          <a:p>
            <a:pPr marL="804638" marR="0">
              <a:lnSpc>
                <a:spcPts val="1883"/>
              </a:lnSpc>
              <a:spcBef>
                <a:spcPts val="29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текущия процес, който има нужда от нея</a:t>
            </a:r>
          </a:p>
          <a:p>
            <a:pPr marL="804638" marR="0">
              <a:lnSpc>
                <a:spcPts val="1883"/>
              </a:lnSpc>
              <a:spcBef>
                <a:spcPts val="29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незабавно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2799" y="3329919"/>
            <a:ext cx="5699352" cy="1382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3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HOGMPT+ArialMT"/>
                <a:cs typeface="HOGMPT+ArialMT"/>
              </a:rPr>
              <a:t>○</a:t>
            </a:r>
            <a:r>
              <a:rPr sz="1550" spc="1369" dirty="0">
                <a:solidFill>
                  <a:srgbClr val="222222"/>
                </a:solidFill>
                <a:latin typeface="HOGMPT+ArialMT"/>
                <a:cs typeface="HOGMPT+ArialMT"/>
              </a:rPr>
              <a:t> </a:t>
            </a: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Значително количество страници се използват</a:t>
            </a:r>
          </a:p>
          <a:p>
            <a:pPr marL="347438" marR="0">
              <a:lnSpc>
                <a:spcPts val="1883"/>
              </a:lnSpc>
              <a:spcBef>
                <a:spcPts val="288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само за стартиращата фаза на приложение и след</a:t>
            </a:r>
          </a:p>
          <a:p>
            <a:pPr marL="347438" marR="0">
              <a:lnSpc>
                <a:spcPts val="1883"/>
              </a:lnSpc>
              <a:spcBef>
                <a:spcPts val="24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това може да не бъдат използвани никога отново.</a:t>
            </a:r>
          </a:p>
          <a:p>
            <a:pPr marL="347438" marR="0">
              <a:lnSpc>
                <a:spcPts val="1883"/>
              </a:lnSpc>
              <a:spcBef>
                <a:spcPts val="29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Системата може да размени тези страници и да</a:t>
            </a:r>
          </a:p>
          <a:p>
            <a:pPr marL="347438" marR="0">
              <a:lnSpc>
                <a:spcPts val="1883"/>
              </a:lnSpc>
              <a:spcBef>
                <a:spcPts val="291"/>
              </a:spcBef>
              <a:spcAft>
                <a:spcPts val="0"/>
              </a:spcAft>
            </a:pPr>
            <a:r>
              <a:rPr sz="1550" dirty="0">
                <a:solidFill>
                  <a:srgbClr val="222222"/>
                </a:solidFill>
                <a:latin typeface="Verdana"/>
                <a:cs typeface="Verdana"/>
              </a:rPr>
              <a:t>освободи памет за други приложения.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5537073" cy="94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6" dirty="0">
                <a:solidFill>
                  <a:srgbClr val="000000"/>
                </a:solidFill>
                <a:latin typeface="FOQCGC+Raleway-Bold"/>
                <a:cs typeface="FOQCGC+Raleway-Bold"/>
              </a:rPr>
              <a:t>Колко</a:t>
            </a:r>
            <a:r>
              <a:rPr sz="3000" spc="16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spc="-24" dirty="0">
                <a:solidFill>
                  <a:srgbClr val="000000"/>
                </a:solidFill>
                <a:latin typeface="FOQCGC+Raleway-Bold"/>
                <a:cs typeface="FOQCGC+Raleway-Bold"/>
              </a:rPr>
              <a:t>swap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 памет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трябва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да</a:t>
            </a:r>
          </a:p>
          <a:p>
            <a:pPr marL="0" marR="0">
              <a:lnSpc>
                <a:spcPts val="3522"/>
              </a:lnSpc>
              <a:spcBef>
                <a:spcPts val="7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има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системата?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94011"/>
            <a:ext cx="6247392" cy="123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3" dirty="0">
                <a:solidFill>
                  <a:srgbClr val="000000"/>
                </a:solidFill>
                <a:latin typeface="HOGMPT+ArialMT"/>
                <a:cs typeface="HOGMPT+ArialMT"/>
              </a:rPr>
              <a:t>повечето</a:t>
            </a:r>
            <a:r>
              <a:rPr sz="1800" spc="-12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линукс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дистрибуции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заделя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специално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пространство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хард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диска</a:t>
            </a:r>
            <a:r>
              <a:rPr sz="1800" spc="-15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swap.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Често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налага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spc="-16" dirty="0">
                <a:solidFill>
                  <a:srgbClr val="000000"/>
                </a:solidFill>
                <a:latin typeface="HOGMPT+ArialMT"/>
                <a:cs typeface="HOGMPT+ArialMT"/>
              </a:rPr>
              <a:t>чудим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колко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трябва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1" dirty="0">
                <a:solidFill>
                  <a:srgbClr val="000000"/>
                </a:solidFill>
                <a:latin typeface="HOGMPT+ArialMT"/>
                <a:cs typeface="HOGMPT+ArialMT"/>
              </a:rPr>
              <a:t>бъде</a:t>
            </a:r>
            <a:r>
              <a:rPr sz="1800" spc="-13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това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място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Ето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практически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съвета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1250" y="3120230"/>
            <a:ext cx="54750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28250" y="3120230"/>
            <a:ext cx="438894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min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5250" y="3120230"/>
            <a:ext cx="48829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max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21250" y="3512630"/>
            <a:ext cx="66090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&lt; 1GB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28250" y="3512630"/>
            <a:ext cx="54750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RAM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35250" y="3512630"/>
            <a:ext cx="813817" cy="629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2 * RAM</a:t>
            </a:r>
          </a:p>
          <a:p>
            <a:pPr marL="0" marR="0">
              <a:lnSpc>
                <a:spcPts val="1564"/>
              </a:lnSpc>
              <a:spcBef>
                <a:spcPts val="152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2 * RAM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21250" y="3905030"/>
            <a:ext cx="660906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&gt; 1GB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28250" y="3905030"/>
            <a:ext cx="64508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√RAM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21250" y="4297430"/>
            <a:ext cx="100771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заспиване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28250" y="4297430"/>
            <a:ext cx="1241782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RAM + √RAM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5005959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spc="-12" dirty="0">
                <a:solidFill>
                  <a:srgbClr val="000000"/>
                </a:solidFill>
                <a:latin typeface="FOQCGC+Raleway-Bold"/>
                <a:cs typeface="FOQCGC+Raleway-Bold"/>
              </a:rPr>
              <a:t>Входно/изходна</a:t>
            </a:r>
            <a:r>
              <a:rPr sz="3000" spc="-17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1545724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Състои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208361"/>
            <a:ext cx="2829093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Буферираща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362" y="2522686"/>
            <a:ext cx="257370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Кешираща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86362" y="2837011"/>
            <a:ext cx="5573728" cy="607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Общи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интерфейси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драйвъри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устройствата</a:t>
            </a:r>
          </a:p>
          <a:p>
            <a:pPr marL="0" marR="0">
              <a:lnSpc>
                <a:spcPts val="2010"/>
              </a:lnSpc>
              <a:spcBef>
                <a:spcPts val="4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Драйвъри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конкретните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хардуерни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5005959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spc="-12" dirty="0">
                <a:solidFill>
                  <a:srgbClr val="000000"/>
                </a:solidFill>
                <a:latin typeface="FOQCGC+Raleway-Bold"/>
                <a:cs typeface="FOQCGC+Raleway-Bold"/>
              </a:rPr>
              <a:t>Входно/изходна</a:t>
            </a:r>
            <a:r>
              <a:rPr sz="3000" spc="-17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570963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Управление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паметта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използвана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устройствата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189678"/>
            <a:ext cx="6089589" cy="18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Буфериране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временно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съхранение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данните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идват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устройството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преди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HOGMPT+ArialMT"/>
                <a:cs typeface="HOGMPT+ArialMT"/>
              </a:rPr>
              <a:t>бъдат</a:t>
            </a:r>
          </a:p>
          <a:p>
            <a:pPr marL="366675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spc="-16" dirty="0">
                <a:solidFill>
                  <a:srgbClr val="000000"/>
                </a:solidFill>
                <a:latin typeface="HOGMPT+ArialMT"/>
                <a:cs typeface="HOGMPT+ArialMT"/>
              </a:rPr>
              <a:t>прехвърлени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към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Кеширане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запомняне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върху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spc="-25" dirty="0">
                <a:solidFill>
                  <a:srgbClr val="000000"/>
                </a:solidFill>
                <a:latin typeface="HOGMPT+ArialMT"/>
                <a:cs typeface="HOGMPT+ArialMT"/>
              </a:rPr>
              <a:t>бързо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записващо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устройство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лесен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</a:p>
          <a:p>
            <a:pPr marL="366675" marR="0">
              <a:lnSpc>
                <a:spcPts val="2010"/>
              </a:lnSpc>
              <a:spcBef>
                <a:spcPts val="412"/>
              </a:spcBef>
              <a:spcAft>
                <a:spcPts val="0"/>
              </a:spcAft>
            </a:pPr>
            <a:r>
              <a:rPr sz="1800" spc="11" dirty="0">
                <a:solidFill>
                  <a:srgbClr val="000000"/>
                </a:solidFill>
                <a:latin typeface="HOGMPT+ArialMT"/>
                <a:cs typeface="HOGMPT+ArialMT"/>
              </a:rPr>
              <a:t>висока</a:t>
            </a:r>
            <a:r>
              <a:rPr sz="1800" spc="-15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производителност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5236082" cy="94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Управление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запомнящи</a:t>
            </a:r>
          </a:p>
          <a:p>
            <a:pPr marL="0" marR="0">
              <a:lnSpc>
                <a:spcPts val="3522"/>
              </a:lnSpc>
              <a:spcBef>
                <a:spcPts val="7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устройства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6136506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Проблем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енергозависима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твърде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малка</a:t>
            </a:r>
            <a:r>
              <a:rPr sz="1800" spc="-15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OATQAK+Lato-Regular"/>
                <a:cs typeface="OATQAK+Lato-Regular"/>
              </a:rPr>
              <a:t>(GB</a:t>
            </a:r>
            <a:r>
              <a:rPr sz="1800" spc="17" dirty="0">
                <a:solidFill>
                  <a:srgbClr val="000000"/>
                </a:solidFill>
                <a:latin typeface="OATQAK+Lato-Regular"/>
                <a:cs typeface="OATQAK+Lato-Regular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&lt; TB)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5837" y="2189678"/>
            <a:ext cx="6205798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Решение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Използват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твърди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дискове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запомняне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голям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обем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както</a:t>
            </a:r>
            <a:r>
              <a:rPr sz="1800" spc="-15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трябва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оцелеят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дълго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време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5837" y="3351361"/>
            <a:ext cx="6176904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управлява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свободното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пространство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върху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дисковете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6" dirty="0">
                <a:solidFill>
                  <a:srgbClr val="000000"/>
                </a:solidFill>
                <a:latin typeface="HOGMPT+ArialMT"/>
                <a:cs typeface="HOGMPT+ArialMT"/>
              </a:rPr>
              <a:t>заделянето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пространство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95837" y="4180036"/>
            <a:ext cx="5172276" cy="608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Скоростта</a:t>
            </a:r>
            <a:r>
              <a:rPr sz="1800" spc="-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на</a:t>
            </a:r>
            <a:r>
              <a:rPr sz="1800" spc="-1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системата</a:t>
            </a:r>
            <a:r>
              <a:rPr sz="18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зависи</a:t>
            </a:r>
            <a:r>
              <a:rPr sz="18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значтелно</a:t>
            </a:r>
            <a:r>
              <a:rPr sz="18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00000"/>
                </a:solidFill>
                <a:latin typeface="EQNGFC+Arial-BoldMT"/>
                <a:cs typeface="EQNGFC+Arial-BoldMT"/>
              </a:rPr>
              <a:t>от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запомнящите</a:t>
            </a:r>
            <a:r>
              <a:rPr sz="18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устройства</a:t>
            </a:r>
            <a:r>
              <a:rPr sz="1800" dirty="0">
                <a:solidFill>
                  <a:srgbClr val="000000"/>
                </a:solidFill>
                <a:latin typeface="OHKCJF+Lato-Bold"/>
                <a:cs typeface="OHKCJF+Lato-Bold"/>
              </a:rPr>
              <a:t>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5236082" cy="942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Управление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запомнящи</a:t>
            </a:r>
          </a:p>
          <a:p>
            <a:pPr marL="0" marR="0">
              <a:lnSpc>
                <a:spcPts val="3522"/>
              </a:lnSpc>
              <a:spcBef>
                <a:spcPts val="77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устройства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6130228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Проблем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Различните</a:t>
            </a:r>
            <a:r>
              <a:rPr sz="18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видове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външни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запомнящи</a:t>
            </a:r>
          </a:p>
          <a:p>
            <a:pPr marL="0" marR="0">
              <a:lnSpc>
                <a:spcPts val="2010"/>
              </a:lnSpc>
              <a:spcBef>
                <a:spcPts val="41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притежават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различно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качества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отношение</a:t>
            </a:r>
          </a:p>
          <a:p>
            <a:pPr marL="0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скорост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капацитет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скорост</a:t>
            </a:r>
            <a:r>
              <a:rPr sz="1800" spc="-15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предаване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данните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др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5837" y="3132653"/>
            <a:ext cx="5946703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Решение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единен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логически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интерфейс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към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всички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външни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запомнящи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478530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Файлова</a:t>
            </a:r>
            <a:r>
              <a:rPr sz="3000" spc="-26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6303792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дава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абстрактен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слой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скриващ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особеностите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запомнящите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устройства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 </a:t>
            </a:r>
            <a:r>
              <a:rPr sz="1800" spc="-41" dirty="0">
                <a:solidFill>
                  <a:srgbClr val="000000"/>
                </a:solidFill>
                <a:latin typeface="HOGMPT+ArialMT"/>
                <a:cs typeface="HOGMPT+ArialMT"/>
              </a:rPr>
              <a:t>Този</a:t>
            </a:r>
            <a:r>
              <a:rPr sz="1800" spc="-11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слой</a:t>
            </a:r>
            <a:r>
              <a:rPr sz="1800" spc="-15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логическа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единица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съхранение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dirty="0">
                <a:solidFill>
                  <a:srgbClr val="000000"/>
                </a:solidFill>
                <a:latin typeface="EQNGFC+Arial-BoldMT"/>
                <a:cs typeface="EQNGFC+Arial-BoldMT"/>
              </a:rPr>
              <a:t>файл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5837" y="2818328"/>
            <a:ext cx="5379032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Файлът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съвкупност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свързани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данни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183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Програмите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могат</a:t>
            </a:r>
            <a:r>
              <a:rPr sz="1800" spc="-13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съхраняват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0" dirty="0">
                <a:solidFill>
                  <a:srgbClr val="000000"/>
                </a:solidFill>
                <a:latin typeface="HOGMPT+ArialMT"/>
                <a:cs typeface="HOGMPT+ArialMT"/>
              </a:rPr>
              <a:t>във</a:t>
            </a:r>
            <a:r>
              <a:rPr sz="1800" spc="-12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1889"/>
              </a:spcBef>
              <a:spcAft>
                <a:spcPts val="0"/>
              </a:spcAft>
            </a:pP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Файловете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групират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директории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5837" y="4361378"/>
            <a:ext cx="6302190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Директориите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файловете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имат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права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които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показват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кой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какво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може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прави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файла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четене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писане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изпълнение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…)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398263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Операционна</a:t>
            </a:r>
            <a:r>
              <a:rPr sz="3000" spc="-2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5678228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определения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операционна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189678"/>
            <a:ext cx="5824367" cy="1883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основна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част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компютърния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софтуер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който</a:t>
            </a:r>
          </a:p>
          <a:p>
            <a:pPr marL="366675" marR="0">
              <a:lnSpc>
                <a:spcPts val="2010"/>
              </a:lnSpc>
              <a:spcBef>
                <a:spcPts val="41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управлява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координира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ресурсите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хардуера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софтуера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обслужва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приложните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съвкупност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предназначени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</a:p>
          <a:p>
            <a:pPr marL="366675" marR="0">
              <a:lnSpc>
                <a:spcPts val="2010"/>
              </a:lnSpc>
              <a:spcBef>
                <a:spcPts val="46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организират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изчислителния</a:t>
            </a:r>
            <a:r>
              <a:rPr sz="18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направят</a:t>
            </a:r>
          </a:p>
          <a:p>
            <a:pPr marL="366675" marR="0">
              <a:lnSpc>
                <a:spcPts val="2010"/>
              </a:lnSpc>
              <a:spcBef>
                <a:spcPts val="414"/>
              </a:spcBef>
              <a:spcAft>
                <a:spcPts val="0"/>
              </a:spcAft>
            </a:pP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удобно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общуването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потребителите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53037" y="4094311"/>
            <a:ext cx="259558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компютърната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3478530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Файлова</a:t>
            </a:r>
            <a:r>
              <a:rPr sz="3000" spc="-26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4499886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чрез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файловата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отговаря</a:t>
            </a:r>
            <a:r>
              <a:rPr sz="1800" spc="-13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189678"/>
            <a:ext cx="6007442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Създаване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/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изтривнае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файлове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директории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Поддръжка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основните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операции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четене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писане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преместване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преименуване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др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362" y="3151336"/>
            <a:ext cx="6106921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Устойчиво</a:t>
            </a:r>
            <a:r>
              <a:rPr sz="1800" spc="-13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съхранение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файловете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директориите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2764916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Защита</a:t>
            </a:r>
            <a:r>
              <a:rPr sz="3000" spc="-2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6257365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Защита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механизъм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който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контролира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достъпа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/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или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6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5837" y="2504003"/>
            <a:ext cx="2715625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Механизмите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трябва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362" y="3037036"/>
            <a:ext cx="5971314" cy="922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HOGMPT+ArialMT"/>
                <a:cs typeface="HOGMPT+ArialMT"/>
              </a:rPr>
              <a:t>Различават</a:t>
            </a:r>
            <a:r>
              <a:rPr sz="1800" spc="-13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оторизиран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неоторизиран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;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Определят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прилагат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правила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95837" y="4161353"/>
            <a:ext cx="6024232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Сигурност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защита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системата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външни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вътрешни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опити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заобикаляне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правилата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защита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398263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Операционна</a:t>
            </a:r>
            <a:r>
              <a:rPr sz="3000" spc="-28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837" y="1675328"/>
            <a:ext cx="5678228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определения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операционна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6362" y="2189678"/>
            <a:ext cx="5898654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абстрактна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виртуална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машина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която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разширява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функциите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апаратната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част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–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добавя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ниво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абстракция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над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хардуера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6362" y="3132653"/>
            <a:ext cx="5185563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разпределител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системните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700397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Основни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FOQCGC+Raleway-Bold"/>
                <a:cs typeface="FOQCGC+Raleway-Bold"/>
              </a:rPr>
              <a:t>функции</a:t>
            </a:r>
            <a:r>
              <a:rPr sz="3000" spc="-1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6362" y="1694011"/>
            <a:ext cx="6001481" cy="312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Предоставят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начини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взаимодействие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потребителя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Изпълнение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–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разпределя</a:t>
            </a:r>
          </a:p>
          <a:p>
            <a:pPr marL="366675" marR="0">
              <a:lnSpc>
                <a:spcPts val="2010"/>
              </a:lnSpc>
              <a:spcBef>
                <a:spcPts val="412"/>
              </a:spcBef>
              <a:spcAft>
                <a:spcPts val="0"/>
              </a:spcAft>
            </a:pP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изчислителните</a:t>
            </a:r>
            <a:r>
              <a:rPr sz="1800" spc="-13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ресурси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между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3" dirty="0">
                <a:solidFill>
                  <a:srgbClr val="000000"/>
                </a:solidFill>
                <a:latin typeface="HOGMPT+ArialMT"/>
                <a:cs typeface="HOGMPT+ArialMT"/>
              </a:rPr>
              <a:t>отделните</a:t>
            </a:r>
            <a:r>
              <a:rPr sz="1800" spc="-12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ниво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Изпълнява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входно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изходни</a:t>
            </a:r>
            <a:r>
              <a:rPr sz="1800" spc="-14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операции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Манипулиране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входно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изходната</a:t>
            </a:r>
            <a:r>
              <a:rPr sz="1800" spc="-13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–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предоставя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възможност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потребителя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HOGMPT+ArialMT"/>
                <a:cs typeface="HOGMPT+ArialMT"/>
              </a:rPr>
              <a:t>чете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пише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spc="-10" dirty="0">
                <a:solidFill>
                  <a:srgbClr val="000000"/>
                </a:solidFill>
                <a:latin typeface="HOGMPT+ArialMT"/>
                <a:cs typeface="HOGMPT+ArialMT"/>
              </a:rPr>
              <a:t>създава</a:t>
            </a:r>
            <a:r>
              <a:rPr sz="1800" spc="-14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изтрива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файлове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–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чрез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файлови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системи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4700397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Основни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FOQCGC+Raleway-Bold"/>
                <a:cs typeface="FOQCGC+Raleway-Bold"/>
              </a:rPr>
              <a:t>функции</a:t>
            </a:r>
            <a:r>
              <a:rPr sz="3000" spc="-1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на</a:t>
            </a:r>
            <a:r>
              <a:rPr sz="3000" spc="-29" dirty="0">
                <a:solidFill>
                  <a:srgbClr val="000000"/>
                </a:solidFill>
                <a:latin typeface="FOQCGC+Raleway-Bold"/>
                <a:cs typeface="FOQCGC+Raleway-Bold"/>
              </a:rPr>
              <a:t> </a:t>
            </a: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ОС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6362" y="1694011"/>
            <a:ext cx="6029960" cy="1551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Изпълнява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комуникация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между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процеси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една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или</a:t>
            </a:r>
          </a:p>
          <a:p>
            <a:pPr marL="366675" marR="0">
              <a:lnSpc>
                <a:spcPts val="2159"/>
              </a:lnSpc>
              <a:spcBef>
                <a:spcPts val="316"/>
              </a:spcBef>
              <a:spcAft>
                <a:spcPts val="0"/>
              </a:spcAft>
            </a:pPr>
            <a:r>
              <a:rPr sz="1800" spc="-17" dirty="0">
                <a:solidFill>
                  <a:srgbClr val="000000"/>
                </a:solidFill>
                <a:latin typeface="HOGMPT+ArialMT"/>
                <a:cs typeface="HOGMPT+ArialMT"/>
              </a:rPr>
              <a:t>повече</a:t>
            </a:r>
            <a:r>
              <a:rPr sz="1800" spc="-13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машини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ако</a:t>
            </a:r>
            <a:r>
              <a:rPr sz="1800" spc="-16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са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свързани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мрежа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26" dirty="0">
                <a:solidFill>
                  <a:srgbClr val="000000"/>
                </a:solidFill>
                <a:latin typeface="HOGMPT+ArialMT"/>
                <a:cs typeface="HOGMPT+ArialMT"/>
              </a:rPr>
              <a:t>Грижи</a:t>
            </a:r>
            <a:r>
              <a:rPr sz="1800" spc="-12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за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сигурността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–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сигурност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ниво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spc="-14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потребители</a:t>
            </a:r>
            <a:r>
              <a:rPr sz="1800" spc="-13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чрез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определени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права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нива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</a:p>
          <a:p>
            <a:pPr marL="366675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достъп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ниво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външни</a:t>
            </a:r>
            <a:r>
              <a:rPr sz="1800" spc="-13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2" dirty="0">
                <a:solidFill>
                  <a:srgbClr val="000000"/>
                </a:solidFill>
                <a:latin typeface="HOGMPT+ArialMT"/>
                <a:cs typeface="HOGMPT+ArialMT"/>
              </a:rPr>
              <a:t>атаки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1578483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Процес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5987" y="1650828"/>
            <a:ext cx="5726713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Програма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набор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38" dirty="0">
                <a:solidFill>
                  <a:srgbClr val="000000"/>
                </a:solidFill>
                <a:latin typeface="HOGMPT+ArialMT"/>
                <a:cs typeface="HOGMPT+ArialMT"/>
              </a:rPr>
              <a:t>от</a:t>
            </a:r>
            <a:r>
              <a:rPr sz="1800" spc="-11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инструкции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съхранени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някаква</a:t>
            </a:r>
          </a:p>
          <a:p>
            <a:pPr marL="0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spc="-15" dirty="0">
                <a:solidFill>
                  <a:srgbClr val="000000"/>
                </a:solidFill>
                <a:latin typeface="HOGMPT+ArialMT"/>
                <a:cs typeface="HOGMPT+ArialMT"/>
              </a:rPr>
              <a:t>памет</a:t>
            </a:r>
            <a:r>
              <a:rPr sz="1800" spc="-13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(</a:t>
            </a:r>
            <a:r>
              <a:rPr sz="1800" spc="-11" dirty="0">
                <a:solidFill>
                  <a:srgbClr val="000000"/>
                </a:solidFill>
                <a:latin typeface="HOGMPT+ArialMT"/>
                <a:cs typeface="HOGMPT+ArialMT"/>
              </a:rPr>
              <a:t>носител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85987" y="4022553"/>
            <a:ext cx="621744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-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абстракция</a:t>
            </a:r>
            <a:r>
              <a:rPr sz="1800" spc="-145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програма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режим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на</a:t>
            </a:r>
            <a:r>
              <a:rPr sz="1800" spc="-152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изпълнение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5975" y="669294"/>
            <a:ext cx="1578483" cy="485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22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FOQCGC+Raleway-Bold"/>
                <a:cs typeface="FOQCGC+Raleway-Bold"/>
              </a:rPr>
              <a:t>Процес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512" y="1650828"/>
            <a:ext cx="5940293" cy="94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Програмата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пасивен</a:t>
            </a:r>
            <a:r>
              <a:rPr sz="1800" spc="-146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обект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процесът</a:t>
            </a:r>
            <a:r>
              <a:rPr sz="1800" spc="-147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</a:t>
            </a:r>
            <a:r>
              <a:rPr sz="1800" spc="-15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активен</a:t>
            </a:r>
          </a:p>
          <a:p>
            <a:pPr marL="366675" marR="0">
              <a:lnSpc>
                <a:spcPts val="2159"/>
              </a:lnSpc>
              <a:spcBef>
                <a:spcPts val="26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обект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.</a:t>
            </a:r>
          </a:p>
          <a:p>
            <a:pPr marL="0" marR="0">
              <a:lnSpc>
                <a:spcPts val="2159"/>
              </a:lnSpc>
              <a:spcBef>
                <a:spcPts val="314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Може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има</a:t>
            </a:r>
            <a:r>
              <a:rPr sz="1800" spc="-15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процеса</a:t>
            </a:r>
            <a:r>
              <a:rPr sz="1800" dirty="0">
                <a:solidFill>
                  <a:srgbClr val="000000"/>
                </a:solidFill>
                <a:latin typeface="OATQAK+Lato-Regular"/>
                <a:cs typeface="OATQAK+Lato-Regular"/>
              </a:rPr>
              <a:t>,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изпълняващи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spc="-13" dirty="0">
                <a:solidFill>
                  <a:srgbClr val="000000"/>
                </a:solidFill>
                <a:latin typeface="HOGMPT+ArialMT"/>
                <a:cs typeface="HOGMPT+ArialMT"/>
              </a:rPr>
              <a:t>една</a:t>
            </a:r>
            <a:r>
              <a:rPr sz="1800" spc="-14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3187" y="2612486"/>
            <a:ext cx="5819378" cy="5484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съща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програма</a:t>
            </a:r>
          </a:p>
          <a:p>
            <a:pPr marL="121267" marR="0">
              <a:lnSpc>
                <a:spcPts val="1679"/>
              </a:lnSpc>
              <a:spcBef>
                <a:spcPts val="32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○</a:t>
            </a:r>
            <a:r>
              <a:rPr sz="1400" spc="141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Пример</a:t>
            </a:r>
            <a:r>
              <a:rPr sz="1400" dirty="0">
                <a:solidFill>
                  <a:srgbClr val="000000"/>
                </a:solidFill>
                <a:latin typeface="OATQAK+Lato-Regular"/>
                <a:cs typeface="OATQAK+Lato-Regular"/>
              </a:rPr>
              <a:t>: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  <a:r>
              <a:rPr sz="1400" spc="-11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HOGMPT+ArialMT"/>
                <a:cs typeface="HOGMPT+ArialMT"/>
              </a:rPr>
              <a:t>потребителя</a:t>
            </a:r>
            <a:r>
              <a:rPr sz="1400" spc="-11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стартират</a:t>
            </a:r>
            <a:r>
              <a:rPr sz="1400" spc="-11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spc="-10" dirty="0">
                <a:solidFill>
                  <a:srgbClr val="000000"/>
                </a:solidFill>
                <a:latin typeface="HOGMPT+ArialMT"/>
                <a:cs typeface="HOGMPT+ArialMT"/>
              </a:rPr>
              <a:t>една</a:t>
            </a:r>
            <a:r>
              <a:rPr sz="1400" spc="-11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и</a:t>
            </a:r>
            <a:r>
              <a:rPr sz="1400" spc="-11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съща</a:t>
            </a:r>
            <a:r>
              <a:rPr sz="1400" spc="-11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команда</a:t>
            </a:r>
            <a:r>
              <a:rPr sz="1400" spc="-12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в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0387" y="3171681"/>
            <a:ext cx="723849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HOGMPT+ArialMT"/>
                <a:cs typeface="HOGMPT+ArialMT"/>
              </a:rPr>
              <a:t>Линукс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76512" y="3422111"/>
            <a:ext cx="5810200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●</a:t>
            </a:r>
            <a:r>
              <a:rPr sz="1800" spc="1300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Една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програма</a:t>
            </a:r>
            <a:r>
              <a:rPr sz="1800" spc="-148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може</a:t>
            </a:r>
            <a:r>
              <a:rPr sz="1800" spc="-143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да</a:t>
            </a:r>
            <a:r>
              <a:rPr sz="1800" spc="-151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стартира</a:t>
            </a:r>
            <a:r>
              <a:rPr sz="1800" spc="-144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няколко</a:t>
            </a:r>
            <a:r>
              <a:rPr sz="1800" spc="-149" dirty="0">
                <a:solidFill>
                  <a:srgbClr val="000000"/>
                </a:solidFill>
                <a:latin typeface="HOGMPT+ArialMT"/>
                <a:cs typeface="HOGMPT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HOGMPT+ArialMT"/>
                <a:cs typeface="HOGMPT+ArialMT"/>
              </a:rPr>
              <a:t>процеса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0" y="339502"/>
            <a:ext cx="6138561" cy="41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872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1209</Words>
  <Application>Microsoft Office PowerPoint</Application>
  <PresentationFormat>On-screen Show (16:9)</PresentationFormat>
  <Paragraphs>202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Times New Roman</vt:lpstr>
      <vt:lpstr>FOQCGC+Raleway-Bold</vt:lpstr>
      <vt:lpstr>Calibri</vt:lpstr>
      <vt:lpstr>OATQAK+Lato-Regular</vt:lpstr>
      <vt:lpstr>Verdana</vt:lpstr>
      <vt:lpstr>HOGMPT+ArialMT</vt:lpstr>
      <vt:lpstr>OHKCJF+Lato-Bold</vt:lpstr>
      <vt:lpstr>EQNGFC+Arial-BoldMT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Margarita</dc:creator>
  <cp:lastModifiedBy>Margarita</cp:lastModifiedBy>
  <cp:revision>4</cp:revision>
  <dcterms:modified xsi:type="dcterms:W3CDTF">2024-11-21T05:56:39Z</dcterms:modified>
</cp:coreProperties>
</file>