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arita" initials="M" lastIdx="2" clrIdx="0">
    <p:extLst>
      <p:ext uri="{19B8F6BF-5375-455C-9EA6-DF929625EA0E}">
        <p15:presenceInfo xmlns:p15="http://schemas.microsoft.com/office/powerpoint/2012/main" userId="Margar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38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7T06:11:24.6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11-27T06:12:01.509" idx="2">
    <p:pos x="10" y="106"/>
    <p:text>Групира компонентите по вида на тяхната функционалност в слоеве (много… слойно)
ОС е разделена слоеве, като всеки слой може да използва само предоставеното от по-долните слоеве
Слой 0 е хардуера, а слой N е потребителския слой
(потребителски интерфейс и приложения)
Даден слой може да комуникира само със съседните слоеве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275" y="633734"/>
            <a:ext cx="471868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4750" y="633734"/>
            <a:ext cx="5798820" cy="8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183" y="1603787"/>
            <a:ext cx="5954395" cy="195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0" dirty="0">
                <a:solidFill>
                  <a:srgbClr val="FFFFFF"/>
                </a:solidFill>
              </a:rPr>
              <a:t>Архитектура</a:t>
            </a:r>
            <a:r>
              <a:rPr sz="4800" spc="-290" dirty="0">
                <a:solidFill>
                  <a:srgbClr val="FFFFFF"/>
                </a:solidFill>
              </a:rPr>
              <a:t> </a:t>
            </a:r>
            <a:r>
              <a:rPr sz="4800" spc="105" dirty="0">
                <a:solidFill>
                  <a:srgbClr val="FFFFFF"/>
                </a:solidFill>
              </a:rPr>
              <a:t>на</a:t>
            </a:r>
            <a:r>
              <a:rPr sz="4800" spc="-290" dirty="0">
                <a:solidFill>
                  <a:srgbClr val="FFFFFF"/>
                </a:solidFill>
              </a:rPr>
              <a:t> </a:t>
            </a:r>
            <a:r>
              <a:rPr sz="4800" spc="254" dirty="0">
                <a:solidFill>
                  <a:srgbClr val="FFFFFF"/>
                </a:solidFill>
              </a:rPr>
              <a:t>ОС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2463291" y="4096356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Как</a:t>
            </a:r>
            <a:r>
              <a:rPr sz="18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18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изградена</a:t>
            </a:r>
            <a:r>
              <a:rPr sz="1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ОС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Многослойно</a:t>
            </a:r>
            <a:r>
              <a:rPr spc="-185" dirty="0"/>
              <a:t> </a:t>
            </a:r>
            <a:r>
              <a:rPr spc="50" dirty="0"/>
              <a:t>ядро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86041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0193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Lucida Sans Unicode"/>
                <a:cs typeface="Lucida Sans Unicode"/>
              </a:rPr>
              <a:t>Заявка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изпълнение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операция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минава </a:t>
            </a:r>
            <a:r>
              <a:rPr sz="1800" spc="-90" dirty="0">
                <a:latin typeface="Lucida Sans Unicode"/>
                <a:cs typeface="Lucida Sans Unicode"/>
              </a:rPr>
              <a:t>последователно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между</a:t>
            </a:r>
            <a:r>
              <a:rPr sz="1800" spc="-15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слоевете</a:t>
            </a:r>
            <a:r>
              <a:rPr sz="1800" spc="-65" dirty="0">
                <a:latin typeface="Tahoma"/>
                <a:cs typeface="Tahoma"/>
              </a:rPr>
              <a:t>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докато</a:t>
            </a:r>
            <a:r>
              <a:rPr sz="1800" spc="-14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достигне </a:t>
            </a:r>
            <a:r>
              <a:rPr sz="1800" spc="-55" dirty="0">
                <a:latin typeface="Lucida Sans Unicode"/>
                <a:cs typeface="Lucida Sans Unicode"/>
              </a:rPr>
              <a:t>слоя</a:t>
            </a:r>
            <a:r>
              <a:rPr sz="1800" spc="-55" dirty="0">
                <a:latin typeface="Tahoma"/>
                <a:cs typeface="Tahoma"/>
              </a:rPr>
              <a:t>,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25" dirty="0">
                <a:latin typeface="Lucida Sans Unicode"/>
                <a:cs typeface="Lucida Sans Unicode"/>
              </a:rPr>
              <a:t>който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е</a:t>
            </a:r>
            <a:r>
              <a:rPr sz="1800" spc="-20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способен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да</a:t>
            </a:r>
            <a:r>
              <a:rPr sz="1800" spc="-200" dirty="0">
                <a:latin typeface="Lucida Sans Unicode"/>
                <a:cs typeface="Lucida Sans Unicode"/>
              </a:rPr>
              <a:t> </a:t>
            </a:r>
            <a:r>
              <a:rPr sz="1800" spc="50" dirty="0">
                <a:latin typeface="Lucida Sans Unicode"/>
                <a:cs typeface="Lucida Sans Unicode"/>
              </a:rPr>
              <a:t>я</a:t>
            </a:r>
            <a:r>
              <a:rPr sz="1800" spc="-2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изпълни</a:t>
            </a:r>
            <a:endParaRPr sz="1800">
              <a:latin typeface="Lucida Sans Unicode"/>
              <a:cs typeface="Lucida Sans Unicode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50" dirty="0">
                <a:latin typeface="Lucida Sans Unicode"/>
                <a:cs typeface="Lucida Sans Unicode"/>
              </a:rPr>
              <a:t>Получава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се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защита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между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слоевете</a:t>
            </a:r>
            <a:endParaRPr sz="1800">
              <a:latin typeface="Lucida Sans Unicode"/>
              <a:cs typeface="Lucida Sans Unicode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spc="-25" dirty="0">
                <a:latin typeface="Lucida Sans Unicode"/>
                <a:cs typeface="Lucida Sans Unicode"/>
              </a:rPr>
              <a:t>Намаля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се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бързодействието</a:t>
            </a:r>
            <a:r>
              <a:rPr sz="1800" spc="-90" dirty="0">
                <a:latin typeface="Tahoma"/>
                <a:cs typeface="Tahoma"/>
              </a:rPr>
              <a:t>,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заради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комуникацията </a:t>
            </a:r>
            <a:r>
              <a:rPr sz="1800" spc="-145" dirty="0">
                <a:latin typeface="Lucida Sans Unicode"/>
                <a:cs typeface="Lucida Sans Unicode"/>
              </a:rPr>
              <a:t>по</a:t>
            </a:r>
            <a:r>
              <a:rPr sz="1800" spc="-2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слоевете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Многослойно</a:t>
            </a:r>
            <a:r>
              <a:rPr spc="-185" dirty="0"/>
              <a:t> </a:t>
            </a:r>
            <a:r>
              <a:rPr spc="50" dirty="0"/>
              <a:t>ядро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775" y="1211349"/>
            <a:ext cx="6450248" cy="39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/>
              <a:t>Други</a:t>
            </a:r>
            <a:r>
              <a:rPr spc="-100" dirty="0"/>
              <a:t> </a:t>
            </a:r>
            <a:r>
              <a:rPr spc="50" dirty="0"/>
              <a:t>видове</a:t>
            </a:r>
            <a:r>
              <a:rPr spc="-95" dirty="0"/>
              <a:t> </a:t>
            </a:r>
            <a:r>
              <a:rPr spc="45" dirty="0"/>
              <a:t>ядра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3812" y="1595151"/>
            <a:ext cx="5648325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</a:tabLst>
            </a:pPr>
            <a:r>
              <a:rPr sz="1800" spc="-90" dirty="0">
                <a:latin typeface="Lucida Sans Unicode"/>
                <a:cs typeface="Lucida Sans Unicode"/>
              </a:rPr>
              <a:t>Наноядро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ядро</a:t>
            </a:r>
            <a:r>
              <a:rPr sz="1800" spc="-114" dirty="0">
                <a:latin typeface="Tahoma"/>
                <a:cs typeface="Tahoma"/>
              </a:rPr>
              <a:t>,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което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управлява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само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ресурсите</a:t>
            </a:r>
            <a:endParaRPr sz="1800" dirty="0">
              <a:latin typeface="Lucida Sans Unicode"/>
              <a:cs typeface="Lucida Sans Unicode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95" dirty="0">
                <a:latin typeface="Tahoma"/>
                <a:cs typeface="Tahoma"/>
              </a:rPr>
              <a:t>(</a:t>
            </a:r>
            <a:r>
              <a:rPr sz="1800" spc="-95" dirty="0">
                <a:latin typeface="Lucida Sans Unicode"/>
                <a:cs typeface="Lucida Sans Unicode"/>
              </a:rPr>
              <a:t>обработка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прекъсванията</a:t>
            </a:r>
            <a:r>
              <a:rPr sz="1800" spc="-10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65" dirty="0" err="1" smtClean="0">
                <a:latin typeface="Lucida Sans Unicode"/>
                <a:cs typeface="Lucida Sans Unicode"/>
              </a:rPr>
              <a:t>Ек</a:t>
            </a:r>
            <a:r>
              <a:rPr lang="bg-BG" sz="1800" spc="-65" dirty="0" smtClean="0">
                <a:latin typeface="Lucida Sans Unicode"/>
                <a:cs typeface="Lucida Sans Unicode"/>
              </a:rPr>
              <a:t>з</a:t>
            </a:r>
            <a:r>
              <a:rPr sz="1800" spc="-65" dirty="0" err="1" smtClean="0">
                <a:latin typeface="Lucida Sans Unicode"/>
                <a:cs typeface="Lucida Sans Unicode"/>
              </a:rPr>
              <a:t>оядро</a:t>
            </a:r>
            <a:r>
              <a:rPr sz="1800" spc="-185" dirty="0" smtClean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наноядро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с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25" dirty="0">
                <a:latin typeface="Lucida Sans Unicode"/>
                <a:cs typeface="Lucida Sans Unicode"/>
              </a:rPr>
              <a:t>координация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процесите</a:t>
            </a:r>
            <a:endParaRPr sz="1800" dirty="0">
              <a:latin typeface="Lucida Sans Unicode"/>
              <a:cs typeface="Lucida Sans Unicode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114" dirty="0">
                <a:latin typeface="Lucida Sans Unicode"/>
                <a:cs typeface="Lucida Sans Unicode"/>
              </a:rPr>
              <a:t>Хибридни</a:t>
            </a:r>
            <a:r>
              <a:rPr sz="1800" spc="-14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ядра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29033"/>
              </p:ext>
            </p:extLst>
          </p:nvPr>
        </p:nvGraphicFramePr>
        <p:xfrm>
          <a:off x="2590799" y="3037219"/>
          <a:ext cx="5621336" cy="1617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334">
                  <a:extLst>
                    <a:ext uri="{9D8B030D-6E8A-4147-A177-3AD203B41FA5}">
                      <a16:colId xmlns:a16="http://schemas.microsoft.com/office/drawing/2014/main" val="2111970153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1034660986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1655264568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3187416794"/>
                    </a:ext>
                  </a:extLst>
                </a:gridCol>
              </a:tblGrid>
              <a:tr h="19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Характеристика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Наноядро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solidFill>
                            <a:schemeClr val="tx1"/>
                          </a:solidFill>
                          <a:effectLst/>
                        </a:rPr>
                        <a:t>Екзоядро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Хибридно ядро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398355"/>
                  </a:ext>
                </a:extLst>
              </a:tr>
              <a:tr h="197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Размер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Много малък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Малък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Умерен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775066"/>
                  </a:ext>
                </a:extLst>
              </a:tr>
              <a:tr h="385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Зависи от приложенията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Зависи от приложенията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Висока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695172"/>
                  </a:ext>
                </a:extLst>
              </a:tr>
              <a:tr h="197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Гъвкавост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Ограничена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Много висока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Средна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063769"/>
                  </a:ext>
                </a:extLst>
              </a:tr>
              <a:tr h="385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Използване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Специализирани устройства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Научни среди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Операционни системи от широк спектър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238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/>
              <a:t>Други</a:t>
            </a:r>
            <a:r>
              <a:rPr spc="-100" dirty="0"/>
              <a:t> </a:t>
            </a:r>
            <a:r>
              <a:rPr spc="50" dirty="0"/>
              <a:t>видове</a:t>
            </a:r>
            <a:r>
              <a:rPr spc="-95" dirty="0"/>
              <a:t> </a:t>
            </a:r>
            <a:r>
              <a:rPr spc="45" dirty="0"/>
              <a:t>ядра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3812" y="1595151"/>
            <a:ext cx="5648325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</a:tabLst>
            </a:pPr>
            <a:r>
              <a:rPr sz="1800" spc="-90" dirty="0">
                <a:latin typeface="Lucida Sans Unicode"/>
                <a:cs typeface="Lucida Sans Unicode"/>
              </a:rPr>
              <a:t>Наноядро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ядро</a:t>
            </a:r>
            <a:r>
              <a:rPr sz="1800" spc="-114" dirty="0">
                <a:latin typeface="Tahoma"/>
                <a:cs typeface="Tahoma"/>
              </a:rPr>
              <a:t>,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което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управлява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само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ресурсите</a:t>
            </a:r>
            <a:endParaRPr sz="1800" dirty="0">
              <a:latin typeface="Lucida Sans Unicode"/>
              <a:cs typeface="Lucida Sans Unicode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95" dirty="0">
                <a:latin typeface="Tahoma"/>
                <a:cs typeface="Tahoma"/>
              </a:rPr>
              <a:t>(</a:t>
            </a:r>
            <a:r>
              <a:rPr sz="1800" spc="-95" dirty="0">
                <a:latin typeface="Lucida Sans Unicode"/>
                <a:cs typeface="Lucida Sans Unicode"/>
              </a:rPr>
              <a:t>обработка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прекъсванията</a:t>
            </a:r>
            <a:r>
              <a:rPr sz="1800" spc="-10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65" dirty="0" err="1" smtClean="0">
                <a:latin typeface="Lucida Sans Unicode"/>
                <a:cs typeface="Lucida Sans Unicode"/>
              </a:rPr>
              <a:t>Ек</a:t>
            </a:r>
            <a:r>
              <a:rPr lang="bg-BG" sz="1800" spc="-65" dirty="0" smtClean="0">
                <a:latin typeface="Lucida Sans Unicode"/>
                <a:cs typeface="Lucida Sans Unicode"/>
              </a:rPr>
              <a:t>з</a:t>
            </a:r>
            <a:r>
              <a:rPr sz="1800" spc="-65" dirty="0" err="1" smtClean="0">
                <a:latin typeface="Lucida Sans Unicode"/>
                <a:cs typeface="Lucida Sans Unicode"/>
              </a:rPr>
              <a:t>оядро</a:t>
            </a:r>
            <a:r>
              <a:rPr sz="1800" spc="-185" dirty="0" smtClean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наноядро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с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25" dirty="0">
                <a:latin typeface="Lucida Sans Unicode"/>
                <a:cs typeface="Lucida Sans Unicode"/>
              </a:rPr>
              <a:t>координация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процесите</a:t>
            </a:r>
            <a:endParaRPr sz="1800" dirty="0">
              <a:latin typeface="Lucida Sans Unicode"/>
              <a:cs typeface="Lucida Sans Unicode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114" dirty="0">
                <a:latin typeface="Lucida Sans Unicode"/>
                <a:cs typeface="Lucida Sans Unicode"/>
              </a:rPr>
              <a:t>Хибридни</a:t>
            </a:r>
            <a:r>
              <a:rPr sz="1800" spc="-14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ядра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43647"/>
              </p:ext>
            </p:extLst>
          </p:nvPr>
        </p:nvGraphicFramePr>
        <p:xfrm>
          <a:off x="2590799" y="3037219"/>
          <a:ext cx="5621336" cy="1660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334">
                  <a:extLst>
                    <a:ext uri="{9D8B030D-6E8A-4147-A177-3AD203B41FA5}">
                      <a16:colId xmlns:a16="http://schemas.microsoft.com/office/drawing/2014/main" val="2111970153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1034660986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1655264568"/>
                    </a:ext>
                  </a:extLst>
                </a:gridCol>
                <a:gridCol w="1405334">
                  <a:extLst>
                    <a:ext uri="{9D8B030D-6E8A-4147-A177-3AD203B41FA5}">
                      <a16:colId xmlns:a16="http://schemas.microsoft.com/office/drawing/2014/main" val="3187416794"/>
                    </a:ext>
                  </a:extLst>
                </a:gridCol>
              </a:tblGrid>
              <a:tr h="19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Характеристика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Наноядро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Езикоядро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Хибридно ядро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398355"/>
                  </a:ext>
                </a:extLst>
              </a:tr>
              <a:tr h="197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Размер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Много малък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Малък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Умерен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775066"/>
                  </a:ext>
                </a:extLst>
              </a:tr>
              <a:tr h="385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Зависи от приложенията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Зависи от приложенията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Висока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695172"/>
                  </a:ext>
                </a:extLst>
              </a:tr>
              <a:tr h="197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Гъвкавост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Ограничена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Много висока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Средна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063769"/>
                  </a:ext>
                </a:extLst>
              </a:tr>
              <a:tr h="385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solidFill>
                            <a:schemeClr val="tx1"/>
                          </a:solidFill>
                          <a:effectLst/>
                        </a:rPr>
                        <a:t>Използване</a:t>
                      </a:r>
                      <a:endParaRPr lang="bg-BG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Специализирани устройства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Научни среди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solidFill>
                            <a:schemeClr val="tx1"/>
                          </a:solidFill>
                          <a:effectLst/>
                        </a:rPr>
                        <a:t>Операционни системи от широк спектър</a:t>
                      </a:r>
                      <a:endParaRPr lang="bg-BG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2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Как</a:t>
            </a:r>
            <a:r>
              <a:rPr spc="-170" dirty="0"/>
              <a:t> </a:t>
            </a:r>
            <a:r>
              <a:rPr spc="80" dirty="0"/>
              <a:t>работи</a:t>
            </a:r>
            <a:r>
              <a:rPr spc="-165" dirty="0"/>
              <a:t> </a:t>
            </a:r>
            <a:r>
              <a:rPr spc="130" dirty="0"/>
              <a:t>ОС?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9183" y="1603787"/>
            <a:ext cx="6030595" cy="30638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55"/>
              </a:spcBef>
              <a:buChar char="●"/>
              <a:tabLst>
                <a:tab pos="363855" algn="l"/>
              </a:tabLst>
            </a:pPr>
            <a:r>
              <a:rPr sz="1600" spc="-40" dirty="0">
                <a:latin typeface="Lucida Sans Unicode"/>
                <a:cs typeface="Lucida Sans Unicode"/>
              </a:rPr>
              <a:t>Работата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ОС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се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управлява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от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прекъсванията</a:t>
            </a:r>
            <a:r>
              <a:rPr sz="1600" spc="-1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63855" marR="861694" indent="-351790">
              <a:lnSpc>
                <a:spcPct val="113300"/>
              </a:lnSpc>
              <a:buChar char="●"/>
              <a:tabLst>
                <a:tab pos="363855" algn="l"/>
              </a:tabLst>
            </a:pPr>
            <a:r>
              <a:rPr sz="1600" spc="-65" dirty="0">
                <a:latin typeface="Lucida Sans Unicode"/>
                <a:cs typeface="Lucida Sans Unicode"/>
              </a:rPr>
              <a:t>Софтуерните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130" dirty="0">
                <a:latin typeface="Lucida Sans Unicode"/>
                <a:cs typeface="Lucida Sans Unicode"/>
              </a:rPr>
              <a:t>грешки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и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заявките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за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операции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ОС </a:t>
            </a:r>
            <a:r>
              <a:rPr sz="1600" spc="-100" dirty="0">
                <a:latin typeface="Lucida Sans Unicode"/>
                <a:cs typeface="Lucida Sans Unicode"/>
              </a:rPr>
              <a:t>генерират</a:t>
            </a:r>
            <a:r>
              <a:rPr sz="1600" spc="-14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софтуерни</a:t>
            </a:r>
            <a:r>
              <a:rPr sz="1600" spc="-13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прекъсвания</a:t>
            </a:r>
            <a:r>
              <a:rPr sz="1600" spc="-1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63855" marR="5080" indent="-351790">
              <a:lnSpc>
                <a:spcPct val="113300"/>
              </a:lnSpc>
              <a:buChar char="●"/>
              <a:tabLst>
                <a:tab pos="363855" algn="l"/>
              </a:tabLst>
            </a:pPr>
            <a:r>
              <a:rPr sz="1600" dirty="0">
                <a:latin typeface="Lucida Sans Unicode"/>
                <a:cs typeface="Lucida Sans Unicode"/>
              </a:rPr>
              <a:t>ОС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работи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в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два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режима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Tahoma"/>
                <a:cs typeface="Tahoma"/>
              </a:rPr>
              <a:t>-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режим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ядрото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110" dirty="0">
                <a:latin typeface="Lucida Sans Unicode"/>
                <a:cs typeface="Lucida Sans Unicode"/>
              </a:rPr>
              <a:t>и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режим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на </a:t>
            </a:r>
            <a:r>
              <a:rPr sz="1600" spc="-75" dirty="0">
                <a:latin typeface="Lucida Sans Unicode"/>
                <a:cs typeface="Lucida Sans Unicode"/>
              </a:rPr>
              <a:t>потребителя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45" dirty="0">
                <a:latin typeface="Tahoma"/>
                <a:cs typeface="Tahoma"/>
              </a:rPr>
              <a:t>-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режимът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70" dirty="0">
                <a:latin typeface="Lucida Sans Unicode"/>
                <a:cs typeface="Lucida Sans Unicode"/>
              </a:rPr>
              <a:t>работата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процесора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позволява </a:t>
            </a:r>
            <a:r>
              <a:rPr sz="1600" spc="-90" dirty="0">
                <a:latin typeface="Lucida Sans Unicode"/>
                <a:cs typeface="Lucida Sans Unicode"/>
              </a:rPr>
              <a:t>да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се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85" dirty="0">
                <a:latin typeface="Lucida Sans Unicode"/>
                <a:cs typeface="Lucida Sans Unicode"/>
              </a:rPr>
              <a:t>прави</a:t>
            </a:r>
            <a:r>
              <a:rPr sz="1600" spc="-17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разлика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между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тях</a:t>
            </a:r>
            <a:endParaRPr sz="1600">
              <a:latin typeface="Lucida Sans Unicode"/>
              <a:cs typeface="Lucida Sans Unicode"/>
            </a:endParaRPr>
          </a:p>
          <a:p>
            <a:pPr marL="363855" marR="349250" indent="-351790">
              <a:lnSpc>
                <a:spcPct val="113300"/>
              </a:lnSpc>
              <a:buChar char="●"/>
              <a:tabLst>
                <a:tab pos="363855" algn="l"/>
              </a:tabLst>
            </a:pPr>
            <a:r>
              <a:rPr sz="1600" spc="-75" dirty="0">
                <a:latin typeface="Lucida Sans Unicode"/>
                <a:cs typeface="Lucida Sans Unicode"/>
              </a:rPr>
              <a:t>Извикването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системна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функция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105" dirty="0">
                <a:latin typeface="Lucida Sans Unicode"/>
                <a:cs typeface="Lucida Sans Unicode"/>
              </a:rPr>
              <a:t>води</a:t>
            </a:r>
            <a:r>
              <a:rPr sz="1600" spc="-165" dirty="0">
                <a:latin typeface="Lucida Sans Unicode"/>
                <a:cs typeface="Lucida Sans Unicode"/>
              </a:rPr>
              <a:t> </a:t>
            </a:r>
            <a:r>
              <a:rPr sz="1600" spc="-135" dirty="0">
                <a:latin typeface="Lucida Sans Unicode"/>
                <a:cs typeface="Lucida Sans Unicode"/>
              </a:rPr>
              <a:t>до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промяна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на </a:t>
            </a:r>
            <a:r>
              <a:rPr sz="1600" spc="-85" dirty="0">
                <a:latin typeface="Lucida Sans Unicode"/>
                <a:cs typeface="Lucida Sans Unicode"/>
              </a:rPr>
              <a:t>режима</a:t>
            </a:r>
            <a:r>
              <a:rPr sz="1600" spc="-16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работа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процесора</a:t>
            </a:r>
            <a:r>
              <a:rPr sz="1600" spc="-150" dirty="0">
                <a:latin typeface="Lucida Sans Unicode"/>
                <a:cs typeface="Lucida Sans Unicode"/>
              </a:rPr>
              <a:t> </a:t>
            </a:r>
            <a:r>
              <a:rPr sz="1600" spc="-100" dirty="0">
                <a:latin typeface="Lucida Sans Unicode"/>
                <a:cs typeface="Lucida Sans Unicode"/>
              </a:rPr>
              <a:t>от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потребителски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35" dirty="0">
                <a:latin typeface="Lucida Sans Unicode"/>
                <a:cs typeface="Lucida Sans Unicode"/>
              </a:rPr>
              <a:t>режим </a:t>
            </a:r>
            <a:r>
              <a:rPr sz="1600" spc="-60" dirty="0">
                <a:latin typeface="Lucida Sans Unicode"/>
                <a:cs typeface="Lucida Sans Unicode"/>
              </a:rPr>
              <a:t>към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режим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7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ядрото</a:t>
            </a:r>
            <a:endParaRPr sz="1600">
              <a:latin typeface="Lucida Sans Unicode"/>
              <a:cs typeface="Lucida Sans Unicode"/>
            </a:endParaRPr>
          </a:p>
          <a:p>
            <a:pPr marL="363855" marR="247015" indent="-351790">
              <a:lnSpc>
                <a:spcPct val="113300"/>
              </a:lnSpc>
              <a:buChar char="●"/>
              <a:tabLst>
                <a:tab pos="363855" algn="l"/>
              </a:tabLst>
            </a:pPr>
            <a:r>
              <a:rPr sz="1600" spc="-105" dirty="0">
                <a:latin typeface="Lucida Sans Unicode"/>
                <a:cs typeface="Lucida Sans Unicode"/>
              </a:rPr>
              <a:t>Когато</a:t>
            </a:r>
            <a:r>
              <a:rPr sz="1600" spc="-150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изпълнението</a:t>
            </a:r>
            <a:r>
              <a:rPr sz="1600" spc="-145" dirty="0">
                <a:latin typeface="Lucida Sans Unicode"/>
                <a:cs typeface="Lucida Sans Unicode"/>
              </a:rPr>
              <a:t> </a:t>
            </a:r>
            <a:r>
              <a:rPr sz="1600" spc="-75" dirty="0">
                <a:latin typeface="Lucida Sans Unicode"/>
                <a:cs typeface="Lucida Sans Unicode"/>
              </a:rPr>
              <a:t>на</a:t>
            </a:r>
            <a:r>
              <a:rPr sz="1600" spc="-145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функцията</a:t>
            </a:r>
            <a:r>
              <a:rPr sz="1600" spc="-150" dirty="0">
                <a:latin typeface="Lucida Sans Unicode"/>
                <a:cs typeface="Lucida Sans Unicode"/>
              </a:rPr>
              <a:t> </a:t>
            </a:r>
            <a:r>
              <a:rPr sz="1600" spc="-114" dirty="0">
                <a:latin typeface="Lucida Sans Unicode"/>
                <a:cs typeface="Lucida Sans Unicode"/>
              </a:rPr>
              <a:t>приключи</a:t>
            </a:r>
            <a:r>
              <a:rPr sz="1600" spc="-114" dirty="0">
                <a:latin typeface="Tahoma"/>
                <a:cs typeface="Tahoma"/>
              </a:rPr>
              <a:t>,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65" dirty="0">
                <a:latin typeface="Lucida Sans Unicode"/>
                <a:cs typeface="Lucida Sans Unicode"/>
              </a:rPr>
              <a:t>режимът</a:t>
            </a:r>
            <a:r>
              <a:rPr sz="1600" spc="-15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се </a:t>
            </a:r>
            <a:r>
              <a:rPr sz="1600" spc="-65" dirty="0">
                <a:latin typeface="Lucida Sans Unicode"/>
                <a:cs typeface="Lucida Sans Unicode"/>
              </a:rPr>
              <a:t>превключва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95" dirty="0">
                <a:latin typeface="Lucida Sans Unicode"/>
                <a:cs typeface="Lucida Sans Unicode"/>
              </a:rPr>
              <a:t>обратно</a:t>
            </a:r>
            <a:r>
              <a:rPr sz="1600" spc="-155" dirty="0">
                <a:latin typeface="Lucida Sans Unicode"/>
                <a:cs typeface="Lucida Sans Unicode"/>
              </a:rPr>
              <a:t> </a:t>
            </a:r>
            <a:r>
              <a:rPr sz="1600" spc="-60" dirty="0">
                <a:latin typeface="Lucida Sans Unicode"/>
                <a:cs typeface="Lucida Sans Unicode"/>
              </a:rPr>
              <a:t>към</a:t>
            </a:r>
            <a:r>
              <a:rPr sz="1600" spc="-150" dirty="0">
                <a:latin typeface="Lucida Sans Unicode"/>
                <a:cs typeface="Lucida Sans Unicode"/>
              </a:rPr>
              <a:t> </a:t>
            </a:r>
            <a:r>
              <a:rPr sz="1600" spc="-20" dirty="0">
                <a:latin typeface="Lucida Sans Unicode"/>
                <a:cs typeface="Lucida Sans Unicode"/>
              </a:rPr>
              <a:t>потребителски</a:t>
            </a:r>
            <a:r>
              <a:rPr sz="1600" spc="-2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Системни</a:t>
            </a:r>
            <a:r>
              <a:rPr spc="-180" dirty="0"/>
              <a:t> </a:t>
            </a:r>
            <a:r>
              <a:rPr spc="-10" dirty="0"/>
              <a:t>функции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350" y="2133600"/>
            <a:ext cx="6553199" cy="15430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Системните</a:t>
            </a:r>
            <a:r>
              <a:rPr spc="-170" dirty="0"/>
              <a:t> </a:t>
            </a:r>
            <a:r>
              <a:rPr spc="-10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5156"/>
            <a:ext cx="5886450" cy="307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Lucida Sans Unicode"/>
                <a:cs typeface="Lucida Sans Unicode"/>
              </a:rPr>
              <a:t>Системните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функции</a:t>
            </a:r>
            <a:r>
              <a:rPr sz="1800" spc="-1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469900" marR="274320" indent="-367030">
              <a:lnSpc>
                <a:spcPct val="114599"/>
              </a:lnSpc>
              <a:spcBef>
                <a:spcPts val="1575"/>
              </a:spcBef>
              <a:buChar char="●"/>
              <a:tabLst>
                <a:tab pos="469900" algn="l"/>
              </a:tabLst>
            </a:pPr>
            <a:r>
              <a:rPr sz="1800" spc="-70" dirty="0">
                <a:latin typeface="Lucida Sans Unicode"/>
                <a:cs typeface="Lucida Sans Unicode"/>
              </a:rPr>
              <a:t>Предоставят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интерфейс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между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потребителската </a:t>
            </a:r>
            <a:r>
              <a:rPr sz="1800" spc="-120" dirty="0">
                <a:latin typeface="Lucida Sans Unicode"/>
                <a:cs typeface="Lucida Sans Unicode"/>
              </a:rPr>
              <a:t>програма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ОС</a:t>
            </a:r>
            <a:endParaRPr sz="1800">
              <a:latin typeface="Lucida Sans Unicode"/>
              <a:cs typeface="Lucida Sans Unicode"/>
            </a:endParaRPr>
          </a:p>
          <a:p>
            <a:pPr marL="469900" marR="530860" indent="-36703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са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достъпни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135" dirty="0">
                <a:latin typeface="Lucida Sans Unicode"/>
                <a:cs typeface="Lucida Sans Unicode"/>
              </a:rPr>
              <a:t>програми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езици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системно </a:t>
            </a:r>
            <a:r>
              <a:rPr sz="1800" spc="-120" dirty="0">
                <a:latin typeface="Lucida Sans Unicode"/>
                <a:cs typeface="Lucida Sans Unicode"/>
              </a:rPr>
              <a:t>програмиране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Tahoma"/>
                <a:cs typeface="Tahoma"/>
              </a:rPr>
              <a:t>(C/C++)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асемблер</a:t>
            </a:r>
            <a:endParaRPr sz="180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85" dirty="0">
                <a:latin typeface="Lucida Sans Unicode"/>
                <a:cs typeface="Lucida Sans Unicode"/>
              </a:rPr>
              <a:t>Приемат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параметри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45" dirty="0">
                <a:latin typeface="Lucida Sans Unicode"/>
                <a:cs typeface="Lucida Sans Unicode"/>
              </a:rPr>
              <a:t>по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различни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начини</a:t>
            </a:r>
            <a:r>
              <a:rPr sz="1800" spc="-1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926465" algn="l"/>
              </a:tabLst>
            </a:pPr>
            <a:r>
              <a:rPr sz="1400" spc="-70" dirty="0">
                <a:latin typeface="Lucida Sans Unicode"/>
                <a:cs typeface="Lucida Sans Unicode"/>
              </a:rPr>
              <a:t>Регистри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процесора</a:t>
            </a:r>
            <a:endParaRPr sz="1400">
              <a:latin typeface="Lucida Sans Unicode"/>
              <a:cs typeface="Lucida Sans Unicode"/>
            </a:endParaRPr>
          </a:p>
          <a:p>
            <a:pPr marL="927100" marR="5080" lvl="1" indent="-336550">
              <a:lnSpc>
                <a:spcPct val="116100"/>
              </a:lnSpc>
              <a:buChar char="○"/>
              <a:tabLst>
                <a:tab pos="9271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Запазват</a:t>
            </a:r>
            <a:r>
              <a:rPr sz="1400" spc="-16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се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в</a:t>
            </a:r>
            <a:r>
              <a:rPr sz="1400" spc="-15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област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55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паметта</a:t>
            </a:r>
            <a:r>
              <a:rPr sz="1400" spc="-70" dirty="0">
                <a:latin typeface="Tahoma"/>
                <a:cs typeface="Tahoma"/>
              </a:rPr>
              <a:t>,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която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се</a:t>
            </a:r>
            <a:r>
              <a:rPr sz="1400" spc="-15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предава</a:t>
            </a:r>
            <a:r>
              <a:rPr sz="1400" spc="-15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в</a:t>
            </a:r>
            <a:r>
              <a:rPr sz="1400" spc="-15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някой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от </a:t>
            </a:r>
            <a:r>
              <a:rPr sz="1400" spc="-80" dirty="0">
                <a:latin typeface="Lucida Sans Unicode"/>
                <a:cs typeface="Lucida Sans Unicode"/>
              </a:rPr>
              <a:t>регистрите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процесора</a:t>
            </a:r>
            <a:endParaRPr sz="1400">
              <a:latin typeface="Lucida Sans Unicode"/>
              <a:cs typeface="Lucida Sans Unicode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spc="-55" dirty="0">
                <a:latin typeface="Lucida Sans Unicode"/>
                <a:cs typeface="Lucida Sans Unicode"/>
              </a:rPr>
              <a:t>Слагат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се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в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стека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програмата</a:t>
            </a:r>
            <a:r>
              <a:rPr sz="1400" spc="-155" dirty="0">
                <a:latin typeface="Lucida Sans Unicode"/>
                <a:cs typeface="Lucida Sans Unicode"/>
              </a:rPr>
              <a:t> </a:t>
            </a:r>
            <a:r>
              <a:rPr sz="1400" spc="-105" dirty="0">
                <a:latin typeface="Lucida Sans Unicode"/>
                <a:cs typeface="Lucida Sans Unicode"/>
              </a:rPr>
              <a:t>и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се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вадят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от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стека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ОС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Някои</a:t>
            </a:r>
            <a:r>
              <a:rPr spc="-170" dirty="0"/>
              <a:t> </a:t>
            </a:r>
            <a:r>
              <a:rPr spc="50" dirty="0"/>
              <a:t>системни</a:t>
            </a:r>
            <a:r>
              <a:rPr spc="-165" dirty="0"/>
              <a:t> </a:t>
            </a:r>
            <a:r>
              <a:rPr spc="-10" dirty="0"/>
              <a:t>функции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27355" indent="-351790">
              <a:lnSpc>
                <a:spcPct val="1133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pc="-100" dirty="0"/>
              <a:t>Функции</a:t>
            </a:r>
            <a:r>
              <a:rPr spc="-160" dirty="0"/>
              <a:t> </a:t>
            </a:r>
            <a:r>
              <a:rPr spc="-35" dirty="0"/>
              <a:t>за</a:t>
            </a:r>
            <a:r>
              <a:rPr spc="-160" dirty="0"/>
              <a:t> </a:t>
            </a:r>
            <a:r>
              <a:rPr spc="-70" dirty="0"/>
              <a:t>управление</a:t>
            </a:r>
            <a:r>
              <a:rPr spc="-160" dirty="0"/>
              <a:t> </a:t>
            </a:r>
            <a:r>
              <a:rPr spc="-75" dirty="0"/>
              <a:t>на</a:t>
            </a:r>
            <a:r>
              <a:rPr spc="-165" dirty="0"/>
              <a:t> </a:t>
            </a:r>
            <a:r>
              <a:rPr spc="-110" dirty="0"/>
              <a:t>процеси</a:t>
            </a:r>
            <a:r>
              <a:rPr spc="-155" dirty="0"/>
              <a:t> </a:t>
            </a:r>
            <a:r>
              <a:rPr spc="-45" dirty="0">
                <a:latin typeface="Tahoma"/>
                <a:cs typeface="Tahoma"/>
              </a:rPr>
              <a:t>-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fork(),</a:t>
            </a:r>
            <a:r>
              <a:rPr spc="-160" dirty="0">
                <a:latin typeface="Tahoma"/>
                <a:cs typeface="Tahoma"/>
              </a:rPr>
              <a:t> </a:t>
            </a:r>
            <a:r>
              <a:rPr spc="-80" dirty="0">
                <a:latin typeface="Tahoma"/>
                <a:cs typeface="Tahoma"/>
              </a:rPr>
              <a:t>exec(),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wait(), </a:t>
            </a:r>
            <a:r>
              <a:rPr spc="-35" dirty="0">
                <a:latin typeface="Tahoma"/>
                <a:cs typeface="Tahoma"/>
              </a:rPr>
              <a:t>getpid()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-110" dirty="0"/>
              <a:t>и</a:t>
            </a:r>
            <a:r>
              <a:rPr spc="-170" dirty="0"/>
              <a:t> </a:t>
            </a:r>
            <a:r>
              <a:rPr spc="-25" dirty="0"/>
              <a:t>др</a:t>
            </a:r>
            <a:r>
              <a:rPr spc="-25" dirty="0">
                <a:latin typeface="Tahoma"/>
                <a:cs typeface="Tahoma"/>
              </a:rPr>
              <a:t>.</a:t>
            </a:r>
          </a:p>
          <a:p>
            <a:pPr marL="363855" marR="5080" indent="-351790">
              <a:lnSpc>
                <a:spcPct val="113300"/>
              </a:lnSpc>
              <a:buChar char="●"/>
              <a:tabLst>
                <a:tab pos="363855" algn="l"/>
              </a:tabLst>
            </a:pPr>
            <a:r>
              <a:rPr spc="-100" dirty="0"/>
              <a:t>Функции</a:t>
            </a:r>
            <a:r>
              <a:rPr spc="-155" dirty="0"/>
              <a:t> </a:t>
            </a:r>
            <a:r>
              <a:rPr spc="-35" dirty="0"/>
              <a:t>за</a:t>
            </a:r>
            <a:r>
              <a:rPr spc="-160" dirty="0"/>
              <a:t> </a:t>
            </a:r>
            <a:r>
              <a:rPr spc="-75" dirty="0"/>
              <a:t>работа</a:t>
            </a:r>
            <a:r>
              <a:rPr spc="-155" dirty="0"/>
              <a:t> </a:t>
            </a:r>
            <a:r>
              <a:rPr spc="-40" dirty="0"/>
              <a:t>с</a:t>
            </a:r>
            <a:r>
              <a:rPr spc="-160" dirty="0"/>
              <a:t> </a:t>
            </a:r>
            <a:r>
              <a:rPr spc="-35" dirty="0"/>
              <a:t>файлове</a:t>
            </a:r>
            <a:r>
              <a:rPr spc="-160" dirty="0"/>
              <a:t> </a:t>
            </a:r>
            <a:r>
              <a:rPr spc="-45" dirty="0">
                <a:latin typeface="Tahoma"/>
                <a:cs typeface="Tahoma"/>
              </a:rPr>
              <a:t>-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open(),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close(),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read(),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write()</a:t>
            </a:r>
            <a:r>
              <a:rPr spc="-160" dirty="0">
                <a:latin typeface="Tahoma"/>
                <a:cs typeface="Tahoma"/>
              </a:rPr>
              <a:t> </a:t>
            </a:r>
            <a:r>
              <a:rPr spc="-50" dirty="0"/>
              <a:t>и </a:t>
            </a:r>
            <a:r>
              <a:rPr spc="-25" dirty="0"/>
              <a:t>др</a:t>
            </a:r>
            <a:r>
              <a:rPr spc="-25" dirty="0">
                <a:latin typeface="Tahoma"/>
                <a:cs typeface="Tahoma"/>
              </a:rPr>
              <a:t>.</a:t>
            </a:r>
          </a:p>
          <a:p>
            <a:pPr marL="363855" marR="275590" indent="-351790">
              <a:lnSpc>
                <a:spcPct val="113300"/>
              </a:lnSpc>
              <a:buChar char="●"/>
              <a:tabLst>
                <a:tab pos="363855" algn="l"/>
              </a:tabLst>
            </a:pPr>
            <a:r>
              <a:rPr spc="-100" dirty="0"/>
              <a:t>Функции</a:t>
            </a:r>
            <a:r>
              <a:rPr spc="-155" dirty="0"/>
              <a:t> </a:t>
            </a:r>
            <a:r>
              <a:rPr spc="-35" dirty="0"/>
              <a:t>за</a:t>
            </a:r>
            <a:r>
              <a:rPr spc="-160" dirty="0"/>
              <a:t> </a:t>
            </a:r>
            <a:r>
              <a:rPr spc="-75" dirty="0"/>
              <a:t>работа</a:t>
            </a:r>
            <a:r>
              <a:rPr spc="-165" dirty="0"/>
              <a:t> </a:t>
            </a:r>
            <a:r>
              <a:rPr spc="-40" dirty="0"/>
              <a:t>с</a:t>
            </a:r>
            <a:r>
              <a:rPr spc="-160" dirty="0"/>
              <a:t> </a:t>
            </a:r>
            <a:r>
              <a:rPr spc="-40" dirty="0"/>
              <a:t>файловата</a:t>
            </a:r>
            <a:r>
              <a:rPr spc="-160" dirty="0"/>
              <a:t> </a:t>
            </a:r>
            <a:r>
              <a:rPr spc="-55" dirty="0"/>
              <a:t>система</a:t>
            </a:r>
            <a:r>
              <a:rPr spc="-160" dirty="0"/>
              <a:t> </a:t>
            </a:r>
            <a:r>
              <a:rPr spc="-45" dirty="0">
                <a:latin typeface="Tahoma"/>
                <a:cs typeface="Tahoma"/>
              </a:rPr>
              <a:t>-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mkdir(),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rmdir(), </a:t>
            </a:r>
            <a:r>
              <a:rPr spc="-50" dirty="0">
                <a:latin typeface="Tahoma"/>
                <a:cs typeface="Tahoma"/>
              </a:rPr>
              <a:t>chmod()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-110" dirty="0"/>
              <a:t>и</a:t>
            </a:r>
            <a:r>
              <a:rPr spc="-175" dirty="0"/>
              <a:t> </a:t>
            </a:r>
            <a:r>
              <a:rPr spc="-25" dirty="0"/>
              <a:t>др</a:t>
            </a:r>
            <a:r>
              <a:rPr spc="-25" dirty="0">
                <a:latin typeface="Tahoma"/>
                <a:cs typeface="Tahoma"/>
              </a:rPr>
              <a:t>.</a:t>
            </a:r>
          </a:p>
          <a:p>
            <a:pPr marL="363855" indent="-351155">
              <a:lnSpc>
                <a:spcPct val="100000"/>
              </a:lnSpc>
              <a:spcBef>
                <a:spcPts val="250"/>
              </a:spcBef>
              <a:buChar char="●"/>
              <a:tabLst>
                <a:tab pos="363855" algn="l"/>
              </a:tabLst>
            </a:pPr>
            <a:r>
              <a:rPr spc="-55" dirty="0"/>
              <a:t>И</a:t>
            </a:r>
            <a:r>
              <a:rPr spc="-195" dirty="0"/>
              <a:t> </a:t>
            </a:r>
            <a:r>
              <a:rPr spc="-25" dirty="0"/>
              <a:t>др</a:t>
            </a:r>
            <a:r>
              <a:rPr spc="-25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Благодаря</a:t>
            </a:r>
            <a:r>
              <a:rPr spc="-185" dirty="0"/>
              <a:t> </a:t>
            </a:r>
            <a:r>
              <a:rPr spc="75" dirty="0"/>
              <a:t>за</a:t>
            </a:r>
            <a:r>
              <a:rPr spc="-180" dirty="0"/>
              <a:t> </a:t>
            </a:r>
            <a:r>
              <a:rPr spc="40" dirty="0"/>
              <a:t>вниманието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5544185" cy="33021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Ядро</a:t>
            </a:r>
            <a:r>
              <a:rPr spc="-185" dirty="0"/>
              <a:t> </a:t>
            </a:r>
            <a:r>
              <a:rPr spc="65" dirty="0"/>
              <a:t>на</a:t>
            </a:r>
            <a:r>
              <a:rPr spc="-180" dirty="0"/>
              <a:t> </a:t>
            </a:r>
            <a:r>
              <a:rPr spc="150" dirty="0"/>
              <a:t>ОС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02043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75" dirty="0">
                <a:latin typeface="Lucida Sans Unicode"/>
                <a:cs typeface="Lucida Sans Unicode"/>
              </a:rPr>
              <a:t>Централна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част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ОС</a:t>
            </a:r>
            <a:r>
              <a:rPr sz="1800" spc="-55" dirty="0">
                <a:latin typeface="Tahoma"/>
                <a:cs typeface="Tahoma"/>
              </a:rPr>
              <a:t>,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обезпечаваща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координирания </a:t>
            </a:r>
            <a:r>
              <a:rPr sz="1800" spc="-85" dirty="0">
                <a:latin typeface="Lucida Sans Unicode"/>
                <a:cs typeface="Lucida Sans Unicode"/>
              </a:rPr>
              <a:t>достъп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приложения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50" dirty="0">
                <a:latin typeface="Lucida Sans Unicode"/>
                <a:cs typeface="Lucida Sans Unicode"/>
              </a:rPr>
              <a:t>до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ресурси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компютъра</a:t>
            </a:r>
            <a:r>
              <a:rPr sz="1800" spc="-105" dirty="0">
                <a:latin typeface="Tahoma"/>
                <a:cs typeface="Tahoma"/>
              </a:rPr>
              <a:t>.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Според </a:t>
            </a:r>
            <a:r>
              <a:rPr sz="1800" spc="-85" dirty="0">
                <a:latin typeface="Lucida Sans Unicode"/>
                <a:cs typeface="Lucida Sans Unicode"/>
              </a:rPr>
              <a:t>различните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реализации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ядрото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съдържа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в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себе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си </a:t>
            </a:r>
            <a:r>
              <a:rPr sz="1800" spc="-95" dirty="0">
                <a:latin typeface="Lucida Sans Unicode"/>
                <a:cs typeface="Lucida Sans Unicode"/>
              </a:rPr>
              <a:t>различни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инструменти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услуги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Команден</a:t>
            </a:r>
            <a:r>
              <a:rPr spc="-180" dirty="0"/>
              <a:t> </a:t>
            </a:r>
            <a:r>
              <a:rPr spc="55" dirty="0"/>
              <a:t>интерпретратор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554037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161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ОС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може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да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приема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различни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команди</a:t>
            </a:r>
            <a:r>
              <a:rPr sz="1800" spc="-130" dirty="0">
                <a:latin typeface="Tahoma"/>
                <a:cs typeface="Tahoma"/>
              </a:rPr>
              <a:t>,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свързани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с </a:t>
            </a:r>
            <a:r>
              <a:rPr sz="1800" spc="-95" dirty="0">
                <a:latin typeface="Lucida Sans Unicode"/>
                <a:cs typeface="Lucida Sans Unicode"/>
              </a:rPr>
              <a:t>различни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нейни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функции</a:t>
            </a:r>
            <a:r>
              <a:rPr sz="1800" spc="-1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890"/>
              </a:spcBef>
              <a:buChar char="●"/>
              <a:tabLst>
                <a:tab pos="469265" algn="l"/>
              </a:tabLst>
            </a:pPr>
            <a:r>
              <a:rPr sz="1800" spc="-40" dirty="0">
                <a:latin typeface="Lucida Sans Unicode"/>
                <a:cs typeface="Lucida Sans Unicode"/>
              </a:rPr>
              <a:t>Създаване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управление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процеси</a:t>
            </a:r>
            <a:endParaRPr sz="1800" dirty="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80" dirty="0">
                <a:latin typeface="Lucida Sans Unicode"/>
                <a:cs typeface="Lucida Sans Unicode"/>
              </a:rPr>
              <a:t>Управление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35" dirty="0">
                <a:latin typeface="Lucida Sans Unicode"/>
                <a:cs typeface="Lucida Sans Unicode"/>
              </a:rPr>
              <a:t>входно</a:t>
            </a:r>
            <a:r>
              <a:rPr sz="1800" spc="-135" dirty="0">
                <a:latin typeface="Tahoma"/>
                <a:cs typeface="Tahoma"/>
              </a:rPr>
              <a:t>/</a:t>
            </a:r>
            <a:r>
              <a:rPr sz="1800" spc="-135" dirty="0">
                <a:latin typeface="Lucida Sans Unicode"/>
                <a:cs typeface="Lucida Sans Unicode"/>
              </a:rPr>
              <a:t>изходни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операции</a:t>
            </a:r>
            <a:endParaRPr sz="1800" dirty="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80" dirty="0">
                <a:latin typeface="Lucida Sans Unicode"/>
                <a:cs typeface="Lucida Sans Unicode"/>
              </a:rPr>
              <a:t>Управление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вторични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запомнящи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устройства</a:t>
            </a:r>
            <a:endParaRPr sz="1800" dirty="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80" dirty="0">
                <a:latin typeface="Lucida Sans Unicode"/>
                <a:cs typeface="Lucida Sans Unicode"/>
              </a:rPr>
              <a:t>Достъп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50" dirty="0">
                <a:latin typeface="Lucida Sans Unicode"/>
                <a:cs typeface="Lucida Sans Unicode"/>
              </a:rPr>
              <a:t>до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файлова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система</a:t>
            </a:r>
            <a:endParaRPr sz="1800" dirty="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80" dirty="0">
                <a:latin typeface="Lucida Sans Unicode"/>
                <a:cs typeface="Lucida Sans Unicode"/>
              </a:rPr>
              <a:t>Управление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механизмите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защита</a:t>
            </a:r>
            <a:r>
              <a:rPr sz="1800" spc="-10" dirty="0">
                <a:latin typeface="Tahoma"/>
                <a:cs typeface="Tahoma"/>
              </a:rPr>
              <a:t>;</a:t>
            </a:r>
            <a:endParaRPr sz="1800" dirty="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100" dirty="0">
                <a:latin typeface="Lucida Sans Unicode"/>
                <a:cs typeface="Lucida Sans Unicode"/>
              </a:rPr>
              <a:t>Мрежови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функции</a:t>
            </a:r>
            <a:endParaRPr sz="1800" dirty="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Други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2434811" y="1034759"/>
            <a:ext cx="56216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05" dirty="0">
                <a:latin typeface="Lucida Sans Unicode"/>
                <a:cs typeface="Lucida Sans Unicode"/>
              </a:rPr>
              <a:t>Програмата</a:t>
            </a:r>
            <a:r>
              <a:rPr sz="1800" spc="-105" dirty="0">
                <a:latin typeface="Tahoma"/>
                <a:cs typeface="Tahoma"/>
              </a:rPr>
              <a:t>,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която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чете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интерпретира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командите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се </a:t>
            </a:r>
            <a:r>
              <a:rPr sz="1800" spc="-85" dirty="0">
                <a:latin typeface="Lucida Sans Unicode"/>
                <a:cs typeface="Lucida Sans Unicode"/>
              </a:rPr>
              <a:t>нарича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команден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интерпретатор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или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обвивка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Tahoma"/>
                <a:cs typeface="Tahoma"/>
              </a:rPr>
              <a:t>(shell).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Монолитно</a:t>
            </a:r>
            <a:r>
              <a:rPr spc="-180" dirty="0"/>
              <a:t> </a:t>
            </a:r>
            <a:r>
              <a:rPr spc="50" dirty="0"/>
              <a:t>ядро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601281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spc="-35" dirty="0">
                <a:latin typeface="Lucida Sans Unicode"/>
                <a:cs typeface="Lucida Sans Unicode"/>
              </a:rPr>
              <a:t>Една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монолитна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програма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в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паметта</a:t>
            </a:r>
            <a:endParaRPr sz="1800">
              <a:latin typeface="Lucida Sans Unicode"/>
              <a:cs typeface="Lucida Sans Unicode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Lucida Sans Unicode"/>
                <a:cs typeface="Lucida Sans Unicode"/>
              </a:rPr>
              <a:t>Всяка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компонента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ядрото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се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съдържа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в</a:t>
            </a:r>
            <a:r>
              <a:rPr sz="1800" spc="-19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него</a:t>
            </a:r>
            <a:endParaRPr sz="1800">
              <a:latin typeface="Lucida Sans Unicode"/>
              <a:cs typeface="Lucida Sans Unicode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65" dirty="0">
                <a:latin typeface="Lucida Sans Unicode"/>
                <a:cs typeface="Lucida Sans Unicode"/>
              </a:rPr>
              <a:t>Всички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компоненти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125" dirty="0">
                <a:latin typeface="Lucida Sans Unicode"/>
                <a:cs typeface="Lucida Sans Unicode"/>
              </a:rPr>
              <a:t>могат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да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комуникират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помежду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си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3087" y="3074537"/>
          <a:ext cx="72390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Lucida Sans Unicode"/>
                          <a:cs typeface="Lucida Sans Unicode"/>
                        </a:rPr>
                        <a:t>Плюсове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Lucida Sans Unicode"/>
                          <a:cs typeface="Lucida Sans Unicode"/>
                        </a:rPr>
                        <a:t>Минуси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Lucida Sans Unicode"/>
                          <a:cs typeface="Lucida Sans Unicode"/>
                        </a:rPr>
                        <a:t>Простота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20" dirty="0">
                          <a:latin typeface="Lucida Sans Unicode"/>
                          <a:cs typeface="Lucida Sans Unicode"/>
                        </a:rPr>
                        <a:t>Трудно</a:t>
                      </a:r>
                      <a:r>
                        <a:rPr sz="1400" spc="-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55" dirty="0">
                          <a:latin typeface="Lucida Sans Unicode"/>
                          <a:cs typeface="Lucida Sans Unicode"/>
                        </a:rPr>
                        <a:t>проследяване</a:t>
                      </a:r>
                      <a:r>
                        <a:rPr sz="1400" spc="-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55" dirty="0">
                          <a:latin typeface="Lucida Sans Unicode"/>
                          <a:cs typeface="Lucida Sans Unicode"/>
                        </a:rPr>
                        <a:t>на</a:t>
                      </a:r>
                      <a:r>
                        <a:rPr sz="1400" spc="-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10" dirty="0">
                          <a:latin typeface="Lucida Sans Unicode"/>
                          <a:cs typeface="Lucida Sans Unicode"/>
                        </a:rPr>
                        <a:t>грешките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95">
                <a:tc>
                  <a:txBody>
                    <a:bodyPr/>
                    <a:lstStyle/>
                    <a:p>
                      <a:pPr marL="85725" marR="521334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45" dirty="0">
                          <a:latin typeface="Lucida Sans Unicode"/>
                          <a:cs typeface="Lucida Sans Unicode"/>
                        </a:rPr>
                        <a:t>Бързодействие</a:t>
                      </a:r>
                      <a:r>
                        <a:rPr sz="14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30" dirty="0">
                          <a:latin typeface="Lucida Sans Unicode"/>
                          <a:cs typeface="Lucida Sans Unicode"/>
                        </a:rPr>
                        <a:t>(не</a:t>
                      </a:r>
                      <a:r>
                        <a:rPr sz="14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dirty="0">
                          <a:latin typeface="Lucida Sans Unicode"/>
                          <a:cs typeface="Lucida Sans Unicode"/>
                        </a:rPr>
                        <a:t>се</a:t>
                      </a:r>
                      <a:r>
                        <a:rPr sz="14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95" dirty="0">
                          <a:latin typeface="Lucida Sans Unicode"/>
                          <a:cs typeface="Lucida Sans Unicode"/>
                        </a:rPr>
                        <a:t>губи</a:t>
                      </a:r>
                      <a:r>
                        <a:rPr sz="14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35" dirty="0">
                          <a:latin typeface="Lucida Sans Unicode"/>
                          <a:cs typeface="Lucida Sans Unicode"/>
                        </a:rPr>
                        <a:t>време</a:t>
                      </a:r>
                      <a:r>
                        <a:rPr sz="140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25" dirty="0">
                          <a:latin typeface="Lucida Sans Unicode"/>
                          <a:cs typeface="Lucida Sans Unicode"/>
                        </a:rPr>
                        <a:t>за </a:t>
                      </a:r>
                      <a:r>
                        <a:rPr sz="1400" spc="-80" dirty="0">
                          <a:latin typeface="Lucida Sans Unicode"/>
                          <a:cs typeface="Lucida Sans Unicode"/>
                        </a:rPr>
                        <a:t>комуникация</a:t>
                      </a:r>
                      <a:r>
                        <a:rPr sz="14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70" dirty="0">
                          <a:latin typeface="Lucida Sans Unicode"/>
                          <a:cs typeface="Lucida Sans Unicode"/>
                        </a:rPr>
                        <a:t>между</a:t>
                      </a:r>
                      <a:r>
                        <a:rPr sz="14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10" dirty="0">
                          <a:latin typeface="Lucida Sans Unicode"/>
                          <a:cs typeface="Lucida Sans Unicode"/>
                        </a:rPr>
                        <a:t>отделните компоненти)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1689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80" dirty="0">
                          <a:latin typeface="Lucida Sans Unicode"/>
                          <a:cs typeface="Lucida Sans Unicode"/>
                        </a:rPr>
                        <a:t>Необходимост</a:t>
                      </a:r>
                      <a:r>
                        <a:rPr sz="14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90" dirty="0">
                          <a:latin typeface="Lucida Sans Unicode"/>
                          <a:cs typeface="Lucida Sans Unicode"/>
                        </a:rPr>
                        <a:t>от</a:t>
                      </a:r>
                      <a:r>
                        <a:rPr sz="14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75" dirty="0">
                          <a:latin typeface="Lucida Sans Unicode"/>
                          <a:cs typeface="Lucida Sans Unicode"/>
                        </a:rPr>
                        <a:t>прекомпилация</a:t>
                      </a:r>
                      <a:r>
                        <a:rPr sz="14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25" dirty="0">
                          <a:latin typeface="Lucida Sans Unicode"/>
                          <a:cs typeface="Lucida Sans Unicode"/>
                        </a:rPr>
                        <a:t>на </a:t>
                      </a:r>
                      <a:r>
                        <a:rPr sz="1400" spc="-70" dirty="0">
                          <a:latin typeface="Lucida Sans Unicode"/>
                          <a:cs typeface="Lucida Sans Unicode"/>
                        </a:rPr>
                        <a:t>цялото</a:t>
                      </a:r>
                      <a:r>
                        <a:rPr sz="14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80" dirty="0">
                          <a:latin typeface="Lucida Sans Unicode"/>
                          <a:cs typeface="Lucida Sans Unicode"/>
                        </a:rPr>
                        <a:t>ядро</a:t>
                      </a:r>
                      <a:r>
                        <a:rPr sz="1400" spc="-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114" dirty="0">
                          <a:latin typeface="Lucida Sans Unicode"/>
                          <a:cs typeface="Lucida Sans Unicode"/>
                        </a:rPr>
                        <a:t>при</a:t>
                      </a:r>
                      <a:r>
                        <a:rPr sz="1400" spc="-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00" spc="-10" dirty="0">
                          <a:latin typeface="Lucida Sans Unicode"/>
                          <a:cs typeface="Lucida Sans Unicode"/>
                        </a:rPr>
                        <a:t>промяна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Монолитно</a:t>
            </a:r>
            <a:r>
              <a:rPr spc="-180" dirty="0"/>
              <a:t> </a:t>
            </a:r>
            <a:r>
              <a:rPr spc="50" dirty="0"/>
              <a:t>ядро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455" y="1376380"/>
            <a:ext cx="6374249" cy="3440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Модулно</a:t>
            </a:r>
            <a:r>
              <a:rPr spc="-170" dirty="0"/>
              <a:t> </a:t>
            </a:r>
            <a:r>
              <a:rPr spc="50" dirty="0"/>
              <a:t>ядро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614870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Lucida Sans Unicode"/>
                <a:cs typeface="Lucida Sans Unicode"/>
              </a:rPr>
              <a:t>Също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114" dirty="0">
                <a:latin typeface="Lucida Sans Unicode"/>
                <a:cs typeface="Lucida Sans Unicode"/>
              </a:rPr>
              <a:t>монолитно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ядро</a:t>
            </a:r>
            <a:endParaRPr sz="180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1889"/>
              </a:spcBef>
              <a:buChar char="●"/>
              <a:tabLst>
                <a:tab pos="469265" algn="l"/>
              </a:tabLst>
            </a:pPr>
            <a:r>
              <a:rPr sz="1800" spc="-35" dirty="0">
                <a:latin typeface="Lucida Sans Unicode"/>
                <a:cs typeface="Lucida Sans Unicode"/>
              </a:rPr>
              <a:t>Една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монолитна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програма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в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паметта</a:t>
            </a:r>
            <a:endParaRPr sz="1800">
              <a:latin typeface="Lucida Sans Unicode"/>
              <a:cs typeface="Lucida Sans Unicode"/>
            </a:endParaRPr>
          </a:p>
          <a:p>
            <a:pPr marL="469900" marR="266700" indent="-36703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1800" spc="-65" dirty="0">
                <a:latin typeface="Lucida Sans Unicode"/>
                <a:cs typeface="Lucida Sans Unicode"/>
              </a:rPr>
              <a:t>Предоставя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интерфейс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включване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изключване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2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модули</a:t>
            </a:r>
            <a:endParaRPr sz="1800">
              <a:latin typeface="Lucida Sans Unicode"/>
              <a:cs typeface="Lucida Sans Unicode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Разрешава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проблемите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с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рекомпилирането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ядрото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Микроядро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05609"/>
            <a:ext cx="5975985" cy="2590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</a:tabLst>
            </a:pPr>
            <a:r>
              <a:rPr sz="1800" spc="-55" dirty="0">
                <a:latin typeface="Lucida Sans Unicode"/>
                <a:cs typeface="Lucida Sans Unicode"/>
              </a:rPr>
              <a:t>Целта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е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ядрото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да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стане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възможно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най</a:t>
            </a:r>
            <a:r>
              <a:rPr sz="1800" spc="-80" dirty="0">
                <a:latin typeface="Tahoma"/>
                <a:cs typeface="Tahoma"/>
              </a:rPr>
              <a:t>-</a:t>
            </a:r>
            <a:r>
              <a:rPr sz="1800" spc="-90" dirty="0">
                <a:latin typeface="Lucida Sans Unicode"/>
                <a:cs typeface="Lucida Sans Unicode"/>
              </a:rPr>
              <a:t>малко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305" dirty="0">
                <a:latin typeface="Tahoma"/>
                <a:cs typeface="Tahoma"/>
              </a:rPr>
              <a:t>=&gt;</a:t>
            </a:r>
            <a:endParaRPr sz="1800">
              <a:latin typeface="Tahoma"/>
              <a:cs typeface="Tahoma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</a:tabLst>
            </a:pPr>
            <a:r>
              <a:rPr sz="1400" spc="-70" dirty="0">
                <a:latin typeface="Lucida Sans Unicode"/>
                <a:cs typeface="Lucida Sans Unicode"/>
              </a:rPr>
              <a:t>Ядрото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предоставя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малък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брой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услуги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Tahoma"/>
                <a:cs typeface="Tahoma"/>
              </a:rPr>
              <a:t>-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управление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памет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и </a:t>
            </a:r>
            <a:r>
              <a:rPr sz="1400" spc="-85" dirty="0">
                <a:latin typeface="Lucida Sans Unicode"/>
                <a:cs typeface="Lucida Sans Unicode"/>
              </a:rPr>
              <a:t>комуникация</a:t>
            </a:r>
            <a:r>
              <a:rPr sz="1400" spc="-125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между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процесите</a:t>
            </a:r>
            <a:endParaRPr sz="1400">
              <a:latin typeface="Lucida Sans Unicode"/>
              <a:cs typeface="Lucida Sans Unicode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</a:tabLst>
            </a:pPr>
            <a:r>
              <a:rPr sz="1400" spc="-35" dirty="0">
                <a:latin typeface="Lucida Sans Unicode"/>
                <a:cs typeface="Lucida Sans Unicode"/>
              </a:rPr>
              <a:t>Висока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степен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модулност</a:t>
            </a:r>
            <a:endParaRPr sz="1400">
              <a:latin typeface="Lucida Sans Unicode"/>
              <a:cs typeface="Lucida Sans Unicode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</a:tabLst>
            </a:pPr>
            <a:r>
              <a:rPr sz="1400" dirty="0">
                <a:latin typeface="Lucida Sans Unicode"/>
                <a:cs typeface="Lucida Sans Unicode"/>
              </a:rPr>
              <a:t>ОС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става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лесно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преносима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05" dirty="0">
                <a:latin typeface="Lucida Sans Unicode"/>
                <a:cs typeface="Lucida Sans Unicode"/>
              </a:rPr>
              <a:t>и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мащабируема</a:t>
            </a:r>
            <a:endParaRPr sz="1400">
              <a:latin typeface="Lucida Sans Unicode"/>
              <a:cs typeface="Lucida Sans Unicode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</a:tabLst>
            </a:pPr>
            <a:r>
              <a:rPr sz="1400" spc="-40" dirty="0">
                <a:latin typeface="Lucida Sans Unicode"/>
                <a:cs typeface="Lucida Sans Unicode"/>
              </a:rPr>
              <a:t>Повече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85" dirty="0">
                <a:latin typeface="Lucida Sans Unicode"/>
                <a:cs typeface="Lucida Sans Unicode"/>
              </a:rPr>
              <a:t>комуникация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между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процесите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210" dirty="0">
                <a:latin typeface="Tahoma"/>
                <a:cs typeface="Tahoma"/>
              </a:rPr>
              <a:t>=&gt;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по</a:t>
            </a:r>
            <a:r>
              <a:rPr sz="1400" spc="-90" dirty="0">
                <a:latin typeface="Tahoma"/>
                <a:cs typeface="Tahoma"/>
              </a:rPr>
              <a:t>-</a:t>
            </a:r>
            <a:r>
              <a:rPr sz="1400" spc="-75" dirty="0">
                <a:latin typeface="Lucida Sans Unicode"/>
                <a:cs typeface="Lucida Sans Unicode"/>
              </a:rPr>
              <a:t>ниска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скорост</a:t>
            </a:r>
            <a:endParaRPr sz="1400">
              <a:latin typeface="Lucida Sans Unicode"/>
              <a:cs typeface="Lucida Sans Unicode"/>
            </a:endParaRPr>
          </a:p>
          <a:p>
            <a:pPr marL="836294" marR="1238250" lvl="1" indent="-336550">
              <a:lnSpc>
                <a:spcPct val="116100"/>
              </a:lnSpc>
              <a:buChar char="○"/>
              <a:tabLst>
                <a:tab pos="836294" algn="l"/>
              </a:tabLst>
            </a:pPr>
            <a:r>
              <a:rPr sz="1400" spc="-65" dirty="0">
                <a:latin typeface="Lucida Sans Unicode"/>
                <a:cs typeface="Lucida Sans Unicode"/>
              </a:rPr>
              <a:t>Доста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услуги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на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85" dirty="0">
                <a:latin typeface="Lucida Sans Unicode"/>
                <a:cs typeface="Lucida Sans Unicode"/>
              </a:rPr>
              <a:t>ядрото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се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превръщат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в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услуги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в </a:t>
            </a:r>
            <a:r>
              <a:rPr sz="1400" spc="-80" dirty="0">
                <a:latin typeface="Lucida Sans Unicode"/>
                <a:cs typeface="Lucida Sans Unicode"/>
              </a:rPr>
              <a:t>потребителското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пространство</a:t>
            </a:r>
            <a:endParaRPr sz="1400">
              <a:latin typeface="Lucida Sans Unicode"/>
              <a:cs typeface="Lucida Sans Unicode"/>
            </a:endParaRPr>
          </a:p>
          <a:p>
            <a:pPr marL="836294" marR="749935" lvl="1" indent="-336550">
              <a:lnSpc>
                <a:spcPct val="116100"/>
              </a:lnSpc>
              <a:buChar char="○"/>
              <a:tabLst>
                <a:tab pos="836294" algn="l"/>
              </a:tabLst>
            </a:pPr>
            <a:r>
              <a:rPr sz="1400" dirty="0">
                <a:latin typeface="Lucida Sans Unicode"/>
                <a:cs typeface="Lucida Sans Unicode"/>
              </a:rPr>
              <a:t>ОС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става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по</a:t>
            </a:r>
            <a:r>
              <a:rPr sz="1400" spc="-90" dirty="0">
                <a:latin typeface="Tahoma"/>
                <a:cs typeface="Tahoma"/>
              </a:rPr>
              <a:t>-</a:t>
            </a:r>
            <a:r>
              <a:rPr sz="1400" spc="-90" dirty="0">
                <a:latin typeface="Lucida Sans Unicode"/>
                <a:cs typeface="Lucida Sans Unicode"/>
              </a:rPr>
              <a:t>надеждна</a:t>
            </a:r>
            <a:r>
              <a:rPr sz="1400" spc="-90" dirty="0">
                <a:latin typeface="Tahoma"/>
                <a:cs typeface="Tahoma"/>
              </a:rPr>
              <a:t>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защото</a:t>
            </a:r>
            <a:r>
              <a:rPr sz="1400" spc="-13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по</a:t>
            </a:r>
            <a:r>
              <a:rPr sz="1400" spc="-90" dirty="0">
                <a:latin typeface="Tahoma"/>
                <a:cs typeface="Tahoma"/>
              </a:rPr>
              <a:t>-</a:t>
            </a:r>
            <a:r>
              <a:rPr sz="1400" spc="-65" dirty="0">
                <a:latin typeface="Lucida Sans Unicode"/>
                <a:cs typeface="Lucida Sans Unicode"/>
              </a:rPr>
              <a:t>малко</a:t>
            </a:r>
            <a:r>
              <a:rPr sz="1400" spc="-130" dirty="0">
                <a:latin typeface="Lucida Sans Unicode"/>
                <a:cs typeface="Lucida Sans Unicode"/>
              </a:rPr>
              <a:t> код </a:t>
            </a:r>
            <a:r>
              <a:rPr sz="1400" spc="-80" dirty="0">
                <a:latin typeface="Lucida Sans Unicode"/>
                <a:cs typeface="Lucida Sans Unicode"/>
              </a:rPr>
              <a:t>работи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в </a:t>
            </a:r>
            <a:r>
              <a:rPr sz="1400" spc="-65" dirty="0">
                <a:latin typeface="Lucida Sans Unicode"/>
                <a:cs typeface="Lucida Sans Unicode"/>
              </a:rPr>
              <a:t>незащитен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режим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Микроядро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300" y="1279075"/>
            <a:ext cx="6553199" cy="3733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Многослойно</a:t>
            </a:r>
            <a:r>
              <a:rPr spc="-185" dirty="0"/>
              <a:t> </a:t>
            </a:r>
            <a:r>
              <a:rPr spc="50" dirty="0"/>
              <a:t>ядро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98170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09664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10" dirty="0">
                <a:latin typeface="Lucida Sans Unicode"/>
                <a:cs typeface="Lucida Sans Unicode"/>
              </a:rPr>
              <a:t>Групира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компонентите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45" dirty="0">
                <a:latin typeface="Lucida Sans Unicode"/>
                <a:cs typeface="Lucida Sans Unicode"/>
              </a:rPr>
              <a:t>по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вида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на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тяхната </a:t>
            </a:r>
            <a:r>
              <a:rPr sz="1800" spc="-95" dirty="0">
                <a:latin typeface="Lucida Sans Unicode"/>
                <a:cs typeface="Lucida Sans Unicode"/>
              </a:rPr>
              <a:t>функционалност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в</a:t>
            </a:r>
            <a:r>
              <a:rPr sz="1800" spc="-17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слоеве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160" dirty="0">
                <a:latin typeface="Tahoma"/>
                <a:cs typeface="Tahoma"/>
              </a:rPr>
              <a:t>(</a:t>
            </a:r>
            <a:r>
              <a:rPr sz="1800" spc="-160" dirty="0">
                <a:latin typeface="Lucida Sans Unicode"/>
                <a:cs typeface="Lucida Sans Unicode"/>
              </a:rPr>
              <a:t>много</a:t>
            </a:r>
            <a:r>
              <a:rPr sz="1800" spc="-160" dirty="0">
                <a:latin typeface="Tahoma"/>
                <a:cs typeface="Tahoma"/>
              </a:rPr>
              <a:t>…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слойно</a:t>
            </a:r>
            <a:r>
              <a:rPr sz="1800" spc="-75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Lucida Sans Unicode"/>
                <a:cs typeface="Lucida Sans Unicode"/>
              </a:rPr>
              <a:t>ОС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е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85" dirty="0">
                <a:latin typeface="Lucida Sans Unicode"/>
                <a:cs typeface="Lucida Sans Unicode"/>
              </a:rPr>
              <a:t>разделена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слоеве</a:t>
            </a:r>
            <a:r>
              <a:rPr sz="1800" spc="-60" dirty="0">
                <a:latin typeface="Tahoma"/>
                <a:cs typeface="Tahoma"/>
              </a:rPr>
              <a:t>,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като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всеки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слой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може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да </a:t>
            </a:r>
            <a:r>
              <a:rPr sz="1800" spc="-80" dirty="0">
                <a:latin typeface="Lucida Sans Unicode"/>
                <a:cs typeface="Lucida Sans Unicode"/>
              </a:rPr>
              <a:t>използва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само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предоставеното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от</a:t>
            </a:r>
            <a:r>
              <a:rPr sz="1800" spc="-165" dirty="0">
                <a:latin typeface="Lucida Sans Unicode"/>
                <a:cs typeface="Lucida Sans Unicode"/>
              </a:rPr>
              <a:t> </a:t>
            </a:r>
            <a:r>
              <a:rPr sz="1800" spc="-10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Tahoma"/>
                <a:cs typeface="Tahoma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долните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слоеве</a:t>
            </a:r>
            <a:endParaRPr sz="1800" dirty="0">
              <a:latin typeface="Lucida Sans Unicode"/>
              <a:cs typeface="Lucida Sans Unicode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55" dirty="0">
                <a:latin typeface="Lucida Sans Unicode"/>
                <a:cs typeface="Lucida Sans Unicode"/>
              </a:rPr>
              <a:t>Слой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е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хардуера</a:t>
            </a:r>
            <a:r>
              <a:rPr sz="1800" spc="-120" dirty="0">
                <a:latin typeface="Tahoma"/>
                <a:cs typeface="Tahoma"/>
              </a:rPr>
              <a:t>,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а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слой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155" dirty="0">
                <a:latin typeface="Tahoma"/>
                <a:cs typeface="Tahoma"/>
              </a:rPr>
              <a:t>N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е</a:t>
            </a:r>
            <a:r>
              <a:rPr sz="1800" spc="-19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потребителския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слой</a:t>
            </a:r>
            <a:endParaRPr sz="1800" dirty="0">
              <a:latin typeface="Lucida Sans Unicode"/>
              <a:cs typeface="Lucida Sans Unicode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110" dirty="0">
                <a:latin typeface="Tahoma"/>
                <a:cs typeface="Tahoma"/>
              </a:rPr>
              <a:t>(</a:t>
            </a:r>
            <a:r>
              <a:rPr sz="1800" spc="-110" dirty="0">
                <a:latin typeface="Lucida Sans Unicode"/>
                <a:cs typeface="Lucida Sans Unicode"/>
              </a:rPr>
              <a:t>потребителски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интерфейс</a:t>
            </a:r>
            <a:r>
              <a:rPr sz="1800" spc="-155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и</a:t>
            </a:r>
            <a:r>
              <a:rPr sz="1800" spc="-16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приложения</a:t>
            </a:r>
            <a:r>
              <a:rPr sz="1800" spc="-10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379095" marR="41910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spc="-105" dirty="0">
                <a:latin typeface="Lucida Sans Unicode"/>
                <a:cs typeface="Lucida Sans Unicode"/>
              </a:rPr>
              <a:t>Даден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70" dirty="0">
                <a:latin typeface="Lucida Sans Unicode"/>
                <a:cs typeface="Lucida Sans Unicode"/>
              </a:rPr>
              <a:t>слой</a:t>
            </a:r>
            <a:r>
              <a:rPr sz="1800" spc="-180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може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да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120" dirty="0">
                <a:latin typeface="Lucida Sans Unicode"/>
                <a:cs typeface="Lucida Sans Unicode"/>
              </a:rPr>
              <a:t>комуникира</a:t>
            </a:r>
            <a:r>
              <a:rPr sz="1800" spc="-17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само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със</a:t>
            </a:r>
            <a:r>
              <a:rPr sz="1800" spc="-18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съседните </a:t>
            </a:r>
            <a:r>
              <a:rPr sz="1800" spc="-10" dirty="0">
                <a:latin typeface="Lucida Sans Unicode"/>
                <a:cs typeface="Lucida Sans Unicode"/>
              </a:rPr>
              <a:t>слоеве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656</Words>
  <Application>Microsoft Office PowerPoint</Application>
  <PresentationFormat>On-screen Show (16:9)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Tahoma</vt:lpstr>
      <vt:lpstr>Times New Roman</vt:lpstr>
      <vt:lpstr>Trebuchet MS</vt:lpstr>
      <vt:lpstr>Office Theme</vt:lpstr>
      <vt:lpstr>Архитектура на ОС</vt:lpstr>
      <vt:lpstr>Ядро на ОС</vt:lpstr>
      <vt:lpstr>Команден интерпретратор</vt:lpstr>
      <vt:lpstr>Монолитно ядро</vt:lpstr>
      <vt:lpstr>Монолитно ядро</vt:lpstr>
      <vt:lpstr>Модулно ядро</vt:lpstr>
      <vt:lpstr>Микроядро</vt:lpstr>
      <vt:lpstr>Микроядро</vt:lpstr>
      <vt:lpstr>Многослойно ядро</vt:lpstr>
      <vt:lpstr>Многослойно ядро</vt:lpstr>
      <vt:lpstr>Многослойно ядро</vt:lpstr>
      <vt:lpstr>Други видове ядра</vt:lpstr>
      <vt:lpstr>Други видове ядра</vt:lpstr>
      <vt:lpstr>Как работи ОС?</vt:lpstr>
      <vt:lpstr>Системни функции</vt:lpstr>
      <vt:lpstr>Системните функции</vt:lpstr>
      <vt:lpstr>Някои системни функции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на ОС</dc:title>
  <cp:lastModifiedBy>Margarita</cp:lastModifiedBy>
  <cp:revision>4</cp:revision>
  <dcterms:created xsi:type="dcterms:W3CDTF">2024-11-27T03:34:15Z</dcterms:created>
  <dcterms:modified xsi:type="dcterms:W3CDTF">2024-11-27T04:50:37Z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