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2854" y="633734"/>
            <a:ext cx="74382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5679" y="633734"/>
            <a:ext cx="795264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7237" y="1619651"/>
            <a:ext cx="8109524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44750" y="678865"/>
            <a:ext cx="5902960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spc="145" dirty="0" err="1">
                <a:solidFill>
                  <a:srgbClr val="FFFFFF"/>
                </a:solidFill>
              </a:rPr>
              <a:t>Ф</a:t>
            </a:r>
            <a:r>
              <a:rPr sz="4800" spc="114" dirty="0" err="1">
                <a:solidFill>
                  <a:srgbClr val="FFFFFF"/>
                </a:solidFill>
              </a:rPr>
              <a:t>айлова</a:t>
            </a:r>
            <a:r>
              <a:rPr sz="4800" spc="-295" dirty="0">
                <a:solidFill>
                  <a:srgbClr val="FFFFFF"/>
                </a:solidFill>
              </a:rPr>
              <a:t> </a:t>
            </a:r>
            <a:r>
              <a:rPr sz="4800" spc="160" dirty="0" err="1" smtClean="0">
                <a:solidFill>
                  <a:srgbClr val="FFFFFF"/>
                </a:solidFill>
              </a:rPr>
              <a:t>ст</a:t>
            </a:r>
            <a:r>
              <a:rPr sz="4800" spc="95" dirty="0" err="1" smtClean="0">
                <a:solidFill>
                  <a:srgbClr val="FFFFFF"/>
                </a:solidFill>
              </a:rPr>
              <a:t>р</a:t>
            </a:r>
            <a:r>
              <a:rPr sz="4800" spc="100" dirty="0" err="1" smtClean="0">
                <a:solidFill>
                  <a:srgbClr val="FFFFFF"/>
                </a:solidFill>
              </a:rPr>
              <a:t>уктура</a:t>
            </a:r>
            <a:endParaRPr sz="4800" dirty="0"/>
          </a:p>
        </p:txBody>
      </p:sp>
      <p:sp>
        <p:nvSpPr>
          <p:cNvPr id="7" name="object 7"/>
          <p:cNvSpPr txBox="1"/>
          <p:nvPr/>
        </p:nvSpPr>
        <p:spPr>
          <a:xfrm>
            <a:off x="2463291" y="4096356"/>
            <a:ext cx="1297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Ко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е</a:t>
            </a:r>
            <a:r>
              <a:rPr sz="1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к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ак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в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о</a:t>
            </a:r>
            <a:r>
              <a:rPr sz="1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е</a:t>
            </a:r>
            <a:r>
              <a:rPr sz="1800" spc="-14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3124" y="658210"/>
            <a:ext cx="3533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/bin</a:t>
            </a:r>
            <a:r>
              <a:rPr spc="-185" dirty="0"/>
              <a:t> </a:t>
            </a:r>
            <a:r>
              <a:rPr spc="150" dirty="0"/>
              <a:t>-</a:t>
            </a:r>
            <a:r>
              <a:rPr spc="-185" dirty="0"/>
              <a:t> </a:t>
            </a:r>
            <a:r>
              <a:rPr spc="55" dirty="0"/>
              <a:t>user</a:t>
            </a:r>
            <a:r>
              <a:rPr spc="-250" dirty="0"/>
              <a:t> </a:t>
            </a:r>
            <a:r>
              <a:rPr spc="25" dirty="0"/>
              <a:t>binaries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19651"/>
            <a:ext cx="6083300" cy="14827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Съ</a:t>
            </a:r>
            <a:r>
              <a:rPr sz="1800" spc="-40" dirty="0">
                <a:latin typeface="Microsoft Sans Serif"/>
                <a:cs typeface="Microsoft Sans Serif"/>
              </a:rPr>
              <a:t>д</a:t>
            </a:r>
            <a:r>
              <a:rPr sz="1800" spc="-20" dirty="0">
                <a:latin typeface="Microsoft Sans Serif"/>
                <a:cs typeface="Microsoft Sans Serif"/>
              </a:rPr>
              <a:t>ържа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изпълним</a:t>
            </a:r>
            <a:r>
              <a:rPr sz="1800" spc="-15" dirty="0">
                <a:latin typeface="Microsoft Sans Serif"/>
                <a:cs typeface="Microsoft Sans Serif"/>
              </a:rPr>
              <a:t>и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фай</a:t>
            </a:r>
            <a:r>
              <a:rPr sz="1800" spc="15" dirty="0">
                <a:latin typeface="Microsoft Sans Serif"/>
                <a:cs typeface="Microsoft Sans Serif"/>
              </a:rPr>
              <a:t>л</a:t>
            </a:r>
            <a:r>
              <a:rPr sz="1800" spc="-5" dirty="0">
                <a:latin typeface="Microsoft Sans Serif"/>
                <a:cs typeface="Microsoft Sans Serif"/>
              </a:rPr>
              <a:t>о</a:t>
            </a:r>
            <a:r>
              <a:rPr sz="1800" spc="-25" dirty="0">
                <a:latin typeface="Microsoft Sans Serif"/>
                <a:cs typeface="Microsoft Sans Serif"/>
              </a:rPr>
              <a:t>в</a:t>
            </a:r>
            <a:r>
              <a:rPr sz="1800" dirty="0">
                <a:latin typeface="Microsoft Sans Serif"/>
                <a:cs typeface="Microsoft Sans Serif"/>
              </a:rPr>
              <a:t>е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в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д</a:t>
            </a:r>
            <a:r>
              <a:rPr sz="1800" spc="-2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оиче</a:t>
            </a:r>
            <a:r>
              <a:rPr sz="1800" spc="-10" dirty="0">
                <a:latin typeface="Microsoft Sans Serif"/>
                <a:cs typeface="Microsoft Sans Serif"/>
              </a:rPr>
              <a:t>н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ви</a:t>
            </a:r>
            <a:r>
              <a:rPr sz="1800" dirty="0">
                <a:latin typeface="Microsoft Sans Serif"/>
                <a:cs typeface="Microsoft Sans Serif"/>
              </a:rPr>
              <a:t>д</a:t>
            </a:r>
            <a:r>
              <a:rPr sz="1800" spc="-16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469900" marR="5080" indent="-367030">
              <a:lnSpc>
                <a:spcPct val="1145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30" dirty="0">
                <a:latin typeface="Microsoft Sans Serif"/>
                <a:cs typeface="Microsoft Sans Serif"/>
              </a:rPr>
              <a:t>Програмите</a:t>
            </a:r>
            <a:r>
              <a:rPr sz="1800" spc="-30" dirty="0">
                <a:latin typeface="Tahoma"/>
                <a:cs typeface="Tahoma"/>
              </a:rPr>
              <a:t>, </a:t>
            </a:r>
            <a:r>
              <a:rPr sz="1800" spc="-30" dirty="0">
                <a:latin typeface="Microsoft Sans Serif"/>
                <a:cs typeface="Microsoft Sans Serif"/>
              </a:rPr>
              <a:t>които </a:t>
            </a:r>
            <a:r>
              <a:rPr sz="1800" spc="-20" dirty="0">
                <a:latin typeface="Microsoft Sans Serif"/>
                <a:cs typeface="Microsoft Sans Serif"/>
              </a:rPr>
              <a:t>съответстват </a:t>
            </a:r>
            <a:r>
              <a:rPr sz="1800" spc="-10" dirty="0">
                <a:latin typeface="Microsoft Sans Serif"/>
                <a:cs typeface="Microsoft Sans Serif"/>
              </a:rPr>
              <a:t>на </a:t>
            </a:r>
            <a:r>
              <a:rPr sz="1800" spc="-15" dirty="0">
                <a:latin typeface="Microsoft Sans Serif"/>
                <a:cs typeface="Microsoft Sans Serif"/>
              </a:rPr>
              <a:t>често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изп</a:t>
            </a:r>
            <a:r>
              <a:rPr sz="1800" spc="-70" dirty="0">
                <a:latin typeface="Microsoft Sans Serif"/>
                <a:cs typeface="Microsoft Sans Serif"/>
              </a:rPr>
              <a:t>о</a:t>
            </a:r>
            <a:r>
              <a:rPr sz="1800" spc="-25" dirty="0">
                <a:latin typeface="Microsoft Sans Serif"/>
                <a:cs typeface="Microsoft Sans Serif"/>
              </a:rPr>
              <a:t>лз</a:t>
            </a:r>
            <a:r>
              <a:rPr sz="1800" spc="-45" dirty="0">
                <a:latin typeface="Microsoft Sans Serif"/>
                <a:cs typeface="Microsoft Sans Serif"/>
              </a:rPr>
              <a:t>в</a:t>
            </a:r>
            <a:r>
              <a:rPr sz="1800" spc="-10" dirty="0">
                <a:latin typeface="Microsoft Sans Serif"/>
                <a:cs typeface="Microsoft Sans Serif"/>
              </a:rPr>
              <a:t>ани</a:t>
            </a:r>
            <a:r>
              <a:rPr sz="1800" spc="-30" dirty="0">
                <a:latin typeface="Microsoft Sans Serif"/>
                <a:cs typeface="Microsoft Sans Serif"/>
              </a:rPr>
              <a:t>т</a:t>
            </a:r>
            <a:r>
              <a:rPr sz="1800" dirty="0">
                <a:latin typeface="Microsoft Sans Serif"/>
                <a:cs typeface="Microsoft Sans Serif"/>
              </a:rPr>
              <a:t>е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к</a:t>
            </a:r>
            <a:r>
              <a:rPr sz="1800" spc="-15" dirty="0">
                <a:latin typeface="Microsoft Sans Serif"/>
                <a:cs typeface="Microsoft Sans Serif"/>
              </a:rPr>
              <a:t>оманд</a:t>
            </a:r>
            <a:r>
              <a:rPr sz="1800" spc="-10" dirty="0">
                <a:latin typeface="Microsoft Sans Serif"/>
                <a:cs typeface="Microsoft Sans Serif"/>
              </a:rPr>
              <a:t>и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се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намир</a:t>
            </a:r>
            <a:r>
              <a:rPr sz="1800" spc="-50" dirty="0">
                <a:latin typeface="Microsoft Sans Serif"/>
                <a:cs typeface="Microsoft Sans Serif"/>
              </a:rPr>
              <a:t>а</a:t>
            </a:r>
            <a:r>
              <a:rPr sz="1800" dirty="0">
                <a:latin typeface="Microsoft Sans Serif"/>
                <a:cs typeface="Microsoft Sans Serif"/>
              </a:rPr>
              <a:t>т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в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т</a:t>
            </a:r>
            <a:r>
              <a:rPr sz="1800" spc="-25" dirty="0">
                <a:latin typeface="Microsoft Sans Serif"/>
                <a:cs typeface="Microsoft Sans Serif"/>
              </a:rPr>
              <a:t>а</a:t>
            </a:r>
            <a:r>
              <a:rPr sz="1800" spc="-45" dirty="0">
                <a:latin typeface="Microsoft Sans Serif"/>
                <a:cs typeface="Microsoft Sans Serif"/>
              </a:rPr>
              <a:t>з</a:t>
            </a:r>
            <a:r>
              <a:rPr sz="1800" spc="-40" dirty="0">
                <a:latin typeface="Microsoft Sans Serif"/>
                <a:cs typeface="Microsoft Sans Serif"/>
              </a:rPr>
              <a:t>и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дире</a:t>
            </a:r>
            <a:r>
              <a:rPr sz="1800" spc="-10" dirty="0">
                <a:latin typeface="Microsoft Sans Serif"/>
                <a:cs typeface="Microsoft Sans Serif"/>
              </a:rPr>
              <a:t>к</a:t>
            </a:r>
            <a:r>
              <a:rPr sz="1800" spc="-20" dirty="0">
                <a:latin typeface="Microsoft Sans Serif"/>
                <a:cs typeface="Microsoft Sans Serif"/>
              </a:rPr>
              <a:t>т</a:t>
            </a:r>
            <a:r>
              <a:rPr sz="1800" spc="-10" dirty="0">
                <a:latin typeface="Microsoft Sans Serif"/>
                <a:cs typeface="Microsoft Sans Serif"/>
              </a:rPr>
              <a:t>ори</a:t>
            </a:r>
            <a:r>
              <a:rPr sz="1800" dirty="0">
                <a:latin typeface="Microsoft Sans Serif"/>
                <a:cs typeface="Microsoft Sans Serif"/>
              </a:rPr>
              <a:t>я</a:t>
            </a:r>
            <a:r>
              <a:rPr sz="1800" spc="-16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15" dirty="0">
                <a:latin typeface="Microsoft Sans Serif"/>
                <a:cs typeface="Microsoft Sans Serif"/>
              </a:rPr>
              <a:t>Наприме</a:t>
            </a:r>
            <a:r>
              <a:rPr sz="1800" spc="-10" dirty="0">
                <a:latin typeface="Microsoft Sans Serif"/>
                <a:cs typeface="Microsoft Sans Serif"/>
              </a:rPr>
              <a:t>р</a:t>
            </a:r>
            <a:r>
              <a:rPr sz="1800" spc="-185" dirty="0">
                <a:latin typeface="Tahoma"/>
                <a:cs typeface="Tahoma"/>
              </a:rPr>
              <a:t>: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ps,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ls,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ping,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grep,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cp.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421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/sbin</a:t>
            </a:r>
            <a:r>
              <a:rPr spc="-204" dirty="0"/>
              <a:t> </a:t>
            </a:r>
            <a:r>
              <a:rPr spc="150" dirty="0"/>
              <a:t>-</a:t>
            </a:r>
            <a:r>
              <a:rPr spc="-204" dirty="0"/>
              <a:t> </a:t>
            </a:r>
            <a:r>
              <a:rPr spc="90" dirty="0"/>
              <a:t>system</a:t>
            </a:r>
            <a:r>
              <a:rPr spc="-204" dirty="0"/>
              <a:t> </a:t>
            </a:r>
            <a:r>
              <a:rPr spc="25" dirty="0"/>
              <a:t>binaries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19651"/>
            <a:ext cx="6144260" cy="211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latin typeface="Microsoft Sans Serif"/>
                <a:cs typeface="Microsoft Sans Serif"/>
              </a:rPr>
              <a:t>Подобно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на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Tahoma"/>
                <a:cs typeface="Tahoma"/>
              </a:rPr>
              <a:t>/bin,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тук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се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съдържат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изпълними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файлове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в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д</a:t>
            </a:r>
            <a:r>
              <a:rPr sz="1800" spc="-2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оиче</a:t>
            </a:r>
            <a:r>
              <a:rPr sz="1800" spc="-10" dirty="0">
                <a:latin typeface="Microsoft Sans Serif"/>
                <a:cs typeface="Microsoft Sans Serif"/>
              </a:rPr>
              <a:t>н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ви</a:t>
            </a:r>
            <a:r>
              <a:rPr sz="1800" dirty="0">
                <a:latin typeface="Microsoft Sans Serif"/>
                <a:cs typeface="Microsoft Sans Serif"/>
              </a:rPr>
              <a:t>д</a:t>
            </a:r>
            <a:r>
              <a:rPr sz="1800" spc="-16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469900" marR="598805" indent="-367030">
              <a:lnSpc>
                <a:spcPct val="1145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Съ</a:t>
            </a:r>
            <a:r>
              <a:rPr sz="1800" spc="-40" dirty="0">
                <a:latin typeface="Microsoft Sans Serif"/>
                <a:cs typeface="Microsoft Sans Serif"/>
              </a:rPr>
              <a:t>д</a:t>
            </a:r>
            <a:r>
              <a:rPr sz="1800" spc="-20" dirty="0">
                <a:latin typeface="Microsoft Sans Serif"/>
                <a:cs typeface="Microsoft Sans Serif"/>
              </a:rPr>
              <a:t>ържа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програм</a:t>
            </a:r>
            <a:r>
              <a:rPr sz="1800" spc="-10" dirty="0">
                <a:latin typeface="Microsoft Sans Serif"/>
                <a:cs typeface="Microsoft Sans Serif"/>
              </a:rPr>
              <a:t>и</a:t>
            </a:r>
            <a:r>
              <a:rPr sz="1800" spc="-165" dirty="0">
                <a:latin typeface="Tahoma"/>
                <a:cs typeface="Tahoma"/>
              </a:rPr>
              <a:t>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съ</a:t>
            </a:r>
            <a:r>
              <a:rPr sz="1800" spc="-40" dirty="0">
                <a:latin typeface="Microsoft Sans Serif"/>
                <a:cs typeface="Microsoft Sans Serif"/>
              </a:rPr>
              <a:t>о</a:t>
            </a:r>
            <a:r>
              <a:rPr sz="1800" dirty="0">
                <a:latin typeface="Microsoft Sans Serif"/>
                <a:cs typeface="Microsoft Sans Serif"/>
              </a:rPr>
              <a:t>т</a:t>
            </a:r>
            <a:r>
              <a:rPr sz="1800" spc="-20" dirty="0">
                <a:latin typeface="Microsoft Sans Serif"/>
                <a:cs typeface="Microsoft Sans Serif"/>
              </a:rPr>
              <a:t>в</a:t>
            </a:r>
            <a:r>
              <a:rPr sz="1800" spc="-60" dirty="0">
                <a:latin typeface="Microsoft Sans Serif"/>
                <a:cs typeface="Microsoft Sans Serif"/>
              </a:rPr>
              <a:t>е</a:t>
            </a:r>
            <a:r>
              <a:rPr sz="1800" spc="-20" dirty="0">
                <a:latin typeface="Microsoft Sans Serif"/>
                <a:cs typeface="Microsoft Sans Serif"/>
              </a:rPr>
              <a:t>т</a:t>
            </a:r>
            <a:r>
              <a:rPr sz="1800" dirty="0">
                <a:latin typeface="Microsoft Sans Serif"/>
                <a:cs typeface="Microsoft Sans Serif"/>
              </a:rPr>
              <a:t>ст</a:t>
            </a:r>
            <a:r>
              <a:rPr sz="1800" spc="-20" dirty="0">
                <a:latin typeface="Microsoft Sans Serif"/>
                <a:cs typeface="Microsoft Sans Serif"/>
              </a:rPr>
              <a:t>в</a:t>
            </a:r>
            <a:r>
              <a:rPr sz="1800" spc="-5" dirty="0">
                <a:latin typeface="Microsoft Sans Serif"/>
                <a:cs typeface="Microsoft Sans Serif"/>
              </a:rPr>
              <a:t>ащ</a:t>
            </a:r>
            <a:r>
              <a:rPr sz="1800" dirty="0">
                <a:latin typeface="Microsoft Sans Serif"/>
                <a:cs typeface="Microsoft Sans Serif"/>
              </a:rPr>
              <a:t>и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н</a:t>
            </a:r>
            <a:r>
              <a:rPr sz="1800" spc="-5" dirty="0">
                <a:latin typeface="Microsoft Sans Serif"/>
                <a:cs typeface="Microsoft Sans Serif"/>
              </a:rPr>
              <a:t>а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сис</a:t>
            </a:r>
            <a:r>
              <a:rPr sz="1800" spc="-25" dirty="0">
                <a:latin typeface="Microsoft Sans Serif"/>
                <a:cs typeface="Microsoft Sans Serif"/>
              </a:rPr>
              <a:t>т</a:t>
            </a:r>
            <a:r>
              <a:rPr sz="1800" spc="-20" dirty="0">
                <a:latin typeface="Microsoft Sans Serif"/>
                <a:cs typeface="Microsoft Sans Serif"/>
              </a:rPr>
              <a:t>емни  </a:t>
            </a:r>
            <a:r>
              <a:rPr sz="1800" spc="-100" dirty="0">
                <a:latin typeface="Microsoft Sans Serif"/>
                <a:cs typeface="Microsoft Sans Serif"/>
              </a:rPr>
              <a:t>к</a:t>
            </a:r>
            <a:r>
              <a:rPr sz="1800" spc="-15" dirty="0">
                <a:latin typeface="Microsoft Sans Serif"/>
                <a:cs typeface="Microsoft Sans Serif"/>
              </a:rPr>
              <a:t>оманд</a:t>
            </a:r>
            <a:r>
              <a:rPr sz="1800" spc="-10" dirty="0">
                <a:latin typeface="Microsoft Sans Serif"/>
                <a:cs typeface="Microsoft Sans Serif"/>
              </a:rPr>
              <a:t>и</a:t>
            </a:r>
            <a:r>
              <a:rPr sz="1800" spc="-165" dirty="0">
                <a:latin typeface="Tahoma"/>
                <a:cs typeface="Tahoma"/>
              </a:rPr>
              <a:t>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к</a:t>
            </a:r>
            <a:r>
              <a:rPr sz="1800" spc="-10" dirty="0">
                <a:latin typeface="Microsoft Sans Serif"/>
                <a:cs typeface="Microsoft Sans Serif"/>
              </a:rPr>
              <a:t>ои</a:t>
            </a:r>
            <a:r>
              <a:rPr sz="1800" spc="-30" dirty="0">
                <a:latin typeface="Microsoft Sans Serif"/>
                <a:cs typeface="Microsoft Sans Serif"/>
              </a:rPr>
              <a:t>т</a:t>
            </a:r>
            <a:r>
              <a:rPr sz="1800" dirty="0">
                <a:latin typeface="Microsoft Sans Serif"/>
                <a:cs typeface="Microsoft Sans Serif"/>
              </a:rPr>
              <a:t>о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обикно</a:t>
            </a:r>
            <a:r>
              <a:rPr sz="1800" spc="-45" dirty="0">
                <a:latin typeface="Microsoft Sans Serif"/>
                <a:cs typeface="Microsoft Sans Serif"/>
              </a:rPr>
              <a:t>в</a:t>
            </a:r>
            <a:r>
              <a:rPr sz="1800" spc="-10" dirty="0">
                <a:latin typeface="Microsoft Sans Serif"/>
                <a:cs typeface="Microsoft Sans Serif"/>
              </a:rPr>
              <a:t>ен</a:t>
            </a:r>
            <a:r>
              <a:rPr sz="1800" spc="-5" dirty="0">
                <a:latin typeface="Microsoft Sans Serif"/>
                <a:cs typeface="Microsoft Sans Serif"/>
              </a:rPr>
              <a:t>о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се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изпълня</a:t>
            </a:r>
            <a:r>
              <a:rPr sz="1800" spc="-35" dirty="0">
                <a:latin typeface="Microsoft Sans Serif"/>
                <a:cs typeface="Microsoft Sans Serif"/>
              </a:rPr>
              <a:t>в</a:t>
            </a:r>
            <a:r>
              <a:rPr sz="1800" spc="-40" dirty="0">
                <a:latin typeface="Microsoft Sans Serif"/>
                <a:cs typeface="Microsoft Sans Serif"/>
              </a:rPr>
              <a:t>а</a:t>
            </a:r>
            <a:r>
              <a:rPr sz="1800" dirty="0">
                <a:latin typeface="Microsoft Sans Serif"/>
                <a:cs typeface="Microsoft Sans Serif"/>
              </a:rPr>
              <a:t>т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о</a:t>
            </a:r>
            <a:r>
              <a:rPr sz="1800" dirty="0">
                <a:latin typeface="Microsoft Sans Serif"/>
                <a:cs typeface="Microsoft Sans Serif"/>
              </a:rPr>
              <a:t>т  </a:t>
            </a:r>
            <a:r>
              <a:rPr sz="1800" spc="-5" dirty="0">
                <a:latin typeface="Microsoft Sans Serif"/>
                <a:cs typeface="Microsoft Sans Serif"/>
              </a:rPr>
              <a:t>сис</a:t>
            </a:r>
            <a:r>
              <a:rPr sz="1800" spc="-25" dirty="0">
                <a:latin typeface="Microsoft Sans Serif"/>
                <a:cs typeface="Microsoft Sans Serif"/>
              </a:rPr>
              <a:t>т</a:t>
            </a:r>
            <a:r>
              <a:rPr sz="1800" spc="-20" dirty="0">
                <a:latin typeface="Microsoft Sans Serif"/>
                <a:cs typeface="Microsoft Sans Serif"/>
              </a:rPr>
              <a:t>емн</a:t>
            </a:r>
            <a:r>
              <a:rPr sz="1800" spc="-15" dirty="0">
                <a:latin typeface="Microsoft Sans Serif"/>
                <a:cs typeface="Microsoft Sans Serif"/>
              </a:rPr>
              <a:t>и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администр</a:t>
            </a:r>
            <a:r>
              <a:rPr sz="1800" spc="-50" dirty="0">
                <a:latin typeface="Microsoft Sans Serif"/>
                <a:cs typeface="Microsoft Sans Serif"/>
              </a:rPr>
              <a:t>а</a:t>
            </a:r>
            <a:r>
              <a:rPr sz="1800" spc="-20" dirty="0">
                <a:latin typeface="Microsoft Sans Serif"/>
                <a:cs typeface="Microsoft Sans Serif"/>
              </a:rPr>
              <a:t>т</a:t>
            </a:r>
            <a:r>
              <a:rPr sz="1800" spc="-10" dirty="0">
                <a:latin typeface="Microsoft Sans Serif"/>
                <a:cs typeface="Microsoft Sans Serif"/>
              </a:rPr>
              <a:t>ор</a:t>
            </a:r>
            <a:r>
              <a:rPr sz="1800" spc="-5" dirty="0">
                <a:latin typeface="Microsoft Sans Serif"/>
                <a:cs typeface="Microsoft Sans Serif"/>
              </a:rPr>
              <a:t>и</a:t>
            </a:r>
            <a:r>
              <a:rPr sz="1800" spc="-16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15" dirty="0">
                <a:latin typeface="Microsoft Sans Serif"/>
                <a:cs typeface="Microsoft Sans Serif"/>
              </a:rPr>
              <a:t>Наприме</a:t>
            </a:r>
            <a:r>
              <a:rPr sz="1800" spc="-10" dirty="0">
                <a:latin typeface="Microsoft Sans Serif"/>
                <a:cs typeface="Microsoft Sans Serif"/>
              </a:rPr>
              <a:t>р</a:t>
            </a:r>
            <a:r>
              <a:rPr sz="1800" spc="-185" dirty="0">
                <a:latin typeface="Tahoma"/>
                <a:cs typeface="Tahoma"/>
              </a:rPr>
              <a:t>: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iptables,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reboot,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fdisk,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ifconﬁg,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swapon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46069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760" dirty="0"/>
              <a:t>/</a:t>
            </a:r>
            <a:r>
              <a:rPr spc="55" dirty="0"/>
              <a:t>e</a:t>
            </a:r>
            <a:r>
              <a:rPr spc="-60" dirty="0"/>
              <a:t>t</a:t>
            </a:r>
            <a:r>
              <a:rPr spc="155" dirty="0"/>
              <a:t>c</a:t>
            </a:r>
            <a:r>
              <a:rPr spc="-185" dirty="0"/>
              <a:t> </a:t>
            </a:r>
            <a:r>
              <a:rPr spc="150" dirty="0"/>
              <a:t>-</a:t>
            </a:r>
            <a:r>
              <a:rPr spc="-185" dirty="0"/>
              <a:t> </a:t>
            </a:r>
            <a:r>
              <a:rPr spc="-15" dirty="0"/>
              <a:t>к</a:t>
            </a:r>
            <a:r>
              <a:rPr spc="30" dirty="0"/>
              <a:t>онфигурационни  файлове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19651"/>
            <a:ext cx="5796915" cy="211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4069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latin typeface="Microsoft Sans Serif"/>
                <a:cs typeface="Microsoft Sans Serif"/>
              </a:rPr>
              <a:t>Съдържа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конфигурационни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файлове</a:t>
            </a:r>
            <a:r>
              <a:rPr sz="1800" spc="-25" dirty="0">
                <a:latin typeface="Tahoma"/>
                <a:cs typeface="Tahoma"/>
              </a:rPr>
              <a:t>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които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се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изп</a:t>
            </a:r>
            <a:r>
              <a:rPr sz="1800" spc="-70" dirty="0">
                <a:latin typeface="Microsoft Sans Serif"/>
                <a:cs typeface="Microsoft Sans Serif"/>
              </a:rPr>
              <a:t>о</a:t>
            </a:r>
            <a:r>
              <a:rPr sz="1800" spc="-25" dirty="0">
                <a:latin typeface="Microsoft Sans Serif"/>
                <a:cs typeface="Microsoft Sans Serif"/>
              </a:rPr>
              <a:t>лз</a:t>
            </a:r>
            <a:r>
              <a:rPr sz="1800" spc="-45" dirty="0">
                <a:latin typeface="Microsoft Sans Serif"/>
                <a:cs typeface="Microsoft Sans Serif"/>
              </a:rPr>
              <a:t>в</a:t>
            </a:r>
            <a:r>
              <a:rPr sz="1800" spc="-40" dirty="0">
                <a:latin typeface="Microsoft Sans Serif"/>
                <a:cs typeface="Microsoft Sans Serif"/>
              </a:rPr>
              <a:t>а</a:t>
            </a:r>
            <a:r>
              <a:rPr sz="1800" dirty="0">
                <a:latin typeface="Microsoft Sans Serif"/>
                <a:cs typeface="Microsoft Sans Serif"/>
              </a:rPr>
              <a:t>т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о</a:t>
            </a:r>
            <a:r>
              <a:rPr sz="1800" dirty="0">
                <a:latin typeface="Microsoft Sans Serif"/>
                <a:cs typeface="Microsoft Sans Serif"/>
              </a:rPr>
              <a:t>т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програми</a:t>
            </a:r>
            <a:r>
              <a:rPr sz="1800" spc="-35" dirty="0">
                <a:latin typeface="Microsoft Sans Serif"/>
                <a:cs typeface="Microsoft Sans Serif"/>
              </a:rPr>
              <a:t>т</a:t>
            </a:r>
            <a:r>
              <a:rPr sz="1800" spc="5" dirty="0">
                <a:latin typeface="Microsoft Sans Serif"/>
                <a:cs typeface="Microsoft Sans Serif"/>
              </a:rPr>
              <a:t>е</a:t>
            </a:r>
            <a:r>
              <a:rPr sz="1800" spc="-16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469900" marR="5080" indent="-367030">
              <a:lnSpc>
                <a:spcPct val="1145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Съ</a:t>
            </a:r>
            <a:r>
              <a:rPr sz="1800" spc="-40" dirty="0">
                <a:latin typeface="Microsoft Sans Serif"/>
                <a:cs typeface="Microsoft Sans Serif"/>
              </a:rPr>
              <a:t>д</a:t>
            </a:r>
            <a:r>
              <a:rPr sz="1800" spc="-20" dirty="0">
                <a:latin typeface="Microsoft Sans Serif"/>
                <a:cs typeface="Microsoft Sans Serif"/>
              </a:rPr>
              <a:t>ържа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и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скрип</a:t>
            </a:r>
            <a:r>
              <a:rPr sz="1800" spc="-45" dirty="0">
                <a:latin typeface="Microsoft Sans Serif"/>
                <a:cs typeface="Microsoft Sans Serif"/>
              </a:rPr>
              <a:t>т</a:t>
            </a:r>
            <a:r>
              <a:rPr sz="1800" spc="-5" dirty="0">
                <a:latin typeface="Microsoft Sans Serif"/>
                <a:cs typeface="Microsoft Sans Serif"/>
              </a:rPr>
              <a:t>о</a:t>
            </a:r>
            <a:r>
              <a:rPr sz="1800" spc="-25" dirty="0">
                <a:latin typeface="Microsoft Sans Serif"/>
                <a:cs typeface="Microsoft Sans Serif"/>
              </a:rPr>
              <a:t>в</a:t>
            </a:r>
            <a:r>
              <a:rPr sz="1800" dirty="0">
                <a:latin typeface="Microsoft Sans Serif"/>
                <a:cs typeface="Microsoft Sans Serif"/>
              </a:rPr>
              <a:t>е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з</a:t>
            </a:r>
            <a:r>
              <a:rPr sz="1800" spc="-40" dirty="0">
                <a:latin typeface="Microsoft Sans Serif"/>
                <a:cs typeface="Microsoft Sans Serif"/>
              </a:rPr>
              <a:t>а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</a:t>
            </a:r>
            <a:r>
              <a:rPr sz="1800" spc="-20" dirty="0">
                <a:latin typeface="Microsoft Sans Serif"/>
                <a:cs typeface="Microsoft Sans Serif"/>
              </a:rPr>
              <a:t>т</a:t>
            </a:r>
            <a:r>
              <a:rPr sz="1800" spc="-5" dirty="0">
                <a:latin typeface="Microsoft Sans Serif"/>
                <a:cs typeface="Microsoft Sans Serif"/>
              </a:rPr>
              <a:t>а</a:t>
            </a:r>
            <a:r>
              <a:rPr sz="1800" spc="-40" dirty="0">
                <a:latin typeface="Microsoft Sans Serif"/>
                <a:cs typeface="Microsoft Sans Serif"/>
              </a:rPr>
              <a:t>р</a:t>
            </a:r>
            <a:r>
              <a:rPr sz="1800" spc="-5" dirty="0">
                <a:latin typeface="Microsoft Sans Serif"/>
                <a:cs typeface="Microsoft Sans Serif"/>
              </a:rPr>
              <a:t>тиране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и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из</a:t>
            </a:r>
            <a:r>
              <a:rPr sz="1800" spc="-50" dirty="0">
                <a:latin typeface="Microsoft Sans Serif"/>
                <a:cs typeface="Microsoft Sans Serif"/>
              </a:rPr>
              <a:t>к</a:t>
            </a:r>
            <a:r>
              <a:rPr sz="1800" spc="5" dirty="0">
                <a:latin typeface="Microsoft Sans Serif"/>
                <a:cs typeface="Microsoft Sans Serif"/>
              </a:rPr>
              <a:t>л</a:t>
            </a:r>
            <a:r>
              <a:rPr sz="1800" spc="-25" dirty="0">
                <a:latin typeface="Microsoft Sans Serif"/>
                <a:cs typeface="Microsoft Sans Serif"/>
              </a:rPr>
              <a:t>ю</a:t>
            </a:r>
            <a:r>
              <a:rPr sz="1800" spc="-20" dirty="0">
                <a:latin typeface="Microsoft Sans Serif"/>
                <a:cs typeface="Microsoft Sans Serif"/>
              </a:rPr>
              <a:t>ч</a:t>
            </a:r>
            <a:r>
              <a:rPr sz="1800" spc="-40" dirty="0">
                <a:latin typeface="Microsoft Sans Serif"/>
                <a:cs typeface="Microsoft Sans Serif"/>
              </a:rPr>
              <a:t>в</a:t>
            </a:r>
            <a:r>
              <a:rPr sz="1800" spc="-10" dirty="0">
                <a:latin typeface="Microsoft Sans Serif"/>
                <a:cs typeface="Microsoft Sans Serif"/>
              </a:rPr>
              <a:t>ан</a:t>
            </a:r>
            <a:r>
              <a:rPr sz="1800" dirty="0">
                <a:latin typeface="Microsoft Sans Serif"/>
                <a:cs typeface="Microsoft Sans Serif"/>
              </a:rPr>
              <a:t>е</a:t>
            </a:r>
            <a:r>
              <a:rPr sz="1800" spc="-170" dirty="0">
                <a:latin typeface="Tahoma"/>
                <a:cs typeface="Tahoma"/>
              </a:rPr>
              <a:t>,  </a:t>
            </a:r>
            <a:r>
              <a:rPr sz="1800" spc="-100" dirty="0">
                <a:latin typeface="Microsoft Sans Serif"/>
                <a:cs typeface="Microsoft Sans Serif"/>
              </a:rPr>
              <a:t>к</a:t>
            </a:r>
            <a:r>
              <a:rPr sz="1800" spc="-10" dirty="0">
                <a:latin typeface="Microsoft Sans Serif"/>
                <a:cs typeface="Microsoft Sans Serif"/>
              </a:rPr>
              <a:t>ои</a:t>
            </a:r>
            <a:r>
              <a:rPr sz="1800" spc="-30" dirty="0">
                <a:latin typeface="Microsoft Sans Serif"/>
                <a:cs typeface="Microsoft Sans Serif"/>
              </a:rPr>
              <a:t>т</a:t>
            </a:r>
            <a:r>
              <a:rPr sz="1800" dirty="0">
                <a:latin typeface="Microsoft Sans Serif"/>
                <a:cs typeface="Microsoft Sans Serif"/>
              </a:rPr>
              <a:t>о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се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изп</a:t>
            </a:r>
            <a:r>
              <a:rPr sz="1800" spc="-70" dirty="0">
                <a:latin typeface="Microsoft Sans Serif"/>
                <a:cs typeface="Microsoft Sans Serif"/>
              </a:rPr>
              <a:t>о</a:t>
            </a:r>
            <a:r>
              <a:rPr sz="1800" spc="-25" dirty="0">
                <a:latin typeface="Microsoft Sans Serif"/>
                <a:cs typeface="Microsoft Sans Serif"/>
              </a:rPr>
              <a:t>лз</a:t>
            </a:r>
            <a:r>
              <a:rPr sz="1800" spc="-45" dirty="0">
                <a:latin typeface="Microsoft Sans Serif"/>
                <a:cs typeface="Microsoft Sans Serif"/>
              </a:rPr>
              <a:t>в</a:t>
            </a:r>
            <a:r>
              <a:rPr sz="1800" spc="-40" dirty="0">
                <a:latin typeface="Microsoft Sans Serif"/>
                <a:cs typeface="Microsoft Sans Serif"/>
              </a:rPr>
              <a:t>а</a:t>
            </a:r>
            <a:r>
              <a:rPr sz="1800" dirty="0">
                <a:latin typeface="Microsoft Sans Serif"/>
                <a:cs typeface="Microsoft Sans Serif"/>
              </a:rPr>
              <a:t>т</a:t>
            </a:r>
            <a:r>
              <a:rPr sz="1800" spc="-165" dirty="0">
                <a:latin typeface="Tahoma"/>
                <a:cs typeface="Tahoma"/>
              </a:rPr>
              <a:t>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з</a:t>
            </a:r>
            <a:r>
              <a:rPr sz="1800" spc="-40" dirty="0">
                <a:latin typeface="Microsoft Sans Serif"/>
                <a:cs typeface="Microsoft Sans Serif"/>
              </a:rPr>
              <a:t>а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д</a:t>
            </a:r>
            <a:r>
              <a:rPr sz="1800" dirty="0">
                <a:latin typeface="Microsoft Sans Serif"/>
                <a:cs typeface="Microsoft Sans Serif"/>
              </a:rPr>
              <a:t>а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п</a:t>
            </a:r>
            <a:r>
              <a:rPr sz="1800" spc="-40" dirty="0">
                <a:latin typeface="Microsoft Sans Serif"/>
                <a:cs typeface="Microsoft Sans Serif"/>
              </a:rPr>
              <a:t>у</a:t>
            </a:r>
            <a:r>
              <a:rPr sz="1800" spc="-60" dirty="0">
                <a:latin typeface="Microsoft Sans Serif"/>
                <a:cs typeface="Microsoft Sans Serif"/>
              </a:rPr>
              <a:t>с</a:t>
            </a:r>
            <a:r>
              <a:rPr sz="1800" spc="-25" dirty="0">
                <a:latin typeface="Microsoft Sans Serif"/>
                <a:cs typeface="Microsoft Sans Serif"/>
              </a:rPr>
              <a:t>к</a:t>
            </a:r>
            <a:r>
              <a:rPr sz="1800" spc="-40" dirty="0">
                <a:latin typeface="Microsoft Sans Serif"/>
                <a:cs typeface="Microsoft Sans Serif"/>
              </a:rPr>
              <a:t>а</a:t>
            </a:r>
            <a:r>
              <a:rPr sz="1800" dirty="0">
                <a:latin typeface="Microsoft Sans Serif"/>
                <a:cs typeface="Microsoft Sans Serif"/>
              </a:rPr>
              <a:t>т</a:t>
            </a:r>
            <a:r>
              <a:rPr sz="1800" spc="-20" dirty="0">
                <a:latin typeface="Tahoma"/>
                <a:cs typeface="Tahoma"/>
              </a:rPr>
              <a:t>/</a:t>
            </a:r>
            <a:r>
              <a:rPr sz="1800" spc="-10" dirty="0">
                <a:latin typeface="Microsoft Sans Serif"/>
                <a:cs typeface="Microsoft Sans Serif"/>
              </a:rPr>
              <a:t>спир</a:t>
            </a:r>
            <a:r>
              <a:rPr sz="1800" spc="-50" dirty="0">
                <a:latin typeface="Microsoft Sans Serif"/>
                <a:cs typeface="Microsoft Sans Serif"/>
              </a:rPr>
              <a:t>а</a:t>
            </a:r>
            <a:r>
              <a:rPr sz="1800" dirty="0">
                <a:latin typeface="Microsoft Sans Serif"/>
                <a:cs typeface="Microsoft Sans Serif"/>
              </a:rPr>
              <a:t>т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о</a:t>
            </a:r>
            <a:r>
              <a:rPr sz="1800" spc="-60" dirty="0">
                <a:latin typeface="Microsoft Sans Serif"/>
                <a:cs typeface="Microsoft Sans Serif"/>
              </a:rPr>
              <a:t>т</a:t>
            </a:r>
            <a:r>
              <a:rPr sz="1800" spc="-5" dirty="0">
                <a:latin typeface="Microsoft Sans Serif"/>
                <a:cs typeface="Microsoft Sans Serif"/>
              </a:rPr>
              <a:t>д</a:t>
            </a:r>
            <a:r>
              <a:rPr sz="1800" spc="-65" dirty="0">
                <a:latin typeface="Microsoft Sans Serif"/>
                <a:cs typeface="Microsoft Sans Serif"/>
              </a:rPr>
              <a:t>е</a:t>
            </a:r>
            <a:r>
              <a:rPr sz="1800" spc="-5" dirty="0">
                <a:latin typeface="Microsoft Sans Serif"/>
                <a:cs typeface="Microsoft Sans Serif"/>
              </a:rPr>
              <a:t>лни  </a:t>
            </a:r>
            <a:r>
              <a:rPr sz="1800" spc="-35" dirty="0">
                <a:latin typeface="Microsoft Sans Serif"/>
                <a:cs typeface="Microsoft Sans Serif"/>
              </a:rPr>
              <a:t>програми</a:t>
            </a:r>
            <a:r>
              <a:rPr sz="1800" spc="-3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15" dirty="0">
                <a:latin typeface="Microsoft Sans Serif"/>
                <a:cs typeface="Microsoft Sans Serif"/>
              </a:rPr>
              <a:t>Наприме</a:t>
            </a:r>
            <a:r>
              <a:rPr sz="1800" spc="-10" dirty="0">
                <a:latin typeface="Microsoft Sans Serif"/>
                <a:cs typeface="Microsoft Sans Serif"/>
              </a:rPr>
              <a:t>р</a:t>
            </a:r>
            <a:r>
              <a:rPr sz="1800" spc="-185" dirty="0">
                <a:latin typeface="Tahoma"/>
                <a:cs typeface="Tahoma"/>
              </a:rPr>
              <a:t>: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25" dirty="0">
                <a:latin typeface="Tahoma"/>
                <a:cs typeface="Tahoma"/>
              </a:rPr>
              <a:t>/</a:t>
            </a:r>
            <a:r>
              <a:rPr sz="1800" spc="15" dirty="0">
                <a:latin typeface="Tahoma"/>
                <a:cs typeface="Tahoma"/>
              </a:rPr>
              <a:t>etc</a:t>
            </a:r>
            <a:r>
              <a:rPr sz="1800" spc="-70" dirty="0">
                <a:latin typeface="Tahoma"/>
                <a:cs typeface="Tahoma"/>
              </a:rPr>
              <a:t>/</a:t>
            </a:r>
            <a:r>
              <a:rPr sz="1800" spc="20" dirty="0">
                <a:latin typeface="Tahoma"/>
                <a:cs typeface="Tahoma"/>
              </a:rPr>
              <a:t>resol</a:t>
            </a:r>
            <a:r>
              <a:rPr sz="1800" spc="-95" dirty="0">
                <a:latin typeface="Tahoma"/>
                <a:cs typeface="Tahoma"/>
              </a:rPr>
              <a:t>v</a:t>
            </a:r>
            <a:r>
              <a:rPr sz="1800" spc="-35" dirty="0">
                <a:latin typeface="Tahoma"/>
                <a:cs typeface="Tahoma"/>
              </a:rPr>
              <a:t>.con</a:t>
            </a:r>
            <a:r>
              <a:rPr sz="1800" spc="-90" dirty="0">
                <a:latin typeface="Tahoma"/>
                <a:cs typeface="Tahoma"/>
              </a:rPr>
              <a:t>f</a:t>
            </a:r>
            <a:r>
              <a:rPr sz="1800" spc="-165" dirty="0">
                <a:latin typeface="Tahoma"/>
                <a:cs typeface="Tahoma"/>
              </a:rPr>
              <a:t>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25" dirty="0">
                <a:latin typeface="Tahoma"/>
                <a:cs typeface="Tahoma"/>
              </a:rPr>
              <a:t>/</a:t>
            </a:r>
            <a:r>
              <a:rPr sz="1800" spc="5" dirty="0">
                <a:latin typeface="Tahoma"/>
                <a:cs typeface="Tahoma"/>
              </a:rPr>
              <a:t>etc/logrotate.conf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5164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60" dirty="0"/>
              <a:t>/</a:t>
            </a:r>
            <a:r>
              <a:rPr spc="130" dirty="0"/>
              <a:t>d</a:t>
            </a:r>
            <a:r>
              <a:rPr spc="85" dirty="0"/>
              <a:t>e</a:t>
            </a:r>
            <a:r>
              <a:rPr spc="65" dirty="0"/>
              <a:t>v</a:t>
            </a:r>
            <a:r>
              <a:rPr spc="-265" dirty="0"/>
              <a:t> </a:t>
            </a:r>
            <a:r>
              <a:rPr spc="150" dirty="0"/>
              <a:t>-</a:t>
            </a:r>
            <a:r>
              <a:rPr spc="-185" dirty="0"/>
              <a:t> </a:t>
            </a:r>
            <a:r>
              <a:rPr spc="-30" dirty="0"/>
              <a:t>у</a:t>
            </a:r>
            <a:r>
              <a:rPr spc="90" dirty="0"/>
              <a:t>стройства</a:t>
            </a:r>
            <a:r>
              <a:rPr spc="-185" dirty="0"/>
              <a:t> </a:t>
            </a:r>
            <a:r>
              <a:rPr spc="25" dirty="0"/>
              <a:t>(d</a:t>
            </a:r>
            <a:r>
              <a:rPr spc="-10" dirty="0"/>
              <a:t>e</a:t>
            </a:r>
            <a:r>
              <a:rPr spc="25" dirty="0"/>
              <a:t>vi</a:t>
            </a:r>
            <a:r>
              <a:rPr spc="20" dirty="0"/>
              <a:t>c</a:t>
            </a:r>
            <a:r>
              <a:rPr spc="25" dirty="0"/>
              <a:t>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19651"/>
            <a:ext cx="5592445" cy="1797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414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800" b="1" spc="-110" dirty="0">
                <a:latin typeface="Tahoma"/>
                <a:cs typeface="Tahoma"/>
              </a:rPr>
              <a:t>d</a:t>
            </a:r>
            <a:r>
              <a:rPr sz="1800" b="1" spc="-135" dirty="0">
                <a:latin typeface="Tahoma"/>
                <a:cs typeface="Tahoma"/>
              </a:rPr>
              <a:t>e</a:t>
            </a:r>
            <a:r>
              <a:rPr sz="1800" b="1" spc="-85" dirty="0">
                <a:latin typeface="Tahoma"/>
                <a:cs typeface="Tahoma"/>
              </a:rPr>
              <a:t>v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Н</a:t>
            </a:r>
            <a:r>
              <a:rPr sz="1800" dirty="0">
                <a:latin typeface="Microsoft Sans Serif"/>
                <a:cs typeface="Microsoft Sans Serif"/>
              </a:rPr>
              <a:t>Е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ид</a:t>
            </a:r>
            <a:r>
              <a:rPr sz="1800" spc="-25" dirty="0">
                <a:latin typeface="Microsoft Sans Serif"/>
                <a:cs typeface="Microsoft Sans Serif"/>
              </a:rPr>
              <a:t>в</a:t>
            </a:r>
            <a:r>
              <a:rPr sz="1800" dirty="0">
                <a:latin typeface="Microsoft Sans Serif"/>
                <a:cs typeface="Microsoft Sans Serif"/>
              </a:rPr>
              <a:t>а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о</a:t>
            </a:r>
            <a:r>
              <a:rPr sz="1800" dirty="0">
                <a:latin typeface="Microsoft Sans Serif"/>
                <a:cs typeface="Microsoft Sans Serif"/>
              </a:rPr>
              <a:t>т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b="1" spc="-110" dirty="0">
                <a:latin typeface="Tahoma"/>
                <a:cs typeface="Tahoma"/>
              </a:rPr>
              <a:t>d</a:t>
            </a:r>
            <a:r>
              <a:rPr sz="1800" b="1" spc="-135" dirty="0">
                <a:latin typeface="Tahoma"/>
                <a:cs typeface="Tahoma"/>
              </a:rPr>
              <a:t>e</a:t>
            </a:r>
            <a:r>
              <a:rPr sz="1800" b="1" spc="-114" dirty="0">
                <a:latin typeface="Tahoma"/>
                <a:cs typeface="Tahoma"/>
              </a:rPr>
              <a:t>v</a:t>
            </a:r>
            <a:r>
              <a:rPr sz="1800" b="1" spc="-95" dirty="0">
                <a:latin typeface="Tahoma"/>
                <a:cs typeface="Tahoma"/>
              </a:rPr>
              <a:t>eloper</a:t>
            </a:r>
            <a:endParaRPr sz="1800">
              <a:latin typeface="Tahoma"/>
              <a:cs typeface="Tahom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Съ</a:t>
            </a:r>
            <a:r>
              <a:rPr sz="1800" spc="-40" dirty="0">
                <a:latin typeface="Microsoft Sans Serif"/>
                <a:cs typeface="Microsoft Sans Serif"/>
              </a:rPr>
              <a:t>д</a:t>
            </a:r>
            <a:r>
              <a:rPr sz="1800" spc="-20" dirty="0">
                <a:latin typeface="Microsoft Sans Serif"/>
                <a:cs typeface="Microsoft Sans Serif"/>
              </a:rPr>
              <a:t>ържа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фай</a:t>
            </a:r>
            <a:r>
              <a:rPr sz="1800" spc="15" dirty="0">
                <a:latin typeface="Microsoft Sans Serif"/>
                <a:cs typeface="Microsoft Sans Serif"/>
              </a:rPr>
              <a:t>л</a:t>
            </a:r>
            <a:r>
              <a:rPr sz="1800" spc="-5" dirty="0">
                <a:latin typeface="Microsoft Sans Serif"/>
                <a:cs typeface="Microsoft Sans Serif"/>
              </a:rPr>
              <a:t>о</a:t>
            </a:r>
            <a:r>
              <a:rPr sz="1800" spc="-25" dirty="0">
                <a:latin typeface="Microsoft Sans Serif"/>
                <a:cs typeface="Microsoft Sans Serif"/>
              </a:rPr>
              <a:t>в</a:t>
            </a:r>
            <a:r>
              <a:rPr sz="1800" dirty="0">
                <a:latin typeface="Microsoft Sans Serif"/>
                <a:cs typeface="Microsoft Sans Serif"/>
              </a:rPr>
              <a:t>е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н</a:t>
            </a:r>
            <a:r>
              <a:rPr sz="1800" spc="-5" dirty="0">
                <a:latin typeface="Microsoft Sans Serif"/>
                <a:cs typeface="Microsoft Sans Serif"/>
              </a:rPr>
              <a:t>а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у</a:t>
            </a:r>
            <a:r>
              <a:rPr sz="1800" dirty="0">
                <a:latin typeface="Microsoft Sans Serif"/>
                <a:cs typeface="Microsoft Sans Serif"/>
              </a:rPr>
              <a:t>стройст</a:t>
            </a:r>
            <a:r>
              <a:rPr sz="1800" spc="-20" dirty="0">
                <a:latin typeface="Microsoft Sans Serif"/>
                <a:cs typeface="Microsoft Sans Serif"/>
              </a:rPr>
              <a:t>в</a:t>
            </a:r>
            <a:r>
              <a:rPr sz="1800" spc="-40" dirty="0">
                <a:latin typeface="Microsoft Sans Serif"/>
                <a:cs typeface="Microsoft Sans Serif"/>
              </a:rPr>
              <a:t>а</a:t>
            </a:r>
            <a:r>
              <a:rPr sz="1800" spc="-20" dirty="0">
                <a:latin typeface="Microsoft Sans Serif"/>
                <a:cs typeface="Microsoft Sans Serif"/>
              </a:rPr>
              <a:t>т</a:t>
            </a:r>
            <a:r>
              <a:rPr sz="1800" dirty="0">
                <a:latin typeface="Microsoft Sans Serif"/>
                <a:cs typeface="Microsoft Sans Serif"/>
              </a:rPr>
              <a:t>а</a:t>
            </a:r>
            <a:endParaRPr sz="1800">
              <a:latin typeface="Microsoft Sans Serif"/>
              <a:cs typeface="Microsoft Sans Serif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30" dirty="0">
                <a:latin typeface="Microsoft Sans Serif"/>
                <a:cs typeface="Microsoft Sans Serif"/>
              </a:rPr>
              <a:t>У</a:t>
            </a:r>
            <a:r>
              <a:rPr sz="1800" dirty="0">
                <a:latin typeface="Microsoft Sans Serif"/>
                <a:cs typeface="Microsoft Sans Serif"/>
              </a:rPr>
              <a:t>стройст</a:t>
            </a:r>
            <a:r>
              <a:rPr sz="1800" spc="-20" dirty="0">
                <a:latin typeface="Microsoft Sans Serif"/>
                <a:cs typeface="Microsoft Sans Serif"/>
              </a:rPr>
              <a:t>в</a:t>
            </a:r>
            <a:r>
              <a:rPr sz="1800" spc="-40" dirty="0">
                <a:latin typeface="Microsoft Sans Serif"/>
                <a:cs typeface="Microsoft Sans Serif"/>
              </a:rPr>
              <a:t>а</a:t>
            </a:r>
            <a:r>
              <a:rPr sz="1800" spc="-20" dirty="0">
                <a:latin typeface="Microsoft Sans Serif"/>
                <a:cs typeface="Microsoft Sans Serif"/>
              </a:rPr>
              <a:t>т</a:t>
            </a:r>
            <a:r>
              <a:rPr sz="1800" dirty="0">
                <a:latin typeface="Microsoft Sans Serif"/>
                <a:cs typeface="Microsoft Sans Serif"/>
              </a:rPr>
              <a:t>а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мо</a:t>
            </a:r>
            <a:r>
              <a:rPr sz="1800" spc="-60" dirty="0">
                <a:latin typeface="Microsoft Sans Serif"/>
                <a:cs typeface="Microsoft Sans Serif"/>
              </a:rPr>
              <a:t>г</a:t>
            </a:r>
            <a:r>
              <a:rPr sz="1800" spc="-40" dirty="0">
                <a:latin typeface="Microsoft Sans Serif"/>
                <a:cs typeface="Microsoft Sans Serif"/>
              </a:rPr>
              <a:t>а</a:t>
            </a:r>
            <a:r>
              <a:rPr sz="1800" dirty="0">
                <a:latin typeface="Microsoft Sans Serif"/>
                <a:cs typeface="Microsoft Sans Serif"/>
              </a:rPr>
              <a:t>т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д</a:t>
            </a:r>
            <a:r>
              <a:rPr sz="1800" dirty="0">
                <a:latin typeface="Microsoft Sans Serif"/>
                <a:cs typeface="Microsoft Sans Serif"/>
              </a:rPr>
              <a:t>а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б</a:t>
            </a:r>
            <a:r>
              <a:rPr sz="1800" dirty="0">
                <a:latin typeface="Microsoft Sans Serif"/>
                <a:cs typeface="Microsoft Sans Serif"/>
              </a:rPr>
              <a:t>ъд</a:t>
            </a:r>
            <a:r>
              <a:rPr sz="1800" spc="-40" dirty="0">
                <a:latin typeface="Microsoft Sans Serif"/>
                <a:cs typeface="Microsoft Sans Serif"/>
              </a:rPr>
              <a:t>а</a:t>
            </a:r>
            <a:r>
              <a:rPr sz="1800" dirty="0">
                <a:latin typeface="Microsoft Sans Serif"/>
                <a:cs typeface="Microsoft Sans Serif"/>
              </a:rPr>
              <a:t>т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р</a:t>
            </a:r>
            <a:r>
              <a:rPr sz="1800" spc="-25" dirty="0">
                <a:latin typeface="Microsoft Sans Serif"/>
                <a:cs typeface="Microsoft Sans Serif"/>
              </a:rPr>
              <a:t>а</a:t>
            </a:r>
            <a:r>
              <a:rPr sz="1800" spc="-100" dirty="0">
                <a:latin typeface="Microsoft Sans Serif"/>
                <a:cs typeface="Microsoft Sans Serif"/>
              </a:rPr>
              <a:t>з</a:t>
            </a:r>
            <a:r>
              <a:rPr sz="1800" spc="-10" dirty="0">
                <a:latin typeface="Microsoft Sans Serif"/>
                <a:cs typeface="Microsoft Sans Serif"/>
              </a:rPr>
              <a:t>личн</a:t>
            </a:r>
            <a:r>
              <a:rPr sz="1800" spc="-5" dirty="0">
                <a:latin typeface="Microsoft Sans Serif"/>
                <a:cs typeface="Microsoft Sans Serif"/>
              </a:rPr>
              <a:t>и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видо</a:t>
            </a:r>
            <a:r>
              <a:rPr sz="1800" spc="-25" dirty="0">
                <a:latin typeface="Microsoft Sans Serif"/>
                <a:cs typeface="Microsoft Sans Serif"/>
              </a:rPr>
              <a:t>в</a:t>
            </a:r>
            <a:r>
              <a:rPr sz="1800" dirty="0">
                <a:latin typeface="Microsoft Sans Serif"/>
                <a:cs typeface="Microsoft Sans Serif"/>
              </a:rPr>
              <a:t>е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Tahoma"/>
                <a:cs typeface="Tahoma"/>
              </a:rPr>
              <a:t>-</a:t>
            </a:r>
            <a:endParaRPr sz="18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800" spc="-20" dirty="0">
                <a:latin typeface="Microsoft Sans Serif"/>
                <a:cs typeface="Microsoft Sans Serif"/>
              </a:rPr>
              <a:t>т</a:t>
            </a:r>
            <a:r>
              <a:rPr sz="1800" spc="-10" dirty="0">
                <a:latin typeface="Microsoft Sans Serif"/>
                <a:cs typeface="Microsoft Sans Serif"/>
              </a:rPr>
              <a:t>ерминалн</a:t>
            </a:r>
            <a:r>
              <a:rPr sz="1800" spc="-5" dirty="0">
                <a:latin typeface="Microsoft Sans Serif"/>
                <a:cs typeface="Microsoft Sans Serif"/>
              </a:rPr>
              <a:t>и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у</a:t>
            </a:r>
            <a:r>
              <a:rPr sz="1800" dirty="0">
                <a:latin typeface="Microsoft Sans Serif"/>
                <a:cs typeface="Microsoft Sans Serif"/>
              </a:rPr>
              <a:t>стройст</a:t>
            </a:r>
            <a:r>
              <a:rPr sz="1800" spc="-20" dirty="0">
                <a:latin typeface="Microsoft Sans Serif"/>
                <a:cs typeface="Microsoft Sans Serif"/>
              </a:rPr>
              <a:t>в</a:t>
            </a:r>
            <a:r>
              <a:rPr sz="1800" spc="-5" dirty="0">
                <a:latin typeface="Microsoft Sans Serif"/>
                <a:cs typeface="Microsoft Sans Serif"/>
              </a:rPr>
              <a:t>а</a:t>
            </a:r>
            <a:r>
              <a:rPr sz="1800" spc="-165" dirty="0">
                <a:latin typeface="Tahoma"/>
                <a:cs typeface="Tahoma"/>
              </a:rPr>
              <a:t>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usb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и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д</a:t>
            </a:r>
            <a:r>
              <a:rPr sz="1800" dirty="0">
                <a:latin typeface="Microsoft Sans Serif"/>
                <a:cs typeface="Microsoft Sans Serif"/>
              </a:rPr>
              <a:t>р</a:t>
            </a:r>
            <a:r>
              <a:rPr sz="1800" spc="-16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35" dirty="0">
                <a:latin typeface="Microsoft Sans Serif"/>
                <a:cs typeface="Microsoft Sans Serif"/>
              </a:rPr>
              <a:t>Например</a:t>
            </a:r>
            <a:r>
              <a:rPr sz="1800" spc="-35" dirty="0">
                <a:latin typeface="Tahoma"/>
                <a:cs typeface="Tahoma"/>
              </a:rPr>
              <a:t>: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/dev/tty1,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/dev/usbmon0,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/dev/sda,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/dev/null</a:t>
            </a:r>
            <a:r>
              <a:rPr sz="1200" spc="-25" dirty="0">
                <a:solidFill>
                  <a:srgbClr val="111111"/>
                </a:solidFill>
                <a:latin typeface="Georgia"/>
                <a:cs typeface="Georgia"/>
              </a:rPr>
              <a:t>,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43510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/proc</a:t>
            </a:r>
            <a:r>
              <a:rPr spc="-200" dirty="0"/>
              <a:t> </a:t>
            </a:r>
            <a:r>
              <a:rPr spc="150" dirty="0"/>
              <a:t>-</a:t>
            </a:r>
            <a:r>
              <a:rPr spc="-195" dirty="0"/>
              <a:t> </a:t>
            </a:r>
            <a:r>
              <a:rPr spc="35" dirty="0"/>
              <a:t>информация</a:t>
            </a:r>
            <a:r>
              <a:rPr spc="-195" dirty="0"/>
              <a:t> </a:t>
            </a:r>
            <a:r>
              <a:rPr spc="75" dirty="0"/>
              <a:t>за </a:t>
            </a:r>
            <a:r>
              <a:rPr spc="-890" dirty="0"/>
              <a:t> </a:t>
            </a:r>
            <a:r>
              <a:rPr spc="70" dirty="0"/>
              <a:t>процесите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3662" y="1619651"/>
            <a:ext cx="5737860" cy="25400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Съ</a:t>
            </a:r>
            <a:r>
              <a:rPr sz="1800" spc="-40" dirty="0">
                <a:latin typeface="Microsoft Sans Serif"/>
                <a:cs typeface="Microsoft Sans Serif"/>
              </a:rPr>
              <a:t>д</a:t>
            </a:r>
            <a:r>
              <a:rPr sz="1800" spc="-20" dirty="0">
                <a:latin typeface="Microsoft Sans Serif"/>
                <a:cs typeface="Microsoft Sans Serif"/>
              </a:rPr>
              <a:t>ържа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информаци</a:t>
            </a:r>
            <a:r>
              <a:rPr sz="1800" spc="-10" dirty="0">
                <a:latin typeface="Microsoft Sans Serif"/>
                <a:cs typeface="Microsoft Sans Serif"/>
              </a:rPr>
              <a:t>я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з</a:t>
            </a:r>
            <a:r>
              <a:rPr sz="1800" spc="-40" dirty="0">
                <a:latin typeface="Microsoft Sans Serif"/>
                <a:cs typeface="Microsoft Sans Serif"/>
              </a:rPr>
              <a:t>а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сис</a:t>
            </a:r>
            <a:r>
              <a:rPr sz="1800" spc="-25" dirty="0">
                <a:latin typeface="Microsoft Sans Serif"/>
                <a:cs typeface="Microsoft Sans Serif"/>
              </a:rPr>
              <a:t>т</a:t>
            </a:r>
            <a:r>
              <a:rPr sz="1800" spc="-20" dirty="0">
                <a:latin typeface="Microsoft Sans Serif"/>
                <a:cs typeface="Microsoft Sans Serif"/>
              </a:rPr>
              <a:t>емни</a:t>
            </a:r>
            <a:r>
              <a:rPr sz="1800" spc="-15" dirty="0">
                <a:latin typeface="Microsoft Sans Serif"/>
                <a:cs typeface="Microsoft Sans Serif"/>
              </a:rPr>
              <a:t>я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про</a:t>
            </a:r>
            <a:r>
              <a:rPr sz="1800" spc="-35" dirty="0">
                <a:latin typeface="Microsoft Sans Serif"/>
                <a:cs typeface="Microsoft Sans Serif"/>
              </a:rPr>
              <a:t>ц</a:t>
            </a:r>
            <a:r>
              <a:rPr sz="1800" spc="-5" dirty="0">
                <a:latin typeface="Microsoft Sans Serif"/>
                <a:cs typeface="Microsoft Sans Serif"/>
              </a:rPr>
              <a:t>е</a:t>
            </a:r>
            <a:r>
              <a:rPr sz="1800" dirty="0">
                <a:latin typeface="Microsoft Sans Serif"/>
                <a:cs typeface="Microsoft Sans Serif"/>
              </a:rPr>
              <a:t>с</a:t>
            </a:r>
            <a:r>
              <a:rPr sz="1800" spc="-16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45" dirty="0">
                <a:latin typeface="Microsoft Sans Serif"/>
                <a:cs typeface="Microsoft Sans Serif"/>
              </a:rPr>
              <a:t>Това </a:t>
            </a:r>
            <a:r>
              <a:rPr sz="1800" dirty="0">
                <a:latin typeface="Microsoft Sans Serif"/>
                <a:cs typeface="Microsoft Sans Serif"/>
              </a:rPr>
              <a:t>е </a:t>
            </a:r>
            <a:r>
              <a:rPr sz="1800" spc="-15" dirty="0">
                <a:latin typeface="Microsoft Sans Serif"/>
                <a:cs typeface="Microsoft Sans Serif"/>
              </a:rPr>
              <a:t>псевдо </a:t>
            </a:r>
            <a:r>
              <a:rPr sz="1800" spc="-5" dirty="0">
                <a:latin typeface="Microsoft Sans Serif"/>
                <a:cs typeface="Microsoft Sans Serif"/>
              </a:rPr>
              <a:t>файлова </a:t>
            </a:r>
            <a:r>
              <a:rPr sz="1800" spc="-35" dirty="0">
                <a:latin typeface="Microsoft Sans Serif"/>
                <a:cs typeface="Microsoft Sans Serif"/>
              </a:rPr>
              <a:t>система</a:t>
            </a:r>
            <a:r>
              <a:rPr sz="1800" spc="-35" dirty="0">
                <a:latin typeface="Tahoma"/>
                <a:cs typeface="Tahoma"/>
              </a:rPr>
              <a:t>, </a:t>
            </a:r>
            <a:r>
              <a:rPr sz="1800" spc="-30" dirty="0">
                <a:latin typeface="Microsoft Sans Serif"/>
                <a:cs typeface="Microsoft Sans Serif"/>
              </a:rPr>
              <a:t>която </a:t>
            </a:r>
            <a:r>
              <a:rPr sz="1800" spc="-15" dirty="0">
                <a:latin typeface="Microsoft Sans Serif"/>
                <a:cs typeface="Microsoft Sans Serif"/>
              </a:rPr>
              <a:t>съдържа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информация </a:t>
            </a:r>
            <a:r>
              <a:rPr sz="1800" spc="-40" dirty="0">
                <a:latin typeface="Microsoft Sans Serif"/>
                <a:cs typeface="Microsoft Sans Serif"/>
              </a:rPr>
              <a:t>за </a:t>
            </a:r>
            <a:r>
              <a:rPr sz="1800" spc="-30" dirty="0">
                <a:latin typeface="Microsoft Sans Serif"/>
                <a:cs typeface="Microsoft Sans Serif"/>
              </a:rPr>
              <a:t>процесите</a:t>
            </a:r>
            <a:r>
              <a:rPr sz="1800" spc="-30" dirty="0">
                <a:latin typeface="Tahoma"/>
                <a:cs typeface="Tahoma"/>
              </a:rPr>
              <a:t>. </a:t>
            </a:r>
            <a:r>
              <a:rPr sz="1800" spc="-35" dirty="0">
                <a:latin typeface="Microsoft Sans Serif"/>
                <a:cs typeface="Microsoft Sans Serif"/>
              </a:rPr>
              <a:t>Например</a:t>
            </a:r>
            <a:r>
              <a:rPr sz="1800" spc="-35" dirty="0">
                <a:latin typeface="Tahoma"/>
                <a:cs typeface="Tahoma"/>
              </a:rPr>
              <a:t>: </a:t>
            </a:r>
            <a:r>
              <a:rPr sz="1800" spc="-55" dirty="0">
                <a:latin typeface="Tahoma"/>
                <a:cs typeface="Tahoma"/>
              </a:rPr>
              <a:t>/proc/{pid} 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съ</a:t>
            </a:r>
            <a:r>
              <a:rPr sz="1800" spc="-40" dirty="0">
                <a:latin typeface="Microsoft Sans Serif"/>
                <a:cs typeface="Microsoft Sans Serif"/>
              </a:rPr>
              <a:t>д</a:t>
            </a:r>
            <a:r>
              <a:rPr sz="1800" spc="-20" dirty="0">
                <a:latin typeface="Microsoft Sans Serif"/>
                <a:cs typeface="Microsoft Sans Serif"/>
              </a:rPr>
              <a:t>ържа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информаци</a:t>
            </a:r>
            <a:r>
              <a:rPr sz="1800" spc="-10" dirty="0">
                <a:latin typeface="Microsoft Sans Serif"/>
                <a:cs typeface="Microsoft Sans Serif"/>
              </a:rPr>
              <a:t>я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з</a:t>
            </a:r>
            <a:r>
              <a:rPr sz="1800" spc="-40" dirty="0">
                <a:latin typeface="Microsoft Sans Serif"/>
                <a:cs typeface="Microsoft Sans Serif"/>
              </a:rPr>
              <a:t>а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про</a:t>
            </a:r>
            <a:r>
              <a:rPr sz="1800" spc="-35" dirty="0">
                <a:latin typeface="Microsoft Sans Serif"/>
                <a:cs typeface="Microsoft Sans Serif"/>
              </a:rPr>
              <a:t>ц</a:t>
            </a:r>
            <a:r>
              <a:rPr sz="1800" spc="-5" dirty="0">
                <a:latin typeface="Microsoft Sans Serif"/>
                <a:cs typeface="Microsoft Sans Serif"/>
              </a:rPr>
              <a:t>есъ</a:t>
            </a:r>
            <a:r>
              <a:rPr sz="1800" dirty="0">
                <a:latin typeface="Microsoft Sans Serif"/>
                <a:cs typeface="Microsoft Sans Serif"/>
              </a:rPr>
              <a:t>т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к</a:t>
            </a:r>
            <a:r>
              <a:rPr sz="1800" spc="-30" dirty="0">
                <a:latin typeface="Microsoft Sans Serif"/>
                <a:cs typeface="Microsoft Sans Serif"/>
              </a:rPr>
              <a:t>онкр</a:t>
            </a:r>
            <a:r>
              <a:rPr sz="1800" spc="-85" dirty="0">
                <a:latin typeface="Microsoft Sans Serif"/>
                <a:cs typeface="Microsoft Sans Serif"/>
              </a:rPr>
              <a:t>е</a:t>
            </a:r>
            <a:r>
              <a:rPr sz="1800" spc="-20" dirty="0">
                <a:latin typeface="Microsoft Sans Serif"/>
                <a:cs typeface="Microsoft Sans Serif"/>
              </a:rPr>
              <a:t>т</a:t>
            </a:r>
            <a:r>
              <a:rPr sz="1800" spc="-10" dirty="0">
                <a:latin typeface="Microsoft Sans Serif"/>
                <a:cs typeface="Microsoft Sans Serif"/>
              </a:rPr>
              <a:t>е</a:t>
            </a:r>
            <a:r>
              <a:rPr sz="1800" spc="-5" dirty="0">
                <a:latin typeface="Microsoft Sans Serif"/>
                <a:cs typeface="Microsoft Sans Serif"/>
              </a:rPr>
              <a:t>н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Tahoma"/>
                <a:cs typeface="Tahoma"/>
              </a:rPr>
              <a:t>PID  </a:t>
            </a:r>
            <a:r>
              <a:rPr sz="1800" spc="-15" dirty="0">
                <a:latin typeface="Microsoft Sans Serif"/>
                <a:cs typeface="Microsoft Sans Serif"/>
              </a:rPr>
              <a:t>номер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Tahoma"/>
                <a:cs typeface="Tahoma"/>
              </a:rPr>
              <a:t>(</a:t>
            </a:r>
            <a:r>
              <a:rPr sz="1800" spc="-50" dirty="0">
                <a:latin typeface="Microsoft Sans Serif"/>
                <a:cs typeface="Microsoft Sans Serif"/>
              </a:rPr>
              <a:t>всеки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процес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има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уникален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Tahoma"/>
                <a:cs typeface="Tahoma"/>
              </a:rPr>
              <a:t>PID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-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process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ID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номер</a:t>
            </a:r>
            <a:r>
              <a:rPr sz="1800" spc="-40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379095" marR="46355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Виртуална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файлова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система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информация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за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системните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ресурси</a:t>
            </a:r>
            <a:r>
              <a:rPr sz="1800" spc="-30" dirty="0">
                <a:latin typeface="Tahoma"/>
                <a:cs typeface="Tahoma"/>
              </a:rPr>
              <a:t>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например</a:t>
            </a:r>
            <a:r>
              <a:rPr sz="1800" spc="-35" dirty="0">
                <a:latin typeface="Tahoma"/>
                <a:cs typeface="Tahoma"/>
              </a:rPr>
              <a:t>: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/proc/uptime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5262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69" dirty="0"/>
              <a:t>/</a:t>
            </a:r>
            <a:r>
              <a:rPr spc="25" dirty="0"/>
              <a:t>v</a:t>
            </a:r>
            <a:r>
              <a:rPr dirty="0"/>
              <a:t>ar</a:t>
            </a:r>
            <a:r>
              <a:rPr spc="-250" dirty="0"/>
              <a:t> </a:t>
            </a:r>
            <a:r>
              <a:rPr spc="150" dirty="0"/>
              <a:t>-</a:t>
            </a:r>
            <a:r>
              <a:rPr spc="-185" dirty="0"/>
              <a:t> </a:t>
            </a:r>
            <a:r>
              <a:rPr spc="50" dirty="0"/>
              <a:t>променливи</a:t>
            </a:r>
            <a:r>
              <a:rPr spc="-185" dirty="0"/>
              <a:t> </a:t>
            </a:r>
            <a:r>
              <a:rPr spc="30" dirty="0"/>
              <a:t>файлове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8025" marR="5080">
              <a:lnSpc>
                <a:spcPct val="114599"/>
              </a:lnSpc>
              <a:spcBef>
                <a:spcPts val="100"/>
              </a:spcBef>
            </a:pPr>
            <a:r>
              <a:rPr sz="1800" spc="-20" dirty="0"/>
              <a:t>Съдържанието</a:t>
            </a:r>
            <a:r>
              <a:rPr sz="1800" spc="-130" dirty="0"/>
              <a:t> </a:t>
            </a:r>
            <a:r>
              <a:rPr sz="1800" spc="-10" dirty="0"/>
              <a:t>на</a:t>
            </a:r>
            <a:r>
              <a:rPr sz="1800" spc="-130" dirty="0"/>
              <a:t> </a:t>
            </a:r>
            <a:r>
              <a:rPr sz="1800" spc="-10" dirty="0"/>
              <a:t>файловете</a:t>
            </a:r>
            <a:r>
              <a:rPr sz="1800" spc="-125" dirty="0"/>
              <a:t> </a:t>
            </a:r>
            <a:r>
              <a:rPr sz="1800" dirty="0"/>
              <a:t>в</a:t>
            </a:r>
            <a:r>
              <a:rPr sz="1800" spc="-130" dirty="0"/>
              <a:t> </a:t>
            </a:r>
            <a:r>
              <a:rPr sz="1800" spc="-20" dirty="0"/>
              <a:t>директорията</a:t>
            </a:r>
            <a:r>
              <a:rPr sz="1800" spc="-125" dirty="0"/>
              <a:t> </a:t>
            </a:r>
            <a:r>
              <a:rPr sz="1800" dirty="0"/>
              <a:t>се</a:t>
            </a:r>
            <a:r>
              <a:rPr sz="1800" spc="-130" dirty="0"/>
              <a:t> </a:t>
            </a:r>
            <a:r>
              <a:rPr sz="1800" spc="-40" dirty="0"/>
              <a:t>очаква</a:t>
            </a:r>
            <a:r>
              <a:rPr sz="1800" spc="-125" dirty="0"/>
              <a:t> </a:t>
            </a:r>
            <a:r>
              <a:rPr sz="1800" spc="-5" dirty="0"/>
              <a:t>да </a:t>
            </a:r>
            <a:r>
              <a:rPr sz="1800" spc="-459" dirty="0"/>
              <a:t> </a:t>
            </a:r>
            <a:r>
              <a:rPr sz="1800" spc="-35" dirty="0"/>
              <a:t>расте</a:t>
            </a:r>
            <a:r>
              <a:rPr sz="1800" spc="-3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978025" marR="75565">
              <a:lnSpc>
                <a:spcPct val="114599"/>
              </a:lnSpc>
              <a:spcBef>
                <a:spcPts val="1575"/>
              </a:spcBef>
            </a:pPr>
            <a:r>
              <a:rPr sz="1800" spc="-15" dirty="0"/>
              <a:t>Често </a:t>
            </a:r>
            <a:r>
              <a:rPr sz="1800" spc="-35" dirty="0"/>
              <a:t>тук </a:t>
            </a:r>
            <a:r>
              <a:rPr sz="1800" dirty="0"/>
              <a:t>се </a:t>
            </a:r>
            <a:r>
              <a:rPr sz="1800" spc="-40" dirty="0"/>
              <a:t>съдържат</a:t>
            </a:r>
            <a:r>
              <a:rPr sz="1800" spc="-40" dirty="0">
                <a:latin typeface="Tahoma"/>
                <a:cs typeface="Tahoma"/>
              </a:rPr>
              <a:t>: </a:t>
            </a:r>
            <a:r>
              <a:rPr sz="1800" spc="-15" dirty="0"/>
              <a:t>системни логове </a:t>
            </a:r>
            <a:r>
              <a:rPr sz="1800" spc="-45" dirty="0">
                <a:latin typeface="Tahoma"/>
                <a:cs typeface="Tahoma"/>
              </a:rPr>
              <a:t>(/var/log); 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/>
              <a:t>файлове </a:t>
            </a:r>
            <a:r>
              <a:rPr sz="1800" spc="-10" dirty="0"/>
              <a:t>на </a:t>
            </a:r>
            <a:r>
              <a:rPr sz="1800" spc="-35" dirty="0"/>
              <a:t>пакети </a:t>
            </a:r>
            <a:r>
              <a:rPr sz="1800" spc="-5" dirty="0"/>
              <a:t>и </a:t>
            </a:r>
            <a:r>
              <a:rPr sz="1800" spc="-40" dirty="0"/>
              <a:t>бази </a:t>
            </a:r>
            <a:r>
              <a:rPr sz="1800" spc="-10" dirty="0"/>
              <a:t>данни </a:t>
            </a:r>
            <a:r>
              <a:rPr sz="1800" spc="-40" dirty="0">
                <a:latin typeface="Tahoma"/>
                <a:cs typeface="Tahoma"/>
              </a:rPr>
              <a:t>(/var/lib); </a:t>
            </a:r>
            <a:r>
              <a:rPr sz="1800" spc="-15" dirty="0"/>
              <a:t>мейли </a:t>
            </a:r>
            <a:r>
              <a:rPr sz="1800" spc="-10" dirty="0"/>
              <a:t> </a:t>
            </a:r>
            <a:r>
              <a:rPr sz="1800" spc="-85" dirty="0">
                <a:latin typeface="Tahoma"/>
                <a:cs typeface="Tahoma"/>
              </a:rPr>
              <a:t>(</a:t>
            </a:r>
            <a:r>
              <a:rPr sz="1800" spc="-130" dirty="0">
                <a:latin typeface="Tahoma"/>
                <a:cs typeface="Tahoma"/>
              </a:rPr>
              <a:t>/</a:t>
            </a:r>
            <a:r>
              <a:rPr sz="1800" spc="10" dirty="0">
                <a:latin typeface="Tahoma"/>
                <a:cs typeface="Tahoma"/>
              </a:rPr>
              <a:t>var</a:t>
            </a:r>
            <a:r>
              <a:rPr sz="1800" spc="-70" dirty="0">
                <a:latin typeface="Tahoma"/>
                <a:cs typeface="Tahoma"/>
              </a:rPr>
              <a:t>/</a:t>
            </a:r>
            <a:r>
              <a:rPr sz="1800" spc="-50" dirty="0">
                <a:latin typeface="Tahoma"/>
                <a:cs typeface="Tahoma"/>
              </a:rPr>
              <a:t>mail);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/>
              <a:t>фай</a:t>
            </a:r>
            <a:r>
              <a:rPr sz="1800" spc="15" dirty="0"/>
              <a:t>л</a:t>
            </a:r>
            <a:r>
              <a:rPr sz="1800" spc="-5" dirty="0"/>
              <a:t>о</a:t>
            </a:r>
            <a:r>
              <a:rPr sz="1800" spc="-25" dirty="0"/>
              <a:t>в</a:t>
            </a:r>
            <a:r>
              <a:rPr sz="1800" dirty="0"/>
              <a:t>е</a:t>
            </a:r>
            <a:r>
              <a:rPr sz="1800" spc="-125" dirty="0"/>
              <a:t> </a:t>
            </a:r>
            <a:r>
              <a:rPr sz="1800" spc="-10" dirty="0"/>
              <a:t>н</a:t>
            </a:r>
            <a:r>
              <a:rPr sz="1800" spc="-5" dirty="0"/>
              <a:t>а</a:t>
            </a:r>
            <a:r>
              <a:rPr sz="1800" spc="-135" dirty="0"/>
              <a:t> </a:t>
            </a:r>
            <a:r>
              <a:rPr sz="1800" spc="-35" dirty="0"/>
              <a:t>опаш</a:t>
            </a:r>
            <a:r>
              <a:rPr sz="1800" spc="10" dirty="0"/>
              <a:t>к</a:t>
            </a:r>
            <a:r>
              <a:rPr sz="1800" dirty="0"/>
              <a:t>а</a:t>
            </a:r>
            <a:r>
              <a:rPr sz="1800" spc="-130" dirty="0"/>
              <a:t> </a:t>
            </a:r>
            <a:r>
              <a:rPr sz="1800" spc="-45" dirty="0"/>
              <a:t>з</a:t>
            </a:r>
            <a:r>
              <a:rPr sz="1800" spc="-40" dirty="0"/>
              <a:t>а</a:t>
            </a:r>
            <a:r>
              <a:rPr sz="1800" spc="-130" dirty="0"/>
              <a:t> </a:t>
            </a:r>
            <a:r>
              <a:rPr sz="1800" spc="-10" dirty="0"/>
              <a:t>принтиран</a:t>
            </a:r>
            <a:r>
              <a:rPr sz="1800" spc="-5" dirty="0"/>
              <a:t>е</a:t>
            </a:r>
            <a:r>
              <a:rPr sz="1800" spc="-125" dirty="0"/>
              <a:t> </a:t>
            </a:r>
            <a:r>
              <a:rPr sz="1800" spc="-85" dirty="0">
                <a:latin typeface="Tahoma"/>
                <a:cs typeface="Tahoma"/>
              </a:rPr>
              <a:t>(</a:t>
            </a:r>
            <a:r>
              <a:rPr sz="1800" spc="-130" dirty="0">
                <a:latin typeface="Tahoma"/>
                <a:cs typeface="Tahoma"/>
              </a:rPr>
              <a:t>/</a:t>
            </a:r>
            <a:r>
              <a:rPr sz="1800" spc="10" dirty="0">
                <a:latin typeface="Tahoma"/>
                <a:cs typeface="Tahoma"/>
              </a:rPr>
              <a:t>var</a:t>
            </a:r>
            <a:r>
              <a:rPr sz="1800" spc="-90" dirty="0">
                <a:latin typeface="Tahoma"/>
                <a:cs typeface="Tahoma"/>
              </a:rPr>
              <a:t>/</a:t>
            </a:r>
            <a:r>
              <a:rPr sz="1800" spc="-35" dirty="0">
                <a:latin typeface="Tahoma"/>
                <a:cs typeface="Tahoma"/>
              </a:rPr>
              <a:t>spool);  </a:t>
            </a:r>
            <a:r>
              <a:rPr sz="1800" spc="-70" dirty="0"/>
              <a:t>за</a:t>
            </a:r>
            <a:r>
              <a:rPr sz="1800" spc="-50" dirty="0"/>
              <a:t>к</a:t>
            </a:r>
            <a:r>
              <a:rPr sz="1800" spc="5" dirty="0"/>
              <a:t>л</a:t>
            </a:r>
            <a:r>
              <a:rPr sz="1800" spc="-25" dirty="0"/>
              <a:t>ю</a:t>
            </a:r>
            <a:r>
              <a:rPr sz="1800" spc="-20" dirty="0"/>
              <a:t>ч</a:t>
            </a:r>
            <a:r>
              <a:rPr sz="1800" spc="-40" dirty="0"/>
              <a:t>в</a:t>
            </a:r>
            <a:r>
              <a:rPr sz="1800" spc="-5" dirty="0"/>
              <a:t>ащ</a:t>
            </a:r>
            <a:r>
              <a:rPr sz="1800" dirty="0"/>
              <a:t>и</a:t>
            </a:r>
            <a:r>
              <a:rPr sz="1800" spc="-125" dirty="0"/>
              <a:t> </a:t>
            </a:r>
            <a:r>
              <a:rPr sz="1800" dirty="0"/>
              <a:t>фай</a:t>
            </a:r>
            <a:r>
              <a:rPr sz="1800" spc="15" dirty="0"/>
              <a:t>л</a:t>
            </a:r>
            <a:r>
              <a:rPr sz="1800" spc="-5" dirty="0"/>
              <a:t>о</a:t>
            </a:r>
            <a:r>
              <a:rPr sz="1800" spc="-25" dirty="0"/>
              <a:t>в</a:t>
            </a:r>
            <a:r>
              <a:rPr sz="1800" dirty="0"/>
              <a:t>е</a:t>
            </a:r>
            <a:r>
              <a:rPr sz="1800" spc="-125" dirty="0"/>
              <a:t> </a:t>
            </a:r>
            <a:r>
              <a:rPr sz="1800" spc="-85" dirty="0">
                <a:latin typeface="Tahoma"/>
                <a:cs typeface="Tahoma"/>
              </a:rPr>
              <a:t>(</a:t>
            </a:r>
            <a:r>
              <a:rPr sz="1800" spc="-130" dirty="0">
                <a:latin typeface="Tahoma"/>
                <a:cs typeface="Tahoma"/>
              </a:rPr>
              <a:t>/</a:t>
            </a:r>
            <a:r>
              <a:rPr sz="1800" spc="-15" dirty="0">
                <a:latin typeface="Tahoma"/>
                <a:cs typeface="Tahoma"/>
              </a:rPr>
              <a:t>var/lock);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5" dirty="0"/>
              <a:t>временн</a:t>
            </a:r>
            <a:r>
              <a:rPr sz="1800" spc="-10" dirty="0"/>
              <a:t>и</a:t>
            </a:r>
            <a:r>
              <a:rPr sz="1800" spc="-130" dirty="0"/>
              <a:t> </a:t>
            </a:r>
            <a:r>
              <a:rPr sz="1800" dirty="0"/>
              <a:t>фай</a:t>
            </a:r>
            <a:r>
              <a:rPr sz="1800" spc="15" dirty="0"/>
              <a:t>л</a:t>
            </a:r>
            <a:r>
              <a:rPr sz="1800" spc="-5" dirty="0"/>
              <a:t>о</a:t>
            </a:r>
            <a:r>
              <a:rPr sz="1800" spc="-25" dirty="0"/>
              <a:t>в</a:t>
            </a:r>
            <a:r>
              <a:rPr sz="1800" spc="5" dirty="0"/>
              <a:t>е</a:t>
            </a:r>
            <a:r>
              <a:rPr sz="1800" spc="-170" dirty="0">
                <a:latin typeface="Tahoma"/>
                <a:cs typeface="Tahoma"/>
              </a:rPr>
              <a:t>,  </a:t>
            </a:r>
            <a:r>
              <a:rPr sz="1800" spc="-25" dirty="0"/>
              <a:t>необходими</a:t>
            </a:r>
            <a:r>
              <a:rPr sz="1800" spc="-130" dirty="0"/>
              <a:t> </a:t>
            </a:r>
            <a:r>
              <a:rPr sz="1800" spc="-35" dirty="0"/>
              <a:t>между</a:t>
            </a:r>
            <a:r>
              <a:rPr sz="1800" spc="-130" dirty="0"/>
              <a:t> </a:t>
            </a:r>
            <a:r>
              <a:rPr sz="1800" spc="-10" dirty="0"/>
              <a:t>рестратиранията</a:t>
            </a:r>
            <a:r>
              <a:rPr sz="1800" spc="-135" dirty="0"/>
              <a:t> </a:t>
            </a:r>
            <a:r>
              <a:rPr sz="1800" spc="-50" dirty="0">
                <a:latin typeface="Tahoma"/>
                <a:cs typeface="Tahoma"/>
              </a:rPr>
              <a:t>(/var/tmp);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4989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/tmp</a:t>
            </a:r>
            <a:r>
              <a:rPr spc="-204" dirty="0"/>
              <a:t> </a:t>
            </a:r>
            <a:r>
              <a:rPr spc="150" dirty="0"/>
              <a:t>-</a:t>
            </a:r>
            <a:r>
              <a:rPr spc="-200" dirty="0"/>
              <a:t> </a:t>
            </a:r>
            <a:r>
              <a:rPr spc="55" dirty="0"/>
              <a:t>временни</a:t>
            </a:r>
            <a:r>
              <a:rPr spc="-200" dirty="0"/>
              <a:t> </a:t>
            </a:r>
            <a:r>
              <a:rPr spc="30" dirty="0"/>
              <a:t>файлове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3812" y="1595151"/>
            <a:ext cx="542353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65" dirty="0">
                <a:latin typeface="Microsoft Sans Serif"/>
                <a:cs typeface="Microsoft Sans Serif"/>
              </a:rPr>
              <a:t>Дире</a:t>
            </a:r>
            <a:r>
              <a:rPr sz="1800" spc="-35" dirty="0">
                <a:latin typeface="Microsoft Sans Serif"/>
                <a:cs typeface="Microsoft Sans Serif"/>
              </a:rPr>
              <a:t>к</a:t>
            </a:r>
            <a:r>
              <a:rPr sz="1800" spc="-20" dirty="0">
                <a:latin typeface="Microsoft Sans Serif"/>
                <a:cs typeface="Microsoft Sans Serif"/>
              </a:rPr>
              <a:t>т</a:t>
            </a:r>
            <a:r>
              <a:rPr sz="1800" spc="-10" dirty="0">
                <a:latin typeface="Microsoft Sans Serif"/>
                <a:cs typeface="Microsoft Sans Serif"/>
              </a:rPr>
              <a:t>ори</a:t>
            </a:r>
            <a:r>
              <a:rPr sz="1800" spc="-5" dirty="0">
                <a:latin typeface="Microsoft Sans Serif"/>
                <a:cs typeface="Microsoft Sans Serif"/>
              </a:rPr>
              <a:t>я</a:t>
            </a:r>
            <a:r>
              <a:rPr sz="1800" spc="-165" dirty="0">
                <a:latin typeface="Tahoma"/>
                <a:cs typeface="Tahoma"/>
              </a:rPr>
              <a:t>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к</a:t>
            </a:r>
            <a:r>
              <a:rPr sz="1800" spc="-10" dirty="0">
                <a:latin typeface="Microsoft Sans Serif"/>
                <a:cs typeface="Microsoft Sans Serif"/>
              </a:rPr>
              <a:t>оя</a:t>
            </a:r>
            <a:r>
              <a:rPr sz="1800" spc="-30" dirty="0">
                <a:latin typeface="Microsoft Sans Serif"/>
                <a:cs typeface="Microsoft Sans Serif"/>
              </a:rPr>
              <a:t>т</a:t>
            </a:r>
            <a:r>
              <a:rPr sz="1800" dirty="0">
                <a:latin typeface="Microsoft Sans Serif"/>
                <a:cs typeface="Microsoft Sans Serif"/>
              </a:rPr>
              <a:t>о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съ</a:t>
            </a:r>
            <a:r>
              <a:rPr sz="1800" spc="-40" dirty="0">
                <a:latin typeface="Microsoft Sans Serif"/>
                <a:cs typeface="Microsoft Sans Serif"/>
              </a:rPr>
              <a:t>д</a:t>
            </a:r>
            <a:r>
              <a:rPr sz="1800" spc="-20" dirty="0">
                <a:latin typeface="Microsoft Sans Serif"/>
                <a:cs typeface="Microsoft Sans Serif"/>
              </a:rPr>
              <a:t>ържа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временн</a:t>
            </a:r>
            <a:r>
              <a:rPr sz="1800" spc="-10" dirty="0">
                <a:latin typeface="Microsoft Sans Serif"/>
                <a:cs typeface="Microsoft Sans Serif"/>
              </a:rPr>
              <a:t>и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фай</a:t>
            </a:r>
            <a:r>
              <a:rPr sz="1800" spc="15" dirty="0">
                <a:latin typeface="Microsoft Sans Serif"/>
                <a:cs typeface="Microsoft Sans Serif"/>
              </a:rPr>
              <a:t>л</a:t>
            </a:r>
            <a:r>
              <a:rPr sz="1800" spc="-5" dirty="0">
                <a:latin typeface="Microsoft Sans Serif"/>
                <a:cs typeface="Microsoft Sans Serif"/>
              </a:rPr>
              <a:t>о</a:t>
            </a:r>
            <a:r>
              <a:rPr sz="1800" spc="-25" dirty="0">
                <a:latin typeface="Microsoft Sans Serif"/>
                <a:cs typeface="Microsoft Sans Serif"/>
              </a:rPr>
              <a:t>в</a:t>
            </a:r>
            <a:r>
              <a:rPr sz="1800" spc="5" dirty="0">
                <a:latin typeface="Microsoft Sans Serif"/>
                <a:cs typeface="Microsoft Sans Serif"/>
              </a:rPr>
              <a:t>е</a:t>
            </a:r>
            <a:r>
              <a:rPr sz="1800" spc="-170" dirty="0">
                <a:latin typeface="Tahoma"/>
                <a:cs typeface="Tahoma"/>
              </a:rPr>
              <a:t>,  </a:t>
            </a:r>
            <a:r>
              <a:rPr sz="1800" spc="-20" dirty="0">
                <a:latin typeface="Microsoft Sans Serif"/>
                <a:cs typeface="Microsoft Sans Serif"/>
              </a:rPr>
              <a:t>създадени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от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системата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и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потребителите</a:t>
            </a:r>
            <a:r>
              <a:rPr sz="1800" spc="-3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379095" marR="142875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latin typeface="Microsoft Sans Serif"/>
                <a:cs typeface="Microsoft Sans Serif"/>
              </a:rPr>
              <a:t>Файловете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от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тази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директория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се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изтриват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при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рестартиране</a:t>
            </a:r>
            <a:r>
              <a:rPr sz="1800" spc="-2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9760">
              <a:lnSpc>
                <a:spcPct val="100000"/>
              </a:lnSpc>
              <a:spcBef>
                <a:spcPts val="100"/>
              </a:spcBef>
            </a:pPr>
            <a:r>
              <a:rPr spc="830" dirty="0"/>
              <a:t>/</a:t>
            </a:r>
            <a:r>
              <a:rPr spc="50" dirty="0"/>
              <a:t>usr</a:t>
            </a:r>
            <a:r>
              <a:rPr spc="-250" dirty="0"/>
              <a:t> </a:t>
            </a:r>
            <a:r>
              <a:rPr spc="705" dirty="0"/>
              <a:t>–</a:t>
            </a:r>
            <a:r>
              <a:rPr spc="-185" dirty="0"/>
              <a:t> </a:t>
            </a:r>
            <a:r>
              <a:rPr spc="65" dirty="0"/>
              <a:t>потребителски</a:t>
            </a:r>
            <a:r>
              <a:rPr spc="-185" dirty="0"/>
              <a:t> </a:t>
            </a:r>
            <a:r>
              <a:rPr spc="60" dirty="0"/>
              <a:t>програми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73287" y="1603787"/>
            <a:ext cx="6261735" cy="348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985" algn="just">
              <a:lnSpc>
                <a:spcPct val="113300"/>
              </a:lnSpc>
              <a:spcBef>
                <a:spcPts val="100"/>
              </a:spcBef>
            </a:pPr>
            <a:r>
              <a:rPr sz="1600" spc="-15" dirty="0">
                <a:latin typeface="Microsoft Sans Serif"/>
                <a:cs typeface="Microsoft Sans Serif"/>
              </a:rPr>
              <a:t>Съдържа двоични </a:t>
            </a:r>
            <a:r>
              <a:rPr sz="1600" spc="-20" dirty="0">
                <a:latin typeface="Microsoft Sans Serif"/>
                <a:cs typeface="Microsoft Sans Serif"/>
              </a:rPr>
              <a:t>файлове</a:t>
            </a:r>
            <a:r>
              <a:rPr sz="1600" spc="-20" dirty="0">
                <a:latin typeface="Tahoma"/>
                <a:cs typeface="Tahoma"/>
              </a:rPr>
              <a:t>, </a:t>
            </a:r>
            <a:r>
              <a:rPr sz="1600" spc="-40" dirty="0">
                <a:latin typeface="Microsoft Sans Serif"/>
                <a:cs typeface="Microsoft Sans Serif"/>
              </a:rPr>
              <a:t>библиотеки</a:t>
            </a:r>
            <a:r>
              <a:rPr sz="1600" spc="-40" dirty="0">
                <a:latin typeface="Tahoma"/>
                <a:cs typeface="Tahoma"/>
              </a:rPr>
              <a:t>, </a:t>
            </a:r>
            <a:r>
              <a:rPr sz="1600" spc="-20" dirty="0">
                <a:latin typeface="Microsoft Sans Serif"/>
                <a:cs typeface="Microsoft Sans Serif"/>
              </a:rPr>
              <a:t>документация </a:t>
            </a:r>
            <a:r>
              <a:rPr sz="1600" spc="-5" dirty="0">
                <a:latin typeface="Microsoft Sans Serif"/>
                <a:cs typeface="Microsoft Sans Serif"/>
              </a:rPr>
              <a:t>и сорс</a:t>
            </a:r>
            <a:r>
              <a:rPr sz="1600" spc="-5" dirty="0">
                <a:latin typeface="Tahoma"/>
                <a:cs typeface="Tahoma"/>
              </a:rPr>
              <a:t>-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код </a:t>
            </a:r>
            <a:r>
              <a:rPr sz="1600" spc="-10" dirty="0">
                <a:latin typeface="Microsoft Sans Serif"/>
                <a:cs typeface="Microsoft Sans Serif"/>
              </a:rPr>
              <a:t>на </a:t>
            </a:r>
            <a:r>
              <a:rPr sz="1600" spc="-35" dirty="0">
                <a:latin typeface="Microsoft Sans Serif"/>
                <a:cs typeface="Microsoft Sans Serif"/>
              </a:rPr>
              <a:t>програми</a:t>
            </a:r>
            <a:r>
              <a:rPr sz="1600" spc="-35" dirty="0">
                <a:latin typeface="Tahoma"/>
                <a:cs typeface="Tahoma"/>
              </a:rPr>
              <a:t>. </a:t>
            </a:r>
            <a:r>
              <a:rPr sz="1600" dirty="0">
                <a:latin typeface="Microsoft Sans Serif"/>
                <a:cs typeface="Microsoft Sans Serif"/>
              </a:rPr>
              <a:t>В </a:t>
            </a:r>
            <a:r>
              <a:rPr sz="1600" spc="-5" dirty="0">
                <a:latin typeface="Tahoma"/>
                <a:cs typeface="Tahoma"/>
              </a:rPr>
              <a:t>/usr/bin </a:t>
            </a:r>
            <a:r>
              <a:rPr sz="1600" dirty="0">
                <a:latin typeface="Microsoft Sans Serif"/>
                <a:cs typeface="Microsoft Sans Serif"/>
              </a:rPr>
              <a:t>се </a:t>
            </a:r>
            <a:r>
              <a:rPr sz="1600" spc="-15" dirty="0">
                <a:latin typeface="Microsoft Sans Serif"/>
                <a:cs typeface="Microsoft Sans Serif"/>
              </a:rPr>
              <a:t>съдържат двоичните </a:t>
            </a:r>
            <a:r>
              <a:rPr sz="1600" spc="-5" dirty="0">
                <a:latin typeface="Microsoft Sans Serif"/>
                <a:cs typeface="Microsoft Sans Serif"/>
              </a:rPr>
              <a:t>файлове </a:t>
            </a:r>
            <a:r>
              <a:rPr sz="1600" spc="-10" dirty="0">
                <a:latin typeface="Microsoft Sans Serif"/>
                <a:cs typeface="Microsoft Sans Serif"/>
              </a:rPr>
              <a:t>на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потребителските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програми</a:t>
            </a:r>
            <a:r>
              <a:rPr sz="1600" spc="-35" dirty="0">
                <a:latin typeface="Tahoma"/>
                <a:cs typeface="Tahoma"/>
              </a:rPr>
              <a:t>.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Ако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не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откривате</a:t>
            </a:r>
            <a:r>
              <a:rPr sz="1600" spc="-1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дадена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програма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в</a:t>
            </a:r>
          </a:p>
          <a:p>
            <a:pPr marL="12700" marR="189230">
              <a:lnSpc>
                <a:spcPct val="113300"/>
              </a:lnSpc>
            </a:pPr>
            <a:r>
              <a:rPr sz="1600" spc="-25" dirty="0">
                <a:latin typeface="Tahoma"/>
                <a:cs typeface="Tahoma"/>
              </a:rPr>
              <a:t>/bin,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проверете</a:t>
            </a:r>
            <a:r>
              <a:rPr sz="1600" spc="-1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в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Tahoma"/>
                <a:cs typeface="Tahoma"/>
              </a:rPr>
              <a:t>/usr/bin.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Примерни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програми</a:t>
            </a:r>
            <a:r>
              <a:rPr sz="1600" spc="-11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тук</a:t>
            </a:r>
            <a:r>
              <a:rPr sz="1600" spc="-65" dirty="0">
                <a:latin typeface="Tahoma"/>
                <a:cs typeface="Tahoma"/>
              </a:rPr>
              <a:t>: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at,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awk,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cc,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less,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scp</a:t>
            </a:r>
            <a:endParaRPr sz="1600" dirty="0">
              <a:latin typeface="Tahoma"/>
              <a:cs typeface="Tahoma"/>
            </a:endParaRPr>
          </a:p>
          <a:p>
            <a:pPr marL="12700" marR="392430">
              <a:lnSpc>
                <a:spcPct val="113300"/>
              </a:lnSpc>
              <a:spcBef>
                <a:spcPts val="1645"/>
              </a:spcBef>
            </a:pPr>
            <a:r>
              <a:rPr sz="1600" spc="-15" dirty="0">
                <a:latin typeface="Tahoma"/>
                <a:cs typeface="Tahoma"/>
              </a:rPr>
              <a:t>/usr/sbin </a:t>
            </a:r>
            <a:r>
              <a:rPr sz="1600" spc="-15" dirty="0">
                <a:latin typeface="Microsoft Sans Serif"/>
                <a:cs typeface="Microsoft Sans Serif"/>
              </a:rPr>
              <a:t>съдържа </a:t>
            </a:r>
            <a:r>
              <a:rPr sz="1600" spc="-10" dirty="0">
                <a:latin typeface="Microsoft Sans Serif"/>
                <a:cs typeface="Microsoft Sans Serif"/>
              </a:rPr>
              <a:t>двоично </a:t>
            </a:r>
            <a:r>
              <a:rPr sz="1600" spc="-5" dirty="0">
                <a:latin typeface="Microsoft Sans Serif"/>
                <a:cs typeface="Microsoft Sans Serif"/>
              </a:rPr>
              <a:t>файлове </a:t>
            </a:r>
            <a:r>
              <a:rPr sz="1600" spc="-40" dirty="0">
                <a:latin typeface="Microsoft Sans Serif"/>
                <a:cs typeface="Microsoft Sans Serif"/>
              </a:rPr>
              <a:t>за </a:t>
            </a:r>
            <a:r>
              <a:rPr sz="1600" spc="-15" dirty="0">
                <a:latin typeface="Microsoft Sans Serif"/>
                <a:cs typeface="Microsoft Sans Serif"/>
              </a:rPr>
              <a:t>системни 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администратори</a:t>
            </a:r>
            <a:r>
              <a:rPr sz="1600" spc="-25" dirty="0">
                <a:latin typeface="Tahoma"/>
                <a:cs typeface="Tahoma"/>
              </a:rPr>
              <a:t>. </a:t>
            </a:r>
            <a:r>
              <a:rPr sz="1600" spc="-30" dirty="0">
                <a:latin typeface="Microsoft Sans Serif"/>
                <a:cs typeface="Microsoft Sans Serif"/>
              </a:rPr>
              <a:t>Ако </a:t>
            </a:r>
            <a:r>
              <a:rPr sz="1600" spc="-10" dirty="0">
                <a:latin typeface="Microsoft Sans Serif"/>
                <a:cs typeface="Microsoft Sans Serif"/>
              </a:rPr>
              <a:t>не </a:t>
            </a:r>
            <a:r>
              <a:rPr sz="1600" spc="-35" dirty="0">
                <a:latin typeface="Microsoft Sans Serif"/>
                <a:cs typeface="Microsoft Sans Serif"/>
              </a:rPr>
              <a:t>можете </a:t>
            </a:r>
            <a:r>
              <a:rPr sz="1600" spc="-5" dirty="0">
                <a:latin typeface="Microsoft Sans Serif"/>
                <a:cs typeface="Microsoft Sans Serif"/>
              </a:rPr>
              <a:t>да </a:t>
            </a:r>
            <a:r>
              <a:rPr sz="1600" spc="-15" dirty="0">
                <a:latin typeface="Microsoft Sans Serif"/>
                <a:cs typeface="Microsoft Sans Serif"/>
              </a:rPr>
              <a:t>намерите </a:t>
            </a:r>
            <a:r>
              <a:rPr sz="1600" dirty="0">
                <a:latin typeface="Microsoft Sans Serif"/>
                <a:cs typeface="Microsoft Sans Serif"/>
              </a:rPr>
              <a:t>файл в </a:t>
            </a:r>
            <a:r>
              <a:rPr sz="1600" spc="-40" dirty="0">
                <a:latin typeface="Tahoma"/>
                <a:cs typeface="Tahoma"/>
              </a:rPr>
              <a:t>/sbin, 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потърсете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го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в</a:t>
            </a:r>
            <a:r>
              <a:rPr sz="1600" spc="-11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Tahoma"/>
                <a:cs typeface="Tahoma"/>
              </a:rPr>
              <a:t>/usr/sbin.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Примерни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програми</a:t>
            </a:r>
            <a:r>
              <a:rPr sz="1600" spc="-11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тук</a:t>
            </a:r>
            <a:r>
              <a:rPr sz="1600" spc="-65" dirty="0">
                <a:latin typeface="Tahoma"/>
                <a:cs typeface="Tahoma"/>
              </a:rPr>
              <a:t>: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atd,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cron,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sshd,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useradd,</a:t>
            </a:r>
            <a:r>
              <a:rPr sz="1600" spc="-20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userdel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6248400" algn="l"/>
              </a:tabLst>
            </a:pP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/usr/lib</a:t>
            </a:r>
            <a:r>
              <a:rPr sz="1600" u="heavy" spc="-1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съдържа</a:t>
            </a:r>
            <a:r>
              <a:rPr sz="16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нужните</a:t>
            </a:r>
            <a:r>
              <a:rPr sz="1600" u="heavy" spc="-1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библиотеки</a:t>
            </a:r>
            <a:r>
              <a:rPr sz="16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spc="-4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за</a:t>
            </a:r>
            <a:r>
              <a:rPr sz="16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програмите</a:t>
            </a:r>
            <a:r>
              <a:rPr sz="1600" u="heavy" spc="-1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от</a:t>
            </a:r>
            <a:r>
              <a:rPr sz="16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/usr/bin</a:t>
            </a:r>
            <a:r>
              <a:rPr sz="1600" u="heavy" spc="-1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и	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spc="-15" dirty="0">
                <a:latin typeface="Tahoma"/>
                <a:cs typeface="Tahoma"/>
              </a:rPr>
              <a:t>/usr/sbin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9760">
              <a:lnSpc>
                <a:spcPct val="100000"/>
              </a:lnSpc>
              <a:spcBef>
                <a:spcPts val="100"/>
              </a:spcBef>
            </a:pPr>
            <a:r>
              <a:rPr spc="830" dirty="0"/>
              <a:t>/</a:t>
            </a:r>
            <a:r>
              <a:rPr spc="50" dirty="0"/>
              <a:t>usr</a:t>
            </a:r>
            <a:r>
              <a:rPr spc="-250" dirty="0"/>
              <a:t> </a:t>
            </a:r>
            <a:r>
              <a:rPr spc="705" dirty="0"/>
              <a:t>–</a:t>
            </a:r>
            <a:r>
              <a:rPr spc="-185" dirty="0"/>
              <a:t> </a:t>
            </a:r>
            <a:r>
              <a:rPr spc="65" dirty="0"/>
              <a:t>потребителски</a:t>
            </a:r>
            <a:r>
              <a:rPr spc="-185" dirty="0"/>
              <a:t> </a:t>
            </a:r>
            <a:r>
              <a:rPr spc="60" dirty="0"/>
              <a:t>програми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03787"/>
            <a:ext cx="612394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/usr/local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съдържа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потребителските</a:t>
            </a:r>
            <a:r>
              <a:rPr sz="1600" spc="-11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програми</a:t>
            </a:r>
            <a:r>
              <a:rPr sz="1600" spc="-35" dirty="0">
                <a:latin typeface="Tahoma"/>
                <a:cs typeface="Tahoma"/>
              </a:rPr>
              <a:t>,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които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инсталирате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от </a:t>
            </a:r>
            <a:r>
              <a:rPr sz="1600" spc="-50" dirty="0">
                <a:latin typeface="Microsoft Sans Serif"/>
                <a:cs typeface="Microsoft Sans Serif"/>
              </a:rPr>
              <a:t>източник</a:t>
            </a:r>
            <a:r>
              <a:rPr sz="1600" spc="-50" dirty="0">
                <a:latin typeface="Tahoma"/>
                <a:cs typeface="Tahoma"/>
              </a:rPr>
              <a:t>, </a:t>
            </a:r>
            <a:r>
              <a:rPr sz="1600" spc="-30" dirty="0">
                <a:latin typeface="Microsoft Sans Serif"/>
                <a:cs typeface="Microsoft Sans Serif"/>
              </a:rPr>
              <a:t>например</a:t>
            </a:r>
            <a:r>
              <a:rPr sz="1600" spc="-30" dirty="0">
                <a:latin typeface="Tahoma"/>
                <a:cs typeface="Tahoma"/>
              </a:rPr>
              <a:t>, </a:t>
            </a:r>
            <a:r>
              <a:rPr sz="1600" spc="-35" dirty="0">
                <a:latin typeface="Microsoft Sans Serif"/>
                <a:cs typeface="Microsoft Sans Serif"/>
              </a:rPr>
              <a:t>когато </a:t>
            </a:r>
            <a:r>
              <a:rPr sz="1600" spc="-10" dirty="0">
                <a:latin typeface="Microsoft Sans Serif"/>
                <a:cs typeface="Microsoft Sans Serif"/>
              </a:rPr>
              <a:t>инсталирате </a:t>
            </a:r>
            <a:r>
              <a:rPr sz="1600" spc="-10" dirty="0">
                <a:latin typeface="Tahoma"/>
                <a:cs typeface="Tahoma"/>
              </a:rPr>
              <a:t>apache </a:t>
            </a:r>
            <a:r>
              <a:rPr sz="1600" spc="-20" dirty="0">
                <a:latin typeface="Microsoft Sans Serif"/>
                <a:cs typeface="Microsoft Sans Serif"/>
              </a:rPr>
              <a:t>от </a:t>
            </a:r>
            <a:r>
              <a:rPr sz="1600" spc="-50" dirty="0">
                <a:latin typeface="Microsoft Sans Serif"/>
                <a:cs typeface="Microsoft Sans Serif"/>
              </a:rPr>
              <a:t>източник</a:t>
            </a:r>
            <a:r>
              <a:rPr sz="1600" spc="-50" dirty="0">
                <a:latin typeface="Tahoma"/>
                <a:cs typeface="Tahoma"/>
              </a:rPr>
              <a:t>, 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т</a:t>
            </a:r>
            <a:r>
              <a:rPr sz="1600" spc="-10" dirty="0">
                <a:latin typeface="Microsoft Sans Serif"/>
                <a:cs typeface="Microsoft Sans Serif"/>
              </a:rPr>
              <a:t>о</a:t>
            </a:r>
            <a:r>
              <a:rPr sz="1600" spc="-5" dirty="0">
                <a:latin typeface="Microsoft Sans Serif"/>
                <a:cs typeface="Microsoft Sans Serif"/>
              </a:rPr>
              <a:t>й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щ</a:t>
            </a:r>
            <a:r>
              <a:rPr sz="1600" dirty="0">
                <a:latin typeface="Microsoft Sans Serif"/>
                <a:cs typeface="Microsoft Sans Serif"/>
              </a:rPr>
              <a:t>е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о</a:t>
            </a:r>
            <a:r>
              <a:rPr sz="1600" dirty="0">
                <a:latin typeface="Microsoft Sans Serif"/>
                <a:cs typeface="Microsoft Sans Serif"/>
              </a:rPr>
              <a:t>тиде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в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85" dirty="0">
                <a:latin typeface="Tahoma"/>
                <a:cs typeface="Tahoma"/>
              </a:rPr>
              <a:t>/</a:t>
            </a:r>
            <a:r>
              <a:rPr sz="1600" spc="10" dirty="0">
                <a:latin typeface="Tahoma"/>
                <a:cs typeface="Tahoma"/>
              </a:rPr>
              <a:t>usr/local</a:t>
            </a:r>
            <a:r>
              <a:rPr sz="1600" spc="-90" dirty="0">
                <a:latin typeface="Tahoma"/>
                <a:cs typeface="Tahoma"/>
              </a:rPr>
              <a:t>/</a:t>
            </a:r>
            <a:r>
              <a:rPr sz="1600" spc="-5" dirty="0">
                <a:latin typeface="Tahoma"/>
                <a:cs typeface="Tahoma"/>
              </a:rPr>
              <a:t>apache2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3287" y="3127787"/>
            <a:ext cx="596582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Проучете</a:t>
            </a:r>
            <a:r>
              <a:rPr sz="16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защо</a:t>
            </a:r>
            <a:r>
              <a:rPr sz="16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има</a:t>
            </a:r>
            <a:r>
              <a:rPr sz="1600" u="heavy" spc="-10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/bin</a:t>
            </a:r>
            <a:r>
              <a:rPr sz="1600" u="heavy" spc="-1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и</a:t>
            </a:r>
            <a:r>
              <a:rPr sz="16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/usr/bin.</a:t>
            </a:r>
            <a:r>
              <a:rPr sz="1600" u="heavy" spc="-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600" u="heavy" spc="-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Каква</a:t>
            </a:r>
            <a:r>
              <a:rPr sz="1600" u="heavy" spc="-1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е</a:t>
            </a:r>
            <a:r>
              <a:rPr sz="1600" u="heavy" spc="-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spc="-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разликата</a:t>
            </a:r>
            <a:r>
              <a:rPr sz="1600" u="heavy" spc="-1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spc="-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между</a:t>
            </a:r>
            <a:r>
              <a:rPr sz="1600" u="heavy" spc="-1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spc="-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тях</a:t>
            </a:r>
            <a:r>
              <a:rPr sz="16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?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u="heavy" spc="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1600" u="heavy" spc="-2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/sbin</a:t>
            </a:r>
            <a:r>
              <a:rPr sz="1600" u="heavy" spc="-1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и</a:t>
            </a:r>
            <a:r>
              <a:rPr sz="1600" u="heavy" spc="-1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/usr/sbin?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2585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/home</a:t>
            </a:r>
            <a:r>
              <a:rPr spc="-195" dirty="0"/>
              <a:t> </a:t>
            </a:r>
            <a:r>
              <a:rPr spc="150" dirty="0"/>
              <a:t>-</a:t>
            </a:r>
            <a:r>
              <a:rPr spc="-195" dirty="0"/>
              <a:t> </a:t>
            </a:r>
            <a:r>
              <a:rPr spc="75" dirty="0"/>
              <a:t>домашни</a:t>
            </a:r>
            <a:r>
              <a:rPr spc="-195" dirty="0"/>
              <a:t> </a:t>
            </a:r>
            <a:r>
              <a:rPr spc="65" dirty="0"/>
              <a:t>директории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01629"/>
            <a:ext cx="572389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650" spc="-5" dirty="0">
                <a:solidFill>
                  <a:srgbClr val="111111"/>
                </a:solidFill>
                <a:latin typeface="Georgia"/>
                <a:cs typeface="Georgia"/>
              </a:rPr>
              <a:t>Домашни директории, </a:t>
            </a:r>
            <a:r>
              <a:rPr sz="1650" dirty="0">
                <a:solidFill>
                  <a:srgbClr val="111111"/>
                </a:solidFill>
                <a:latin typeface="Georgia"/>
                <a:cs typeface="Georgia"/>
              </a:rPr>
              <a:t>в </a:t>
            </a:r>
            <a:r>
              <a:rPr sz="1650" spc="-5" dirty="0">
                <a:solidFill>
                  <a:srgbClr val="111111"/>
                </a:solidFill>
                <a:latin typeface="Georgia"/>
                <a:cs typeface="Georgia"/>
              </a:rPr>
              <a:t>които потребителите съхраняват </a:t>
            </a:r>
            <a:r>
              <a:rPr sz="1650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spc="-5" dirty="0">
                <a:solidFill>
                  <a:srgbClr val="111111"/>
                </a:solidFill>
                <a:latin typeface="Georgia"/>
                <a:cs typeface="Georgia"/>
              </a:rPr>
              <a:t>личните</a:t>
            </a:r>
            <a:r>
              <a:rPr sz="1650" spc="-20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spc="-5" dirty="0">
                <a:solidFill>
                  <a:srgbClr val="111111"/>
                </a:solidFill>
                <a:latin typeface="Georgia"/>
                <a:cs typeface="Georgia"/>
              </a:rPr>
              <a:t>си</a:t>
            </a:r>
            <a:r>
              <a:rPr sz="1650" spc="-20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spc="-5" dirty="0">
                <a:solidFill>
                  <a:srgbClr val="111111"/>
                </a:solidFill>
                <a:latin typeface="Georgia"/>
                <a:cs typeface="Georgia"/>
              </a:rPr>
              <a:t>файлове.</a:t>
            </a:r>
            <a:r>
              <a:rPr sz="1650" spc="-20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spc="-5" dirty="0">
                <a:solidFill>
                  <a:srgbClr val="111111"/>
                </a:solidFill>
                <a:latin typeface="Georgia"/>
                <a:cs typeface="Georgia"/>
              </a:rPr>
              <a:t>Например:</a:t>
            </a:r>
            <a:r>
              <a:rPr sz="1650" spc="-20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spc="-5" dirty="0">
                <a:solidFill>
                  <a:srgbClr val="111111"/>
                </a:solidFill>
                <a:latin typeface="Georgia"/>
                <a:cs typeface="Georgia"/>
              </a:rPr>
              <a:t>/home/ivan,</a:t>
            </a:r>
            <a:r>
              <a:rPr sz="1650" spc="-15" dirty="0">
                <a:solidFill>
                  <a:srgbClr val="111111"/>
                </a:solidFill>
                <a:latin typeface="Georgia"/>
                <a:cs typeface="Georgia"/>
              </a:rPr>
              <a:t> </a:t>
            </a:r>
            <a:r>
              <a:rPr sz="1650" spc="-5" dirty="0">
                <a:solidFill>
                  <a:srgbClr val="111111"/>
                </a:solidFill>
                <a:latin typeface="Georgia"/>
                <a:cs typeface="Georgia"/>
              </a:rPr>
              <a:t>/home/maria</a:t>
            </a:r>
            <a:endParaRPr sz="16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633734"/>
            <a:ext cx="6262318" cy="461665"/>
          </a:xfrm>
        </p:spPr>
        <p:txBody>
          <a:bodyPr/>
          <a:lstStyle/>
          <a:p>
            <a:r>
              <a:rPr lang="bg-BG" dirty="0"/>
              <a:t>Файлови системи в </a:t>
            </a:r>
            <a:r>
              <a:rPr lang="en-US" dirty="0"/>
              <a:t>Windows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237" y="1619651"/>
            <a:ext cx="8109524" cy="1846659"/>
          </a:xfrm>
        </p:spPr>
        <p:txBody>
          <a:bodyPr/>
          <a:lstStyle/>
          <a:p>
            <a:r>
              <a:rPr lang="ru-RU" b="1" dirty="0"/>
              <a:t>FAT (File Allocation Table):</a:t>
            </a:r>
            <a:endParaRPr lang="ru-RU" dirty="0"/>
          </a:p>
          <a:p>
            <a:r>
              <a:rPr lang="ru-RU" b="1" dirty="0"/>
              <a:t>FAT16 и FAT32:</a:t>
            </a:r>
            <a:endParaRPr lang="ru-RU" dirty="0"/>
          </a:p>
          <a:p>
            <a:pPr lvl="1"/>
            <a:r>
              <a:rPr lang="ru-RU" dirty="0"/>
              <a:t>Стара файлова система, използвана за съвместимост с по-стари операционни системи.</a:t>
            </a:r>
          </a:p>
          <a:p>
            <a:pPr lvl="1"/>
            <a:r>
              <a:rPr lang="ru-RU" dirty="0"/>
              <a:t>Ограничена поддръжка за размер на файловете (до 4 GB във FAT32).</a:t>
            </a:r>
          </a:p>
          <a:p>
            <a:pPr lvl="1"/>
            <a:r>
              <a:rPr lang="ru-RU" dirty="0" smtClean="0"/>
              <a:t>Използва</a:t>
            </a:r>
            <a:r>
              <a:rPr lang="en-US" dirty="0" smtClean="0"/>
              <a:t> </a:t>
            </a:r>
            <a:r>
              <a:rPr lang="bg-BG" dirty="0" smtClean="0"/>
              <a:t>се</a:t>
            </a:r>
            <a:r>
              <a:rPr lang="ru-RU" dirty="0" smtClean="0"/>
              <a:t> </a:t>
            </a:r>
            <a:r>
              <a:rPr lang="ru-RU" dirty="0"/>
              <a:t>за USB устройства.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20830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4734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/bo</a:t>
            </a:r>
            <a:r>
              <a:rPr spc="330" dirty="0"/>
              <a:t>o</a:t>
            </a:r>
            <a:r>
              <a:rPr spc="-40" dirty="0"/>
              <a:t>t</a:t>
            </a:r>
            <a:r>
              <a:rPr spc="-185" dirty="0"/>
              <a:t> </a:t>
            </a:r>
            <a:r>
              <a:rPr spc="705" dirty="0"/>
              <a:t>–</a:t>
            </a:r>
            <a:r>
              <a:rPr spc="-185" dirty="0"/>
              <a:t> </a:t>
            </a:r>
            <a:r>
              <a:rPr spc="165" dirty="0"/>
              <a:t>Bo</a:t>
            </a:r>
            <a:r>
              <a:rPr spc="135" dirty="0"/>
              <a:t>o</a:t>
            </a:r>
            <a:r>
              <a:rPr spc="-40" dirty="0"/>
              <a:t>t</a:t>
            </a:r>
            <a:r>
              <a:rPr spc="-185" dirty="0"/>
              <a:t> </a:t>
            </a:r>
            <a:r>
              <a:rPr spc="75" dirty="0"/>
              <a:t>Loader</a:t>
            </a:r>
            <a:r>
              <a:rPr spc="-250" dirty="0"/>
              <a:t> </a:t>
            </a:r>
            <a:r>
              <a:rPr spc="30" dirty="0"/>
              <a:t>Files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0" marR="492759">
              <a:lnSpc>
                <a:spcPct val="113300"/>
              </a:lnSpc>
              <a:spcBef>
                <a:spcPts val="100"/>
              </a:spcBef>
            </a:pPr>
            <a:r>
              <a:rPr spc="-5" dirty="0"/>
              <a:t>Съ</a:t>
            </a:r>
            <a:r>
              <a:rPr spc="-35" dirty="0"/>
              <a:t>д</a:t>
            </a:r>
            <a:r>
              <a:rPr spc="-15" dirty="0"/>
              <a:t>ържа</a:t>
            </a:r>
            <a:r>
              <a:rPr spc="-120" dirty="0"/>
              <a:t> </a:t>
            </a:r>
            <a:r>
              <a:rPr spc="-5" dirty="0"/>
              <a:t>фай</a:t>
            </a:r>
            <a:r>
              <a:rPr spc="15" dirty="0"/>
              <a:t>л</a:t>
            </a:r>
            <a:r>
              <a:rPr spc="-5" dirty="0"/>
              <a:t>о</a:t>
            </a:r>
            <a:r>
              <a:rPr spc="-20" dirty="0"/>
              <a:t>в</a:t>
            </a:r>
            <a:r>
              <a:rPr dirty="0"/>
              <a:t>е</a:t>
            </a:r>
            <a:r>
              <a:rPr spc="-114" dirty="0"/>
              <a:t> </a:t>
            </a:r>
            <a:r>
              <a:rPr dirty="0"/>
              <a:t>с</a:t>
            </a:r>
            <a:r>
              <a:rPr spc="-55" dirty="0"/>
              <a:t>в</a:t>
            </a:r>
            <a:r>
              <a:rPr dirty="0"/>
              <a:t>ъ</a:t>
            </a:r>
            <a:r>
              <a:rPr spc="-20" dirty="0"/>
              <a:t>р</a:t>
            </a:r>
            <a:r>
              <a:rPr spc="-25" dirty="0"/>
              <a:t>зан</a:t>
            </a:r>
            <a:r>
              <a:rPr spc="-20" dirty="0"/>
              <a:t>и</a:t>
            </a:r>
            <a:r>
              <a:rPr spc="-120" dirty="0"/>
              <a:t> </a:t>
            </a:r>
            <a:r>
              <a:rPr dirty="0"/>
              <a:t>с</a:t>
            </a:r>
            <a:r>
              <a:rPr spc="-120" dirty="0"/>
              <a:t> </a:t>
            </a:r>
            <a:r>
              <a:rPr spc="25" dirty="0">
                <a:latin typeface="Tahoma"/>
                <a:cs typeface="Tahoma"/>
              </a:rPr>
              <a:t>boot</a:t>
            </a:r>
            <a:r>
              <a:rPr spc="-19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loader-a.</a:t>
            </a:r>
            <a:r>
              <a:rPr spc="-195" dirty="0">
                <a:latin typeface="Tahoma"/>
                <a:cs typeface="Tahoma"/>
              </a:rPr>
              <a:t> </a:t>
            </a:r>
            <a:r>
              <a:rPr spc="-140" dirty="0">
                <a:latin typeface="Tahoma"/>
                <a:cs typeface="Tahoma"/>
              </a:rPr>
              <a:t>(</a:t>
            </a:r>
            <a:r>
              <a:rPr spc="-5" dirty="0"/>
              <a:t>сис</a:t>
            </a:r>
            <a:r>
              <a:rPr spc="-25" dirty="0"/>
              <a:t>т</a:t>
            </a:r>
            <a:r>
              <a:rPr spc="-20" dirty="0"/>
              <a:t>ем</a:t>
            </a:r>
            <a:r>
              <a:rPr spc="-50" dirty="0"/>
              <a:t>а</a:t>
            </a:r>
            <a:r>
              <a:rPr spc="-20" dirty="0"/>
              <a:t>т</a:t>
            </a:r>
            <a:r>
              <a:rPr dirty="0"/>
              <a:t>а</a:t>
            </a:r>
            <a:r>
              <a:rPr spc="-120" dirty="0"/>
              <a:t> </a:t>
            </a:r>
            <a:r>
              <a:rPr spc="-30" dirty="0"/>
              <a:t>за  </a:t>
            </a:r>
            <a:r>
              <a:rPr spc="-25" dirty="0"/>
              <a:t>зар</a:t>
            </a:r>
            <a:r>
              <a:rPr spc="-40" dirty="0"/>
              <a:t>е</a:t>
            </a:r>
            <a:r>
              <a:rPr spc="-20" dirty="0"/>
              <a:t>ждан</a:t>
            </a:r>
            <a:r>
              <a:rPr spc="-15" dirty="0"/>
              <a:t>е</a:t>
            </a:r>
            <a:r>
              <a:rPr spc="-110" dirty="0"/>
              <a:t> </a:t>
            </a:r>
            <a:r>
              <a:rPr spc="-10" dirty="0"/>
              <a:t>н</a:t>
            </a:r>
            <a:r>
              <a:rPr spc="-5" dirty="0"/>
              <a:t>а</a:t>
            </a:r>
            <a:r>
              <a:rPr spc="-120" dirty="0"/>
              <a:t> </a:t>
            </a:r>
            <a:r>
              <a:rPr spc="-45" dirty="0"/>
              <a:t>Лину</a:t>
            </a:r>
            <a:r>
              <a:rPr spc="-20" dirty="0"/>
              <a:t>к</a:t>
            </a:r>
            <a:r>
              <a:rPr dirty="0"/>
              <a:t>с</a:t>
            </a:r>
            <a:r>
              <a:rPr spc="-140" dirty="0">
                <a:latin typeface="Tahoma"/>
                <a:cs typeface="Tahoma"/>
              </a:rPr>
              <a:t>).</a:t>
            </a:r>
          </a:p>
          <a:p>
            <a:pPr marL="1968500" marR="5080">
              <a:lnSpc>
                <a:spcPct val="199200"/>
              </a:lnSpc>
            </a:pPr>
            <a:r>
              <a:rPr spc="-20" dirty="0"/>
              <a:t>Съдържат </a:t>
            </a:r>
            <a:r>
              <a:rPr dirty="0"/>
              <a:t>се </a:t>
            </a:r>
            <a:r>
              <a:rPr spc="10" dirty="0">
                <a:latin typeface="Tahoma"/>
                <a:cs typeface="Tahoma"/>
              </a:rPr>
              <a:t>initrd, </a:t>
            </a:r>
            <a:r>
              <a:rPr spc="-10" dirty="0">
                <a:latin typeface="Tahoma"/>
                <a:cs typeface="Tahoma"/>
              </a:rPr>
              <a:t>vmlinux, </a:t>
            </a:r>
            <a:r>
              <a:rPr dirty="0">
                <a:latin typeface="Tahoma"/>
                <a:cs typeface="Tahoma"/>
              </a:rPr>
              <a:t>grub </a:t>
            </a:r>
            <a:r>
              <a:rPr spc="-5" dirty="0"/>
              <a:t>файлове </a:t>
            </a:r>
            <a:r>
              <a:rPr spc="-30" dirty="0">
                <a:latin typeface="Tahoma"/>
                <a:cs typeface="Tahoma"/>
              </a:rPr>
              <a:t>- </a:t>
            </a:r>
            <a:r>
              <a:rPr spc="-10" dirty="0"/>
              <a:t>част </a:t>
            </a:r>
            <a:r>
              <a:rPr spc="-20" dirty="0"/>
              <a:t>от </a:t>
            </a:r>
            <a:r>
              <a:rPr spc="-35" dirty="0"/>
              <a:t>ядрото</a:t>
            </a:r>
            <a:r>
              <a:rPr spc="-35" dirty="0">
                <a:latin typeface="Tahoma"/>
                <a:cs typeface="Tahoma"/>
              </a:rPr>
              <a:t>. 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30" dirty="0"/>
              <a:t>Примери</a:t>
            </a:r>
            <a:r>
              <a:rPr spc="-30" dirty="0">
                <a:latin typeface="Tahoma"/>
                <a:cs typeface="Tahoma"/>
              </a:rPr>
              <a:t>:</a:t>
            </a:r>
            <a:r>
              <a:rPr spc="-1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initrd.img-2.6.32-24-generic,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vmlinuz-2.6.32-24-generic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5391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/lib</a:t>
            </a:r>
            <a:r>
              <a:rPr spc="-200" dirty="0"/>
              <a:t> </a:t>
            </a:r>
            <a:r>
              <a:rPr spc="705" dirty="0"/>
              <a:t>–</a:t>
            </a:r>
            <a:r>
              <a:rPr spc="-200" dirty="0"/>
              <a:t> </a:t>
            </a:r>
            <a:r>
              <a:rPr spc="70" dirty="0"/>
              <a:t>Системни</a:t>
            </a:r>
            <a:r>
              <a:rPr spc="-200" dirty="0"/>
              <a:t> </a:t>
            </a:r>
            <a:r>
              <a:rPr spc="60" dirty="0"/>
              <a:t>библиотеки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03787"/>
            <a:ext cx="533463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latin typeface="Microsoft Sans Serif"/>
                <a:cs typeface="Microsoft Sans Serif"/>
              </a:rPr>
              <a:t>Съ</a:t>
            </a:r>
            <a:r>
              <a:rPr sz="1600" spc="-35" dirty="0">
                <a:latin typeface="Microsoft Sans Serif"/>
                <a:cs typeface="Microsoft Sans Serif"/>
              </a:rPr>
              <a:t>д</a:t>
            </a:r>
            <a:r>
              <a:rPr sz="1600" spc="-15" dirty="0">
                <a:latin typeface="Microsoft Sans Serif"/>
                <a:cs typeface="Microsoft Sans Serif"/>
              </a:rPr>
              <a:t>ържа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би</a:t>
            </a:r>
            <a:r>
              <a:rPr sz="1600" spc="-80" dirty="0">
                <a:latin typeface="Microsoft Sans Serif"/>
                <a:cs typeface="Microsoft Sans Serif"/>
              </a:rPr>
              <a:t>б</a:t>
            </a:r>
            <a:r>
              <a:rPr sz="1600" dirty="0">
                <a:latin typeface="Microsoft Sans Serif"/>
                <a:cs typeface="Microsoft Sans Serif"/>
              </a:rPr>
              <a:t>ли</a:t>
            </a:r>
            <a:r>
              <a:rPr sz="1600" spc="-30" dirty="0">
                <a:latin typeface="Microsoft Sans Serif"/>
                <a:cs typeface="Microsoft Sans Serif"/>
              </a:rPr>
              <a:t>о</a:t>
            </a:r>
            <a:r>
              <a:rPr sz="1600" spc="-20" dirty="0">
                <a:latin typeface="Microsoft Sans Serif"/>
                <a:cs typeface="Microsoft Sans Serif"/>
              </a:rPr>
              <a:t>т</a:t>
            </a:r>
            <a:r>
              <a:rPr sz="1600" spc="-55" dirty="0">
                <a:latin typeface="Microsoft Sans Serif"/>
                <a:cs typeface="Microsoft Sans Serif"/>
              </a:rPr>
              <a:t>е</a:t>
            </a:r>
            <a:r>
              <a:rPr sz="1600" spc="-15" dirty="0">
                <a:latin typeface="Microsoft Sans Serif"/>
                <a:cs typeface="Microsoft Sans Serif"/>
              </a:rPr>
              <a:t>чн</a:t>
            </a:r>
            <a:r>
              <a:rPr sz="1600" spc="-10" dirty="0">
                <a:latin typeface="Microsoft Sans Serif"/>
                <a:cs typeface="Microsoft Sans Serif"/>
              </a:rPr>
              <a:t>и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фай</a:t>
            </a:r>
            <a:r>
              <a:rPr sz="1600" spc="15" dirty="0">
                <a:latin typeface="Microsoft Sans Serif"/>
                <a:cs typeface="Microsoft Sans Serif"/>
              </a:rPr>
              <a:t>л</a:t>
            </a:r>
            <a:r>
              <a:rPr sz="1600" spc="-5" dirty="0">
                <a:latin typeface="Microsoft Sans Serif"/>
                <a:cs typeface="Microsoft Sans Serif"/>
              </a:rPr>
              <a:t>о</a:t>
            </a:r>
            <a:r>
              <a:rPr sz="1600" spc="-20" dirty="0">
                <a:latin typeface="Microsoft Sans Serif"/>
                <a:cs typeface="Microsoft Sans Serif"/>
              </a:rPr>
              <a:t>в</a:t>
            </a:r>
            <a:r>
              <a:rPr sz="1600" dirty="0">
                <a:latin typeface="Microsoft Sans Serif"/>
                <a:cs typeface="Microsoft Sans Serif"/>
              </a:rPr>
              <a:t>е</a:t>
            </a:r>
            <a:r>
              <a:rPr sz="1600" spc="-150" dirty="0">
                <a:latin typeface="Tahoma"/>
                <a:cs typeface="Tahoma"/>
              </a:rPr>
              <a:t>,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к</a:t>
            </a:r>
            <a:r>
              <a:rPr sz="1600" spc="-10" dirty="0">
                <a:latin typeface="Microsoft Sans Serif"/>
                <a:cs typeface="Microsoft Sans Serif"/>
              </a:rPr>
              <a:t>ои</a:t>
            </a:r>
            <a:r>
              <a:rPr sz="1600" spc="-25" dirty="0">
                <a:latin typeface="Microsoft Sans Serif"/>
                <a:cs typeface="Microsoft Sans Serif"/>
              </a:rPr>
              <a:t>т</a:t>
            </a:r>
            <a:r>
              <a:rPr sz="1600" dirty="0">
                <a:latin typeface="Microsoft Sans Serif"/>
                <a:cs typeface="Microsoft Sans Serif"/>
              </a:rPr>
              <a:t>о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са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нео</a:t>
            </a:r>
            <a:r>
              <a:rPr sz="1600" spc="-60" dirty="0">
                <a:latin typeface="Microsoft Sans Serif"/>
                <a:cs typeface="Microsoft Sans Serif"/>
              </a:rPr>
              <a:t>б</a:t>
            </a:r>
            <a:r>
              <a:rPr sz="1600" spc="-20" dirty="0">
                <a:latin typeface="Microsoft Sans Serif"/>
                <a:cs typeface="Microsoft Sans Serif"/>
              </a:rPr>
              <a:t>х</a:t>
            </a:r>
            <a:r>
              <a:rPr sz="1600" spc="-35" dirty="0">
                <a:latin typeface="Microsoft Sans Serif"/>
                <a:cs typeface="Microsoft Sans Serif"/>
              </a:rPr>
              <a:t>о</a:t>
            </a:r>
            <a:r>
              <a:rPr sz="1600" spc="-20" dirty="0">
                <a:latin typeface="Microsoft Sans Serif"/>
                <a:cs typeface="Microsoft Sans Serif"/>
              </a:rPr>
              <a:t>дим</a:t>
            </a:r>
            <a:r>
              <a:rPr sz="1600" spc="-10" dirty="0">
                <a:latin typeface="Microsoft Sans Serif"/>
                <a:cs typeface="Microsoft Sans Serif"/>
              </a:rPr>
              <a:t>и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на  </a:t>
            </a:r>
            <a:r>
              <a:rPr sz="1600" spc="-20" dirty="0">
                <a:latin typeface="Microsoft Sans Serif"/>
                <a:cs typeface="Microsoft Sans Serif"/>
              </a:rPr>
              <a:t>програми</a:t>
            </a:r>
            <a:r>
              <a:rPr sz="1600" spc="-30" dirty="0">
                <a:latin typeface="Microsoft Sans Serif"/>
                <a:cs typeface="Microsoft Sans Serif"/>
              </a:rPr>
              <a:t>т</a:t>
            </a:r>
            <a:r>
              <a:rPr sz="1600" dirty="0">
                <a:latin typeface="Microsoft Sans Serif"/>
                <a:cs typeface="Microsoft Sans Serif"/>
              </a:rPr>
              <a:t>е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в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Tahoma"/>
                <a:cs typeface="Tahoma"/>
              </a:rPr>
              <a:t>/bin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и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100" dirty="0">
                <a:latin typeface="Tahoma"/>
                <a:cs typeface="Tahoma"/>
              </a:rPr>
              <a:t>/</a:t>
            </a:r>
            <a:r>
              <a:rPr sz="1600" spc="5" dirty="0">
                <a:latin typeface="Tahoma"/>
                <a:cs typeface="Tahoma"/>
              </a:rPr>
              <a:t>sbin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Имената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на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библиотеките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са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във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формат</a:t>
            </a:r>
            <a:r>
              <a:rPr sz="1600" spc="-40" dirty="0">
                <a:latin typeface="Tahoma"/>
                <a:cs typeface="Tahoma"/>
              </a:rPr>
              <a:t>: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ld*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или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125" dirty="0">
                <a:latin typeface="Tahoma"/>
                <a:cs typeface="Tahoma"/>
              </a:rPr>
              <a:t>lib*.so.*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35" dirty="0">
                <a:latin typeface="Microsoft Sans Serif"/>
                <a:cs typeface="Microsoft Sans Serif"/>
              </a:rPr>
              <a:t>Пример</a:t>
            </a:r>
            <a:r>
              <a:rPr sz="1600" spc="-35" dirty="0">
                <a:latin typeface="Tahoma"/>
                <a:cs typeface="Tahoma"/>
              </a:rPr>
              <a:t>: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ld-2.11.1.so,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libncurses.so.5.7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4090670" cy="127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/opt</a:t>
            </a:r>
            <a:r>
              <a:rPr spc="-210" dirty="0"/>
              <a:t> </a:t>
            </a:r>
            <a:r>
              <a:rPr spc="705" dirty="0"/>
              <a:t>–</a:t>
            </a:r>
            <a:r>
              <a:rPr spc="-204" dirty="0"/>
              <a:t> </a:t>
            </a:r>
            <a:r>
              <a:rPr spc="30" dirty="0"/>
              <a:t>Допълнителни </a:t>
            </a:r>
            <a:r>
              <a:rPr spc="-885" dirty="0"/>
              <a:t> </a:t>
            </a:r>
            <a:r>
              <a:rPr spc="65" dirty="0"/>
              <a:t>приложения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600" b="0" spc="25" dirty="0">
                <a:latin typeface="Tahoma"/>
                <a:cs typeface="Tahoma"/>
              </a:rPr>
              <a:t>opt</a:t>
            </a:r>
            <a:r>
              <a:rPr sz="1600" b="0" spc="-195" dirty="0">
                <a:latin typeface="Tahoma"/>
                <a:cs typeface="Tahoma"/>
              </a:rPr>
              <a:t> </a:t>
            </a:r>
            <a:r>
              <a:rPr sz="1600" b="0" spc="-35" dirty="0">
                <a:latin typeface="Microsoft Sans Serif"/>
                <a:cs typeface="Microsoft Sans Serif"/>
              </a:rPr>
              <a:t>о</a:t>
            </a:r>
            <a:r>
              <a:rPr sz="1600" b="0" dirty="0">
                <a:latin typeface="Microsoft Sans Serif"/>
                <a:cs typeface="Microsoft Sans Serif"/>
              </a:rPr>
              <a:t>т</a:t>
            </a:r>
            <a:r>
              <a:rPr sz="1600" b="0" spc="-120" dirty="0">
                <a:latin typeface="Microsoft Sans Serif"/>
                <a:cs typeface="Microsoft Sans Serif"/>
              </a:rPr>
              <a:t> </a:t>
            </a:r>
            <a:r>
              <a:rPr sz="1600" b="0" spc="15" dirty="0">
                <a:latin typeface="Tahoma"/>
                <a:cs typeface="Tahoma"/>
              </a:rPr>
              <a:t>optional</a:t>
            </a:r>
            <a:r>
              <a:rPr sz="1600" b="0" spc="-195" dirty="0">
                <a:latin typeface="Tahoma"/>
                <a:cs typeface="Tahoma"/>
              </a:rPr>
              <a:t> </a:t>
            </a:r>
            <a:r>
              <a:rPr sz="1600" b="0" spc="-140" dirty="0">
                <a:latin typeface="Tahoma"/>
                <a:cs typeface="Tahoma"/>
              </a:rPr>
              <a:t>(</a:t>
            </a:r>
            <a:r>
              <a:rPr sz="1600" b="0" spc="-20" dirty="0">
                <a:latin typeface="Microsoft Sans Serif"/>
                <a:cs typeface="Microsoft Sans Serif"/>
              </a:rPr>
              <a:t>п</a:t>
            </a:r>
            <a:r>
              <a:rPr sz="1600" b="0" spc="-15" dirty="0">
                <a:latin typeface="Microsoft Sans Serif"/>
                <a:cs typeface="Microsoft Sans Serif"/>
              </a:rPr>
              <a:t>о</a:t>
            </a:r>
            <a:r>
              <a:rPr sz="1600" b="0" spc="-120" dirty="0">
                <a:latin typeface="Microsoft Sans Serif"/>
                <a:cs typeface="Microsoft Sans Serif"/>
              </a:rPr>
              <a:t> </a:t>
            </a:r>
            <a:r>
              <a:rPr sz="1600" b="0" spc="-40" dirty="0">
                <a:latin typeface="Microsoft Sans Serif"/>
                <a:cs typeface="Microsoft Sans Serif"/>
              </a:rPr>
              <a:t>ж</a:t>
            </a:r>
            <a:r>
              <a:rPr sz="1600" b="0" spc="-85" dirty="0">
                <a:latin typeface="Microsoft Sans Serif"/>
                <a:cs typeface="Microsoft Sans Serif"/>
              </a:rPr>
              <a:t>е</a:t>
            </a:r>
            <a:r>
              <a:rPr sz="1600" b="0" spc="-5" dirty="0">
                <a:latin typeface="Microsoft Sans Serif"/>
                <a:cs typeface="Microsoft Sans Serif"/>
              </a:rPr>
              <a:t>лани</a:t>
            </a:r>
            <a:r>
              <a:rPr sz="1600" b="0" dirty="0">
                <a:latin typeface="Microsoft Sans Serif"/>
                <a:cs typeface="Microsoft Sans Serif"/>
              </a:rPr>
              <a:t>е</a:t>
            </a:r>
            <a:r>
              <a:rPr sz="1600" b="0" spc="-135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3287" y="2121947"/>
            <a:ext cx="60477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Microsoft Sans Serif"/>
                <a:cs typeface="Microsoft Sans Serif"/>
              </a:rPr>
              <a:t>Съдържа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допълнителни</a:t>
            </a:r>
            <a:r>
              <a:rPr sz="1600" spc="-10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Tahoma"/>
                <a:cs typeface="Tahoma"/>
              </a:rPr>
              <a:t>(add-on)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приложения</a:t>
            </a:r>
            <a:r>
              <a:rPr sz="1600" spc="-10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от</a:t>
            </a:r>
            <a:r>
              <a:rPr sz="1600" spc="-11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отделни</a:t>
            </a:r>
            <a:r>
              <a:rPr sz="1600" spc="-11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автори</a:t>
            </a:r>
            <a:r>
              <a:rPr sz="1600" spc="-35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12700" marR="132080">
              <a:lnSpc>
                <a:spcPct val="113300"/>
              </a:lnSpc>
              <a:spcBef>
                <a:spcPts val="1650"/>
              </a:spcBef>
            </a:pPr>
            <a:r>
              <a:rPr sz="1600" spc="-5" dirty="0">
                <a:latin typeface="Tahoma"/>
                <a:cs typeface="Tahoma"/>
              </a:rPr>
              <a:t>add-on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приложенията</a:t>
            </a:r>
            <a:r>
              <a:rPr sz="1600" spc="-1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трябва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да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се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инсталират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или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в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Tahoma"/>
                <a:cs typeface="Tahoma"/>
              </a:rPr>
              <a:t>/opt/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или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в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п</a:t>
            </a:r>
            <a:r>
              <a:rPr sz="1600" spc="-50" dirty="0">
                <a:latin typeface="Microsoft Sans Serif"/>
                <a:cs typeface="Microsoft Sans Serif"/>
              </a:rPr>
              <a:t>о</a:t>
            </a:r>
            <a:r>
              <a:rPr sz="1600" spc="-25" dirty="0">
                <a:latin typeface="Microsoft Sans Serif"/>
                <a:cs typeface="Microsoft Sans Serif"/>
              </a:rPr>
              <a:t>ддире</a:t>
            </a:r>
            <a:r>
              <a:rPr sz="1600" dirty="0">
                <a:latin typeface="Microsoft Sans Serif"/>
                <a:cs typeface="Microsoft Sans Serif"/>
              </a:rPr>
              <a:t>к</a:t>
            </a:r>
            <a:r>
              <a:rPr sz="1600" spc="-20" dirty="0">
                <a:latin typeface="Microsoft Sans Serif"/>
                <a:cs typeface="Microsoft Sans Serif"/>
              </a:rPr>
              <a:t>т</a:t>
            </a:r>
            <a:r>
              <a:rPr sz="1600" spc="-10" dirty="0">
                <a:latin typeface="Microsoft Sans Serif"/>
                <a:cs typeface="Microsoft Sans Serif"/>
              </a:rPr>
              <a:t>ори</a:t>
            </a:r>
            <a:r>
              <a:rPr sz="1600" spc="-5" dirty="0">
                <a:latin typeface="Microsoft Sans Serif"/>
                <a:cs typeface="Microsoft Sans Serif"/>
              </a:rPr>
              <a:t>я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н</a:t>
            </a:r>
            <a:r>
              <a:rPr sz="1600" spc="-5" dirty="0">
                <a:latin typeface="Microsoft Sans Serif"/>
                <a:cs typeface="Microsoft Sans Serif"/>
              </a:rPr>
              <a:t>а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110" dirty="0">
                <a:latin typeface="Tahoma"/>
                <a:cs typeface="Tahoma"/>
              </a:rPr>
              <a:t>/</a:t>
            </a:r>
            <a:r>
              <a:rPr sz="1600" spc="15" dirty="0">
                <a:latin typeface="Tahoma"/>
                <a:cs typeface="Tahoma"/>
              </a:rPr>
              <a:t>opt/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2520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/mnt</a:t>
            </a:r>
            <a:r>
              <a:rPr spc="-225" dirty="0"/>
              <a:t> </a:t>
            </a:r>
            <a:r>
              <a:rPr spc="150" dirty="0"/>
              <a:t>-</a:t>
            </a:r>
            <a:r>
              <a:rPr spc="-220" dirty="0"/>
              <a:t> </a:t>
            </a:r>
            <a:r>
              <a:rPr spc="105" dirty="0"/>
              <a:t>Mount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36172"/>
            <a:ext cx="52597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latin typeface="Microsoft Sans Serif"/>
                <a:cs typeface="Microsoft Sans Serif"/>
              </a:rPr>
              <a:t>Дире</a:t>
            </a:r>
            <a:r>
              <a:rPr sz="1600" spc="-30" dirty="0">
                <a:latin typeface="Microsoft Sans Serif"/>
                <a:cs typeface="Microsoft Sans Serif"/>
              </a:rPr>
              <a:t>к</a:t>
            </a:r>
            <a:r>
              <a:rPr sz="1600" spc="-20" dirty="0">
                <a:latin typeface="Microsoft Sans Serif"/>
                <a:cs typeface="Microsoft Sans Serif"/>
              </a:rPr>
              <a:t>т</a:t>
            </a:r>
            <a:r>
              <a:rPr sz="1600" spc="-10" dirty="0">
                <a:latin typeface="Microsoft Sans Serif"/>
                <a:cs typeface="Microsoft Sans Serif"/>
              </a:rPr>
              <a:t>ори</a:t>
            </a:r>
            <a:r>
              <a:rPr sz="1600" spc="-5" dirty="0">
                <a:latin typeface="Microsoft Sans Serif"/>
                <a:cs typeface="Microsoft Sans Serif"/>
              </a:rPr>
              <a:t>я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з</a:t>
            </a:r>
            <a:r>
              <a:rPr sz="1600" spc="-35" dirty="0">
                <a:latin typeface="Microsoft Sans Serif"/>
                <a:cs typeface="Microsoft Sans Serif"/>
              </a:rPr>
              <a:t>а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монтиран</a:t>
            </a:r>
            <a:r>
              <a:rPr sz="1600" spc="-10" dirty="0">
                <a:latin typeface="Microsoft Sans Serif"/>
                <a:cs typeface="Microsoft Sans Serif"/>
              </a:rPr>
              <a:t>е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85" dirty="0">
                <a:latin typeface="Tahoma"/>
                <a:cs typeface="Tahoma"/>
              </a:rPr>
              <a:t>/</a:t>
            </a:r>
            <a:r>
              <a:rPr sz="1600" spc="5" dirty="0">
                <a:latin typeface="Tahoma"/>
                <a:cs typeface="Tahoma"/>
              </a:rPr>
              <a:t>mnt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13300"/>
              </a:lnSpc>
              <a:spcBef>
                <a:spcPts val="1650"/>
              </a:spcBef>
            </a:pPr>
            <a:r>
              <a:rPr sz="1600" spc="-30" dirty="0">
                <a:latin typeface="Microsoft Sans Serif"/>
                <a:cs typeface="Microsoft Sans Serif"/>
              </a:rPr>
              <a:t>Директория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за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временно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монтиране</a:t>
            </a:r>
            <a:r>
              <a:rPr sz="1600" spc="-25" dirty="0">
                <a:latin typeface="Tahoma"/>
                <a:cs typeface="Tahoma"/>
              </a:rPr>
              <a:t>,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където</a:t>
            </a:r>
            <a:r>
              <a:rPr sz="1600" spc="-11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системните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администратори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могат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да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монтират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файлови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системи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6150610" cy="127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585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/media</a:t>
            </a:r>
            <a:r>
              <a:rPr spc="-210" dirty="0"/>
              <a:t> </a:t>
            </a:r>
            <a:r>
              <a:rPr spc="150" dirty="0"/>
              <a:t>-</a:t>
            </a:r>
            <a:r>
              <a:rPr spc="-210" dirty="0"/>
              <a:t> </a:t>
            </a:r>
            <a:r>
              <a:rPr spc="100" dirty="0"/>
              <a:t>Removable</a:t>
            </a:r>
            <a:r>
              <a:rPr spc="-210" dirty="0"/>
              <a:t> </a:t>
            </a:r>
            <a:r>
              <a:rPr spc="95" dirty="0"/>
              <a:t>media </a:t>
            </a:r>
            <a:r>
              <a:rPr spc="-890" dirty="0"/>
              <a:t> </a:t>
            </a:r>
            <a:r>
              <a:rPr spc="80" dirty="0"/>
              <a:t>devices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600" b="0" spc="-30" dirty="0">
                <a:latin typeface="Microsoft Sans Serif"/>
                <a:cs typeface="Microsoft Sans Serif"/>
              </a:rPr>
              <a:t>Директория</a:t>
            </a:r>
            <a:r>
              <a:rPr sz="1600" b="0" spc="-114" dirty="0">
                <a:latin typeface="Microsoft Sans Serif"/>
                <a:cs typeface="Microsoft Sans Serif"/>
              </a:rPr>
              <a:t> </a:t>
            </a:r>
            <a:r>
              <a:rPr sz="1600" b="0" spc="-40" dirty="0">
                <a:latin typeface="Microsoft Sans Serif"/>
                <a:cs typeface="Microsoft Sans Serif"/>
              </a:rPr>
              <a:t>за</a:t>
            </a:r>
            <a:r>
              <a:rPr sz="1600" b="0" spc="-110" dirty="0">
                <a:latin typeface="Microsoft Sans Serif"/>
                <a:cs typeface="Microsoft Sans Serif"/>
              </a:rPr>
              <a:t> </a:t>
            </a:r>
            <a:r>
              <a:rPr sz="1600" b="0" spc="-15" dirty="0">
                <a:latin typeface="Microsoft Sans Serif"/>
                <a:cs typeface="Microsoft Sans Serif"/>
              </a:rPr>
              <a:t>врмеенно</a:t>
            </a:r>
            <a:r>
              <a:rPr sz="1600" b="0" spc="-110" dirty="0">
                <a:latin typeface="Microsoft Sans Serif"/>
                <a:cs typeface="Microsoft Sans Serif"/>
              </a:rPr>
              <a:t> </a:t>
            </a:r>
            <a:r>
              <a:rPr sz="1600" b="0" spc="-15" dirty="0">
                <a:latin typeface="Microsoft Sans Serif"/>
                <a:cs typeface="Microsoft Sans Serif"/>
              </a:rPr>
              <a:t>монтиране</a:t>
            </a:r>
            <a:r>
              <a:rPr sz="1600" b="0" spc="-110" dirty="0">
                <a:latin typeface="Microsoft Sans Serif"/>
                <a:cs typeface="Microsoft Sans Serif"/>
              </a:rPr>
              <a:t> </a:t>
            </a:r>
            <a:r>
              <a:rPr sz="1600" b="0" spc="-10" dirty="0">
                <a:latin typeface="Microsoft Sans Serif"/>
                <a:cs typeface="Microsoft Sans Serif"/>
              </a:rPr>
              <a:t>на</a:t>
            </a:r>
            <a:r>
              <a:rPr sz="1600" b="0" spc="210" dirty="0">
                <a:latin typeface="Microsoft Sans Serif"/>
                <a:cs typeface="Microsoft Sans Serif"/>
              </a:rPr>
              <a:t> </a:t>
            </a:r>
            <a:r>
              <a:rPr sz="1600" b="0" spc="-20" dirty="0">
                <a:latin typeface="Microsoft Sans Serif"/>
                <a:cs typeface="Microsoft Sans Serif"/>
              </a:rPr>
              <a:t>премахваеми</a:t>
            </a:r>
            <a:r>
              <a:rPr sz="1600" b="0" spc="-110" dirty="0">
                <a:latin typeface="Microsoft Sans Serif"/>
                <a:cs typeface="Microsoft Sans Serif"/>
              </a:rPr>
              <a:t> </a:t>
            </a:r>
            <a:r>
              <a:rPr sz="1600" b="0" spc="-20" dirty="0">
                <a:latin typeface="Microsoft Sans Serif"/>
                <a:cs typeface="Microsoft Sans Serif"/>
              </a:rPr>
              <a:t>устройства</a:t>
            </a:r>
            <a:r>
              <a:rPr sz="1600" b="0" spc="-2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3287" y="2089562"/>
            <a:ext cx="5842000" cy="5778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spc="-30" dirty="0">
                <a:latin typeface="Microsoft Sans Serif"/>
                <a:cs typeface="Microsoft Sans Serif"/>
              </a:rPr>
              <a:t>Например</a:t>
            </a:r>
            <a:r>
              <a:rPr sz="1600" spc="-30" dirty="0">
                <a:latin typeface="Tahoma"/>
                <a:cs typeface="Tahoma"/>
              </a:rPr>
              <a:t>,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/media/cdrom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за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Tahoma"/>
                <a:cs typeface="Tahoma"/>
              </a:rPr>
              <a:t>CD-ROM;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/media/ﬂoppy</a:t>
            </a:r>
            <a:r>
              <a:rPr sz="1600" spc="-200" dirty="0">
                <a:latin typeface="Tahoma"/>
                <a:cs typeface="Tahoma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за</a:t>
            </a:r>
            <a:r>
              <a:rPr sz="1600" spc="-11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дискети</a:t>
            </a:r>
            <a:r>
              <a:rPr sz="1600" spc="-40" dirty="0">
                <a:latin typeface="Tahoma"/>
                <a:cs typeface="Tahoma"/>
              </a:rPr>
              <a:t>;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dirty="0">
                <a:latin typeface="Tahoma"/>
                <a:cs typeface="Tahoma"/>
              </a:rPr>
              <a:t>/media/cdrecorder</a:t>
            </a:r>
            <a:r>
              <a:rPr sz="1600" spc="-200" dirty="0">
                <a:latin typeface="Tahoma"/>
                <a:cs typeface="Tahoma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за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125" dirty="0">
                <a:latin typeface="Tahoma"/>
                <a:cs typeface="Tahoma"/>
              </a:rPr>
              <a:t>CD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записвачка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и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др</a:t>
            </a:r>
            <a:r>
              <a:rPr sz="1600" spc="-5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82041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90" dirty="0"/>
              <a:t>/</a:t>
            </a:r>
            <a:r>
              <a:rPr spc="45" dirty="0"/>
              <a:t>srv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36172"/>
            <a:ext cx="3943350" cy="172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0" dirty="0">
                <a:latin typeface="Tahoma"/>
                <a:cs typeface="Tahoma"/>
              </a:rPr>
              <a:t>/</a:t>
            </a:r>
            <a:r>
              <a:rPr sz="1600" spc="20" dirty="0">
                <a:latin typeface="Tahoma"/>
                <a:cs typeface="Tahoma"/>
              </a:rPr>
              <a:t>srv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–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Данн</a:t>
            </a:r>
            <a:r>
              <a:rPr sz="1600" spc="-35" dirty="0">
                <a:latin typeface="Microsoft Sans Serif"/>
                <a:cs typeface="Microsoft Sans Serif"/>
              </a:rPr>
              <a:t>и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н</a:t>
            </a:r>
            <a:r>
              <a:rPr sz="1600" spc="-5" dirty="0">
                <a:latin typeface="Microsoft Sans Serif"/>
                <a:cs typeface="Microsoft Sans Serif"/>
              </a:rPr>
              <a:t>а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у</a:t>
            </a:r>
            <a:r>
              <a:rPr sz="1600" spc="-5" dirty="0">
                <a:latin typeface="Microsoft Sans Serif"/>
                <a:cs typeface="Microsoft Sans Serif"/>
              </a:rPr>
              <a:t>слуг</a:t>
            </a:r>
            <a:r>
              <a:rPr sz="1600" spc="-10" dirty="0">
                <a:latin typeface="Microsoft Sans Serif"/>
                <a:cs typeface="Microsoft Sans Serif"/>
              </a:rPr>
              <a:t>и</a:t>
            </a:r>
            <a:r>
              <a:rPr sz="1600" spc="-15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20" dirty="0">
                <a:latin typeface="Tahoma"/>
                <a:cs typeface="Tahoma"/>
              </a:rPr>
              <a:t>srv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к</a:t>
            </a:r>
            <a:r>
              <a:rPr sz="1600" spc="-35" dirty="0">
                <a:latin typeface="Microsoft Sans Serif"/>
                <a:cs typeface="Microsoft Sans Serif"/>
              </a:rPr>
              <a:t>а</a:t>
            </a:r>
            <a:r>
              <a:rPr sz="1600" spc="-20" dirty="0">
                <a:latin typeface="Microsoft Sans Serif"/>
                <a:cs typeface="Microsoft Sans Serif"/>
              </a:rPr>
              <a:t>т</a:t>
            </a:r>
            <a:r>
              <a:rPr sz="1600" dirty="0">
                <a:latin typeface="Microsoft Sans Serif"/>
                <a:cs typeface="Microsoft Sans Serif"/>
              </a:rPr>
              <a:t>о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Tahoma"/>
                <a:cs typeface="Tahoma"/>
              </a:rPr>
              <a:t>service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-140" dirty="0">
                <a:latin typeface="Tahoma"/>
                <a:cs typeface="Tahoma"/>
              </a:rPr>
              <a:t>(</a:t>
            </a:r>
            <a:r>
              <a:rPr sz="1600" spc="-20" dirty="0">
                <a:latin typeface="Microsoft Sans Serif"/>
                <a:cs typeface="Microsoft Sans Serif"/>
              </a:rPr>
              <a:t>у</a:t>
            </a:r>
            <a:r>
              <a:rPr sz="1600" spc="-5" dirty="0">
                <a:latin typeface="Microsoft Sans Serif"/>
                <a:cs typeface="Microsoft Sans Serif"/>
              </a:rPr>
              <a:t>слу</a:t>
            </a:r>
            <a:r>
              <a:rPr sz="1600" spc="-40" dirty="0">
                <a:latin typeface="Microsoft Sans Serif"/>
                <a:cs typeface="Microsoft Sans Serif"/>
              </a:rPr>
              <a:t>г</a:t>
            </a:r>
            <a:r>
              <a:rPr sz="1600" spc="-5" dirty="0">
                <a:latin typeface="Microsoft Sans Serif"/>
                <a:cs typeface="Microsoft Sans Serif"/>
              </a:rPr>
              <a:t>а</a:t>
            </a:r>
            <a:r>
              <a:rPr sz="1600" spc="-140" dirty="0">
                <a:latin typeface="Tahoma"/>
                <a:cs typeface="Tahoma"/>
              </a:rPr>
              <a:t>).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99200"/>
              </a:lnSpc>
            </a:pPr>
            <a:r>
              <a:rPr sz="1600" spc="-15" dirty="0">
                <a:latin typeface="Microsoft Sans Serif"/>
                <a:cs typeface="Microsoft Sans Serif"/>
              </a:rPr>
              <a:t>Съдържа </a:t>
            </a:r>
            <a:r>
              <a:rPr sz="1600" spc="-10" dirty="0">
                <a:latin typeface="Microsoft Sans Serif"/>
                <a:cs typeface="Microsoft Sans Serif"/>
              </a:rPr>
              <a:t>данни </a:t>
            </a:r>
            <a:r>
              <a:rPr sz="1600" spc="-40" dirty="0">
                <a:latin typeface="Microsoft Sans Serif"/>
                <a:cs typeface="Microsoft Sans Serif"/>
              </a:rPr>
              <a:t>за </a:t>
            </a:r>
            <a:r>
              <a:rPr sz="1600" spc="-10" dirty="0">
                <a:latin typeface="Microsoft Sans Serif"/>
                <a:cs typeface="Microsoft Sans Serif"/>
              </a:rPr>
              <a:t>специфично </a:t>
            </a:r>
            <a:r>
              <a:rPr sz="1600" spc="-30" dirty="0">
                <a:latin typeface="Microsoft Sans Serif"/>
                <a:cs typeface="Microsoft Sans Serif"/>
              </a:rPr>
              <a:t>услуги</a:t>
            </a:r>
            <a:r>
              <a:rPr sz="1600" spc="-30" dirty="0">
                <a:latin typeface="Tahoma"/>
                <a:cs typeface="Tahoma"/>
              </a:rPr>
              <a:t>. 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Например</a:t>
            </a:r>
            <a:r>
              <a:rPr sz="1600" spc="-30" dirty="0">
                <a:latin typeface="Tahoma"/>
                <a:cs typeface="Tahoma"/>
              </a:rPr>
              <a:t>,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/srv/cvs</a:t>
            </a:r>
            <a:r>
              <a:rPr sz="1600" spc="-200" dirty="0">
                <a:latin typeface="Tahoma"/>
                <a:cs typeface="Tahoma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съдържа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данни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за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Tahoma"/>
                <a:cs typeface="Tahoma"/>
              </a:rPr>
              <a:t>CVS.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4911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Благодаря</a:t>
            </a:r>
            <a:r>
              <a:rPr spc="-200" dirty="0"/>
              <a:t> </a:t>
            </a:r>
            <a:r>
              <a:rPr spc="75" dirty="0"/>
              <a:t>за</a:t>
            </a:r>
            <a:r>
              <a:rPr spc="-200" dirty="0"/>
              <a:t> </a:t>
            </a:r>
            <a:r>
              <a:rPr spc="50" dirty="0"/>
              <a:t>вниманието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633734"/>
            <a:ext cx="6262318" cy="461665"/>
          </a:xfrm>
        </p:spPr>
        <p:txBody>
          <a:bodyPr/>
          <a:lstStyle/>
          <a:p>
            <a:r>
              <a:rPr lang="bg-BG" dirty="0"/>
              <a:t>Файлови системи в </a:t>
            </a:r>
            <a:r>
              <a:rPr lang="en-US" dirty="0"/>
              <a:t>Windows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76350"/>
            <a:ext cx="8109524" cy="2092881"/>
          </a:xfrm>
        </p:spPr>
        <p:txBody>
          <a:bodyPr/>
          <a:lstStyle/>
          <a:p>
            <a:r>
              <a:rPr lang="en-US" b="1" dirty="0"/>
              <a:t>NTFS (New Technology File System):</a:t>
            </a:r>
            <a:endParaRPr lang="en-US" dirty="0"/>
          </a:p>
          <a:p>
            <a:r>
              <a:rPr lang="bg-BG" dirty="0"/>
              <a:t>Най-разпространената файлова система за съвременни </a:t>
            </a:r>
            <a:r>
              <a:rPr lang="en-US" dirty="0"/>
              <a:t>Windows </a:t>
            </a:r>
            <a:r>
              <a:rPr lang="bg-BG" dirty="0"/>
              <a:t>устройства.</a:t>
            </a:r>
          </a:p>
          <a:p>
            <a:r>
              <a:rPr lang="bg-BG" dirty="0"/>
              <a:t>Поддържа:</a:t>
            </a:r>
          </a:p>
          <a:p>
            <a:pPr lvl="1"/>
            <a:r>
              <a:rPr lang="bg-BG" dirty="0" smtClean="0"/>
              <a:t>	Журналинг </a:t>
            </a:r>
            <a:r>
              <a:rPr lang="bg-BG" dirty="0"/>
              <a:t>за повишена надеждност.</a:t>
            </a:r>
          </a:p>
          <a:p>
            <a:pPr lvl="1"/>
            <a:r>
              <a:rPr lang="bg-BG" dirty="0" smtClean="0"/>
              <a:t>	Права </a:t>
            </a:r>
            <a:r>
              <a:rPr lang="bg-BG" dirty="0"/>
              <a:t>за достъп (</a:t>
            </a:r>
            <a:r>
              <a:rPr lang="en-US" dirty="0"/>
              <a:t>ACL – Access Control Lists).</a:t>
            </a:r>
          </a:p>
          <a:p>
            <a:pPr lvl="1"/>
            <a:r>
              <a:rPr lang="bg-BG" dirty="0" smtClean="0"/>
              <a:t>	Криптиране </a:t>
            </a:r>
            <a:r>
              <a:rPr lang="bg-BG" dirty="0"/>
              <a:t>и компресиране на файлове.</a:t>
            </a:r>
          </a:p>
          <a:p>
            <a:pPr lvl="1"/>
            <a:r>
              <a:rPr lang="bg-BG" dirty="0" smtClean="0"/>
              <a:t>	Работа </a:t>
            </a:r>
            <a:r>
              <a:rPr lang="bg-BG" dirty="0"/>
              <a:t>с големи файлове и обеми.</a:t>
            </a:r>
          </a:p>
          <a:p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17237" y="3263265"/>
            <a:ext cx="8109524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 err="1" smtClean="0"/>
              <a:t>exFAT</a:t>
            </a:r>
            <a:r>
              <a:rPr lang="en-US" b="1" kern="0" dirty="0" smtClean="0"/>
              <a:t> (Extended File Allocation Table):</a:t>
            </a:r>
            <a:endParaRPr lang="en-US" kern="0" dirty="0" smtClean="0"/>
          </a:p>
          <a:p>
            <a:r>
              <a:rPr lang="bg-BG" kern="0" dirty="0" smtClean="0"/>
              <a:t>	Оптимизирана за флаш памети (</a:t>
            </a:r>
            <a:r>
              <a:rPr lang="en-US" kern="0" dirty="0" smtClean="0"/>
              <a:t>USB </a:t>
            </a:r>
            <a:r>
              <a:rPr lang="bg-BG" kern="0" dirty="0" smtClean="0"/>
              <a:t>устройства, </a:t>
            </a:r>
            <a:r>
              <a:rPr lang="en-US" kern="0" dirty="0" smtClean="0"/>
              <a:t>SD </a:t>
            </a:r>
            <a:r>
              <a:rPr lang="bg-BG" kern="0" dirty="0" smtClean="0"/>
              <a:t>карти).</a:t>
            </a:r>
          </a:p>
          <a:p>
            <a:r>
              <a:rPr lang="bg-BG" kern="0" dirty="0" smtClean="0"/>
              <a:t>	Поддържа по-големи файлове и обеми в сравнение с </a:t>
            </a:r>
            <a:r>
              <a:rPr lang="en-US" kern="0" dirty="0" smtClean="0"/>
              <a:t>FAT32.</a:t>
            </a:r>
          </a:p>
          <a:p>
            <a:endParaRPr lang="bg-BG" kern="0" dirty="0"/>
          </a:p>
        </p:txBody>
      </p:sp>
    </p:spTree>
    <p:extLst>
      <p:ext uri="{BB962C8B-B14F-4D97-AF65-F5344CB8AC3E}">
        <p14:creationId xmlns:p14="http://schemas.microsoft.com/office/powerpoint/2010/main" val="51870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83" y="638971"/>
            <a:ext cx="8361317" cy="415498"/>
          </a:xfrm>
        </p:spPr>
        <p:txBody>
          <a:bodyPr/>
          <a:lstStyle/>
          <a:p>
            <a:r>
              <a:rPr lang="ru-RU" sz="2700" dirty="0"/>
              <a:t>Структура на системните директории в Windows</a:t>
            </a:r>
            <a:endParaRPr lang="bg-BG" sz="2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6" y="1054468"/>
            <a:ext cx="6264563" cy="364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7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83" y="638971"/>
            <a:ext cx="8361317" cy="415498"/>
          </a:xfrm>
        </p:spPr>
        <p:txBody>
          <a:bodyPr/>
          <a:lstStyle/>
          <a:p>
            <a:r>
              <a:rPr lang="ru-RU" sz="2700" dirty="0"/>
              <a:t>Структура на системните директории в Windows</a:t>
            </a:r>
            <a:endParaRPr lang="bg-BG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00150"/>
            <a:ext cx="5630840" cy="398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7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679" y="633734"/>
            <a:ext cx="7952640" cy="923330"/>
          </a:xfrm>
        </p:spPr>
        <p:txBody>
          <a:bodyPr/>
          <a:lstStyle/>
          <a:p>
            <a:r>
              <a:rPr lang="ru-RU" dirty="0"/>
              <a:t>Основни характеристики на файловата система в Linux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237" y="1619651"/>
            <a:ext cx="8109524" cy="1231106"/>
          </a:xfrm>
        </p:spPr>
        <p:txBody>
          <a:bodyPr/>
          <a:lstStyle/>
          <a:p>
            <a:r>
              <a:rPr lang="ru-RU" dirty="0"/>
              <a:t>Файловата система в Linux представлява начин за организиране, управление и съхраняване на данни върху носители като твърди дискове, SSD, USB устройства и други. Тя осигурява структура, която операционната система използва, за да съхранява и извлича файлове и директории</a:t>
            </a:r>
            <a:r>
              <a:rPr lang="ru-RU" dirty="0" smtClean="0"/>
              <a:t>.</a:t>
            </a:r>
          </a:p>
          <a:p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167449"/>
            <a:ext cx="81533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Йерархична структура: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Всички файлове и директории са организирани в дървовидна структура,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започваща от кореновата директория (/)</a:t>
            </a:r>
          </a:p>
        </p:txBody>
      </p:sp>
    </p:spTree>
    <p:extLst>
      <p:ext uri="{BB962C8B-B14F-4D97-AF65-F5344CB8AC3E}">
        <p14:creationId xmlns:p14="http://schemas.microsoft.com/office/powerpoint/2010/main" val="79152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438150"/>
            <a:ext cx="883920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Единообразен изглед:</a:t>
            </a:r>
            <a:endParaRPr kumimoji="0" lang="bg-BG" altLang="bg-B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Всички устройства и ресурси (</a:t>
            </a:r>
            <a:r>
              <a:rPr kumimoji="0" lang="en-US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HDD,</a:t>
            </a:r>
            <a:r>
              <a:rPr kumimoji="0" lang="en-US" altLang="bg-BG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SSD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USB устройства и мрежови </a:t>
            </a:r>
            <a:endParaRPr kumimoji="0" lang="en-US" altLang="bg-BG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дялове) се представят като част от файловата система.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Разделяне на файлове и директории:</a:t>
            </a:r>
            <a:endParaRPr kumimoji="0" lang="bg-BG" altLang="bg-B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Linux разглежда всичко като файл</a:t>
            </a:r>
            <a:r>
              <a:rPr kumimoji="0" lang="en-US" altLang="bg-BG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устройства, процеси и мрежови връзки.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Директориите се използват за групиране на файлове.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Файлови типове:</a:t>
            </a:r>
            <a:endParaRPr kumimoji="0" lang="bg-BG" altLang="bg-B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</a:t>
            </a:r>
            <a:r>
              <a:rPr lang="bg-BG" altLang="bg-BG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икновени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файлове: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Редовни файлове (документи, програми, данни и др.).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Директории: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Специални файлове, които съдържат списък с други файлове.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Специални файлове: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Устройства и периферии като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/dev/sda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(твърд диск).</a:t>
            </a:r>
            <a:endParaRPr kumimoji="0" lang="bg-BG" altLang="bg-BG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Линкове (свързвания):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Символични или твърди връзки към други файлове.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Сокети и FIFO: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Файлове за междупроцесна комуникация.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Права за достъп:</a:t>
            </a:r>
            <a:endParaRPr kumimoji="0" lang="bg-BG" altLang="bg-B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Linux използва система за контрол на достъпа с три нива: 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собственик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група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други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Всяко ниво има права за 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четене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(r), 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запис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(w) и 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изпълнение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900" y="61250"/>
            <a:ext cx="3530195" cy="50822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1562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К</a:t>
            </a:r>
            <a:r>
              <a:rPr spc="85" dirty="0"/>
              <a:t>орен</a:t>
            </a:r>
            <a:r>
              <a:rPr spc="-185" dirty="0"/>
              <a:t> </a:t>
            </a:r>
            <a:r>
              <a:rPr spc="919" dirty="0"/>
              <a:t>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3662" y="1619651"/>
            <a:ext cx="597281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latin typeface="Microsoft Sans Serif"/>
                <a:cs typeface="Microsoft Sans Serif"/>
              </a:rPr>
              <a:t>Всеки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файл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и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директория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се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намират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под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кореновата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директория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Tahoma"/>
                <a:cs typeface="Tahoma"/>
              </a:rPr>
              <a:t>-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т</a:t>
            </a:r>
            <a:r>
              <a:rPr sz="1800" spc="-85" dirty="0">
                <a:latin typeface="Tahoma"/>
                <a:cs typeface="Tahoma"/>
              </a:rPr>
              <a:t>.</a:t>
            </a:r>
            <a:r>
              <a:rPr sz="1800" spc="-85" dirty="0">
                <a:latin typeface="Microsoft Sans Serif"/>
                <a:cs typeface="Microsoft Sans Serif"/>
              </a:rPr>
              <a:t>е</a:t>
            </a:r>
            <a:r>
              <a:rPr sz="1800" spc="-85" dirty="0">
                <a:latin typeface="Tahoma"/>
                <a:cs typeface="Tahoma"/>
              </a:rPr>
              <a:t>.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явяват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се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нейни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наследници</a:t>
            </a:r>
            <a:endParaRPr sz="1800">
              <a:latin typeface="Microsoft Sans Serif"/>
              <a:cs typeface="Microsoft Sans Serif"/>
            </a:endParaRPr>
          </a:p>
          <a:p>
            <a:pPr marL="379095" marR="1016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latin typeface="Microsoft Sans Serif"/>
                <a:cs typeface="Microsoft Sans Serif"/>
              </a:rPr>
              <a:t>Само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Tahoma"/>
                <a:cs typeface="Tahoma"/>
              </a:rPr>
              <a:t>root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потребителите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имат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право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да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пишат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в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тази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директория</a:t>
            </a:r>
            <a:r>
              <a:rPr sz="1800" spc="-3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379095" marR="245745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Важн</a:t>
            </a:r>
            <a:r>
              <a:rPr sz="1800" spc="-15" dirty="0">
                <a:latin typeface="Microsoft Sans Serif"/>
                <a:cs typeface="Microsoft Sans Serif"/>
              </a:rPr>
              <a:t>о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е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д</a:t>
            </a:r>
            <a:r>
              <a:rPr sz="1800" dirty="0">
                <a:latin typeface="Microsoft Sans Serif"/>
                <a:cs typeface="Microsoft Sans Serif"/>
              </a:rPr>
              <a:t>а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се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им</a:t>
            </a:r>
            <a:r>
              <a:rPr sz="1800" spc="-15" dirty="0">
                <a:latin typeface="Microsoft Sans Serif"/>
                <a:cs typeface="Microsoft Sans Serif"/>
              </a:rPr>
              <a:t>а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пр</a:t>
            </a:r>
            <a:r>
              <a:rPr sz="1800" spc="-50" dirty="0">
                <a:latin typeface="Microsoft Sans Serif"/>
                <a:cs typeface="Microsoft Sans Serif"/>
              </a:rPr>
              <a:t>е</a:t>
            </a:r>
            <a:r>
              <a:rPr sz="1800" spc="-5" dirty="0">
                <a:latin typeface="Microsoft Sans Serif"/>
                <a:cs typeface="Microsoft Sans Serif"/>
              </a:rPr>
              <a:t>дви</a:t>
            </a:r>
            <a:r>
              <a:rPr sz="1800" dirty="0">
                <a:latin typeface="Microsoft Sans Serif"/>
                <a:cs typeface="Microsoft Sans Serif"/>
              </a:rPr>
              <a:t>д</a:t>
            </a:r>
            <a:r>
              <a:rPr sz="1800" spc="-165" dirty="0">
                <a:latin typeface="Tahoma"/>
                <a:cs typeface="Tahoma"/>
              </a:rPr>
              <a:t>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ч</a:t>
            </a:r>
            <a:r>
              <a:rPr sz="1800" spc="-15" dirty="0">
                <a:latin typeface="Microsoft Sans Serif"/>
                <a:cs typeface="Microsoft Sans Serif"/>
              </a:rPr>
              <a:t>е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Tahoma"/>
                <a:cs typeface="Tahoma"/>
              </a:rPr>
              <a:t>/</a:t>
            </a:r>
            <a:r>
              <a:rPr sz="1800" spc="45" dirty="0">
                <a:latin typeface="Tahoma"/>
                <a:cs typeface="Tahoma"/>
              </a:rPr>
              <a:t>root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е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домашн</a:t>
            </a:r>
            <a:r>
              <a:rPr sz="1800" spc="-50" dirty="0">
                <a:latin typeface="Microsoft Sans Serif"/>
                <a:cs typeface="Microsoft Sans Serif"/>
              </a:rPr>
              <a:t>а</a:t>
            </a:r>
            <a:r>
              <a:rPr sz="1800" spc="-20" dirty="0">
                <a:latin typeface="Microsoft Sans Serif"/>
                <a:cs typeface="Microsoft Sans Serif"/>
              </a:rPr>
              <a:t>т</a:t>
            </a:r>
            <a:r>
              <a:rPr sz="1800" dirty="0">
                <a:latin typeface="Microsoft Sans Serif"/>
                <a:cs typeface="Microsoft Sans Serif"/>
              </a:rPr>
              <a:t>а  </a:t>
            </a:r>
            <a:r>
              <a:rPr sz="1800" spc="-20" dirty="0">
                <a:latin typeface="Microsoft Sans Serif"/>
                <a:cs typeface="Microsoft Sans Serif"/>
              </a:rPr>
              <a:t>директория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за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потребителя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Tahoma"/>
                <a:cs typeface="Tahoma"/>
              </a:rPr>
              <a:t>root,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което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не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е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същото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като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180" dirty="0">
                <a:latin typeface="Tahoma"/>
                <a:cs typeface="Tahoma"/>
              </a:rPr>
              <a:t>/.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1072</Words>
  <Application>Microsoft Office PowerPoint</Application>
  <PresentationFormat>On-screen Show (16:9)</PresentationFormat>
  <Paragraphs>112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Unicode MS</vt:lpstr>
      <vt:lpstr>Calibri</vt:lpstr>
      <vt:lpstr>Georgia</vt:lpstr>
      <vt:lpstr>Microsoft Sans Serif</vt:lpstr>
      <vt:lpstr>Tahoma</vt:lpstr>
      <vt:lpstr>Trebuchet MS</vt:lpstr>
      <vt:lpstr>Office Theme</vt:lpstr>
      <vt:lpstr>Файлова структура</vt:lpstr>
      <vt:lpstr>Файлови системи в Windows</vt:lpstr>
      <vt:lpstr>Файлови системи в Windows</vt:lpstr>
      <vt:lpstr>Структура на системните директории в Windows</vt:lpstr>
      <vt:lpstr>Структура на системните директории в Windows</vt:lpstr>
      <vt:lpstr>Основни характеристики на файловата система в Linux</vt:lpstr>
      <vt:lpstr>PowerPoint Presentation</vt:lpstr>
      <vt:lpstr>PowerPoint Presentation</vt:lpstr>
      <vt:lpstr>Корен /</vt:lpstr>
      <vt:lpstr>/bin - user binaries</vt:lpstr>
      <vt:lpstr>/sbin - system binaries</vt:lpstr>
      <vt:lpstr>/etc - конфигурационни  файлове</vt:lpstr>
      <vt:lpstr>/dev - устройства (devices)</vt:lpstr>
      <vt:lpstr>/proc - информация за  процесите</vt:lpstr>
      <vt:lpstr>/var - променливи файлове</vt:lpstr>
      <vt:lpstr>/tmp - временни файлове</vt:lpstr>
      <vt:lpstr>/usr – потребителски програми</vt:lpstr>
      <vt:lpstr>/usr – потребителски програми</vt:lpstr>
      <vt:lpstr>/home - домашни директории</vt:lpstr>
      <vt:lpstr>/boot – Boot Loader Files</vt:lpstr>
      <vt:lpstr>/lib – Системни библиотеки</vt:lpstr>
      <vt:lpstr>/opt – Допълнителни  приложения opt от optional (по желание)</vt:lpstr>
      <vt:lpstr>/mnt - Mount</vt:lpstr>
      <vt:lpstr>/media - Removable media  devices Директория за врмеенно монтиране на премахваеми устройства.</vt:lpstr>
      <vt:lpstr>/srv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Файлова структура</dc:title>
  <cp:lastModifiedBy>Margarita</cp:lastModifiedBy>
  <cp:revision>7</cp:revision>
  <dcterms:created xsi:type="dcterms:W3CDTF">2024-11-27T03:34:55Z</dcterms:created>
  <dcterms:modified xsi:type="dcterms:W3CDTF">2024-11-28T05:45:34Z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