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73275" y="633734"/>
            <a:ext cx="4084954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477724" y="415650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>
                <a:moveTo>
                  <a:pt x="0" y="0"/>
                </a:moveTo>
                <a:lnTo>
                  <a:pt x="6244199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477724" y="4739999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>
                <a:moveTo>
                  <a:pt x="0" y="0"/>
                </a:moveTo>
                <a:lnTo>
                  <a:pt x="62441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5198" y="415650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44750" y="633734"/>
            <a:ext cx="5705425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83137" y="1619651"/>
            <a:ext cx="6002020" cy="2940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77724" y="415650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>
                <a:moveTo>
                  <a:pt x="0" y="0"/>
                </a:moveTo>
                <a:lnTo>
                  <a:pt x="6244199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77724" y="4739999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>
                <a:moveTo>
                  <a:pt x="0" y="0"/>
                </a:moveTo>
                <a:lnTo>
                  <a:pt x="62441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5198" y="415650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80" dirty="0">
                <a:solidFill>
                  <a:srgbClr val="FFFFFF"/>
                </a:solidFill>
              </a:rPr>
              <a:t>Команди</a:t>
            </a:r>
            <a:r>
              <a:rPr sz="4800" spc="-285" dirty="0">
                <a:solidFill>
                  <a:srgbClr val="FFFFFF"/>
                </a:solidFill>
              </a:rPr>
              <a:t> </a:t>
            </a:r>
            <a:r>
              <a:rPr sz="4800" spc="75" dirty="0">
                <a:solidFill>
                  <a:srgbClr val="FFFFFF"/>
                </a:solidFill>
              </a:rPr>
              <a:t>в</a:t>
            </a:r>
            <a:r>
              <a:rPr sz="4800" spc="-285" dirty="0">
                <a:solidFill>
                  <a:srgbClr val="FFFFFF"/>
                </a:solidFill>
              </a:rPr>
              <a:t> </a:t>
            </a:r>
            <a:r>
              <a:rPr sz="4800" spc="65" dirty="0">
                <a:solidFill>
                  <a:srgbClr val="FFFFFF"/>
                </a:solidFill>
              </a:rPr>
              <a:t>Линукс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2463291" y="4096356"/>
            <a:ext cx="2322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Команди</a:t>
            </a:r>
            <a:r>
              <a:rPr sz="18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в</a:t>
            </a:r>
            <a:r>
              <a:rPr sz="18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терминала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last</a:t>
            </a:r>
            <a:r>
              <a:rPr spc="-175" dirty="0"/>
              <a:t> </a:t>
            </a:r>
            <a:r>
              <a:rPr spc="-10" dirty="0"/>
              <a:t>reboot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3287" y="1603787"/>
            <a:ext cx="5357495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spc="-60" dirty="0">
                <a:latin typeface="Microsoft Sans Serif"/>
                <a:cs typeface="Microsoft Sans Serif"/>
              </a:rPr>
              <a:t>Дава</a:t>
            </a:r>
            <a:r>
              <a:rPr sz="1600" spc="-9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информация</a:t>
            </a:r>
            <a:r>
              <a:rPr sz="1600" spc="-85" dirty="0">
                <a:latin typeface="Microsoft Sans Serif"/>
                <a:cs typeface="Microsoft Sans Serif"/>
              </a:rPr>
              <a:t> </a:t>
            </a:r>
            <a:r>
              <a:rPr sz="1600" spc="-45" dirty="0">
                <a:latin typeface="Microsoft Sans Serif"/>
                <a:cs typeface="Microsoft Sans Serif"/>
              </a:rPr>
              <a:t>кога</a:t>
            </a:r>
            <a:r>
              <a:rPr sz="1600" spc="-8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се</a:t>
            </a:r>
            <a:r>
              <a:rPr sz="1600" spc="-9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е</a:t>
            </a:r>
            <a:r>
              <a:rPr sz="1600" spc="-9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случил</a:t>
            </a:r>
            <a:r>
              <a:rPr sz="1600" spc="-8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последния</a:t>
            </a:r>
            <a:r>
              <a:rPr sz="1600" spc="-9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рестарт</a:t>
            </a:r>
            <a:r>
              <a:rPr sz="1600" spc="-9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на </a:t>
            </a:r>
            <a:r>
              <a:rPr sz="1600" spc="-10" dirty="0">
                <a:latin typeface="Microsoft Sans Serif"/>
                <a:cs typeface="Microsoft Sans Serif"/>
              </a:rPr>
              <a:t>системата</a:t>
            </a:r>
            <a:r>
              <a:rPr sz="1600" spc="-10" dirty="0"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cat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3287" y="1636172"/>
            <a:ext cx="5176520" cy="1240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latin typeface="Microsoft Sans Serif"/>
                <a:cs typeface="Microsoft Sans Serif"/>
              </a:rPr>
              <a:t>Командата</a:t>
            </a:r>
            <a:r>
              <a:rPr sz="1600" spc="-65" dirty="0">
                <a:latin typeface="Microsoft Sans Serif"/>
                <a:cs typeface="Microsoft Sans Serif"/>
              </a:rPr>
              <a:t> </a:t>
            </a:r>
            <a:r>
              <a:rPr sz="1600" spc="-40" dirty="0">
                <a:latin typeface="Microsoft Sans Serif"/>
                <a:cs typeface="Microsoft Sans Serif"/>
              </a:rPr>
              <a:t>извежда</a:t>
            </a:r>
            <a:r>
              <a:rPr sz="1600" spc="-6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съдържанието</a:t>
            </a:r>
            <a:r>
              <a:rPr sz="1600" spc="-6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на</a:t>
            </a:r>
            <a:r>
              <a:rPr sz="1600" spc="-6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посочения</a:t>
            </a:r>
            <a:r>
              <a:rPr sz="1600" spc="-6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файл</a:t>
            </a:r>
            <a:r>
              <a:rPr sz="1600" spc="-10" dirty="0"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05"/>
              </a:spcBef>
            </a:pPr>
            <a:r>
              <a:rPr sz="1600" dirty="0">
                <a:latin typeface="Tahoma"/>
                <a:cs typeface="Tahoma"/>
              </a:rPr>
              <a:t>cat</a:t>
            </a:r>
            <a:r>
              <a:rPr sz="1600" spc="-16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/proc/cpuinfo</a:t>
            </a:r>
            <a:r>
              <a:rPr sz="1600" spc="-150" dirty="0">
                <a:latin typeface="Tahoma"/>
                <a:cs typeface="Tahoma"/>
              </a:rPr>
              <a:t> </a:t>
            </a:r>
            <a:r>
              <a:rPr sz="1600" spc="-45" dirty="0">
                <a:latin typeface="Tahoma"/>
                <a:cs typeface="Tahoma"/>
              </a:rPr>
              <a:t>-</a:t>
            </a:r>
            <a:r>
              <a:rPr sz="1600" spc="-160" dirty="0">
                <a:latin typeface="Tahoma"/>
                <a:cs typeface="Tahoma"/>
              </a:rPr>
              <a:t> </a:t>
            </a:r>
            <a:r>
              <a:rPr sz="1600" spc="-40" dirty="0">
                <a:latin typeface="Microsoft Sans Serif"/>
                <a:cs typeface="Microsoft Sans Serif"/>
              </a:rPr>
              <a:t>извежда</a:t>
            </a:r>
            <a:r>
              <a:rPr sz="1600" spc="-8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информация</a:t>
            </a:r>
            <a:r>
              <a:rPr sz="1600" spc="-70" dirty="0">
                <a:latin typeface="Microsoft Sans Serif"/>
                <a:cs typeface="Microsoft Sans Serif"/>
              </a:rPr>
              <a:t> </a:t>
            </a:r>
            <a:r>
              <a:rPr sz="1600" spc="-45" dirty="0">
                <a:latin typeface="Microsoft Sans Serif"/>
                <a:cs typeface="Microsoft Sans Serif"/>
              </a:rPr>
              <a:t>за</a:t>
            </a:r>
            <a:r>
              <a:rPr sz="1600" spc="-7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процесора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Tahoma"/>
                <a:cs typeface="Tahoma"/>
              </a:rPr>
              <a:t>cat</a:t>
            </a:r>
            <a:r>
              <a:rPr sz="1600" spc="-16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/proc/meminfo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spc="-45" dirty="0">
                <a:latin typeface="Tahoma"/>
                <a:cs typeface="Tahoma"/>
              </a:rPr>
              <a:t>-</a:t>
            </a:r>
            <a:r>
              <a:rPr sz="1600" spc="-165" dirty="0">
                <a:latin typeface="Tahoma"/>
                <a:cs typeface="Tahoma"/>
              </a:rPr>
              <a:t> </a:t>
            </a:r>
            <a:r>
              <a:rPr sz="1600" spc="-40" dirty="0">
                <a:latin typeface="Microsoft Sans Serif"/>
                <a:cs typeface="Microsoft Sans Serif"/>
              </a:rPr>
              <a:t>извежда</a:t>
            </a:r>
            <a:r>
              <a:rPr sz="1600" spc="-8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информация</a:t>
            </a:r>
            <a:r>
              <a:rPr sz="1600" spc="-75" dirty="0">
                <a:latin typeface="Microsoft Sans Serif"/>
                <a:cs typeface="Microsoft Sans Serif"/>
              </a:rPr>
              <a:t> </a:t>
            </a:r>
            <a:r>
              <a:rPr sz="1600" spc="-45" dirty="0">
                <a:latin typeface="Microsoft Sans Serif"/>
                <a:cs typeface="Microsoft Sans Serif"/>
              </a:rPr>
              <a:t>за</a:t>
            </a:r>
            <a:r>
              <a:rPr sz="1600" spc="-8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паметта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lshw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3287" y="1601629"/>
            <a:ext cx="5878195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1650" spc="-10" dirty="0">
                <a:solidFill>
                  <a:srgbClr val="111111"/>
                </a:solidFill>
                <a:latin typeface="Georgia"/>
                <a:cs typeface="Georgia"/>
              </a:rPr>
              <a:t>Командата</a:t>
            </a:r>
            <a:r>
              <a:rPr sz="1650" spc="-55" dirty="0">
                <a:solidFill>
                  <a:srgbClr val="111111"/>
                </a:solidFill>
                <a:latin typeface="Georgia"/>
                <a:cs typeface="Georgia"/>
              </a:rPr>
              <a:t> </a:t>
            </a:r>
            <a:r>
              <a:rPr sz="1650" dirty="0">
                <a:solidFill>
                  <a:srgbClr val="111111"/>
                </a:solidFill>
                <a:latin typeface="Georgia"/>
                <a:cs typeface="Georgia"/>
              </a:rPr>
              <a:t>lshw</a:t>
            </a:r>
            <a:r>
              <a:rPr sz="1650" spc="-50" dirty="0">
                <a:solidFill>
                  <a:srgbClr val="111111"/>
                </a:solidFill>
                <a:latin typeface="Georgia"/>
                <a:cs typeface="Georgia"/>
              </a:rPr>
              <a:t> </a:t>
            </a:r>
            <a:r>
              <a:rPr sz="1650" dirty="0">
                <a:solidFill>
                  <a:srgbClr val="111111"/>
                </a:solidFill>
                <a:latin typeface="Georgia"/>
                <a:cs typeface="Georgia"/>
              </a:rPr>
              <a:t>изкарва</a:t>
            </a:r>
            <a:r>
              <a:rPr sz="1650" spc="-50" dirty="0">
                <a:solidFill>
                  <a:srgbClr val="111111"/>
                </a:solidFill>
                <a:latin typeface="Georgia"/>
                <a:cs typeface="Georgia"/>
              </a:rPr>
              <a:t> </a:t>
            </a:r>
            <a:r>
              <a:rPr sz="1650" dirty="0">
                <a:solidFill>
                  <a:srgbClr val="111111"/>
                </a:solidFill>
                <a:latin typeface="Georgia"/>
                <a:cs typeface="Georgia"/>
              </a:rPr>
              <a:t>информация</a:t>
            </a:r>
            <a:r>
              <a:rPr sz="1650" spc="-50" dirty="0">
                <a:solidFill>
                  <a:srgbClr val="111111"/>
                </a:solidFill>
                <a:latin typeface="Georgia"/>
                <a:cs typeface="Georgia"/>
              </a:rPr>
              <a:t> </a:t>
            </a:r>
            <a:r>
              <a:rPr sz="1650" dirty="0">
                <a:solidFill>
                  <a:srgbClr val="111111"/>
                </a:solidFill>
                <a:latin typeface="Georgia"/>
                <a:cs typeface="Georgia"/>
              </a:rPr>
              <a:t>за</a:t>
            </a:r>
            <a:r>
              <a:rPr sz="1650" spc="-50" dirty="0">
                <a:solidFill>
                  <a:srgbClr val="111111"/>
                </a:solidFill>
                <a:latin typeface="Georgia"/>
                <a:cs typeface="Georgia"/>
              </a:rPr>
              <a:t> </a:t>
            </a:r>
            <a:r>
              <a:rPr sz="1650" spc="-10" dirty="0">
                <a:solidFill>
                  <a:srgbClr val="111111"/>
                </a:solidFill>
                <a:latin typeface="Georgia"/>
                <a:cs typeface="Georgia"/>
              </a:rPr>
              <a:t>наличния</a:t>
            </a:r>
            <a:r>
              <a:rPr sz="1650" spc="-50" dirty="0">
                <a:solidFill>
                  <a:srgbClr val="111111"/>
                </a:solidFill>
                <a:latin typeface="Georgia"/>
                <a:cs typeface="Georgia"/>
              </a:rPr>
              <a:t> </a:t>
            </a:r>
            <a:r>
              <a:rPr sz="1650" spc="-10" dirty="0">
                <a:solidFill>
                  <a:srgbClr val="111111"/>
                </a:solidFill>
                <a:latin typeface="Georgia"/>
                <a:cs typeface="Georgia"/>
              </a:rPr>
              <a:t>хардуер. </a:t>
            </a:r>
            <a:r>
              <a:rPr sz="1650" dirty="0">
                <a:solidFill>
                  <a:srgbClr val="111111"/>
                </a:solidFill>
                <a:latin typeface="Georgia"/>
                <a:cs typeface="Georgia"/>
              </a:rPr>
              <a:t>Добре</a:t>
            </a:r>
            <a:r>
              <a:rPr sz="1650" spc="-40" dirty="0">
                <a:solidFill>
                  <a:srgbClr val="111111"/>
                </a:solidFill>
                <a:latin typeface="Georgia"/>
                <a:cs typeface="Georgia"/>
              </a:rPr>
              <a:t> </a:t>
            </a:r>
            <a:r>
              <a:rPr sz="1650" dirty="0">
                <a:solidFill>
                  <a:srgbClr val="111111"/>
                </a:solidFill>
                <a:latin typeface="Georgia"/>
                <a:cs typeface="Georgia"/>
              </a:rPr>
              <a:t>е</a:t>
            </a:r>
            <a:r>
              <a:rPr sz="1650" spc="-35" dirty="0">
                <a:solidFill>
                  <a:srgbClr val="111111"/>
                </a:solidFill>
                <a:latin typeface="Georgia"/>
                <a:cs typeface="Georgia"/>
              </a:rPr>
              <a:t> </a:t>
            </a:r>
            <a:r>
              <a:rPr sz="1650" dirty="0">
                <a:solidFill>
                  <a:srgbClr val="111111"/>
                </a:solidFill>
                <a:latin typeface="Georgia"/>
                <a:cs typeface="Georgia"/>
              </a:rPr>
              <a:t>тази</a:t>
            </a:r>
            <a:r>
              <a:rPr sz="1650" spc="-35" dirty="0">
                <a:solidFill>
                  <a:srgbClr val="111111"/>
                </a:solidFill>
                <a:latin typeface="Georgia"/>
                <a:cs typeface="Georgia"/>
              </a:rPr>
              <a:t> </a:t>
            </a:r>
            <a:r>
              <a:rPr sz="1650" spc="-10" dirty="0">
                <a:solidFill>
                  <a:srgbClr val="111111"/>
                </a:solidFill>
                <a:latin typeface="Georgia"/>
                <a:cs typeface="Georgia"/>
              </a:rPr>
              <a:t>команда</a:t>
            </a:r>
            <a:r>
              <a:rPr sz="1650" spc="-35" dirty="0">
                <a:solidFill>
                  <a:srgbClr val="111111"/>
                </a:solidFill>
                <a:latin typeface="Georgia"/>
                <a:cs typeface="Georgia"/>
              </a:rPr>
              <a:t> </a:t>
            </a:r>
            <a:r>
              <a:rPr sz="1650" dirty="0">
                <a:solidFill>
                  <a:srgbClr val="111111"/>
                </a:solidFill>
                <a:latin typeface="Georgia"/>
                <a:cs typeface="Georgia"/>
              </a:rPr>
              <a:t>да</a:t>
            </a:r>
            <a:r>
              <a:rPr sz="1650" spc="-35" dirty="0">
                <a:solidFill>
                  <a:srgbClr val="111111"/>
                </a:solidFill>
                <a:latin typeface="Georgia"/>
                <a:cs typeface="Georgia"/>
              </a:rPr>
              <a:t> </a:t>
            </a:r>
            <a:r>
              <a:rPr sz="1650" dirty="0">
                <a:solidFill>
                  <a:srgbClr val="111111"/>
                </a:solidFill>
                <a:latin typeface="Georgia"/>
                <a:cs typeface="Georgia"/>
              </a:rPr>
              <a:t>се</a:t>
            </a:r>
            <a:r>
              <a:rPr sz="1650" spc="-40" dirty="0">
                <a:solidFill>
                  <a:srgbClr val="111111"/>
                </a:solidFill>
                <a:latin typeface="Georgia"/>
                <a:cs typeface="Georgia"/>
              </a:rPr>
              <a:t> </a:t>
            </a:r>
            <a:r>
              <a:rPr sz="1650" dirty="0">
                <a:solidFill>
                  <a:srgbClr val="111111"/>
                </a:solidFill>
                <a:latin typeface="Georgia"/>
                <a:cs typeface="Georgia"/>
              </a:rPr>
              <a:t>пуска</a:t>
            </a:r>
            <a:r>
              <a:rPr sz="1650" spc="-35" dirty="0">
                <a:solidFill>
                  <a:srgbClr val="111111"/>
                </a:solidFill>
                <a:latin typeface="Georgia"/>
                <a:cs typeface="Georgia"/>
              </a:rPr>
              <a:t> </a:t>
            </a:r>
            <a:r>
              <a:rPr sz="1650" dirty="0">
                <a:solidFill>
                  <a:srgbClr val="111111"/>
                </a:solidFill>
                <a:latin typeface="Georgia"/>
                <a:cs typeface="Georgia"/>
              </a:rPr>
              <a:t>като</a:t>
            </a:r>
            <a:r>
              <a:rPr sz="1650" spc="-35" dirty="0">
                <a:solidFill>
                  <a:srgbClr val="111111"/>
                </a:solidFill>
                <a:latin typeface="Georgia"/>
                <a:cs typeface="Georgia"/>
              </a:rPr>
              <a:t> </a:t>
            </a:r>
            <a:r>
              <a:rPr sz="1650" dirty="0">
                <a:solidFill>
                  <a:srgbClr val="111111"/>
                </a:solidFill>
                <a:latin typeface="Georgia"/>
                <a:cs typeface="Georgia"/>
              </a:rPr>
              <a:t>супер</a:t>
            </a:r>
            <a:r>
              <a:rPr sz="1650" spc="-35" dirty="0">
                <a:solidFill>
                  <a:srgbClr val="111111"/>
                </a:solidFill>
                <a:latin typeface="Georgia"/>
                <a:cs typeface="Georgia"/>
              </a:rPr>
              <a:t> </a:t>
            </a:r>
            <a:r>
              <a:rPr sz="1650" spc="-10" dirty="0">
                <a:solidFill>
                  <a:srgbClr val="111111"/>
                </a:solidFill>
                <a:latin typeface="Georgia"/>
                <a:cs typeface="Georgia"/>
              </a:rPr>
              <a:t>потребител.</a:t>
            </a:r>
            <a:endParaRPr sz="16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lsblk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3287" y="1603787"/>
            <a:ext cx="6089650" cy="85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spc="-30" dirty="0">
                <a:latin typeface="Microsoft Sans Serif"/>
                <a:cs typeface="Microsoft Sans Serif"/>
              </a:rPr>
              <a:t>Списък</a:t>
            </a:r>
            <a:r>
              <a:rPr sz="1600" spc="-6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на</a:t>
            </a:r>
            <a:r>
              <a:rPr sz="1600" spc="-60" dirty="0">
                <a:latin typeface="Microsoft Sans Serif"/>
                <a:cs typeface="Microsoft Sans Serif"/>
              </a:rPr>
              <a:t> </a:t>
            </a:r>
            <a:r>
              <a:rPr sz="1600" spc="-30" dirty="0">
                <a:latin typeface="Microsoft Sans Serif"/>
                <a:cs typeface="Microsoft Sans Serif"/>
              </a:rPr>
              <a:t>блоковите</a:t>
            </a:r>
            <a:r>
              <a:rPr sz="1600" spc="-65" dirty="0">
                <a:latin typeface="Microsoft Sans Serif"/>
                <a:cs typeface="Microsoft Sans Serif"/>
              </a:rPr>
              <a:t> </a:t>
            </a:r>
            <a:r>
              <a:rPr sz="1600" spc="-35" dirty="0">
                <a:latin typeface="Microsoft Sans Serif"/>
                <a:cs typeface="Microsoft Sans Serif"/>
              </a:rPr>
              <a:t>устройства</a:t>
            </a:r>
            <a:r>
              <a:rPr sz="1600" spc="-35" dirty="0">
                <a:latin typeface="Tahoma"/>
                <a:cs typeface="Tahoma"/>
              </a:rPr>
              <a:t>.</a:t>
            </a:r>
            <a:r>
              <a:rPr sz="1600" spc="-135" dirty="0">
                <a:latin typeface="Tahoma"/>
                <a:cs typeface="Tahoma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Блоковите</a:t>
            </a:r>
            <a:r>
              <a:rPr sz="1600" spc="-6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устройства</a:t>
            </a:r>
            <a:r>
              <a:rPr sz="1600" spc="-6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са </a:t>
            </a:r>
            <a:r>
              <a:rPr sz="1600" spc="-20" dirty="0">
                <a:latin typeface="Microsoft Sans Serif"/>
                <a:cs typeface="Microsoft Sans Serif"/>
              </a:rPr>
              <a:t>специални</a:t>
            </a:r>
            <a:r>
              <a:rPr sz="1600" spc="-60" dirty="0">
                <a:latin typeface="Microsoft Sans Serif"/>
                <a:cs typeface="Microsoft Sans Serif"/>
              </a:rPr>
              <a:t> </a:t>
            </a:r>
            <a:r>
              <a:rPr sz="1600" spc="-30" dirty="0">
                <a:latin typeface="Microsoft Sans Serif"/>
                <a:cs typeface="Microsoft Sans Serif"/>
              </a:rPr>
              <a:t>файлове</a:t>
            </a:r>
            <a:r>
              <a:rPr sz="1600" spc="-30" dirty="0">
                <a:latin typeface="Tahoma"/>
                <a:cs typeface="Tahoma"/>
              </a:rPr>
              <a:t>,</a:t>
            </a:r>
            <a:r>
              <a:rPr sz="1600" spc="-135" dirty="0">
                <a:latin typeface="Tahoma"/>
                <a:cs typeface="Tahoma"/>
              </a:rPr>
              <a:t> </a:t>
            </a:r>
            <a:r>
              <a:rPr sz="1600" spc="-35" dirty="0">
                <a:latin typeface="Microsoft Sans Serif"/>
                <a:cs typeface="Microsoft Sans Serif"/>
              </a:rPr>
              <a:t>които</a:t>
            </a:r>
            <a:r>
              <a:rPr sz="1600" spc="-6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представляват</a:t>
            </a:r>
            <a:r>
              <a:rPr sz="1600" spc="-7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устройство</a:t>
            </a:r>
            <a:r>
              <a:rPr sz="1600" spc="-60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Tahoma"/>
                <a:cs typeface="Tahoma"/>
              </a:rPr>
              <a:t>(</a:t>
            </a:r>
            <a:r>
              <a:rPr sz="1600" spc="-50" dirty="0">
                <a:latin typeface="Microsoft Sans Serif"/>
                <a:cs typeface="Microsoft Sans Serif"/>
              </a:rPr>
              <a:t>хард</a:t>
            </a:r>
            <a:r>
              <a:rPr sz="1600" spc="-6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диск</a:t>
            </a:r>
            <a:r>
              <a:rPr sz="1600" spc="-10" dirty="0">
                <a:latin typeface="Tahoma"/>
                <a:cs typeface="Tahoma"/>
              </a:rPr>
              <a:t>, </a:t>
            </a:r>
            <a:r>
              <a:rPr sz="1600" spc="-35" dirty="0">
                <a:latin typeface="Microsoft Sans Serif"/>
                <a:cs typeface="Microsoft Sans Serif"/>
              </a:rPr>
              <a:t>флашки</a:t>
            </a:r>
            <a:r>
              <a:rPr sz="1600" spc="-9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и</a:t>
            </a:r>
            <a:r>
              <a:rPr sz="1600" spc="-9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т</a:t>
            </a:r>
            <a:r>
              <a:rPr sz="1600" spc="-10" dirty="0">
                <a:latin typeface="Tahoma"/>
                <a:cs typeface="Tahoma"/>
              </a:rPr>
              <a:t>.</a:t>
            </a:r>
            <a:r>
              <a:rPr sz="1600" spc="-10" dirty="0">
                <a:latin typeface="Microsoft Sans Serif"/>
                <a:cs typeface="Microsoft Sans Serif"/>
              </a:rPr>
              <a:t>н</a:t>
            </a:r>
            <a:r>
              <a:rPr sz="1600" spc="-10" dirty="0">
                <a:latin typeface="Tahoma"/>
                <a:cs typeface="Tahoma"/>
              </a:rPr>
              <a:t>.).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dirty="0"/>
              <a:t>free</a:t>
            </a:r>
            <a:r>
              <a:rPr spc="-215" dirty="0"/>
              <a:t> </a:t>
            </a:r>
            <a:r>
              <a:rPr spc="110" dirty="0"/>
              <a:t>-</a:t>
            </a:r>
            <a:r>
              <a:rPr spc="204" dirty="0"/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3287" y="1603787"/>
            <a:ext cx="6023610" cy="57785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600" spc="-40" dirty="0">
                <a:latin typeface="Microsoft Sans Serif"/>
                <a:cs typeface="Microsoft Sans Serif"/>
              </a:rPr>
              <a:t>Командата</a:t>
            </a:r>
            <a:r>
              <a:rPr sz="1600" spc="-80" dirty="0">
                <a:latin typeface="Microsoft Sans Serif"/>
                <a:cs typeface="Microsoft Sans Serif"/>
              </a:rPr>
              <a:t> </a:t>
            </a:r>
            <a:r>
              <a:rPr sz="1600" spc="-40" dirty="0">
                <a:latin typeface="Microsoft Sans Serif"/>
                <a:cs typeface="Microsoft Sans Serif"/>
              </a:rPr>
              <a:t>показва</a:t>
            </a:r>
            <a:r>
              <a:rPr sz="1600" spc="-7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свободната</a:t>
            </a:r>
            <a:r>
              <a:rPr sz="1600" spc="-80" dirty="0">
                <a:latin typeface="Microsoft Sans Serif"/>
                <a:cs typeface="Microsoft Sans Serif"/>
              </a:rPr>
              <a:t> </a:t>
            </a:r>
            <a:r>
              <a:rPr sz="1600" spc="-60" dirty="0">
                <a:latin typeface="Microsoft Sans Serif"/>
                <a:cs typeface="Microsoft Sans Serif"/>
              </a:rPr>
              <a:t>памет</a:t>
            </a:r>
            <a:r>
              <a:rPr sz="1600" spc="-60" dirty="0">
                <a:latin typeface="Tahoma"/>
                <a:cs typeface="Tahoma"/>
              </a:rPr>
              <a:t>.</a:t>
            </a:r>
            <a:r>
              <a:rPr sz="1600" spc="-150" dirty="0">
                <a:latin typeface="Tahoma"/>
                <a:cs typeface="Tahoma"/>
              </a:rPr>
              <a:t> </a:t>
            </a:r>
            <a:r>
              <a:rPr sz="1600" spc="-30" dirty="0">
                <a:latin typeface="Tahoma"/>
                <a:cs typeface="Tahoma"/>
              </a:rPr>
              <a:t>-</a:t>
            </a:r>
            <a:r>
              <a:rPr sz="1600" spc="-60" dirty="0">
                <a:latin typeface="Tahoma"/>
                <a:cs typeface="Tahoma"/>
              </a:rPr>
              <a:t>m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spc="-30" dirty="0">
                <a:latin typeface="Microsoft Sans Serif"/>
                <a:cs typeface="Microsoft Sans Serif"/>
              </a:rPr>
              <a:t>задава</a:t>
            </a:r>
            <a:r>
              <a:rPr sz="1600" spc="-8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да</a:t>
            </a:r>
            <a:r>
              <a:rPr sz="1600" spc="-7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се</a:t>
            </a:r>
            <a:r>
              <a:rPr sz="1600" spc="-80" dirty="0">
                <a:latin typeface="Microsoft Sans Serif"/>
                <a:cs typeface="Microsoft Sans Serif"/>
              </a:rPr>
              <a:t> </a:t>
            </a:r>
            <a:r>
              <a:rPr sz="1600" spc="-40" dirty="0">
                <a:latin typeface="Microsoft Sans Serif"/>
                <a:cs typeface="Microsoft Sans Serif"/>
              </a:rPr>
              <a:t>показва</a:t>
            </a:r>
            <a:r>
              <a:rPr sz="1600" spc="-70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в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600" spc="25" dirty="0">
                <a:latin typeface="Tahoma"/>
                <a:cs typeface="Tahoma"/>
              </a:rPr>
              <a:t>MB.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ls</a:t>
            </a:r>
            <a:r>
              <a:rPr spc="-175" dirty="0"/>
              <a:t> </a:t>
            </a:r>
            <a:r>
              <a:rPr spc="95" dirty="0"/>
              <a:t>-</a:t>
            </a:r>
            <a:r>
              <a:rPr spc="85" dirty="0"/>
              <a:t>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3287" y="1603787"/>
            <a:ext cx="6151880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spc="-40" dirty="0">
                <a:latin typeface="Microsoft Sans Serif"/>
                <a:cs typeface="Microsoft Sans Serif"/>
              </a:rPr>
              <a:t>Командата</a:t>
            </a:r>
            <a:r>
              <a:rPr sz="1600" spc="-8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Tahoma"/>
                <a:cs typeface="Tahoma"/>
              </a:rPr>
              <a:t>ls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се</a:t>
            </a:r>
            <a:r>
              <a:rPr sz="1600" spc="-75" dirty="0">
                <a:latin typeface="Microsoft Sans Serif"/>
                <a:cs typeface="Microsoft Sans Serif"/>
              </a:rPr>
              <a:t> </a:t>
            </a:r>
            <a:r>
              <a:rPr sz="1600" spc="-35" dirty="0">
                <a:latin typeface="Microsoft Sans Serif"/>
                <a:cs typeface="Microsoft Sans Serif"/>
              </a:rPr>
              <a:t>използва</a:t>
            </a:r>
            <a:r>
              <a:rPr sz="1600" spc="-80" dirty="0">
                <a:latin typeface="Microsoft Sans Serif"/>
                <a:cs typeface="Microsoft Sans Serif"/>
              </a:rPr>
              <a:t> </a:t>
            </a:r>
            <a:r>
              <a:rPr sz="1600" spc="-45" dirty="0">
                <a:latin typeface="Microsoft Sans Serif"/>
                <a:cs typeface="Microsoft Sans Serif"/>
              </a:rPr>
              <a:t>за</a:t>
            </a:r>
            <a:r>
              <a:rPr sz="1600" spc="-80" dirty="0">
                <a:latin typeface="Microsoft Sans Serif"/>
                <a:cs typeface="Microsoft Sans Serif"/>
              </a:rPr>
              <a:t> </a:t>
            </a:r>
            <a:r>
              <a:rPr sz="1600" spc="-35" dirty="0">
                <a:latin typeface="Microsoft Sans Serif"/>
                <a:cs typeface="Microsoft Sans Serif"/>
              </a:rPr>
              <a:t>извеждане</a:t>
            </a:r>
            <a:r>
              <a:rPr sz="1600" spc="-7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на</a:t>
            </a:r>
            <a:r>
              <a:rPr sz="1600" spc="-80" dirty="0">
                <a:latin typeface="Microsoft Sans Serif"/>
                <a:cs typeface="Microsoft Sans Serif"/>
              </a:rPr>
              <a:t> </a:t>
            </a:r>
            <a:r>
              <a:rPr sz="1600" spc="-40" dirty="0">
                <a:latin typeface="Microsoft Sans Serif"/>
                <a:cs typeface="Microsoft Sans Serif"/>
              </a:rPr>
              <a:t>списък</a:t>
            </a:r>
            <a:r>
              <a:rPr sz="1600" spc="-75" dirty="0">
                <a:latin typeface="Microsoft Sans Serif"/>
                <a:cs typeface="Microsoft Sans Serif"/>
              </a:rPr>
              <a:t> </a:t>
            </a:r>
            <a:r>
              <a:rPr sz="1600" spc="-30" dirty="0">
                <a:latin typeface="Microsoft Sans Serif"/>
                <a:cs typeface="Microsoft Sans Serif"/>
              </a:rPr>
              <a:t>от</a:t>
            </a:r>
            <a:r>
              <a:rPr sz="1600" spc="-75" dirty="0">
                <a:latin typeface="Microsoft Sans Serif"/>
                <a:cs typeface="Microsoft Sans Serif"/>
              </a:rPr>
              <a:t> </a:t>
            </a:r>
            <a:r>
              <a:rPr sz="1600" spc="-30" dirty="0">
                <a:latin typeface="Microsoft Sans Serif"/>
                <a:cs typeface="Microsoft Sans Serif"/>
              </a:rPr>
              <a:t>директории</a:t>
            </a:r>
            <a:r>
              <a:rPr sz="1600" spc="-75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и </a:t>
            </a:r>
            <a:r>
              <a:rPr sz="1600" spc="-30" dirty="0">
                <a:latin typeface="Microsoft Sans Serif"/>
                <a:cs typeface="Microsoft Sans Serif"/>
              </a:rPr>
              <a:t>файлове</a:t>
            </a:r>
            <a:r>
              <a:rPr sz="1600" spc="-30" dirty="0">
                <a:latin typeface="Tahoma"/>
                <a:cs typeface="Tahoma"/>
              </a:rPr>
              <a:t>.</a:t>
            </a:r>
            <a:r>
              <a:rPr sz="1600" spc="-145" dirty="0">
                <a:latin typeface="Tahoma"/>
                <a:cs typeface="Tahoma"/>
              </a:rPr>
              <a:t> </a:t>
            </a:r>
            <a:r>
              <a:rPr sz="1600" spc="-40" dirty="0">
                <a:latin typeface="Microsoft Sans Serif"/>
                <a:cs typeface="Microsoft Sans Serif"/>
              </a:rPr>
              <a:t>Командата</a:t>
            </a:r>
            <a:r>
              <a:rPr sz="1600" spc="-65" dirty="0">
                <a:latin typeface="Microsoft Sans Serif"/>
                <a:cs typeface="Microsoft Sans Serif"/>
              </a:rPr>
              <a:t> </a:t>
            </a:r>
            <a:r>
              <a:rPr sz="1600" spc="-30" dirty="0">
                <a:latin typeface="Microsoft Sans Serif"/>
                <a:cs typeface="Microsoft Sans Serif"/>
              </a:rPr>
              <a:t>има</a:t>
            </a:r>
            <a:r>
              <a:rPr sz="1600" spc="-6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разнообразие</a:t>
            </a:r>
            <a:r>
              <a:rPr sz="1600" spc="-65" dirty="0">
                <a:latin typeface="Microsoft Sans Serif"/>
                <a:cs typeface="Microsoft Sans Serif"/>
              </a:rPr>
              <a:t> </a:t>
            </a:r>
            <a:r>
              <a:rPr sz="1600" spc="-30" dirty="0">
                <a:latin typeface="Microsoft Sans Serif"/>
                <a:cs typeface="Microsoft Sans Serif"/>
              </a:rPr>
              <a:t>от</a:t>
            </a:r>
            <a:r>
              <a:rPr sz="1600" spc="-70" dirty="0">
                <a:latin typeface="Microsoft Sans Serif"/>
                <a:cs typeface="Microsoft Sans Serif"/>
              </a:rPr>
              <a:t> </a:t>
            </a:r>
            <a:r>
              <a:rPr sz="1600" spc="-40" dirty="0">
                <a:latin typeface="Microsoft Sans Serif"/>
                <a:cs typeface="Microsoft Sans Serif"/>
              </a:rPr>
              <a:t>параметри</a:t>
            </a:r>
            <a:r>
              <a:rPr sz="1600" spc="-40" dirty="0">
                <a:latin typeface="Tahoma"/>
                <a:cs typeface="Tahoma"/>
              </a:rPr>
              <a:t>,</a:t>
            </a:r>
            <a:r>
              <a:rPr sz="1600" spc="-140" dirty="0">
                <a:latin typeface="Tahoma"/>
                <a:cs typeface="Tahoma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като например</a:t>
            </a:r>
            <a:r>
              <a:rPr sz="1600" spc="-9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Tahoma"/>
                <a:cs typeface="Tahoma"/>
              </a:rPr>
              <a:t>ls</a:t>
            </a:r>
            <a:r>
              <a:rPr sz="1600" spc="-16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-al</a:t>
            </a:r>
            <a:r>
              <a:rPr sz="1600" spc="-160" dirty="0">
                <a:latin typeface="Tahoma"/>
                <a:cs typeface="Tahoma"/>
              </a:rPr>
              <a:t> </a:t>
            </a:r>
            <a:r>
              <a:rPr sz="1600" spc="-40" dirty="0">
                <a:latin typeface="Microsoft Sans Serif"/>
                <a:cs typeface="Microsoft Sans Serif"/>
              </a:rPr>
              <a:t>извежда</a:t>
            </a:r>
            <a:r>
              <a:rPr sz="1600" spc="-90" dirty="0">
                <a:latin typeface="Microsoft Sans Serif"/>
                <a:cs typeface="Microsoft Sans Serif"/>
              </a:rPr>
              <a:t> </a:t>
            </a:r>
            <a:r>
              <a:rPr sz="1600" spc="-35" dirty="0">
                <a:latin typeface="Microsoft Sans Serif"/>
                <a:cs typeface="Microsoft Sans Serif"/>
              </a:rPr>
              <a:t>всички</a:t>
            </a:r>
            <a:r>
              <a:rPr sz="1600" spc="-8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файлове</a:t>
            </a:r>
            <a:r>
              <a:rPr sz="1600" spc="-8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и</a:t>
            </a:r>
            <a:r>
              <a:rPr sz="1600" spc="-85" dirty="0">
                <a:latin typeface="Microsoft Sans Serif"/>
                <a:cs typeface="Microsoft Sans Serif"/>
              </a:rPr>
              <a:t> </a:t>
            </a:r>
            <a:r>
              <a:rPr sz="1600" spc="-30" dirty="0">
                <a:latin typeface="Microsoft Sans Serif"/>
                <a:cs typeface="Microsoft Sans Serif"/>
              </a:rPr>
              <a:t>директории</a:t>
            </a:r>
            <a:r>
              <a:rPr sz="1600" spc="-80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в </a:t>
            </a:r>
            <a:r>
              <a:rPr sz="1600" spc="-20" dirty="0">
                <a:latin typeface="Microsoft Sans Serif"/>
                <a:cs typeface="Microsoft Sans Serif"/>
              </a:rPr>
              <a:t>зададения</a:t>
            </a:r>
            <a:r>
              <a:rPr sz="1600" spc="-5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път</a:t>
            </a:r>
            <a:r>
              <a:rPr sz="1600" spc="-20" dirty="0"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77724" y="415650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>
                <a:moveTo>
                  <a:pt x="0" y="0"/>
                </a:moveTo>
                <a:lnTo>
                  <a:pt x="6244199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5198" y="415650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cd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83137" y="1659656"/>
            <a:ext cx="6251575" cy="3185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Microsoft Sans Serif"/>
                <a:cs typeface="Microsoft Sans Serif"/>
              </a:rPr>
              <a:t>Командата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Tahoma"/>
                <a:cs typeface="Tahoma"/>
              </a:rPr>
              <a:t>cd</a:t>
            </a:r>
            <a:r>
              <a:rPr sz="1800" spc="-180" dirty="0">
                <a:latin typeface="Tahoma"/>
                <a:cs typeface="Tahoma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служи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за</a:t>
            </a:r>
            <a:r>
              <a:rPr sz="1800" spc="-9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навигиране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на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директория</a:t>
            </a:r>
            <a:r>
              <a:rPr sz="1800" spc="-10" dirty="0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89"/>
              </a:spcBef>
            </a:pPr>
            <a:r>
              <a:rPr sz="1800" dirty="0">
                <a:latin typeface="Tahoma"/>
                <a:cs typeface="Tahoma"/>
              </a:rPr>
              <a:t>cd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125" dirty="0">
                <a:latin typeface="Tahoma"/>
                <a:cs typeface="Tahoma"/>
              </a:rPr>
              <a:t>..</a:t>
            </a:r>
            <a:r>
              <a:rPr sz="1800" spc="95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-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отива</a:t>
            </a:r>
            <a:r>
              <a:rPr sz="1800" spc="-12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едно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ниво</a:t>
            </a:r>
            <a:r>
              <a:rPr sz="1800" spc="-1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нагоре</a:t>
            </a:r>
            <a:endParaRPr sz="1800">
              <a:latin typeface="Microsoft Sans Serif"/>
              <a:cs typeface="Microsoft Sans Serif"/>
            </a:endParaRPr>
          </a:p>
          <a:p>
            <a:pPr marL="12700" marR="2367280">
              <a:lnSpc>
                <a:spcPct val="187500"/>
              </a:lnSpc>
            </a:pPr>
            <a:r>
              <a:rPr sz="1800" dirty="0">
                <a:latin typeface="Tahoma"/>
                <a:cs typeface="Tahoma"/>
              </a:rPr>
              <a:t>cd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.</a:t>
            </a:r>
            <a:r>
              <a:rPr sz="1800" spc="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-</a:t>
            </a:r>
            <a:r>
              <a:rPr sz="1800" spc="95" dirty="0">
                <a:latin typeface="Tahoma"/>
                <a:cs typeface="Tahoma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остава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в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същата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директория</a:t>
            </a:r>
            <a:r>
              <a:rPr sz="1800" spc="50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Tahoma"/>
                <a:cs typeface="Tahoma"/>
              </a:rPr>
              <a:t>cd</a:t>
            </a:r>
            <a:r>
              <a:rPr sz="1800" spc="-200" dirty="0">
                <a:latin typeface="Tahoma"/>
                <a:cs typeface="Tahoma"/>
              </a:rPr>
              <a:t> </a:t>
            </a:r>
            <a:r>
              <a:rPr sz="1800" spc="-280" dirty="0">
                <a:latin typeface="Tahoma"/>
                <a:cs typeface="Tahoma"/>
              </a:rPr>
              <a:t>~</a:t>
            </a:r>
            <a:r>
              <a:rPr sz="1800" spc="-20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-</a:t>
            </a:r>
            <a:r>
              <a:rPr sz="1800" spc="-200" dirty="0">
                <a:latin typeface="Tahoma"/>
                <a:cs typeface="Tahoma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отива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в</a:t>
            </a:r>
            <a:r>
              <a:rPr sz="1800" spc="-114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домашната</a:t>
            </a:r>
            <a:r>
              <a:rPr sz="1800" spc="-114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директория </a:t>
            </a:r>
            <a:r>
              <a:rPr sz="1800" dirty="0">
                <a:latin typeface="Tahoma"/>
                <a:cs typeface="Tahoma"/>
              </a:rPr>
              <a:t>cd</a:t>
            </a:r>
            <a:r>
              <a:rPr sz="1800" spc="-195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/</a:t>
            </a:r>
            <a:r>
              <a:rPr sz="1800" spc="-195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-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отива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в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кореновата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директория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ct val="114599"/>
              </a:lnSpc>
              <a:spcBef>
                <a:spcPts val="1575"/>
              </a:spcBef>
              <a:tabLst>
                <a:tab pos="6238240" algn="l"/>
              </a:tabLst>
            </a:pPr>
            <a:r>
              <a:rPr sz="1800" dirty="0">
                <a:latin typeface="Tahoma"/>
                <a:cs typeface="Tahoma"/>
              </a:rPr>
              <a:t>cd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/test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-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отива</a:t>
            </a:r>
            <a:r>
              <a:rPr sz="1800" spc="-9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в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директорията</a:t>
            </a:r>
            <a:r>
              <a:rPr sz="1800" spc="-9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Tahoma"/>
                <a:cs typeface="Tahoma"/>
              </a:rPr>
              <a:t>test,</a:t>
            </a:r>
            <a:r>
              <a:rPr sz="1800" spc="-180" dirty="0">
                <a:latin typeface="Tahoma"/>
                <a:cs typeface="Tahoma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дъщерна</a:t>
            </a:r>
            <a:r>
              <a:rPr sz="1800" spc="-9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на</a:t>
            </a:r>
            <a:r>
              <a:rPr sz="1800" spc="500" dirty="0">
                <a:latin typeface="Microsoft Sans Serif"/>
                <a:cs typeface="Microsoft Sans Serif"/>
              </a:rPr>
              <a:t> </a:t>
            </a:r>
            <a:r>
              <a:rPr sz="1800" strike="sngStrike" spc="-10" dirty="0">
                <a:latin typeface="Microsoft Sans Serif"/>
                <a:cs typeface="Microsoft Sans Serif"/>
              </a:rPr>
              <a:t>кореновата</a:t>
            </a:r>
            <a:r>
              <a:rPr sz="1800" strike="sngStrike" dirty="0">
                <a:latin typeface="Microsoft Sans Serif"/>
                <a:cs typeface="Microsoft Sans Serif"/>
              </a:rPr>
              <a:t>	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mkdir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3287" y="1636172"/>
            <a:ext cx="4403725" cy="755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0" dirty="0">
                <a:latin typeface="Microsoft Sans Serif"/>
                <a:cs typeface="Microsoft Sans Serif"/>
              </a:rPr>
              <a:t>Създава</a:t>
            </a:r>
            <a:r>
              <a:rPr sz="1600" spc="-7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директория</a:t>
            </a:r>
            <a:r>
              <a:rPr sz="1600" spc="-70" dirty="0">
                <a:latin typeface="Microsoft Sans Serif"/>
                <a:cs typeface="Microsoft Sans Serif"/>
              </a:rPr>
              <a:t> </a:t>
            </a:r>
            <a:r>
              <a:rPr sz="1600" spc="-30" dirty="0">
                <a:latin typeface="Microsoft Sans Serif"/>
                <a:cs typeface="Microsoft Sans Serif"/>
              </a:rPr>
              <a:t>по</a:t>
            </a:r>
            <a:r>
              <a:rPr sz="1600" spc="-7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зададено</a:t>
            </a:r>
            <a:r>
              <a:rPr sz="1600" spc="-75" dirty="0">
                <a:latin typeface="Microsoft Sans Serif"/>
                <a:cs typeface="Microsoft Sans Serif"/>
              </a:rPr>
              <a:t> </a:t>
            </a:r>
            <a:r>
              <a:rPr sz="1600" spc="-65" dirty="0">
                <a:latin typeface="Microsoft Sans Serif"/>
                <a:cs typeface="Microsoft Sans Serif"/>
              </a:rPr>
              <a:t>име</a:t>
            </a:r>
            <a:r>
              <a:rPr sz="1600" spc="-65" dirty="0">
                <a:latin typeface="Tahoma"/>
                <a:cs typeface="Tahoma"/>
              </a:rPr>
              <a:t>,</a:t>
            </a:r>
            <a:r>
              <a:rPr sz="1600" spc="-150" dirty="0">
                <a:latin typeface="Tahoma"/>
                <a:cs typeface="Tahoma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пример</a:t>
            </a:r>
            <a:r>
              <a:rPr sz="1600" spc="-10" dirty="0">
                <a:latin typeface="Tahoma"/>
                <a:cs typeface="Tahoma"/>
              </a:rPr>
              <a:t>: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05"/>
              </a:spcBef>
            </a:pPr>
            <a:r>
              <a:rPr sz="1600" dirty="0">
                <a:latin typeface="Tahoma"/>
                <a:cs typeface="Tahoma"/>
              </a:rPr>
              <a:t>mkdir</a:t>
            </a:r>
            <a:r>
              <a:rPr sz="1600" spc="-1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banichka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dirty="0"/>
              <a:t>rm</a:t>
            </a:r>
            <a:r>
              <a:rPr spc="-110" dirty="0"/>
              <a:t> </a:t>
            </a:r>
            <a:r>
              <a:rPr spc="-10" dirty="0"/>
              <a:t>file_name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3287" y="1636172"/>
            <a:ext cx="5114290" cy="17265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latin typeface="Microsoft Sans Serif"/>
                <a:cs typeface="Microsoft Sans Serif"/>
              </a:rPr>
              <a:t>Командата</a:t>
            </a:r>
            <a:r>
              <a:rPr sz="1600" spc="-6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Tahoma"/>
                <a:cs typeface="Tahoma"/>
              </a:rPr>
              <a:t>rm</a:t>
            </a:r>
            <a:r>
              <a:rPr sz="1600" spc="-140" dirty="0">
                <a:latin typeface="Tahoma"/>
                <a:cs typeface="Tahoma"/>
              </a:rPr>
              <a:t> </a:t>
            </a:r>
            <a:r>
              <a:rPr sz="1600" spc="-30" dirty="0">
                <a:latin typeface="Microsoft Sans Serif"/>
                <a:cs typeface="Microsoft Sans Serif"/>
              </a:rPr>
              <a:t>изтрива</a:t>
            </a:r>
            <a:r>
              <a:rPr sz="1600" spc="-6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посочения</a:t>
            </a:r>
            <a:r>
              <a:rPr sz="1600" spc="-6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файл</a:t>
            </a:r>
            <a:r>
              <a:rPr sz="1600" spc="-10" dirty="0"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05"/>
              </a:spcBef>
            </a:pPr>
            <a:r>
              <a:rPr sz="1600" dirty="0">
                <a:latin typeface="Tahoma"/>
                <a:cs typeface="Tahoma"/>
              </a:rPr>
              <a:t>rm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-f</a:t>
            </a:r>
            <a:r>
              <a:rPr sz="1600" spc="-150" dirty="0">
                <a:latin typeface="Tahoma"/>
                <a:cs typeface="Tahoma"/>
              </a:rPr>
              <a:t> </a:t>
            </a:r>
            <a:r>
              <a:rPr sz="1600" spc="-40" dirty="0">
                <a:latin typeface="Tahoma"/>
                <a:cs typeface="Tahoma"/>
              </a:rPr>
              <a:t>file_name</a:t>
            </a:r>
            <a:r>
              <a:rPr sz="1600" spc="-150" dirty="0">
                <a:latin typeface="Tahoma"/>
                <a:cs typeface="Tahoma"/>
              </a:rPr>
              <a:t> </a:t>
            </a:r>
            <a:r>
              <a:rPr sz="1600" spc="-30" dirty="0">
                <a:latin typeface="Microsoft Sans Serif"/>
                <a:cs typeface="Microsoft Sans Serif"/>
              </a:rPr>
              <a:t>изтрива</a:t>
            </a:r>
            <a:r>
              <a:rPr sz="1600" spc="-7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насилствено</a:t>
            </a:r>
            <a:r>
              <a:rPr sz="1600" spc="-7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файла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Tahoma"/>
                <a:cs typeface="Tahoma"/>
              </a:rPr>
              <a:t>rm</a:t>
            </a:r>
            <a:r>
              <a:rPr sz="1600" spc="-16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-r</a:t>
            </a:r>
            <a:r>
              <a:rPr sz="1600" spc="-16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directory_name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spc="-30" dirty="0">
                <a:latin typeface="Microsoft Sans Serif"/>
                <a:cs typeface="Microsoft Sans Serif"/>
              </a:rPr>
              <a:t>изтрива</a:t>
            </a:r>
            <a:r>
              <a:rPr sz="1600" spc="-8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директория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Tahoma"/>
                <a:cs typeface="Tahoma"/>
              </a:rPr>
              <a:t>rm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-rf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directory_name</a:t>
            </a:r>
            <a:r>
              <a:rPr sz="1600" spc="-160" dirty="0">
                <a:latin typeface="Tahoma"/>
                <a:cs typeface="Tahoma"/>
              </a:rPr>
              <a:t> </a:t>
            </a:r>
            <a:r>
              <a:rPr sz="1600" spc="-30" dirty="0">
                <a:latin typeface="Microsoft Sans Serif"/>
                <a:cs typeface="Microsoft Sans Serif"/>
              </a:rPr>
              <a:t>изтрива</a:t>
            </a:r>
            <a:r>
              <a:rPr sz="1600" spc="-7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насилствено</a:t>
            </a:r>
            <a:r>
              <a:rPr sz="1600" spc="-8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директория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3275" y="633734"/>
            <a:ext cx="21990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45" dirty="0">
                <a:latin typeface="Trebuchet MS"/>
                <a:cs typeface="Trebuchet MS"/>
              </a:rPr>
              <a:t>cp</a:t>
            </a:r>
            <a:r>
              <a:rPr sz="3000" b="1" spc="-165" dirty="0">
                <a:latin typeface="Trebuchet MS"/>
                <a:cs typeface="Trebuchet MS"/>
              </a:rPr>
              <a:t> </a:t>
            </a:r>
            <a:r>
              <a:rPr sz="3000" b="1" spc="-110" dirty="0">
                <a:latin typeface="Trebuchet MS"/>
                <a:cs typeface="Trebuchet MS"/>
              </a:rPr>
              <a:t>file1</a:t>
            </a:r>
            <a:r>
              <a:rPr sz="3000" b="1" spc="-165" dirty="0">
                <a:latin typeface="Trebuchet MS"/>
                <a:cs typeface="Trebuchet MS"/>
              </a:rPr>
              <a:t> </a:t>
            </a:r>
            <a:r>
              <a:rPr sz="3000" b="1" spc="-30" dirty="0">
                <a:latin typeface="Trebuchet MS"/>
                <a:cs typeface="Trebuchet MS"/>
              </a:rPr>
              <a:t>file2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73287" y="1636172"/>
            <a:ext cx="43618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latin typeface="Microsoft Sans Serif"/>
                <a:cs typeface="Microsoft Sans Serif"/>
              </a:rPr>
              <a:t>Копира</a:t>
            </a:r>
            <a:r>
              <a:rPr sz="1600" spc="-8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съдържанието</a:t>
            </a:r>
            <a:r>
              <a:rPr sz="1600" spc="-8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на</a:t>
            </a:r>
            <a:r>
              <a:rPr sz="1600" spc="-8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файла</a:t>
            </a:r>
            <a:r>
              <a:rPr sz="1600" spc="-7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Tahoma"/>
                <a:cs typeface="Tahoma"/>
              </a:rPr>
              <a:t>file1</a:t>
            </a:r>
            <a:r>
              <a:rPr sz="1600" spc="200" dirty="0">
                <a:latin typeface="Tahoma"/>
                <a:cs typeface="Tahoma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във</a:t>
            </a:r>
            <a:r>
              <a:rPr sz="1600" spc="-8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Tahoma"/>
                <a:cs typeface="Tahoma"/>
              </a:rPr>
              <a:t>file2.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Терминал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/>
              <a:t>В</a:t>
            </a:r>
            <a:r>
              <a:rPr spc="-100" dirty="0"/>
              <a:t> </a:t>
            </a:r>
            <a:r>
              <a:rPr spc="-50" dirty="0"/>
              <a:t>Линукс</a:t>
            </a:r>
            <a:r>
              <a:rPr spc="-95" dirty="0"/>
              <a:t> </a:t>
            </a:r>
            <a:r>
              <a:rPr spc="-30" dirty="0"/>
              <a:t>командите</a:t>
            </a:r>
            <a:r>
              <a:rPr spc="-90" dirty="0"/>
              <a:t> </a:t>
            </a:r>
            <a:r>
              <a:rPr spc="-10" dirty="0"/>
              <a:t>се</a:t>
            </a:r>
            <a:r>
              <a:rPr spc="-100" dirty="0"/>
              <a:t> </a:t>
            </a:r>
            <a:r>
              <a:rPr spc="-35" dirty="0"/>
              <a:t>задават</a:t>
            </a:r>
            <a:r>
              <a:rPr spc="-100" dirty="0"/>
              <a:t> </a:t>
            </a:r>
            <a:r>
              <a:rPr dirty="0"/>
              <a:t>в</a:t>
            </a:r>
            <a:r>
              <a:rPr spc="-100" dirty="0"/>
              <a:t> </a:t>
            </a:r>
            <a:r>
              <a:rPr spc="-50" dirty="0"/>
              <a:t>Терминала</a:t>
            </a:r>
            <a:r>
              <a:rPr spc="-50" dirty="0">
                <a:latin typeface="Tahoma"/>
                <a:cs typeface="Tahoma"/>
              </a:rPr>
              <a:t>.</a:t>
            </a:r>
            <a:r>
              <a:rPr spc="-180" dirty="0">
                <a:latin typeface="Tahoma"/>
                <a:cs typeface="Tahoma"/>
              </a:rPr>
              <a:t> </a:t>
            </a:r>
            <a:r>
              <a:rPr spc="-40" dirty="0"/>
              <a:t>За</a:t>
            </a:r>
            <a:r>
              <a:rPr spc="-100" dirty="0"/>
              <a:t> </a:t>
            </a:r>
            <a:r>
              <a:rPr spc="-25" dirty="0"/>
              <a:t>да </a:t>
            </a:r>
            <a:r>
              <a:rPr spc="-20" dirty="0"/>
              <a:t>достъпите</a:t>
            </a:r>
            <a:r>
              <a:rPr spc="-105" dirty="0"/>
              <a:t> </a:t>
            </a:r>
            <a:r>
              <a:rPr spc="-40" dirty="0"/>
              <a:t>терминала</a:t>
            </a:r>
            <a:r>
              <a:rPr spc="-40" dirty="0">
                <a:latin typeface="Tahoma"/>
                <a:cs typeface="Tahoma"/>
              </a:rPr>
              <a:t>,</a:t>
            </a:r>
            <a:r>
              <a:rPr spc="-190" dirty="0">
                <a:latin typeface="Tahoma"/>
                <a:cs typeface="Tahoma"/>
              </a:rPr>
              <a:t> </a:t>
            </a:r>
            <a:r>
              <a:rPr spc="-30" dirty="0"/>
              <a:t>натиснете</a:t>
            </a:r>
            <a:r>
              <a:rPr spc="-105" dirty="0"/>
              <a:t> </a:t>
            </a:r>
            <a:r>
              <a:rPr spc="80" dirty="0">
                <a:latin typeface="Tahoma"/>
                <a:cs typeface="Tahoma"/>
              </a:rPr>
              <a:t>Ctrl</a:t>
            </a:r>
            <a:r>
              <a:rPr spc="-190" dirty="0">
                <a:latin typeface="Tahoma"/>
                <a:cs typeface="Tahoma"/>
              </a:rPr>
              <a:t> </a:t>
            </a:r>
            <a:r>
              <a:rPr spc="-280" dirty="0">
                <a:latin typeface="Tahoma"/>
                <a:cs typeface="Tahoma"/>
              </a:rPr>
              <a:t>+</a:t>
            </a:r>
            <a:r>
              <a:rPr spc="-190" dirty="0">
                <a:latin typeface="Tahoma"/>
                <a:cs typeface="Tahoma"/>
              </a:rPr>
              <a:t> </a:t>
            </a:r>
            <a:r>
              <a:rPr spc="80" dirty="0">
                <a:latin typeface="Tahoma"/>
                <a:cs typeface="Tahoma"/>
              </a:rPr>
              <a:t>Alt</a:t>
            </a:r>
            <a:r>
              <a:rPr spc="-190" dirty="0">
                <a:latin typeface="Tahoma"/>
                <a:cs typeface="Tahoma"/>
              </a:rPr>
              <a:t> </a:t>
            </a:r>
            <a:r>
              <a:rPr spc="-280" dirty="0">
                <a:latin typeface="Tahoma"/>
                <a:cs typeface="Tahoma"/>
              </a:rPr>
              <a:t>+</a:t>
            </a:r>
            <a:r>
              <a:rPr spc="-19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T</a:t>
            </a:r>
            <a:r>
              <a:rPr spc="-185" dirty="0">
                <a:latin typeface="Tahoma"/>
                <a:cs typeface="Tahoma"/>
              </a:rPr>
              <a:t> </a:t>
            </a:r>
            <a:r>
              <a:rPr spc="-10" dirty="0"/>
              <a:t>или</a:t>
            </a:r>
            <a:r>
              <a:rPr spc="-100" dirty="0"/>
              <a:t> </a:t>
            </a:r>
            <a:r>
              <a:rPr spc="-10" dirty="0"/>
              <a:t>просто </a:t>
            </a:r>
            <a:r>
              <a:rPr spc="-30" dirty="0"/>
              <a:t>напишете</a:t>
            </a:r>
            <a:r>
              <a:rPr spc="-95" dirty="0"/>
              <a:t> </a:t>
            </a:r>
            <a:r>
              <a:rPr spc="-25" dirty="0">
                <a:latin typeface="Tahoma"/>
                <a:cs typeface="Tahoma"/>
              </a:rPr>
              <a:t>Terminal</a:t>
            </a:r>
            <a:r>
              <a:rPr spc="-175" dirty="0">
                <a:latin typeface="Tahoma"/>
                <a:cs typeface="Tahoma"/>
              </a:rPr>
              <a:t> </a:t>
            </a:r>
            <a:r>
              <a:rPr dirty="0"/>
              <a:t>в</a:t>
            </a:r>
            <a:r>
              <a:rPr spc="-95" dirty="0"/>
              <a:t> </a:t>
            </a:r>
            <a:r>
              <a:rPr spc="-25" dirty="0"/>
              <a:t>менюто</a:t>
            </a:r>
            <a:r>
              <a:rPr spc="-95" dirty="0"/>
              <a:t> </a:t>
            </a:r>
            <a:r>
              <a:rPr spc="-50" dirty="0"/>
              <a:t>за</a:t>
            </a:r>
            <a:r>
              <a:rPr spc="-95" dirty="0"/>
              <a:t> </a:t>
            </a:r>
            <a:r>
              <a:rPr spc="-10" dirty="0"/>
              <a:t>достъп</a:t>
            </a:r>
            <a:r>
              <a:rPr spc="-10" dirty="0">
                <a:latin typeface="Tahoma"/>
                <a:cs typeface="Tahoma"/>
              </a:rPr>
              <a:t>.</a:t>
            </a:r>
          </a:p>
          <a:p>
            <a:pPr marL="12700" marR="44450">
              <a:lnSpc>
                <a:spcPct val="114599"/>
              </a:lnSpc>
              <a:spcBef>
                <a:spcPts val="1575"/>
              </a:spcBef>
            </a:pPr>
            <a:r>
              <a:rPr spc="-20" dirty="0"/>
              <a:t>При</a:t>
            </a:r>
            <a:r>
              <a:rPr spc="-95" dirty="0"/>
              <a:t> </a:t>
            </a:r>
            <a:r>
              <a:rPr spc="-25" dirty="0"/>
              <a:t>стартиране</a:t>
            </a:r>
            <a:r>
              <a:rPr spc="-95" dirty="0"/>
              <a:t> </a:t>
            </a:r>
            <a:r>
              <a:rPr spc="-20" dirty="0"/>
              <a:t>на</a:t>
            </a:r>
            <a:r>
              <a:rPr spc="-95" dirty="0"/>
              <a:t> </a:t>
            </a:r>
            <a:r>
              <a:rPr spc="-40" dirty="0"/>
              <a:t>терминала</a:t>
            </a:r>
            <a:r>
              <a:rPr spc="-40" dirty="0">
                <a:latin typeface="Tahoma"/>
                <a:cs typeface="Tahoma"/>
              </a:rPr>
              <a:t>,</a:t>
            </a:r>
            <a:r>
              <a:rPr spc="-180" dirty="0">
                <a:latin typeface="Tahoma"/>
                <a:cs typeface="Tahoma"/>
              </a:rPr>
              <a:t> </a:t>
            </a:r>
            <a:r>
              <a:rPr spc="-10" dirty="0"/>
              <a:t>вие</a:t>
            </a:r>
            <a:r>
              <a:rPr spc="-95" dirty="0"/>
              <a:t> </a:t>
            </a:r>
            <a:r>
              <a:rPr spc="-20" dirty="0"/>
              <a:t>ще</a:t>
            </a:r>
            <a:r>
              <a:rPr spc="-90" dirty="0"/>
              <a:t> </a:t>
            </a:r>
            <a:r>
              <a:rPr spc="-20" dirty="0"/>
              <a:t>видите</a:t>
            </a:r>
            <a:r>
              <a:rPr spc="-95" dirty="0"/>
              <a:t> </a:t>
            </a:r>
            <a:r>
              <a:rPr spc="-45" dirty="0"/>
              <a:t>като</a:t>
            </a:r>
            <a:r>
              <a:rPr spc="-90" dirty="0"/>
              <a:t> </a:t>
            </a:r>
            <a:r>
              <a:rPr spc="-25" dirty="0"/>
              <a:t>кой </a:t>
            </a:r>
            <a:r>
              <a:rPr spc="-30" dirty="0"/>
              <a:t>потребител</a:t>
            </a:r>
            <a:r>
              <a:rPr spc="-100" dirty="0"/>
              <a:t> </a:t>
            </a:r>
            <a:r>
              <a:rPr spc="-30" dirty="0"/>
              <a:t>пишете</a:t>
            </a:r>
            <a:r>
              <a:rPr spc="-95" dirty="0"/>
              <a:t> </a:t>
            </a:r>
            <a:r>
              <a:rPr spc="-50" dirty="0"/>
              <a:t>команди</a:t>
            </a:r>
            <a:r>
              <a:rPr spc="-50" dirty="0">
                <a:latin typeface="Tahoma"/>
                <a:cs typeface="Tahoma"/>
              </a:rPr>
              <a:t>,</a:t>
            </a:r>
            <a:r>
              <a:rPr spc="-185" dirty="0">
                <a:latin typeface="Tahoma"/>
                <a:cs typeface="Tahoma"/>
              </a:rPr>
              <a:t> </a:t>
            </a:r>
            <a:r>
              <a:rPr spc="-50" dirty="0"/>
              <a:t>както</a:t>
            </a:r>
            <a:r>
              <a:rPr spc="-90" dirty="0"/>
              <a:t> </a:t>
            </a:r>
            <a:r>
              <a:rPr spc="-20" dirty="0"/>
              <a:t>и</a:t>
            </a:r>
            <a:r>
              <a:rPr spc="-100" dirty="0"/>
              <a:t> </a:t>
            </a:r>
            <a:r>
              <a:rPr dirty="0"/>
              <a:t>в</a:t>
            </a:r>
            <a:r>
              <a:rPr spc="-95" dirty="0"/>
              <a:t> </a:t>
            </a:r>
            <a:r>
              <a:rPr spc="-45" dirty="0"/>
              <a:t>коя</a:t>
            </a:r>
            <a:r>
              <a:rPr spc="-90" dirty="0"/>
              <a:t> </a:t>
            </a:r>
            <a:r>
              <a:rPr spc="-30" dirty="0"/>
              <a:t>директория</a:t>
            </a:r>
            <a:r>
              <a:rPr spc="-90" dirty="0"/>
              <a:t> </a:t>
            </a:r>
            <a:r>
              <a:rPr spc="-25" dirty="0"/>
              <a:t>се </a:t>
            </a:r>
            <a:r>
              <a:rPr spc="-45" dirty="0"/>
              <a:t>намирате</a:t>
            </a:r>
            <a:r>
              <a:rPr spc="-45" dirty="0">
                <a:latin typeface="Tahoma"/>
                <a:cs typeface="Tahoma"/>
              </a:rPr>
              <a:t>.</a:t>
            </a:r>
            <a:r>
              <a:rPr spc="-190" dirty="0">
                <a:latin typeface="Tahoma"/>
                <a:cs typeface="Tahoma"/>
              </a:rPr>
              <a:t> </a:t>
            </a:r>
            <a:r>
              <a:rPr spc="-55" dirty="0"/>
              <a:t>Това</a:t>
            </a:r>
            <a:r>
              <a:rPr spc="-95" dirty="0"/>
              <a:t> </a:t>
            </a:r>
            <a:r>
              <a:rPr dirty="0"/>
              <a:t>е</a:t>
            </a:r>
            <a:r>
              <a:rPr spc="-105" dirty="0"/>
              <a:t> </a:t>
            </a:r>
            <a:r>
              <a:rPr spc="-20" dirty="0"/>
              <a:t>видно</a:t>
            </a:r>
            <a:r>
              <a:rPr spc="-95" dirty="0"/>
              <a:t> </a:t>
            </a:r>
            <a:r>
              <a:rPr spc="-30" dirty="0"/>
              <a:t>от</a:t>
            </a:r>
            <a:r>
              <a:rPr spc="-105" dirty="0"/>
              <a:t> </a:t>
            </a:r>
            <a:r>
              <a:rPr spc="-25" dirty="0"/>
              <a:t>текстът</a:t>
            </a:r>
            <a:r>
              <a:rPr spc="-95" dirty="0"/>
              <a:t> </a:t>
            </a:r>
            <a:r>
              <a:rPr spc="-30" dirty="0"/>
              <a:t>горе</a:t>
            </a:r>
            <a:r>
              <a:rPr spc="-105" dirty="0"/>
              <a:t> </a:t>
            </a:r>
            <a:r>
              <a:rPr spc="-10" dirty="0"/>
              <a:t>вляво</a:t>
            </a:r>
            <a:r>
              <a:rPr spc="-10" dirty="0">
                <a:latin typeface="Tahoma"/>
                <a:cs typeface="Tahoma"/>
              </a:rPr>
              <a:t>.</a:t>
            </a:r>
          </a:p>
          <a:p>
            <a:pPr marL="12700" marR="1046480">
              <a:lnSpc>
                <a:spcPct val="114599"/>
              </a:lnSpc>
              <a:spcBef>
                <a:spcPts val="1570"/>
              </a:spcBef>
            </a:pPr>
            <a:r>
              <a:rPr spc="-45" dirty="0"/>
              <a:t>Ако</a:t>
            </a:r>
            <a:r>
              <a:rPr spc="-110" dirty="0"/>
              <a:t> </a:t>
            </a:r>
            <a:r>
              <a:rPr spc="-25" dirty="0"/>
              <a:t>текстът</a:t>
            </a:r>
            <a:r>
              <a:rPr spc="-110" dirty="0"/>
              <a:t> </a:t>
            </a:r>
            <a:r>
              <a:rPr spc="-30" dirty="0"/>
              <a:t>завършва</a:t>
            </a:r>
            <a:r>
              <a:rPr spc="-105" dirty="0"/>
              <a:t> </a:t>
            </a:r>
            <a:r>
              <a:rPr dirty="0"/>
              <a:t>с</a:t>
            </a:r>
            <a:r>
              <a:rPr spc="-114" dirty="0"/>
              <a:t> </a:t>
            </a:r>
            <a:r>
              <a:rPr spc="-70" dirty="0">
                <a:latin typeface="Tahoma"/>
                <a:cs typeface="Tahoma"/>
              </a:rPr>
              <a:t>$,</a:t>
            </a:r>
            <a:r>
              <a:rPr spc="-195" dirty="0">
                <a:latin typeface="Tahoma"/>
                <a:cs typeface="Tahoma"/>
              </a:rPr>
              <a:t> </a:t>
            </a:r>
            <a:r>
              <a:rPr spc="-20" dirty="0"/>
              <a:t>то</a:t>
            </a:r>
            <a:r>
              <a:rPr spc="-114" dirty="0"/>
              <a:t> </a:t>
            </a:r>
            <a:r>
              <a:rPr spc="-10" dirty="0"/>
              <a:t>вие</a:t>
            </a:r>
            <a:r>
              <a:rPr spc="-110" dirty="0"/>
              <a:t> </a:t>
            </a:r>
            <a:r>
              <a:rPr spc="-20" dirty="0"/>
              <a:t>сте</a:t>
            </a:r>
            <a:r>
              <a:rPr spc="-114" dirty="0"/>
              <a:t> </a:t>
            </a:r>
            <a:r>
              <a:rPr spc="-10" dirty="0"/>
              <a:t>обикновен </a:t>
            </a:r>
            <a:r>
              <a:rPr spc="-40" dirty="0"/>
              <a:t>потребител</a:t>
            </a:r>
            <a:r>
              <a:rPr spc="-40" dirty="0">
                <a:latin typeface="Tahoma"/>
                <a:cs typeface="Tahoma"/>
              </a:rPr>
              <a:t>,</a:t>
            </a:r>
            <a:r>
              <a:rPr spc="-200" dirty="0">
                <a:latin typeface="Tahoma"/>
                <a:cs typeface="Tahoma"/>
              </a:rPr>
              <a:t> </a:t>
            </a:r>
            <a:r>
              <a:rPr dirty="0"/>
              <a:t>а</a:t>
            </a:r>
            <a:r>
              <a:rPr spc="-114" dirty="0"/>
              <a:t> </a:t>
            </a:r>
            <a:r>
              <a:rPr spc="-40" dirty="0"/>
              <a:t>ако</a:t>
            </a:r>
            <a:r>
              <a:rPr spc="-110" dirty="0"/>
              <a:t> </a:t>
            </a:r>
            <a:r>
              <a:rPr spc="-30" dirty="0"/>
              <a:t>завършва</a:t>
            </a:r>
            <a:r>
              <a:rPr spc="-110" dirty="0"/>
              <a:t> </a:t>
            </a:r>
            <a:r>
              <a:rPr dirty="0"/>
              <a:t>с</a:t>
            </a:r>
            <a:r>
              <a:rPr spc="-114" dirty="0"/>
              <a:t> </a:t>
            </a:r>
            <a:r>
              <a:rPr spc="-229" dirty="0">
                <a:latin typeface="Tahoma"/>
                <a:cs typeface="Tahoma"/>
              </a:rPr>
              <a:t>#,</a:t>
            </a:r>
            <a:r>
              <a:rPr spc="-200" dirty="0">
                <a:latin typeface="Tahoma"/>
                <a:cs typeface="Tahoma"/>
              </a:rPr>
              <a:t> </a:t>
            </a:r>
            <a:r>
              <a:rPr spc="-20" dirty="0"/>
              <a:t>то</a:t>
            </a:r>
            <a:r>
              <a:rPr spc="-114" dirty="0"/>
              <a:t> </a:t>
            </a:r>
            <a:r>
              <a:rPr spc="-10" dirty="0"/>
              <a:t>вие</a:t>
            </a:r>
            <a:r>
              <a:rPr spc="-114" dirty="0"/>
              <a:t> </a:t>
            </a:r>
            <a:r>
              <a:rPr spc="-20" dirty="0"/>
              <a:t>сте</a:t>
            </a:r>
            <a:r>
              <a:rPr spc="-114" dirty="0"/>
              <a:t> </a:t>
            </a:r>
            <a:r>
              <a:rPr spc="-10" dirty="0">
                <a:latin typeface="Tahoma"/>
                <a:cs typeface="Tahoma"/>
              </a:rPr>
              <a:t>root.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cp</a:t>
            </a:r>
            <a:r>
              <a:rPr spc="-170" dirty="0"/>
              <a:t> </a:t>
            </a:r>
            <a:r>
              <a:rPr dirty="0"/>
              <a:t>-r</a:t>
            </a:r>
            <a:r>
              <a:rPr spc="-235" dirty="0"/>
              <a:t> </a:t>
            </a:r>
            <a:r>
              <a:rPr spc="-105" dirty="0"/>
              <a:t>dir1</a:t>
            </a:r>
            <a:r>
              <a:rPr spc="-165" dirty="0"/>
              <a:t> </a:t>
            </a:r>
            <a:r>
              <a:rPr spc="-20" dirty="0"/>
              <a:t>dir2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3287" y="1636172"/>
            <a:ext cx="5825490" cy="755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latin typeface="Microsoft Sans Serif"/>
                <a:cs typeface="Microsoft Sans Serif"/>
              </a:rPr>
              <a:t>Копира</a:t>
            </a:r>
            <a:r>
              <a:rPr sz="1600" spc="-6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рекурсивно</a:t>
            </a:r>
            <a:r>
              <a:rPr sz="1600" spc="-5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съдържанието</a:t>
            </a:r>
            <a:r>
              <a:rPr sz="1600" spc="-5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на</a:t>
            </a:r>
            <a:r>
              <a:rPr sz="1600" spc="-6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директорията</a:t>
            </a:r>
            <a:r>
              <a:rPr sz="1600" spc="-5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Tahoma"/>
                <a:cs typeface="Tahoma"/>
              </a:rPr>
              <a:t>dir1</a:t>
            </a:r>
            <a:r>
              <a:rPr sz="1600" spc="-135" dirty="0">
                <a:latin typeface="Tahoma"/>
                <a:cs typeface="Tahoma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в</a:t>
            </a:r>
            <a:r>
              <a:rPr sz="1600" spc="-6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Tahoma"/>
                <a:cs typeface="Tahoma"/>
              </a:rPr>
              <a:t>dir2.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05"/>
              </a:spcBef>
            </a:pPr>
            <a:r>
              <a:rPr sz="1600" b="1" spc="-90" dirty="0">
                <a:latin typeface="Tahoma"/>
                <a:cs typeface="Tahoma"/>
              </a:rPr>
              <a:t>dir2</a:t>
            </a:r>
            <a:r>
              <a:rPr sz="1600" b="1" spc="-130" dirty="0">
                <a:latin typeface="Tahoma"/>
                <a:cs typeface="Tahoma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ще</a:t>
            </a:r>
            <a:r>
              <a:rPr sz="1600" spc="-8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бъде</a:t>
            </a:r>
            <a:r>
              <a:rPr sz="1600" spc="-85" dirty="0">
                <a:latin typeface="Microsoft Sans Serif"/>
                <a:cs typeface="Microsoft Sans Serif"/>
              </a:rPr>
              <a:t> </a:t>
            </a:r>
            <a:r>
              <a:rPr sz="1600" spc="-45" dirty="0">
                <a:latin typeface="Microsoft Sans Serif"/>
                <a:cs typeface="Microsoft Sans Serif"/>
              </a:rPr>
              <a:t>създадена</a:t>
            </a:r>
            <a:r>
              <a:rPr sz="1600" spc="-45" dirty="0">
                <a:latin typeface="Tahoma"/>
                <a:cs typeface="Tahoma"/>
              </a:rPr>
              <a:t>,</a:t>
            </a:r>
            <a:r>
              <a:rPr sz="1600" spc="-160" dirty="0">
                <a:latin typeface="Tahoma"/>
                <a:cs typeface="Tahoma"/>
              </a:rPr>
              <a:t> </a:t>
            </a:r>
            <a:r>
              <a:rPr sz="1600" spc="-40" dirty="0">
                <a:latin typeface="Microsoft Sans Serif"/>
                <a:cs typeface="Microsoft Sans Serif"/>
              </a:rPr>
              <a:t>ако</a:t>
            </a:r>
            <a:r>
              <a:rPr sz="1600" spc="-8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не</a:t>
            </a:r>
            <a:r>
              <a:rPr sz="1600" spc="-8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съществува</a:t>
            </a:r>
            <a:r>
              <a:rPr sz="1600" spc="-10" dirty="0"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3275" y="633734"/>
            <a:ext cx="22929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10" dirty="0">
                <a:latin typeface="Trebuchet MS"/>
                <a:cs typeface="Trebuchet MS"/>
              </a:rPr>
              <a:t>mv</a:t>
            </a:r>
            <a:r>
              <a:rPr sz="3000" b="1" spc="-245" dirty="0">
                <a:latin typeface="Trebuchet MS"/>
                <a:cs typeface="Trebuchet MS"/>
              </a:rPr>
              <a:t> </a:t>
            </a:r>
            <a:r>
              <a:rPr sz="3000" b="1" spc="-110" dirty="0">
                <a:latin typeface="Trebuchet MS"/>
                <a:cs typeface="Trebuchet MS"/>
              </a:rPr>
              <a:t>file1</a:t>
            </a:r>
            <a:r>
              <a:rPr sz="3000" b="1" spc="-165" dirty="0">
                <a:latin typeface="Trebuchet MS"/>
                <a:cs typeface="Trebuchet MS"/>
              </a:rPr>
              <a:t> </a:t>
            </a:r>
            <a:r>
              <a:rPr sz="3000" b="1" spc="-25" dirty="0">
                <a:latin typeface="Trebuchet MS"/>
                <a:cs typeface="Trebuchet MS"/>
              </a:rPr>
              <a:t>file2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73287" y="1636172"/>
            <a:ext cx="364045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Microsoft Sans Serif"/>
                <a:cs typeface="Microsoft Sans Serif"/>
              </a:rPr>
              <a:t>Преименува</a:t>
            </a:r>
            <a:r>
              <a:rPr sz="1600" spc="-55" dirty="0">
                <a:latin typeface="Microsoft Sans Serif"/>
                <a:cs typeface="Microsoft Sans Serif"/>
              </a:rPr>
              <a:t> </a:t>
            </a:r>
            <a:r>
              <a:rPr sz="1600" spc="-45" dirty="0">
                <a:latin typeface="Tahoma"/>
                <a:cs typeface="Tahoma"/>
              </a:rPr>
              <a:t>(</a:t>
            </a:r>
            <a:r>
              <a:rPr sz="1600" spc="-45" dirty="0">
                <a:latin typeface="Microsoft Sans Serif"/>
                <a:cs typeface="Microsoft Sans Serif"/>
              </a:rPr>
              <a:t>премества</a:t>
            </a:r>
            <a:r>
              <a:rPr sz="1600" spc="-45" dirty="0">
                <a:latin typeface="Tahoma"/>
                <a:cs typeface="Tahoma"/>
              </a:rPr>
              <a:t>)</a:t>
            </a:r>
            <a:r>
              <a:rPr sz="1600" spc="-1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file1</a:t>
            </a:r>
            <a:r>
              <a:rPr sz="1600" spc="-125" dirty="0">
                <a:latin typeface="Tahoma"/>
                <a:cs typeface="Tahoma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във</a:t>
            </a:r>
            <a:r>
              <a:rPr sz="1600" spc="-5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Tahoma"/>
                <a:cs typeface="Tahoma"/>
              </a:rPr>
              <a:t>file2.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ln</a:t>
            </a:r>
            <a:r>
              <a:rPr spc="-145" dirty="0"/>
              <a:t> </a:t>
            </a:r>
            <a:r>
              <a:rPr spc="150" dirty="0"/>
              <a:t>-</a:t>
            </a:r>
            <a:r>
              <a:rPr spc="180" dirty="0"/>
              <a:t>s</a:t>
            </a:r>
            <a:r>
              <a:rPr spc="-145" dirty="0"/>
              <a:t> </a:t>
            </a:r>
            <a:r>
              <a:rPr spc="140" dirty="0"/>
              <a:t>/path/to/file_name </a:t>
            </a:r>
            <a:r>
              <a:rPr spc="-10" dirty="0"/>
              <a:t>link_name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3287" y="1603787"/>
            <a:ext cx="5692140" cy="57785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600" spc="-30" dirty="0">
                <a:latin typeface="Microsoft Sans Serif"/>
                <a:cs typeface="Microsoft Sans Serif"/>
              </a:rPr>
              <a:t>Създава</a:t>
            </a:r>
            <a:r>
              <a:rPr sz="1600" spc="-80" dirty="0">
                <a:latin typeface="Microsoft Sans Serif"/>
                <a:cs typeface="Microsoft Sans Serif"/>
              </a:rPr>
              <a:t> </a:t>
            </a:r>
            <a:r>
              <a:rPr sz="1600" spc="-30" dirty="0">
                <a:latin typeface="Microsoft Sans Serif"/>
                <a:cs typeface="Microsoft Sans Serif"/>
              </a:rPr>
              <a:t>символична</a:t>
            </a:r>
            <a:r>
              <a:rPr sz="1600" spc="-80" dirty="0">
                <a:latin typeface="Microsoft Sans Serif"/>
                <a:cs typeface="Microsoft Sans Serif"/>
              </a:rPr>
              <a:t> </a:t>
            </a:r>
            <a:r>
              <a:rPr sz="1600" spc="-35" dirty="0">
                <a:latin typeface="Microsoft Sans Serif"/>
                <a:cs typeface="Microsoft Sans Serif"/>
              </a:rPr>
              <a:t>връзка</a:t>
            </a:r>
            <a:r>
              <a:rPr sz="1600" spc="-70" dirty="0">
                <a:latin typeface="Microsoft Sans Serif"/>
                <a:cs typeface="Microsoft Sans Serif"/>
              </a:rPr>
              <a:t> </a:t>
            </a:r>
            <a:r>
              <a:rPr sz="1600" spc="-40" dirty="0">
                <a:latin typeface="Tahoma"/>
                <a:cs typeface="Tahoma"/>
              </a:rPr>
              <a:t>(</a:t>
            </a:r>
            <a:r>
              <a:rPr sz="1600" spc="-40" dirty="0">
                <a:latin typeface="Microsoft Sans Serif"/>
                <a:cs typeface="Microsoft Sans Serif"/>
              </a:rPr>
              <a:t>нещо</a:t>
            </a:r>
            <a:r>
              <a:rPr sz="1600" spc="-75" dirty="0">
                <a:latin typeface="Microsoft Sans Serif"/>
                <a:cs typeface="Microsoft Sans Serif"/>
              </a:rPr>
              <a:t> </a:t>
            </a:r>
            <a:r>
              <a:rPr sz="1600" spc="-40" dirty="0">
                <a:latin typeface="Microsoft Sans Serif"/>
                <a:cs typeface="Microsoft Sans Serif"/>
              </a:rPr>
              <a:t>като</a:t>
            </a:r>
            <a:r>
              <a:rPr sz="1600" spc="-80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пряк</a:t>
            </a:r>
            <a:r>
              <a:rPr sz="1600" spc="-75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път</a:t>
            </a:r>
            <a:r>
              <a:rPr sz="1600" spc="-50" dirty="0">
                <a:latin typeface="Tahoma"/>
                <a:cs typeface="Tahoma"/>
              </a:rPr>
              <a:t>)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spc="-60" dirty="0">
                <a:latin typeface="Microsoft Sans Serif"/>
                <a:cs typeface="Microsoft Sans Serif"/>
              </a:rPr>
              <a:t>към</a:t>
            </a:r>
            <a:r>
              <a:rPr sz="1600" spc="-8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файла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600" spc="-10" dirty="0">
                <a:latin typeface="Tahoma"/>
                <a:cs typeface="Tahoma"/>
              </a:rPr>
              <a:t>file_name.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touch</a:t>
            </a:r>
            <a:r>
              <a:rPr spc="-180" dirty="0"/>
              <a:t> </a:t>
            </a:r>
            <a:r>
              <a:rPr spc="-10" dirty="0"/>
              <a:t>file_name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3287" y="1636172"/>
            <a:ext cx="350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0" dirty="0">
                <a:latin typeface="Microsoft Sans Serif"/>
                <a:cs typeface="Microsoft Sans Serif"/>
              </a:rPr>
              <a:t>Създава</a:t>
            </a:r>
            <a:r>
              <a:rPr sz="1600" spc="-95" dirty="0">
                <a:latin typeface="Microsoft Sans Serif"/>
                <a:cs typeface="Microsoft Sans Serif"/>
              </a:rPr>
              <a:t> </a:t>
            </a:r>
            <a:r>
              <a:rPr sz="1600" spc="-35" dirty="0">
                <a:latin typeface="Microsoft Sans Serif"/>
                <a:cs typeface="Microsoft Sans Serif"/>
              </a:rPr>
              <a:t>празен</a:t>
            </a:r>
            <a:r>
              <a:rPr sz="1600" spc="-9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файл</a:t>
            </a:r>
            <a:r>
              <a:rPr sz="1600" spc="-8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с</a:t>
            </a:r>
            <a:r>
              <a:rPr sz="1600" spc="-95" dirty="0">
                <a:latin typeface="Microsoft Sans Serif"/>
                <a:cs typeface="Microsoft Sans Serif"/>
              </a:rPr>
              <a:t> </a:t>
            </a:r>
            <a:r>
              <a:rPr sz="1600" spc="-30" dirty="0">
                <a:latin typeface="Microsoft Sans Serif"/>
                <a:cs typeface="Microsoft Sans Serif"/>
              </a:rPr>
              <a:t>име</a:t>
            </a:r>
            <a:r>
              <a:rPr sz="1600" spc="-9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Tahoma"/>
                <a:cs typeface="Tahoma"/>
              </a:rPr>
              <a:t>file_name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cat</a:t>
            </a:r>
            <a:r>
              <a:rPr spc="-180" dirty="0"/>
              <a:t> </a:t>
            </a:r>
            <a:r>
              <a:rPr spc="-235" dirty="0"/>
              <a:t>&gt;</a:t>
            </a:r>
            <a:r>
              <a:rPr spc="-180" dirty="0"/>
              <a:t> </a:t>
            </a:r>
            <a:r>
              <a:rPr spc="-10" dirty="0"/>
              <a:t>file_name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5735">
              <a:lnSpc>
                <a:spcPct val="114599"/>
              </a:lnSpc>
              <a:spcBef>
                <a:spcPts val="100"/>
              </a:spcBef>
            </a:pPr>
            <a:r>
              <a:rPr dirty="0">
                <a:latin typeface="Tahoma"/>
                <a:cs typeface="Tahoma"/>
              </a:rPr>
              <a:t>cat</a:t>
            </a:r>
            <a:r>
              <a:rPr spc="-180" dirty="0">
                <a:latin typeface="Tahoma"/>
                <a:cs typeface="Tahoma"/>
              </a:rPr>
              <a:t> </a:t>
            </a:r>
            <a:r>
              <a:rPr spc="-280" dirty="0">
                <a:latin typeface="Tahoma"/>
                <a:cs typeface="Tahoma"/>
              </a:rPr>
              <a:t>&gt;</a:t>
            </a:r>
            <a:r>
              <a:rPr spc="-175" dirty="0">
                <a:latin typeface="Tahoma"/>
                <a:cs typeface="Tahoma"/>
              </a:rPr>
              <a:t> </a:t>
            </a:r>
            <a:r>
              <a:rPr spc="-40" dirty="0">
                <a:latin typeface="Tahoma"/>
                <a:cs typeface="Tahoma"/>
              </a:rPr>
              <a:t>file_name</a:t>
            </a:r>
            <a:r>
              <a:rPr spc="-170" dirty="0">
                <a:latin typeface="Tahoma"/>
                <a:cs typeface="Tahoma"/>
              </a:rPr>
              <a:t> </a:t>
            </a:r>
            <a:r>
              <a:rPr spc="-30" dirty="0"/>
              <a:t>записва</a:t>
            </a:r>
            <a:r>
              <a:rPr spc="-85" dirty="0"/>
              <a:t> </a:t>
            </a:r>
            <a:r>
              <a:rPr spc="-20" dirty="0"/>
              <a:t>информацията</a:t>
            </a:r>
            <a:r>
              <a:rPr spc="-95" dirty="0"/>
              <a:t> </a:t>
            </a:r>
            <a:r>
              <a:rPr spc="-30" dirty="0"/>
              <a:t>от</a:t>
            </a:r>
            <a:r>
              <a:rPr spc="-90" dirty="0"/>
              <a:t> </a:t>
            </a:r>
            <a:r>
              <a:rPr spc="-10" dirty="0"/>
              <a:t>стандартния </a:t>
            </a:r>
            <a:r>
              <a:rPr spc="-15" dirty="0"/>
              <a:t>вход</a:t>
            </a:r>
            <a:r>
              <a:rPr spc="-114" dirty="0"/>
              <a:t> </a:t>
            </a:r>
            <a:r>
              <a:rPr spc="-35" dirty="0">
                <a:latin typeface="Tahoma"/>
                <a:cs typeface="Tahoma"/>
              </a:rPr>
              <a:t>(STDIN)</a:t>
            </a:r>
            <a:r>
              <a:rPr spc="-190" dirty="0">
                <a:latin typeface="Tahoma"/>
                <a:cs typeface="Tahoma"/>
              </a:rPr>
              <a:t> </a:t>
            </a:r>
            <a:r>
              <a:rPr spc="-30" dirty="0"/>
              <a:t>във</a:t>
            </a:r>
            <a:r>
              <a:rPr spc="-110" dirty="0"/>
              <a:t> </a:t>
            </a:r>
            <a:r>
              <a:rPr spc="-10" dirty="0"/>
              <a:t>файл</a:t>
            </a:r>
            <a:r>
              <a:rPr spc="-10" dirty="0">
                <a:latin typeface="Tahoma"/>
                <a:cs typeface="Tahoma"/>
              </a:rPr>
              <a:t>.</a:t>
            </a:r>
          </a:p>
          <a:p>
            <a:pPr marL="12700" marR="5080">
              <a:lnSpc>
                <a:spcPct val="114599"/>
              </a:lnSpc>
              <a:spcBef>
                <a:spcPts val="1575"/>
              </a:spcBef>
            </a:pPr>
            <a:r>
              <a:rPr spc="-45" dirty="0"/>
              <a:t>Добавянето</a:t>
            </a:r>
            <a:r>
              <a:rPr spc="-105" dirty="0"/>
              <a:t> </a:t>
            </a:r>
            <a:r>
              <a:rPr spc="-20" dirty="0"/>
              <a:t>на</a:t>
            </a:r>
            <a:r>
              <a:rPr spc="-110" dirty="0"/>
              <a:t> </a:t>
            </a:r>
            <a:r>
              <a:rPr spc="-280" dirty="0">
                <a:latin typeface="Tahoma"/>
                <a:cs typeface="Tahoma"/>
              </a:rPr>
              <a:t>&gt;</a:t>
            </a:r>
            <a:r>
              <a:rPr spc="-195" dirty="0">
                <a:latin typeface="Tahoma"/>
                <a:cs typeface="Tahoma"/>
              </a:rPr>
              <a:t> </a:t>
            </a:r>
            <a:r>
              <a:rPr spc="-40" dirty="0">
                <a:latin typeface="Tahoma"/>
                <a:cs typeface="Tahoma"/>
              </a:rPr>
              <a:t>file_name</a:t>
            </a:r>
            <a:r>
              <a:rPr spc="-190" dirty="0">
                <a:latin typeface="Tahoma"/>
                <a:cs typeface="Tahoma"/>
              </a:rPr>
              <a:t> </a:t>
            </a:r>
            <a:r>
              <a:rPr spc="-65" dirty="0"/>
              <a:t>към</a:t>
            </a:r>
            <a:r>
              <a:rPr spc="-105" dirty="0"/>
              <a:t> </a:t>
            </a:r>
            <a:r>
              <a:rPr spc="-30" dirty="0"/>
              <a:t>която</a:t>
            </a:r>
            <a:r>
              <a:rPr spc="-105" dirty="0"/>
              <a:t> </a:t>
            </a:r>
            <a:r>
              <a:rPr spc="-20" dirty="0"/>
              <a:t>и</a:t>
            </a:r>
            <a:r>
              <a:rPr spc="-110" dirty="0"/>
              <a:t> </a:t>
            </a:r>
            <a:r>
              <a:rPr spc="-10" dirty="0"/>
              <a:t>да</a:t>
            </a:r>
            <a:r>
              <a:rPr spc="-110" dirty="0"/>
              <a:t> </a:t>
            </a:r>
            <a:r>
              <a:rPr dirty="0"/>
              <a:t>е</a:t>
            </a:r>
            <a:r>
              <a:rPr spc="-110" dirty="0"/>
              <a:t> </a:t>
            </a:r>
            <a:r>
              <a:rPr spc="-35" dirty="0"/>
              <a:t>команда</a:t>
            </a:r>
            <a:r>
              <a:rPr spc="-105" dirty="0"/>
              <a:t> </a:t>
            </a:r>
            <a:r>
              <a:rPr spc="-25" dirty="0"/>
              <a:t>ще </a:t>
            </a:r>
            <a:r>
              <a:rPr spc="-35" dirty="0"/>
              <a:t>запише</a:t>
            </a:r>
            <a:r>
              <a:rPr spc="-105" dirty="0"/>
              <a:t> </a:t>
            </a:r>
            <a:r>
              <a:rPr spc="-30" dirty="0"/>
              <a:t>изхода</a:t>
            </a:r>
            <a:r>
              <a:rPr spc="-105" dirty="0"/>
              <a:t> </a:t>
            </a:r>
            <a:r>
              <a:rPr spc="-30" dirty="0"/>
              <a:t>от</a:t>
            </a:r>
            <a:r>
              <a:rPr spc="-105" dirty="0"/>
              <a:t> </a:t>
            </a:r>
            <a:r>
              <a:rPr spc="-35" dirty="0"/>
              <a:t>командата</a:t>
            </a:r>
            <a:r>
              <a:rPr spc="-100" dirty="0"/>
              <a:t> </a:t>
            </a:r>
            <a:r>
              <a:rPr spc="-30" dirty="0"/>
              <a:t>във</a:t>
            </a:r>
            <a:r>
              <a:rPr spc="-105" dirty="0"/>
              <a:t> </a:t>
            </a:r>
            <a:r>
              <a:rPr spc="-10" dirty="0"/>
              <a:t>файл</a:t>
            </a:r>
            <a:r>
              <a:rPr spc="-100" dirty="0"/>
              <a:t> </a:t>
            </a:r>
            <a:r>
              <a:rPr dirty="0"/>
              <a:t>със</a:t>
            </a:r>
            <a:r>
              <a:rPr spc="-105" dirty="0"/>
              <a:t> </a:t>
            </a:r>
            <a:r>
              <a:rPr spc="-10" dirty="0"/>
              <a:t>съответното </a:t>
            </a:r>
            <a:r>
              <a:rPr spc="-20" dirty="0"/>
              <a:t>име</a:t>
            </a:r>
            <a:r>
              <a:rPr spc="-20" dirty="0">
                <a:latin typeface="Tahoma"/>
                <a:cs typeface="Tahoma"/>
              </a:rPr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head</a:t>
            </a:r>
            <a:r>
              <a:rPr spc="-165" dirty="0"/>
              <a:t> </a:t>
            </a:r>
            <a:r>
              <a:rPr spc="-20" dirty="0"/>
              <a:t>file_name</a:t>
            </a:r>
            <a:r>
              <a:rPr spc="-165" dirty="0"/>
              <a:t> </a:t>
            </a:r>
            <a:r>
              <a:rPr dirty="0"/>
              <a:t>и</a:t>
            </a:r>
            <a:r>
              <a:rPr spc="-160" dirty="0"/>
              <a:t> </a:t>
            </a:r>
            <a:r>
              <a:rPr dirty="0"/>
              <a:t>tail</a:t>
            </a:r>
            <a:r>
              <a:rPr spc="-245" dirty="0"/>
              <a:t> </a:t>
            </a:r>
            <a:r>
              <a:rPr spc="-10" dirty="0"/>
              <a:t>file_name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ahoma"/>
                <a:cs typeface="Tahoma"/>
              </a:rPr>
              <a:t>head</a:t>
            </a:r>
            <a:r>
              <a:rPr spc="-180" dirty="0">
                <a:latin typeface="Tahoma"/>
                <a:cs typeface="Tahoma"/>
              </a:rPr>
              <a:t> </a:t>
            </a:r>
            <a:r>
              <a:rPr spc="-40" dirty="0">
                <a:latin typeface="Tahoma"/>
                <a:cs typeface="Tahoma"/>
              </a:rPr>
              <a:t>file_name</a:t>
            </a:r>
            <a:r>
              <a:rPr spc="-180" dirty="0">
                <a:latin typeface="Tahoma"/>
                <a:cs typeface="Tahoma"/>
              </a:rPr>
              <a:t> </a:t>
            </a:r>
            <a:r>
              <a:rPr spc="-35" dirty="0">
                <a:latin typeface="Tahoma"/>
                <a:cs typeface="Tahoma"/>
              </a:rPr>
              <a:t>-</a:t>
            </a:r>
            <a:r>
              <a:rPr spc="-175" dirty="0">
                <a:latin typeface="Tahoma"/>
                <a:cs typeface="Tahoma"/>
              </a:rPr>
              <a:t> </a:t>
            </a:r>
            <a:r>
              <a:rPr spc="-45" dirty="0"/>
              <a:t>Извежда</a:t>
            </a:r>
            <a:r>
              <a:rPr spc="-90" dirty="0"/>
              <a:t> </a:t>
            </a:r>
            <a:r>
              <a:rPr b="1" spc="-25" dirty="0">
                <a:latin typeface="Arial"/>
                <a:cs typeface="Arial"/>
              </a:rPr>
              <a:t>първите</a:t>
            </a:r>
            <a:r>
              <a:rPr b="1" spc="-114" dirty="0">
                <a:latin typeface="Arial"/>
                <a:cs typeface="Arial"/>
              </a:rPr>
              <a:t> </a:t>
            </a:r>
            <a:r>
              <a:rPr dirty="0">
                <a:latin typeface="Tahoma"/>
                <a:cs typeface="Tahoma"/>
              </a:rPr>
              <a:t>10</a:t>
            </a:r>
            <a:r>
              <a:rPr spc="-180" dirty="0">
                <a:latin typeface="Tahoma"/>
                <a:cs typeface="Tahoma"/>
              </a:rPr>
              <a:t> </a:t>
            </a:r>
            <a:r>
              <a:rPr spc="-20" dirty="0"/>
              <a:t>реда</a:t>
            </a:r>
            <a:r>
              <a:rPr spc="-95" dirty="0"/>
              <a:t> </a:t>
            </a:r>
            <a:r>
              <a:rPr spc="-20" dirty="0"/>
              <a:t>на</a:t>
            </a:r>
            <a:r>
              <a:rPr spc="-95" dirty="0"/>
              <a:t> </a:t>
            </a:r>
            <a:r>
              <a:rPr spc="-10" dirty="0">
                <a:latin typeface="Tahoma"/>
                <a:cs typeface="Tahoma"/>
              </a:rPr>
              <a:t>file_name</a:t>
            </a:r>
          </a:p>
          <a:p>
            <a:pPr marL="12700" marR="5080">
              <a:lnSpc>
                <a:spcPct val="187500"/>
              </a:lnSpc>
            </a:pPr>
            <a:r>
              <a:rPr dirty="0">
                <a:latin typeface="Tahoma"/>
                <a:cs typeface="Tahoma"/>
              </a:rPr>
              <a:t>tail</a:t>
            </a:r>
            <a:r>
              <a:rPr spc="-165" dirty="0">
                <a:latin typeface="Tahoma"/>
                <a:cs typeface="Tahoma"/>
              </a:rPr>
              <a:t> </a:t>
            </a:r>
            <a:r>
              <a:rPr spc="-40" dirty="0">
                <a:latin typeface="Tahoma"/>
                <a:cs typeface="Tahoma"/>
              </a:rPr>
              <a:t>file_name</a:t>
            </a:r>
            <a:r>
              <a:rPr spc="-165" dirty="0">
                <a:latin typeface="Tahoma"/>
                <a:cs typeface="Tahoma"/>
              </a:rPr>
              <a:t> </a:t>
            </a:r>
            <a:r>
              <a:rPr spc="-35" dirty="0">
                <a:latin typeface="Tahoma"/>
                <a:cs typeface="Tahoma"/>
              </a:rPr>
              <a:t>-</a:t>
            </a:r>
            <a:r>
              <a:rPr spc="-155" dirty="0">
                <a:latin typeface="Tahoma"/>
                <a:cs typeface="Tahoma"/>
              </a:rPr>
              <a:t> </a:t>
            </a:r>
            <a:r>
              <a:rPr spc="-45" dirty="0"/>
              <a:t>Извежда</a:t>
            </a:r>
            <a:r>
              <a:rPr spc="-75" dirty="0"/>
              <a:t> </a:t>
            </a:r>
            <a:r>
              <a:rPr b="1" spc="-25" dirty="0">
                <a:latin typeface="Arial"/>
                <a:cs typeface="Arial"/>
              </a:rPr>
              <a:t>последните</a:t>
            </a:r>
            <a:r>
              <a:rPr b="1" spc="-95" dirty="0">
                <a:latin typeface="Arial"/>
                <a:cs typeface="Arial"/>
              </a:rPr>
              <a:t> </a:t>
            </a:r>
            <a:r>
              <a:rPr dirty="0">
                <a:latin typeface="Tahoma"/>
                <a:cs typeface="Tahoma"/>
              </a:rPr>
              <a:t>10</a:t>
            </a:r>
            <a:r>
              <a:rPr spc="-160" dirty="0">
                <a:latin typeface="Tahoma"/>
                <a:cs typeface="Tahoma"/>
              </a:rPr>
              <a:t> </a:t>
            </a:r>
            <a:r>
              <a:rPr spc="-20" dirty="0"/>
              <a:t>реда</a:t>
            </a:r>
            <a:r>
              <a:rPr spc="-80" dirty="0"/>
              <a:t> </a:t>
            </a:r>
            <a:r>
              <a:rPr spc="-20" dirty="0"/>
              <a:t>на</a:t>
            </a:r>
            <a:r>
              <a:rPr spc="-80" dirty="0"/>
              <a:t> </a:t>
            </a:r>
            <a:r>
              <a:rPr spc="-10" dirty="0">
                <a:latin typeface="Tahoma"/>
                <a:cs typeface="Tahoma"/>
              </a:rPr>
              <a:t>file_name </a:t>
            </a:r>
            <a:r>
              <a:rPr dirty="0">
                <a:latin typeface="Tahoma"/>
                <a:cs typeface="Tahoma"/>
              </a:rPr>
              <a:t>more</a:t>
            </a:r>
            <a:r>
              <a:rPr spc="-175" dirty="0">
                <a:latin typeface="Tahoma"/>
                <a:cs typeface="Tahoma"/>
              </a:rPr>
              <a:t> </a:t>
            </a:r>
            <a:r>
              <a:rPr spc="-40" dirty="0">
                <a:latin typeface="Tahoma"/>
                <a:cs typeface="Tahoma"/>
              </a:rPr>
              <a:t>file_name</a:t>
            </a:r>
            <a:r>
              <a:rPr spc="-170" dirty="0">
                <a:latin typeface="Tahoma"/>
                <a:cs typeface="Tahoma"/>
              </a:rPr>
              <a:t> </a:t>
            </a:r>
            <a:r>
              <a:rPr spc="-35" dirty="0">
                <a:latin typeface="Tahoma"/>
                <a:cs typeface="Tahoma"/>
              </a:rPr>
              <a:t>-</a:t>
            </a:r>
            <a:r>
              <a:rPr spc="-165" dirty="0">
                <a:latin typeface="Tahoma"/>
                <a:cs typeface="Tahoma"/>
              </a:rPr>
              <a:t> </a:t>
            </a:r>
            <a:r>
              <a:rPr spc="-45" dirty="0"/>
              <a:t>извежда</a:t>
            </a:r>
            <a:r>
              <a:rPr spc="-80" dirty="0"/>
              <a:t> </a:t>
            </a:r>
            <a:r>
              <a:rPr spc="-30" dirty="0"/>
              <a:t>съдържанието</a:t>
            </a:r>
            <a:r>
              <a:rPr spc="-85" dirty="0"/>
              <a:t> </a:t>
            </a:r>
            <a:r>
              <a:rPr spc="-20" dirty="0"/>
              <a:t>на</a:t>
            </a:r>
            <a:r>
              <a:rPr spc="-85" dirty="0"/>
              <a:t> </a:t>
            </a:r>
            <a:r>
              <a:rPr spc="-10" dirty="0">
                <a:latin typeface="Tahoma"/>
                <a:cs typeface="Tahoma"/>
              </a:rPr>
              <a:t>file_name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grep</a:t>
            </a:r>
            <a:r>
              <a:rPr spc="-135" dirty="0"/>
              <a:t> </a:t>
            </a:r>
            <a:r>
              <a:rPr dirty="0"/>
              <a:t>-r</a:t>
            </a:r>
            <a:r>
              <a:rPr spc="-204" dirty="0"/>
              <a:t> </a:t>
            </a:r>
            <a:r>
              <a:rPr dirty="0"/>
              <a:t>pattern</a:t>
            </a:r>
            <a:r>
              <a:rPr spc="-135" dirty="0"/>
              <a:t> </a:t>
            </a:r>
            <a:r>
              <a:rPr spc="-25" dirty="0"/>
              <a:t>dir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3137" y="1659656"/>
            <a:ext cx="6029960" cy="361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icrosoft Sans Serif"/>
                <a:cs typeface="Microsoft Sans Serif"/>
              </a:rPr>
              <a:t>Търсене</a:t>
            </a:r>
            <a:r>
              <a:rPr sz="1800" spc="-9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по</a:t>
            </a:r>
            <a:r>
              <a:rPr sz="1800" spc="-9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някакъв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шаблон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Tahoma"/>
                <a:cs typeface="Tahoma"/>
              </a:rPr>
              <a:t>(pattern)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в</a:t>
            </a:r>
            <a:r>
              <a:rPr sz="1800" spc="-9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директория</a:t>
            </a:r>
            <a:endParaRPr sz="1800">
              <a:latin typeface="Microsoft Sans Serif"/>
              <a:cs typeface="Microsoft Sans Serif"/>
            </a:endParaRPr>
          </a:p>
          <a:p>
            <a:pPr marL="12700" marR="848360">
              <a:lnSpc>
                <a:spcPct val="114599"/>
              </a:lnSpc>
              <a:spcBef>
                <a:spcPts val="1575"/>
              </a:spcBef>
            </a:pPr>
            <a:r>
              <a:rPr sz="1800" spc="-10" dirty="0">
                <a:latin typeface="Tahoma"/>
                <a:cs typeface="Tahoma"/>
              </a:rPr>
              <a:t>grep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'pattern'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files</a:t>
            </a:r>
            <a:r>
              <a:rPr sz="1800" spc="-30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-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търсене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по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шаблон</a:t>
            </a:r>
            <a:r>
              <a:rPr sz="1800" spc="-30" dirty="0">
                <a:latin typeface="Tahoma"/>
                <a:cs typeface="Tahoma"/>
              </a:rPr>
              <a:t>/</a:t>
            </a:r>
            <a:r>
              <a:rPr sz="1800" spc="-30" dirty="0">
                <a:latin typeface="Microsoft Sans Serif"/>
                <a:cs typeface="Microsoft Sans Serif"/>
              </a:rPr>
              <a:t>фраза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във </a:t>
            </a:r>
            <a:r>
              <a:rPr sz="1800" spc="-10" dirty="0">
                <a:latin typeface="Microsoft Sans Serif"/>
                <a:cs typeface="Microsoft Sans Serif"/>
              </a:rPr>
              <a:t>файл</a:t>
            </a:r>
            <a:r>
              <a:rPr sz="1800" spc="-10" dirty="0">
                <a:latin typeface="Tahoma"/>
                <a:cs typeface="Tahoma"/>
              </a:rPr>
              <a:t>/</a:t>
            </a:r>
            <a:r>
              <a:rPr sz="1800" spc="-10" dirty="0">
                <a:latin typeface="Microsoft Sans Serif"/>
                <a:cs typeface="Microsoft Sans Serif"/>
              </a:rPr>
              <a:t>ове</a:t>
            </a:r>
            <a:endParaRPr sz="1800">
              <a:latin typeface="Microsoft Sans Serif"/>
              <a:cs typeface="Microsoft Sans Serif"/>
            </a:endParaRPr>
          </a:p>
          <a:p>
            <a:pPr marL="12700" marR="302260">
              <a:lnSpc>
                <a:spcPct val="114599"/>
              </a:lnSpc>
              <a:spcBef>
                <a:spcPts val="1575"/>
              </a:spcBef>
            </a:pPr>
            <a:r>
              <a:rPr sz="1800" dirty="0">
                <a:latin typeface="Tahoma"/>
                <a:cs typeface="Tahoma"/>
              </a:rPr>
              <a:t>locate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file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-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намира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всички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местонахождения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на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файл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с </a:t>
            </a:r>
            <a:r>
              <a:rPr sz="1800" spc="-20" dirty="0">
                <a:latin typeface="Microsoft Sans Serif"/>
                <a:cs typeface="Microsoft Sans Serif"/>
              </a:rPr>
              <a:t>дадено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име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ct val="114599"/>
              </a:lnSpc>
              <a:spcBef>
                <a:spcPts val="1570"/>
              </a:spcBef>
              <a:tabLst>
                <a:tab pos="2755265" algn="l"/>
              </a:tabLst>
            </a:pPr>
            <a:r>
              <a:rPr sz="1800" dirty="0">
                <a:latin typeface="Tahoma"/>
                <a:cs typeface="Tahoma"/>
              </a:rPr>
              <a:t>find</a:t>
            </a:r>
            <a:r>
              <a:rPr sz="1800" spc="-20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/home/</a:t>
            </a:r>
            <a:r>
              <a:rPr sz="1800" spc="-2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-</a:t>
            </a:r>
            <a:r>
              <a:rPr sz="1800" spc="-40" dirty="0">
                <a:latin typeface="Tahoma"/>
                <a:cs typeface="Tahoma"/>
              </a:rPr>
              <a:t>name</a:t>
            </a:r>
            <a:r>
              <a:rPr sz="1800" spc="-20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"index"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35" dirty="0">
                <a:latin typeface="Tahoma"/>
                <a:cs typeface="Tahoma"/>
              </a:rPr>
              <a:t>-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намира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файл</a:t>
            </a:r>
            <a:r>
              <a:rPr sz="1800" spc="-45" dirty="0">
                <a:latin typeface="Tahoma"/>
                <a:cs typeface="Tahoma"/>
              </a:rPr>
              <a:t>,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който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започва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с </a:t>
            </a:r>
            <a:r>
              <a:rPr sz="1800" spc="-35" dirty="0">
                <a:latin typeface="Microsoft Sans Serif"/>
                <a:cs typeface="Microsoft Sans Serif"/>
              </a:rPr>
              <a:t>име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Tahoma"/>
                <a:cs typeface="Tahoma"/>
              </a:rPr>
              <a:t>index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в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Tahoma"/>
                <a:cs typeface="Tahoma"/>
              </a:rPr>
              <a:t>/home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директорията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889"/>
              </a:spcBef>
            </a:pPr>
            <a:r>
              <a:rPr sz="1800" dirty="0">
                <a:latin typeface="Tahoma"/>
                <a:cs typeface="Tahoma"/>
              </a:rPr>
              <a:t>find</a:t>
            </a:r>
            <a:r>
              <a:rPr sz="1800" spc="-2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/home</a:t>
            </a:r>
            <a:r>
              <a:rPr sz="1800" spc="-19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-size</a:t>
            </a:r>
            <a:r>
              <a:rPr sz="1800" spc="-20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+10000k</a:t>
            </a:r>
            <a:r>
              <a:rPr sz="1800" spc="-195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-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намира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файл</a:t>
            </a:r>
            <a:r>
              <a:rPr sz="1800" spc="-45" dirty="0">
                <a:latin typeface="Tahoma"/>
                <a:cs typeface="Tahoma"/>
              </a:rPr>
              <a:t>,</a:t>
            </a:r>
            <a:r>
              <a:rPr sz="1800" spc="-195" dirty="0">
                <a:latin typeface="Tahoma"/>
                <a:cs typeface="Tahoma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който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е</a:t>
            </a:r>
            <a:r>
              <a:rPr sz="1800" spc="-114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над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Tahoma"/>
                <a:cs typeface="Tahoma"/>
              </a:rPr>
              <a:t>10000</a:t>
            </a:r>
            <a:r>
              <a:rPr sz="1800" dirty="0">
                <a:latin typeface="Microsoft Sans Serif"/>
                <a:cs typeface="Microsoft Sans Serif"/>
              </a:rPr>
              <a:t>к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в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директорията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Tahoma"/>
                <a:cs typeface="Tahoma"/>
              </a:rPr>
              <a:t>/home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adduser</a:t>
            </a:r>
            <a:r>
              <a:rPr spc="-250" dirty="0"/>
              <a:t> </a:t>
            </a:r>
            <a:r>
              <a:rPr spc="-110" dirty="0"/>
              <a:t>“user”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pc="-30" dirty="0"/>
              <a:t>Създава</a:t>
            </a:r>
            <a:r>
              <a:rPr spc="-85" dirty="0"/>
              <a:t> </a:t>
            </a:r>
            <a:r>
              <a:rPr spc="-30" dirty="0"/>
              <a:t>потребител</a:t>
            </a:r>
            <a:r>
              <a:rPr spc="-90" dirty="0"/>
              <a:t> </a:t>
            </a:r>
            <a:r>
              <a:rPr spc="-55" dirty="0">
                <a:latin typeface="Tahoma"/>
                <a:cs typeface="Tahoma"/>
              </a:rPr>
              <a:t>user.</a:t>
            </a:r>
            <a:r>
              <a:rPr spc="-175" dirty="0">
                <a:latin typeface="Tahoma"/>
                <a:cs typeface="Tahoma"/>
              </a:rPr>
              <a:t> </a:t>
            </a:r>
            <a:r>
              <a:rPr spc="-45" dirty="0"/>
              <a:t>Командата</a:t>
            </a:r>
            <a:r>
              <a:rPr spc="-95" dirty="0"/>
              <a:t> </a:t>
            </a:r>
            <a:r>
              <a:rPr spc="-10" dirty="0"/>
              <a:t>се</a:t>
            </a:r>
            <a:r>
              <a:rPr spc="-90" dirty="0"/>
              <a:t> </a:t>
            </a:r>
            <a:r>
              <a:rPr spc="-10" dirty="0"/>
              <a:t>среща</a:t>
            </a:r>
            <a:r>
              <a:rPr spc="-85" dirty="0"/>
              <a:t> </a:t>
            </a:r>
            <a:r>
              <a:rPr spc="-20" dirty="0"/>
              <a:t>и</a:t>
            </a:r>
            <a:r>
              <a:rPr spc="-90" dirty="0"/>
              <a:t> </a:t>
            </a:r>
            <a:r>
              <a:rPr spc="-20" dirty="0"/>
              <a:t>като</a:t>
            </a: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pc="-10" dirty="0">
                <a:latin typeface="Tahoma"/>
                <a:cs typeface="Tahoma"/>
              </a:rPr>
              <a:t>useradd.</a:t>
            </a: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dirty="0">
                <a:latin typeface="Tahoma"/>
                <a:cs typeface="Tahoma"/>
              </a:rPr>
              <a:t>userdel</a:t>
            </a:r>
            <a:r>
              <a:rPr spc="-18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“user”</a:t>
            </a:r>
            <a:r>
              <a:rPr spc="-180" dirty="0">
                <a:latin typeface="Tahoma"/>
                <a:cs typeface="Tahoma"/>
              </a:rPr>
              <a:t> </a:t>
            </a:r>
            <a:r>
              <a:rPr spc="-35" dirty="0">
                <a:latin typeface="Tahoma"/>
                <a:cs typeface="Tahoma"/>
              </a:rPr>
              <a:t>-</a:t>
            </a:r>
            <a:r>
              <a:rPr spc="-175" dirty="0">
                <a:latin typeface="Tahoma"/>
                <a:cs typeface="Tahoma"/>
              </a:rPr>
              <a:t> </a:t>
            </a:r>
            <a:r>
              <a:rPr spc="-30" dirty="0"/>
              <a:t>изтрива</a:t>
            </a:r>
            <a:r>
              <a:rPr spc="-85" dirty="0"/>
              <a:t> </a:t>
            </a:r>
            <a:r>
              <a:rPr spc="-10" dirty="0"/>
              <a:t>потребителя</a:t>
            </a:r>
            <a:r>
              <a:rPr spc="-10" dirty="0">
                <a:latin typeface="Tahoma"/>
                <a:cs typeface="Tahoma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pc="-10" dirty="0">
                <a:latin typeface="Tahoma"/>
                <a:cs typeface="Tahoma"/>
              </a:rPr>
              <a:t>groupadd</a:t>
            </a:r>
            <a:r>
              <a:rPr spc="-195" dirty="0">
                <a:latin typeface="Tahoma"/>
                <a:cs typeface="Tahoma"/>
              </a:rPr>
              <a:t> </a:t>
            </a:r>
            <a:r>
              <a:rPr spc="-35" dirty="0">
                <a:latin typeface="Tahoma"/>
                <a:cs typeface="Tahoma"/>
              </a:rPr>
              <a:t>"admin"</a:t>
            </a:r>
            <a:r>
              <a:rPr spc="-220" dirty="0">
                <a:latin typeface="Tahoma"/>
                <a:cs typeface="Tahoma"/>
              </a:rPr>
              <a:t> </a:t>
            </a:r>
            <a:r>
              <a:rPr spc="-35" dirty="0">
                <a:latin typeface="Tahoma"/>
                <a:cs typeface="Tahoma"/>
              </a:rPr>
              <a:t>-</a:t>
            </a:r>
            <a:r>
              <a:rPr spc="-190" dirty="0">
                <a:latin typeface="Tahoma"/>
                <a:cs typeface="Tahoma"/>
              </a:rPr>
              <a:t> </a:t>
            </a:r>
            <a:r>
              <a:rPr spc="-30" dirty="0"/>
              <a:t>добавя</a:t>
            </a:r>
            <a:r>
              <a:rPr spc="-100" dirty="0"/>
              <a:t> </a:t>
            </a:r>
            <a:r>
              <a:rPr spc="-30" dirty="0"/>
              <a:t>група</a:t>
            </a:r>
            <a:r>
              <a:rPr spc="-100" dirty="0"/>
              <a:t> </a:t>
            </a:r>
            <a:r>
              <a:rPr spc="-30" dirty="0"/>
              <a:t>от</a:t>
            </a:r>
            <a:r>
              <a:rPr spc="-110" dirty="0"/>
              <a:t> </a:t>
            </a:r>
            <a:r>
              <a:rPr spc="-10" dirty="0"/>
              <a:t>потребители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chmod</a:t>
            </a:r>
            <a:r>
              <a:rPr spc="-180" dirty="0"/>
              <a:t> </a:t>
            </a:r>
            <a:r>
              <a:rPr spc="80" dirty="0"/>
              <a:t>octal</a:t>
            </a:r>
            <a:r>
              <a:rPr spc="-254" dirty="0"/>
              <a:t> </a:t>
            </a:r>
            <a:r>
              <a:rPr spc="-10" dirty="0"/>
              <a:t>filename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3137" y="1659656"/>
            <a:ext cx="5504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chmod</a:t>
            </a:r>
            <a:r>
              <a:rPr sz="1800" spc="-195" dirty="0">
                <a:latin typeface="Tahoma"/>
                <a:cs typeface="Tahoma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задава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права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за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достъп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до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файл</a:t>
            </a:r>
            <a:r>
              <a:rPr sz="1800" spc="-10" dirty="0">
                <a:latin typeface="Tahoma"/>
                <a:cs typeface="Tahoma"/>
              </a:rPr>
              <a:t>/</a:t>
            </a:r>
            <a:r>
              <a:rPr sz="1800" spc="-10" dirty="0">
                <a:latin typeface="Microsoft Sans Serif"/>
                <a:cs typeface="Microsoft Sans Serif"/>
              </a:rPr>
              <a:t>директория</a:t>
            </a:r>
            <a:r>
              <a:rPr sz="1800" spc="-10" dirty="0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chown</a:t>
            </a:r>
            <a:r>
              <a:rPr spc="-25" dirty="0"/>
              <a:t> </a:t>
            </a:r>
            <a:r>
              <a:rPr dirty="0"/>
              <a:t>owner</a:t>
            </a:r>
            <a:r>
              <a:rPr spc="-100" dirty="0"/>
              <a:t> </a:t>
            </a:r>
            <a:r>
              <a:rPr dirty="0"/>
              <a:t>user-</a:t>
            </a:r>
            <a:r>
              <a:rPr spc="-20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3137" y="1659656"/>
            <a:ext cx="4984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chown</a:t>
            </a:r>
            <a:r>
              <a:rPr sz="1800" spc="-180" dirty="0">
                <a:latin typeface="Tahoma"/>
                <a:cs typeface="Tahoma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задава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собственик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на</a:t>
            </a:r>
            <a:r>
              <a:rPr sz="1800" spc="-9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файл</a:t>
            </a:r>
            <a:r>
              <a:rPr sz="1800" spc="-10" dirty="0">
                <a:latin typeface="Tahoma"/>
                <a:cs typeface="Tahoma"/>
              </a:rPr>
              <a:t>/</a:t>
            </a:r>
            <a:r>
              <a:rPr sz="1800" spc="-10" dirty="0">
                <a:latin typeface="Microsoft Sans Serif"/>
                <a:cs typeface="Microsoft Sans Serif"/>
              </a:rPr>
              <a:t>директория</a:t>
            </a:r>
            <a:r>
              <a:rPr sz="1800" spc="-10" dirty="0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Терминал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3137" y="1619651"/>
            <a:ext cx="613600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45" dirty="0">
                <a:latin typeface="Microsoft Sans Serif"/>
                <a:cs typeface="Microsoft Sans Serif"/>
              </a:rPr>
              <a:t>Възможно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е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да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видите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символът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-280" dirty="0">
                <a:latin typeface="Tahoma"/>
                <a:cs typeface="Tahoma"/>
              </a:rPr>
              <a:t>~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(</a:t>
            </a:r>
            <a:r>
              <a:rPr sz="1800" spc="-55" dirty="0">
                <a:latin typeface="Microsoft Sans Serif"/>
                <a:cs typeface="Microsoft Sans Serif"/>
              </a:rPr>
              <a:t>тилда</a:t>
            </a:r>
            <a:r>
              <a:rPr sz="1800" spc="-55" dirty="0">
                <a:latin typeface="Tahoma"/>
                <a:cs typeface="Tahoma"/>
              </a:rPr>
              <a:t>)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в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директорията</a:t>
            </a:r>
            <a:r>
              <a:rPr sz="1800" spc="-10" dirty="0">
                <a:latin typeface="Tahoma"/>
                <a:cs typeface="Tahoma"/>
              </a:rPr>
              <a:t>. </a:t>
            </a:r>
            <a:r>
              <a:rPr sz="1800" spc="-20" dirty="0">
                <a:latin typeface="Microsoft Sans Serif"/>
                <a:cs typeface="Microsoft Sans Serif"/>
              </a:rPr>
              <a:t>С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този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символ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се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отбелязва</a:t>
            </a:r>
            <a:r>
              <a:rPr sz="1800" spc="-9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вашата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домашна</a:t>
            </a:r>
            <a:r>
              <a:rPr sz="1800" spc="-9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директория</a:t>
            </a:r>
            <a:r>
              <a:rPr sz="1800" spc="-10" dirty="0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87875" y="2493562"/>
            <a:ext cx="5391785" cy="1463675"/>
            <a:chOff x="2787875" y="2493562"/>
            <a:chExt cx="5391785" cy="14636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87875" y="2493562"/>
              <a:ext cx="5391529" cy="12068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128525" y="2797124"/>
              <a:ext cx="404495" cy="1071245"/>
            </a:xfrm>
            <a:custGeom>
              <a:avLst/>
              <a:gdLst/>
              <a:ahLst/>
              <a:cxnLst/>
              <a:rect l="l" t="t" r="r" b="b"/>
              <a:pathLst>
                <a:path w="404495" h="1071245">
                  <a:moveTo>
                    <a:pt x="0" y="0"/>
                  </a:moveTo>
                  <a:lnTo>
                    <a:pt x="404467" y="1070949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58720" y="3793802"/>
              <a:ext cx="119775" cy="16336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705975" y="2936399"/>
              <a:ext cx="528320" cy="856615"/>
            </a:xfrm>
            <a:custGeom>
              <a:avLst/>
              <a:gdLst/>
              <a:ahLst/>
              <a:cxnLst/>
              <a:rect l="l" t="t" r="r" b="b"/>
              <a:pathLst>
                <a:path w="528320" h="856614">
                  <a:moveTo>
                    <a:pt x="0" y="0"/>
                  </a:moveTo>
                  <a:lnTo>
                    <a:pt x="528157" y="856364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56122" y="3714754"/>
              <a:ext cx="136364" cy="1607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853575" y="2823624"/>
              <a:ext cx="105410" cy="930910"/>
            </a:xfrm>
            <a:custGeom>
              <a:avLst/>
              <a:gdLst/>
              <a:ahLst/>
              <a:cxnLst/>
              <a:rect l="l" t="t" r="r" b="b"/>
              <a:pathLst>
                <a:path w="105409" h="930910">
                  <a:moveTo>
                    <a:pt x="0" y="0"/>
                  </a:moveTo>
                  <a:lnTo>
                    <a:pt x="104791" y="930747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91945" y="3687951"/>
              <a:ext cx="123254" cy="15987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082250" y="4133606"/>
            <a:ext cx="1282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icrosoft Sans Serif"/>
                <a:cs typeface="Microsoft Sans Serif"/>
              </a:rPr>
              <a:t>Потребител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21171" y="4133606"/>
            <a:ext cx="5213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Microsoft Sans Serif"/>
                <a:cs typeface="Microsoft Sans Serif"/>
              </a:rPr>
              <a:t>Хост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55498" y="4133606"/>
            <a:ext cx="1271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Microsoft Sans Serif"/>
                <a:cs typeface="Microsoft Sans Serif"/>
              </a:rPr>
              <a:t>Директория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ifconfig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3137" y="1619651"/>
            <a:ext cx="5478145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65" dirty="0">
                <a:latin typeface="Microsoft Sans Serif"/>
                <a:cs typeface="Microsoft Sans Serif"/>
              </a:rPr>
              <a:t>Дава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информация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за</a:t>
            </a:r>
            <a:r>
              <a:rPr sz="1800" spc="-9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всички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налични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мрежови </a:t>
            </a:r>
            <a:r>
              <a:rPr sz="1800" spc="-35" dirty="0">
                <a:latin typeface="Microsoft Sans Serif"/>
                <a:cs typeface="Microsoft Sans Serif"/>
              </a:rPr>
              <a:t>интерфейси</a:t>
            </a:r>
            <a:r>
              <a:rPr sz="1800" spc="-35" dirty="0">
                <a:latin typeface="Tahoma"/>
                <a:cs typeface="Tahoma"/>
              </a:rPr>
              <a:t>.</a:t>
            </a:r>
            <a:r>
              <a:rPr sz="1800" spc="-200" dirty="0">
                <a:latin typeface="Tahoma"/>
                <a:cs typeface="Tahoma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Така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може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да</a:t>
            </a:r>
            <a:r>
              <a:rPr sz="1800" spc="-114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се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разбере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Tahoma"/>
                <a:cs typeface="Tahoma"/>
              </a:rPr>
              <a:t>IP</a:t>
            </a:r>
            <a:r>
              <a:rPr sz="1800" spc="-195" dirty="0">
                <a:latin typeface="Tahoma"/>
                <a:cs typeface="Tahoma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адресът</a:t>
            </a:r>
            <a:r>
              <a:rPr sz="1800" spc="-114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на </a:t>
            </a:r>
            <a:r>
              <a:rPr sz="1800" spc="-10" dirty="0">
                <a:latin typeface="Microsoft Sans Serif"/>
                <a:cs typeface="Microsoft Sans Serif"/>
              </a:rPr>
              <a:t>машината</a:t>
            </a:r>
            <a:r>
              <a:rPr sz="1800" spc="-10" dirty="0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ping</a:t>
            </a:r>
            <a:r>
              <a:rPr spc="-175" dirty="0"/>
              <a:t> </a:t>
            </a:r>
            <a:r>
              <a:rPr spc="50" dirty="0"/>
              <a:t>host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3137" y="1619651"/>
            <a:ext cx="600964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35" dirty="0">
                <a:latin typeface="Microsoft Sans Serif"/>
                <a:cs typeface="Microsoft Sans Serif"/>
              </a:rPr>
              <a:t>Изпраща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100" dirty="0">
                <a:latin typeface="Tahoma"/>
                <a:cs typeface="Tahoma"/>
              </a:rPr>
              <a:t>ICMP</a:t>
            </a:r>
            <a:r>
              <a:rPr sz="1800" spc="-19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echo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заявка</a:t>
            </a:r>
            <a:r>
              <a:rPr sz="1800" spc="-55" dirty="0">
                <a:latin typeface="Tahoma"/>
                <a:cs typeface="Tahoma"/>
              </a:rPr>
              <a:t>.</a:t>
            </a:r>
            <a:r>
              <a:rPr sz="1800" spc="-195" dirty="0">
                <a:latin typeface="Tahoma"/>
                <a:cs typeface="Tahoma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Така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може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да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разберем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дали даден</a:t>
            </a:r>
            <a:r>
              <a:rPr sz="1800" spc="-114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хост</a:t>
            </a:r>
            <a:r>
              <a:rPr sz="1800" spc="-1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е</a:t>
            </a:r>
            <a:r>
              <a:rPr sz="1800" spc="-1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достъпен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wget</a:t>
            </a:r>
            <a:r>
              <a:rPr spc="-155" dirty="0"/>
              <a:t> </a:t>
            </a:r>
            <a:r>
              <a:rPr spc="-55" dirty="0"/>
              <a:t>file</a:t>
            </a:r>
            <a:r>
              <a:rPr spc="-150" dirty="0"/>
              <a:t> </a:t>
            </a:r>
            <a:r>
              <a:rPr dirty="0"/>
              <a:t>или</a:t>
            </a:r>
            <a:r>
              <a:rPr spc="-150" dirty="0"/>
              <a:t> </a:t>
            </a:r>
            <a:r>
              <a:rPr spc="-25" dirty="0"/>
              <a:t>url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3137" y="1619651"/>
            <a:ext cx="613410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20" dirty="0">
                <a:latin typeface="Microsoft Sans Serif"/>
                <a:cs typeface="Microsoft Sans Serif"/>
              </a:rPr>
              <a:t>С</a:t>
            </a:r>
            <a:r>
              <a:rPr sz="1800" spc="-12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командата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Tahoma"/>
                <a:cs typeface="Tahoma"/>
              </a:rPr>
              <a:t>wget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можем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да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изтеглим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файл</a:t>
            </a:r>
            <a:r>
              <a:rPr sz="1800" spc="-9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през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мрежата</a:t>
            </a:r>
            <a:r>
              <a:rPr sz="1800" spc="-10" dirty="0">
                <a:latin typeface="Tahoma"/>
                <a:cs typeface="Tahoma"/>
              </a:rPr>
              <a:t>. </a:t>
            </a:r>
            <a:r>
              <a:rPr sz="1800" spc="-45" dirty="0">
                <a:latin typeface="Microsoft Sans Serif"/>
                <a:cs typeface="Microsoft Sans Serif"/>
              </a:rPr>
              <a:t>Ако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подадем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Tahoma"/>
                <a:cs typeface="Tahoma"/>
              </a:rPr>
              <a:t>URL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адрес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на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даден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уебсайт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можем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да </a:t>
            </a:r>
            <a:r>
              <a:rPr sz="1800" spc="-40" dirty="0">
                <a:latin typeface="Microsoft Sans Serif"/>
                <a:cs typeface="Microsoft Sans Serif"/>
              </a:rPr>
              <a:t>изтеглим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неговия</a:t>
            </a:r>
            <a:r>
              <a:rPr sz="1800" spc="-95" dirty="0">
                <a:latin typeface="Microsoft Sans Serif"/>
                <a:cs typeface="Microsoft Sans Serif"/>
              </a:rPr>
              <a:t> </a:t>
            </a:r>
            <a:r>
              <a:rPr sz="1800" spc="100" dirty="0">
                <a:latin typeface="Tahoma"/>
                <a:cs typeface="Tahoma"/>
              </a:rPr>
              <a:t>HTML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код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като</a:t>
            </a:r>
            <a:r>
              <a:rPr sz="1800" spc="-9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файл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на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нашата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машина</a:t>
            </a:r>
            <a:r>
              <a:rPr sz="1800" spc="-10" dirty="0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3275" y="633734"/>
            <a:ext cx="37242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tar</a:t>
            </a:r>
            <a:r>
              <a:rPr spc="-235" dirty="0"/>
              <a:t> </a:t>
            </a:r>
            <a:r>
              <a:rPr spc="120" dirty="0"/>
              <a:t>-</a:t>
            </a:r>
            <a:r>
              <a:rPr dirty="0"/>
              <a:t>zcvf</a:t>
            </a:r>
            <a:r>
              <a:rPr spc="-225" dirty="0"/>
              <a:t> </a:t>
            </a:r>
            <a:r>
              <a:rPr spc="-50" dirty="0"/>
              <a:t>home.tar.gz </a:t>
            </a:r>
            <a:r>
              <a:rPr spc="70" dirty="0"/>
              <a:t>source-</a:t>
            </a:r>
            <a:r>
              <a:rPr spc="40" dirty="0"/>
              <a:t>folder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3137" y="1659656"/>
            <a:ext cx="5544820" cy="1328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Microsoft Sans Serif"/>
                <a:cs typeface="Microsoft Sans Serif"/>
              </a:rPr>
              <a:t>Създава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архив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от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директорията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Tahoma"/>
                <a:cs typeface="Tahoma"/>
              </a:rPr>
              <a:t>source-</a:t>
            </a:r>
            <a:r>
              <a:rPr sz="1800" spc="-10" dirty="0">
                <a:latin typeface="Tahoma"/>
                <a:cs typeface="Tahoma"/>
              </a:rPr>
              <a:t>folder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87500"/>
              </a:lnSpc>
            </a:pPr>
            <a:r>
              <a:rPr sz="1800" dirty="0">
                <a:latin typeface="Tahoma"/>
                <a:cs typeface="Tahoma"/>
              </a:rPr>
              <a:t>tar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-cf</a:t>
            </a:r>
            <a:r>
              <a:rPr sz="1800" spc="-18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home.tar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home</a:t>
            </a:r>
            <a:r>
              <a:rPr sz="1800" spc="-18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-</a:t>
            </a:r>
            <a:r>
              <a:rPr sz="1800" spc="-180" dirty="0">
                <a:latin typeface="Tahoma"/>
                <a:cs typeface="Tahoma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Създава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архив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от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файла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Tahoma"/>
                <a:cs typeface="Tahoma"/>
              </a:rPr>
              <a:t>home </a:t>
            </a:r>
            <a:r>
              <a:rPr sz="1800" dirty="0">
                <a:latin typeface="Tahoma"/>
                <a:cs typeface="Tahoma"/>
              </a:rPr>
              <a:t>tar</a:t>
            </a:r>
            <a:r>
              <a:rPr sz="1800" spc="-18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-xf</a:t>
            </a:r>
            <a:r>
              <a:rPr sz="1800" spc="-18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files.tar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-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разархивира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архив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Команда</a:t>
            </a:r>
            <a:r>
              <a:rPr spc="-185" dirty="0"/>
              <a:t> </a:t>
            </a:r>
            <a:r>
              <a:rPr spc="105" dirty="0"/>
              <a:t>pwd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3137" y="1619651"/>
            <a:ext cx="6041390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spc="-65" dirty="0">
                <a:latin typeface="Microsoft Sans Serif"/>
                <a:cs typeface="Microsoft Sans Serif"/>
              </a:rPr>
              <a:t>Тази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команда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извежда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текущата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работна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директория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Tahoma"/>
                <a:cs typeface="Tahoma"/>
              </a:rPr>
              <a:t>(</a:t>
            </a:r>
            <a:r>
              <a:rPr sz="1800" spc="-10" dirty="0">
                <a:latin typeface="Microsoft Sans Serif"/>
                <a:cs typeface="Microsoft Sans Serif"/>
              </a:rPr>
              <a:t>т</a:t>
            </a:r>
            <a:r>
              <a:rPr sz="1800" spc="-10" dirty="0">
                <a:latin typeface="Tahoma"/>
                <a:cs typeface="Tahoma"/>
              </a:rPr>
              <a:t>.</a:t>
            </a:r>
            <a:r>
              <a:rPr sz="1800" spc="-10" dirty="0">
                <a:latin typeface="Microsoft Sans Serif"/>
                <a:cs typeface="Microsoft Sans Serif"/>
              </a:rPr>
              <a:t>е</a:t>
            </a:r>
            <a:r>
              <a:rPr sz="1800" spc="-10" dirty="0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5" dirty="0">
                <a:latin typeface="Microsoft Sans Serif"/>
                <a:cs typeface="Microsoft Sans Serif"/>
              </a:rPr>
              <a:t>Директорията</a:t>
            </a:r>
            <a:r>
              <a:rPr sz="1800" spc="-55" dirty="0">
                <a:latin typeface="Tahoma"/>
                <a:cs typeface="Tahoma"/>
              </a:rPr>
              <a:t>,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в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която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се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намирате</a:t>
            </a:r>
            <a:r>
              <a:rPr sz="1800" spc="-45" dirty="0">
                <a:latin typeface="Tahoma"/>
                <a:cs typeface="Tahoma"/>
              </a:rPr>
              <a:t>,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пускайки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команди</a:t>
            </a:r>
            <a:r>
              <a:rPr sz="1800" spc="-10" dirty="0">
                <a:latin typeface="Tahoma"/>
                <a:cs typeface="Tahoma"/>
              </a:rPr>
              <a:t>).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9662" y="2765674"/>
            <a:ext cx="6102474" cy="9525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Команда</a:t>
            </a:r>
            <a:r>
              <a:rPr spc="-185" dirty="0"/>
              <a:t> </a:t>
            </a:r>
            <a:r>
              <a:rPr spc="80" dirty="0"/>
              <a:t>uname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pc="-40" dirty="0"/>
              <a:t>Изкарва</a:t>
            </a:r>
            <a:r>
              <a:rPr spc="-75" dirty="0"/>
              <a:t> </a:t>
            </a:r>
            <a:r>
              <a:rPr spc="-25" dirty="0"/>
              <a:t>информация</a:t>
            </a:r>
            <a:r>
              <a:rPr spc="-70" dirty="0"/>
              <a:t> </a:t>
            </a:r>
            <a:r>
              <a:rPr spc="-50" dirty="0"/>
              <a:t>за</a:t>
            </a:r>
            <a:r>
              <a:rPr spc="-80" dirty="0"/>
              <a:t> </a:t>
            </a:r>
            <a:r>
              <a:rPr spc="-45" dirty="0"/>
              <a:t>системата</a:t>
            </a:r>
            <a:r>
              <a:rPr spc="-45" dirty="0">
                <a:latin typeface="Tahoma"/>
                <a:cs typeface="Tahoma"/>
              </a:rPr>
              <a:t>.</a:t>
            </a:r>
            <a:r>
              <a:rPr spc="-165" dirty="0">
                <a:latin typeface="Tahoma"/>
                <a:cs typeface="Tahoma"/>
              </a:rPr>
              <a:t> </a:t>
            </a:r>
            <a:r>
              <a:rPr spc="-65" dirty="0"/>
              <a:t>Тази</a:t>
            </a:r>
            <a:r>
              <a:rPr spc="-75" dirty="0"/>
              <a:t> </a:t>
            </a:r>
            <a:r>
              <a:rPr spc="-35" dirty="0"/>
              <a:t>команда</a:t>
            </a:r>
            <a:r>
              <a:rPr spc="-70" dirty="0"/>
              <a:t> </a:t>
            </a:r>
            <a:r>
              <a:rPr spc="-25" dirty="0"/>
              <a:t>се изпълнява</a:t>
            </a:r>
            <a:r>
              <a:rPr spc="-85" dirty="0"/>
              <a:t> </a:t>
            </a:r>
            <a:r>
              <a:rPr dirty="0"/>
              <a:t>с</a:t>
            </a:r>
            <a:r>
              <a:rPr spc="-85" dirty="0"/>
              <a:t> </a:t>
            </a:r>
            <a:r>
              <a:rPr spc="-10" dirty="0"/>
              <a:t>допълнителни</a:t>
            </a:r>
            <a:r>
              <a:rPr spc="-80" dirty="0"/>
              <a:t> </a:t>
            </a:r>
            <a:r>
              <a:rPr spc="-50" dirty="0"/>
              <a:t>параметри</a:t>
            </a:r>
            <a:r>
              <a:rPr spc="-50" dirty="0">
                <a:latin typeface="Tahoma"/>
                <a:cs typeface="Tahoma"/>
              </a:rPr>
              <a:t>,</a:t>
            </a:r>
            <a:r>
              <a:rPr spc="-170" dirty="0">
                <a:latin typeface="Tahoma"/>
                <a:cs typeface="Tahoma"/>
              </a:rPr>
              <a:t> </a:t>
            </a:r>
            <a:r>
              <a:rPr spc="-40" dirty="0"/>
              <a:t>които</a:t>
            </a:r>
            <a:r>
              <a:rPr spc="-80" dirty="0"/>
              <a:t> </a:t>
            </a:r>
            <a:r>
              <a:rPr spc="-10" dirty="0"/>
              <a:t>изкарват </a:t>
            </a:r>
            <a:r>
              <a:rPr spc="-35" dirty="0"/>
              <a:t>различна</a:t>
            </a:r>
            <a:r>
              <a:rPr spc="-60" dirty="0"/>
              <a:t> </a:t>
            </a:r>
            <a:r>
              <a:rPr spc="-35" dirty="0"/>
              <a:t>информация</a:t>
            </a:r>
            <a:r>
              <a:rPr spc="-35" dirty="0">
                <a:latin typeface="Tahoma"/>
                <a:cs typeface="Tahoma"/>
              </a:rPr>
              <a:t>,</a:t>
            </a:r>
            <a:r>
              <a:rPr spc="-150" dirty="0">
                <a:latin typeface="Tahoma"/>
                <a:cs typeface="Tahoma"/>
              </a:rPr>
              <a:t> </a:t>
            </a:r>
            <a:r>
              <a:rPr spc="-10" dirty="0"/>
              <a:t>например</a:t>
            </a:r>
            <a:r>
              <a:rPr spc="-10" dirty="0">
                <a:latin typeface="Tahoma"/>
                <a:cs typeface="Tahoma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pc="-30" dirty="0">
                <a:latin typeface="Tahoma"/>
                <a:cs typeface="Tahoma"/>
              </a:rPr>
              <a:t>uname</a:t>
            </a:r>
            <a:r>
              <a:rPr spc="-185" dirty="0">
                <a:latin typeface="Tahoma"/>
                <a:cs typeface="Tahoma"/>
              </a:rPr>
              <a:t> </a:t>
            </a:r>
            <a:r>
              <a:rPr spc="-35" dirty="0">
                <a:latin typeface="Tahoma"/>
                <a:cs typeface="Tahoma"/>
              </a:rPr>
              <a:t>-</a:t>
            </a:r>
            <a:r>
              <a:rPr spc="-45" dirty="0">
                <a:latin typeface="Tahoma"/>
                <a:cs typeface="Tahoma"/>
              </a:rPr>
              <a:t>a</a:t>
            </a:r>
            <a:r>
              <a:rPr spc="-180" dirty="0">
                <a:latin typeface="Tahoma"/>
                <a:cs typeface="Tahoma"/>
              </a:rPr>
              <a:t> </a:t>
            </a:r>
            <a:r>
              <a:rPr spc="-35" dirty="0">
                <a:latin typeface="Tahoma"/>
                <a:cs typeface="Tahoma"/>
              </a:rPr>
              <a:t>-</a:t>
            </a:r>
            <a:r>
              <a:rPr spc="-175" dirty="0">
                <a:latin typeface="Tahoma"/>
                <a:cs typeface="Tahoma"/>
              </a:rPr>
              <a:t> </a:t>
            </a:r>
            <a:r>
              <a:rPr spc="-35" dirty="0"/>
              <a:t>изкарва</a:t>
            </a:r>
            <a:r>
              <a:rPr spc="-90" dirty="0"/>
              <a:t> </a:t>
            </a:r>
            <a:r>
              <a:rPr spc="-35" dirty="0"/>
              <a:t>всичката</a:t>
            </a:r>
            <a:r>
              <a:rPr spc="-90" dirty="0"/>
              <a:t> </a:t>
            </a:r>
            <a:r>
              <a:rPr spc="-25" dirty="0"/>
              <a:t>информация</a:t>
            </a:r>
            <a:r>
              <a:rPr spc="-85" dirty="0"/>
              <a:t> </a:t>
            </a:r>
            <a:r>
              <a:rPr spc="-50" dirty="0"/>
              <a:t>за</a:t>
            </a:r>
            <a:r>
              <a:rPr spc="-95" dirty="0"/>
              <a:t> </a:t>
            </a:r>
            <a:r>
              <a:rPr spc="-25" dirty="0"/>
              <a:t>ОС</a:t>
            </a: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pc="-30" dirty="0">
                <a:latin typeface="Tahoma"/>
                <a:cs typeface="Tahoma"/>
              </a:rPr>
              <a:t>uname</a:t>
            </a:r>
            <a:r>
              <a:rPr spc="-18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-r</a:t>
            </a:r>
            <a:r>
              <a:rPr spc="-180" dirty="0">
                <a:latin typeface="Tahoma"/>
                <a:cs typeface="Tahoma"/>
              </a:rPr>
              <a:t> </a:t>
            </a:r>
            <a:r>
              <a:rPr spc="-35" dirty="0">
                <a:latin typeface="Tahoma"/>
                <a:cs typeface="Tahoma"/>
              </a:rPr>
              <a:t>-</a:t>
            </a:r>
            <a:r>
              <a:rPr spc="-175" dirty="0">
                <a:latin typeface="Tahoma"/>
                <a:cs typeface="Tahoma"/>
              </a:rPr>
              <a:t> </a:t>
            </a:r>
            <a:r>
              <a:rPr spc="-35" dirty="0"/>
              <a:t>изкарва</a:t>
            </a:r>
            <a:r>
              <a:rPr spc="-90" dirty="0"/>
              <a:t> </a:t>
            </a:r>
            <a:r>
              <a:rPr spc="-25" dirty="0"/>
              <a:t>информация</a:t>
            </a:r>
            <a:r>
              <a:rPr spc="-85" dirty="0"/>
              <a:t> </a:t>
            </a:r>
            <a:r>
              <a:rPr spc="-50" dirty="0"/>
              <a:t>за</a:t>
            </a:r>
            <a:r>
              <a:rPr spc="-95" dirty="0"/>
              <a:t> </a:t>
            </a:r>
            <a:r>
              <a:rPr spc="-10" dirty="0"/>
              <a:t>ядрото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Команди</a:t>
            </a:r>
            <a:r>
              <a:rPr spc="-170" dirty="0"/>
              <a:t> </a:t>
            </a:r>
            <a:r>
              <a:rPr spc="75" dirty="0"/>
              <a:t>help</a:t>
            </a:r>
            <a:r>
              <a:rPr spc="-170" dirty="0"/>
              <a:t> </a:t>
            </a:r>
            <a:r>
              <a:rPr dirty="0"/>
              <a:t>и</a:t>
            </a:r>
            <a:r>
              <a:rPr spc="-165" dirty="0"/>
              <a:t> </a:t>
            </a:r>
            <a:r>
              <a:rPr spc="90" dirty="0"/>
              <a:t>man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3137" y="1619651"/>
            <a:ext cx="5831205" cy="148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6364">
              <a:lnSpc>
                <a:spcPct val="114599"/>
              </a:lnSpc>
              <a:spcBef>
                <a:spcPts val="100"/>
              </a:spcBef>
            </a:pPr>
            <a:r>
              <a:rPr sz="1800" spc="-40" dirty="0">
                <a:latin typeface="Microsoft Sans Serif"/>
                <a:cs typeface="Microsoft Sans Serif"/>
              </a:rPr>
              <a:t>Командите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Tahoma"/>
                <a:cs typeface="Tahoma"/>
              </a:rPr>
              <a:t>help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и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Tahoma"/>
                <a:cs typeface="Tahoma"/>
              </a:rPr>
              <a:t>man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са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полезни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за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извличане</a:t>
            </a:r>
            <a:r>
              <a:rPr sz="1800" spc="-9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на информация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за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пълната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употреба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на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дадена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команда</a:t>
            </a:r>
            <a:r>
              <a:rPr sz="1800" spc="-10" dirty="0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14599"/>
              </a:lnSpc>
              <a:spcBef>
                <a:spcPts val="1575"/>
              </a:spcBef>
            </a:pPr>
            <a:r>
              <a:rPr sz="1800" spc="-25" dirty="0">
                <a:latin typeface="Microsoft Sans Serif"/>
                <a:cs typeface="Microsoft Sans Serif"/>
              </a:rPr>
              <a:t>Например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Tahoma"/>
                <a:cs typeface="Tahoma"/>
              </a:rPr>
              <a:t>help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uname</a:t>
            </a:r>
            <a:r>
              <a:rPr sz="1800" spc="-180" dirty="0">
                <a:latin typeface="Tahoma"/>
                <a:cs typeface="Tahoma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или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Tahoma"/>
                <a:cs typeface="Tahoma"/>
              </a:rPr>
              <a:t>man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uname</a:t>
            </a:r>
            <a:r>
              <a:rPr sz="1800" spc="-180" dirty="0">
                <a:latin typeface="Tahoma"/>
                <a:cs typeface="Tahoma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могат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да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ви</a:t>
            </a:r>
            <a:r>
              <a:rPr sz="1800" spc="-9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дадат </a:t>
            </a:r>
            <a:r>
              <a:rPr sz="1800" spc="-35" dirty="0">
                <a:latin typeface="Microsoft Sans Serif"/>
                <a:cs typeface="Microsoft Sans Serif"/>
              </a:rPr>
              <a:t>полезна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информация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за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командата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Tahoma"/>
                <a:cs typeface="Tahoma"/>
              </a:rPr>
              <a:t>uname.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uptime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3137" y="1659656"/>
            <a:ext cx="5600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Microsoft Sans Serif"/>
                <a:cs typeface="Microsoft Sans Serif"/>
              </a:rPr>
              <a:t>Дава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информация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от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колко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време</a:t>
            </a:r>
            <a:r>
              <a:rPr sz="1800" spc="26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пусната</a:t>
            </a:r>
            <a:r>
              <a:rPr sz="1800" spc="-114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машината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hostname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3137" y="1619651"/>
            <a:ext cx="601980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hostname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командата</a:t>
            </a:r>
            <a:r>
              <a:rPr sz="1800" spc="-9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дава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информация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за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името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на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хоста </a:t>
            </a:r>
            <a:r>
              <a:rPr sz="1800" spc="-20" dirty="0">
                <a:latin typeface="Microsoft Sans Serif"/>
                <a:cs typeface="Microsoft Sans Serif"/>
              </a:rPr>
              <a:t>на</a:t>
            </a:r>
            <a:r>
              <a:rPr sz="1800" spc="-1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машината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1800" dirty="0">
                <a:latin typeface="Tahoma"/>
                <a:cs typeface="Tahoma"/>
              </a:rPr>
              <a:t>hostname</a:t>
            </a:r>
            <a:r>
              <a:rPr sz="1800" spc="-20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-i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дава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информация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за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Tahoma"/>
                <a:cs typeface="Tahoma"/>
              </a:rPr>
              <a:t>IP</a:t>
            </a:r>
            <a:r>
              <a:rPr sz="1800" spc="-195" dirty="0">
                <a:latin typeface="Tahoma"/>
                <a:cs typeface="Tahoma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адреса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на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хоста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reboot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3287" y="1635156"/>
            <a:ext cx="4342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Microsoft Sans Serif"/>
                <a:cs typeface="Microsoft Sans Serif"/>
              </a:rPr>
              <a:t>Командата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Tahoma"/>
                <a:cs typeface="Tahoma"/>
              </a:rPr>
              <a:t>reboot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рестартира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системата</a:t>
            </a:r>
            <a:r>
              <a:rPr sz="1800" spc="-10" dirty="0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</TotalTime>
  <Words>796</Words>
  <Application>Microsoft Office PowerPoint</Application>
  <PresentationFormat>On-screen Show (16:9)</PresentationFormat>
  <Paragraphs>102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Georgia</vt:lpstr>
      <vt:lpstr>Microsoft Sans Serif</vt:lpstr>
      <vt:lpstr>Tahoma</vt:lpstr>
      <vt:lpstr>Trebuchet MS</vt:lpstr>
      <vt:lpstr>Office Theme</vt:lpstr>
      <vt:lpstr>Команди в Линукс</vt:lpstr>
      <vt:lpstr>Терминал</vt:lpstr>
      <vt:lpstr>Терминал</vt:lpstr>
      <vt:lpstr>Команда pwd</vt:lpstr>
      <vt:lpstr>Команда uname</vt:lpstr>
      <vt:lpstr>Команди help и man</vt:lpstr>
      <vt:lpstr>uptime</vt:lpstr>
      <vt:lpstr>hostname</vt:lpstr>
      <vt:lpstr>reboot</vt:lpstr>
      <vt:lpstr>last reboot</vt:lpstr>
      <vt:lpstr>cat</vt:lpstr>
      <vt:lpstr>lshw</vt:lpstr>
      <vt:lpstr>lsblk</vt:lpstr>
      <vt:lpstr>free -m</vt:lpstr>
      <vt:lpstr>ls -al</vt:lpstr>
      <vt:lpstr>cd</vt:lpstr>
      <vt:lpstr>mkdir</vt:lpstr>
      <vt:lpstr>rm file_name</vt:lpstr>
      <vt:lpstr>PowerPoint Presentation</vt:lpstr>
      <vt:lpstr>cp -r dir1 dir2</vt:lpstr>
      <vt:lpstr>PowerPoint Presentation</vt:lpstr>
      <vt:lpstr>ln -s /path/to/file_name link_name</vt:lpstr>
      <vt:lpstr>touch file_name</vt:lpstr>
      <vt:lpstr>cat &gt; file_name</vt:lpstr>
      <vt:lpstr>head file_name и tail file_name</vt:lpstr>
      <vt:lpstr>grep -r pattern dir</vt:lpstr>
      <vt:lpstr>adduser “user”</vt:lpstr>
      <vt:lpstr>chmod octal filename</vt:lpstr>
      <vt:lpstr>chown owner user-file</vt:lpstr>
      <vt:lpstr>ifconfig</vt:lpstr>
      <vt:lpstr>ping host</vt:lpstr>
      <vt:lpstr>wget file или url</vt:lpstr>
      <vt:lpstr>tar -zcvf home.tar.gz source-folder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Команди в Линукс</dc:title>
  <cp:lastModifiedBy>Margarita</cp:lastModifiedBy>
  <cp:revision>2</cp:revision>
  <dcterms:created xsi:type="dcterms:W3CDTF">2024-12-03T18:35:09Z</dcterms:created>
  <dcterms:modified xsi:type="dcterms:W3CDTF">2024-12-04T04:03:14Z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