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83" r:id="rId5"/>
    <p:sldId id="280" r:id="rId6"/>
    <p:sldId id="277" r:id="rId7"/>
    <p:sldId id="278" r:id="rId8"/>
    <p:sldId id="279" r:id="rId9"/>
    <p:sldId id="282" r:id="rId10"/>
    <p:sldId id="281" r:id="rId11"/>
    <p:sldId id="275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88762" autoAdjust="0"/>
  </p:normalViewPr>
  <p:slideViewPr>
    <p:cSldViewPr>
      <p:cViewPr varScale="1">
        <p:scale>
          <a:sx n="103" d="100"/>
          <a:sy n="103" d="100"/>
        </p:scale>
        <p:origin x="-3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A074-1A47-476A-8655-EC947E28318A}" type="datetimeFigureOut">
              <a:rPr lang="en-CA" smtClean="0"/>
              <a:t>31/03/2016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8EA4F-05A9-40CF-ABA1-1481847DD7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93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8EA4F-05A9-40CF-ABA1-1481847DD76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4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8EA4F-05A9-40CF-ABA1-1481847DD76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4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6C6-86AA-4E7C-928B-8E8B025BD3AC}" type="datetimeFigureOut">
              <a:rPr lang="en-CA" smtClean="0"/>
              <a:t>31/03/2016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997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6C6-86AA-4E7C-928B-8E8B025BD3AC}" type="datetimeFigureOut">
              <a:rPr lang="en-CA" smtClean="0"/>
              <a:t>31/03/2016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518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6C6-86AA-4E7C-928B-8E8B025BD3AC}" type="datetimeFigureOut">
              <a:rPr lang="en-CA" smtClean="0"/>
              <a:t>31/03/2016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93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6C6-86AA-4E7C-928B-8E8B025BD3AC}" type="datetimeFigureOut">
              <a:rPr lang="en-CA" smtClean="0"/>
              <a:t>31/03/2016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9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6C6-86AA-4E7C-928B-8E8B025BD3AC}" type="datetimeFigureOut">
              <a:rPr lang="en-CA" smtClean="0"/>
              <a:t>31/03/2016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13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6C6-86AA-4E7C-928B-8E8B025BD3AC}" type="datetimeFigureOut">
              <a:rPr lang="en-CA" smtClean="0"/>
              <a:t>31/03/2016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92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6C6-86AA-4E7C-928B-8E8B025BD3AC}" type="datetimeFigureOut">
              <a:rPr lang="en-CA" smtClean="0"/>
              <a:t>31/03/2016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81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6C6-86AA-4E7C-928B-8E8B025BD3AC}" type="datetimeFigureOut">
              <a:rPr lang="en-CA" smtClean="0"/>
              <a:t>31/03/2016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02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6C6-86AA-4E7C-928B-8E8B025BD3AC}" type="datetimeFigureOut">
              <a:rPr lang="en-CA" smtClean="0"/>
              <a:t>31/03/2016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92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6C6-86AA-4E7C-928B-8E8B025BD3AC}" type="datetimeFigureOut">
              <a:rPr lang="en-CA" smtClean="0"/>
              <a:t>31/03/2016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59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6C6-86AA-4E7C-928B-8E8B025BD3AC}" type="datetimeFigureOut">
              <a:rPr lang="en-CA" smtClean="0"/>
              <a:t>31/03/2016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92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E6C6-86AA-4E7C-928B-8E8B025BD3AC}" type="datetimeFigureOut">
              <a:rPr lang="en-CA" smtClean="0"/>
              <a:t>31/03/2016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322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geerkens/Presenta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99377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Normalization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343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Normalization Myths Debunked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by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Pieter Geerkens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smtClean="0">
                <a:solidFill>
                  <a:schemeClr val="tx1"/>
                </a:solidFill>
              </a:rPr>
              <a:t>Presentation available </a:t>
            </a:r>
            <a:r>
              <a:rPr lang="en-US" sz="2000" smtClean="0">
                <a:solidFill>
                  <a:schemeClr val="tx1"/>
                </a:solidFill>
              </a:rPr>
              <a:t>at</a:t>
            </a:r>
            <a:r>
              <a:rPr lang="en-US" sz="200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00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://github.com/pgeerkens/Presentations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Copyright © 2016 Pieter Geerkens</a:t>
            </a:r>
            <a:endParaRPr lang="en-C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What is the Significance of this?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A unified approach quickly leads to recognizing additional benefits of normalization beyond the usual suspects</a:t>
            </a:r>
          </a:p>
          <a:p>
            <a:r>
              <a:rPr lang="en-US" sz="2400" dirty="0" smtClean="0"/>
              <a:t>Provides a better framework in which to assess the tradeoffs of a de-normalization decision:</a:t>
            </a:r>
          </a:p>
          <a:p>
            <a:pPr lvl="1"/>
            <a:r>
              <a:rPr lang="en-US" sz="1600" dirty="0" smtClean="0"/>
              <a:t>De-normalization confounds the </a:t>
            </a:r>
            <a:r>
              <a:rPr lang="en-US" sz="1600" i="1" dirty="0" smtClean="0"/>
              <a:t>scale </a:t>
            </a:r>
            <a:r>
              <a:rPr lang="en-US" sz="1600" dirty="0" smtClean="0"/>
              <a:t>assumption obtained from normalization</a:t>
            </a:r>
          </a:p>
          <a:p>
            <a:pPr lvl="1"/>
            <a:r>
              <a:rPr lang="en-US" sz="1600" dirty="0" smtClean="0"/>
              <a:t>Small changes in requirements may now lead to </a:t>
            </a:r>
            <a:r>
              <a:rPr lang="en-US" sz="1600" dirty="0"/>
              <a:t>unpredictable </a:t>
            </a:r>
            <a:r>
              <a:rPr lang="en-US" sz="1600" dirty="0" smtClean="0"/>
              <a:t>large changes ; </a:t>
            </a:r>
          </a:p>
          <a:p>
            <a:pPr lvl="1"/>
            <a:r>
              <a:rPr lang="en-US" sz="1600" dirty="0" smtClean="0"/>
              <a:t>Should now either be added as a new source of project risk or proven to be absent as part of the assessment</a:t>
            </a:r>
            <a:endParaRPr lang="en-US" sz="16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047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Summary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Normalization traditionally justified with a laundry list of benefits:</a:t>
            </a:r>
          </a:p>
          <a:p>
            <a:pPr lvl="1"/>
            <a:r>
              <a:rPr lang="en-US" sz="1600" dirty="0" smtClean="0"/>
              <a:t>Risks not recognizing all the benefits when considering a de-normalization</a:t>
            </a:r>
          </a:p>
          <a:p>
            <a:r>
              <a:rPr lang="en-US" sz="2000" dirty="0" smtClean="0"/>
              <a:t>Define a single framework that builds the traditional laundry list, plus additional benefits, as a simple analysis</a:t>
            </a:r>
          </a:p>
          <a:p>
            <a:r>
              <a:rPr lang="en-US" sz="2000" dirty="0" smtClean="0"/>
              <a:t>Consequence: A better framework in which to assess trade-offs of any potential de-normalization.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092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Questions?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70037"/>
            <a:ext cx="7620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7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Contents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/>
              <a:t>Mythic Reasons to </a:t>
            </a:r>
            <a:r>
              <a:rPr lang="en-US" sz="2000" dirty="0" smtClean="0"/>
              <a:t>Normalize</a:t>
            </a:r>
          </a:p>
          <a:p>
            <a:r>
              <a:rPr lang="en-US" sz="2000" dirty="0"/>
              <a:t>Normalization measures </a:t>
            </a:r>
            <a:r>
              <a:rPr lang="en-US" sz="2000" dirty="0" smtClean="0"/>
              <a:t>Fidelity</a:t>
            </a:r>
          </a:p>
          <a:p>
            <a:r>
              <a:rPr lang="en-US" sz="2000" dirty="0"/>
              <a:t>What does </a:t>
            </a:r>
            <a:r>
              <a:rPr lang="en-US" sz="2000" i="1" dirty="0"/>
              <a:t>Faithfulness</a:t>
            </a:r>
            <a:r>
              <a:rPr lang="en-US" sz="2000" dirty="0"/>
              <a:t> mean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What is the significance of a new approach?</a:t>
            </a:r>
          </a:p>
          <a:p>
            <a:r>
              <a:rPr lang="en-US" sz="2000" dirty="0" smtClean="0"/>
              <a:t>Summary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8967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Mythic Reasons to Normalize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Usual reasons given for Normalization are actually </a:t>
            </a:r>
            <a:r>
              <a:rPr lang="en-US" sz="2400" i="1" dirty="0" smtClean="0"/>
              <a:t>mythical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103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Mythic Reasons to Normalize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Usual reasons given for Normalization are actually </a:t>
            </a:r>
            <a:r>
              <a:rPr lang="en-US" sz="2400" i="1" dirty="0" smtClean="0"/>
              <a:t>mythical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Reduce redundancy</a:t>
            </a:r>
            <a:endParaRPr lang="en-US" sz="2000" dirty="0" smtClean="0"/>
          </a:p>
          <a:p>
            <a:pPr lvl="1"/>
            <a:r>
              <a:rPr lang="en-US" sz="2000" dirty="0" smtClean="0"/>
              <a:t>Reduce data volume</a:t>
            </a:r>
            <a:endParaRPr lang="en-US" sz="2000" dirty="0" smtClean="0"/>
          </a:p>
          <a:p>
            <a:pPr lvl="1"/>
            <a:r>
              <a:rPr lang="en-US" sz="2000" dirty="0" smtClean="0"/>
              <a:t>Simplify updates</a:t>
            </a:r>
            <a:endParaRPr lang="en-US" sz="2000" dirty="0" smtClean="0"/>
          </a:p>
          <a:p>
            <a:pPr lvl="1"/>
            <a:r>
              <a:rPr lang="en-US" sz="2000" dirty="0" smtClean="0"/>
              <a:t>Organize data structures</a:t>
            </a:r>
            <a:endParaRPr lang="en-US" sz="2000" dirty="0" smtClean="0"/>
          </a:p>
          <a:p>
            <a:pPr lvl="1"/>
            <a:r>
              <a:rPr lang="en-US" sz="2000" dirty="0" smtClean="0"/>
              <a:t>Enforce data integrity</a:t>
            </a:r>
          </a:p>
          <a:p>
            <a:r>
              <a:rPr lang="en-US" sz="2400" dirty="0"/>
              <a:t>Why do I call them mythical?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942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Mythic Reasons to Normalize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Usual reasons given for Normalization are actually </a:t>
            </a:r>
            <a:r>
              <a:rPr lang="en-US" sz="2400" i="1" dirty="0" smtClean="0"/>
              <a:t>mythical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Reduce redundancy</a:t>
            </a:r>
            <a:endParaRPr lang="en-US" sz="2000" dirty="0" smtClean="0"/>
          </a:p>
          <a:p>
            <a:pPr lvl="1"/>
            <a:r>
              <a:rPr lang="en-US" sz="2000" dirty="0" smtClean="0"/>
              <a:t>Reduce data volume</a:t>
            </a:r>
            <a:endParaRPr lang="en-US" sz="2000" dirty="0" smtClean="0"/>
          </a:p>
          <a:p>
            <a:pPr lvl="1"/>
            <a:r>
              <a:rPr lang="en-US" sz="2000" dirty="0" smtClean="0"/>
              <a:t>Simplifying updates</a:t>
            </a:r>
            <a:endParaRPr lang="en-US" sz="2000" dirty="0" smtClean="0"/>
          </a:p>
          <a:p>
            <a:pPr lvl="1"/>
            <a:r>
              <a:rPr lang="en-US" sz="2000" dirty="0" smtClean="0"/>
              <a:t>Organizing data structures</a:t>
            </a:r>
            <a:endParaRPr lang="en-US" sz="2000" dirty="0" smtClean="0"/>
          </a:p>
          <a:p>
            <a:pPr lvl="1"/>
            <a:r>
              <a:rPr lang="en-US" sz="2000" dirty="0" smtClean="0"/>
              <a:t>Enforcing data integrity</a:t>
            </a:r>
          </a:p>
          <a:p>
            <a:r>
              <a:rPr lang="en-US" sz="2400" dirty="0" smtClean="0"/>
              <a:t>Why do I call them mythical?</a:t>
            </a:r>
          </a:p>
          <a:p>
            <a:pPr lvl="1"/>
            <a:r>
              <a:rPr lang="en-US" sz="2000" dirty="0" smtClean="0"/>
              <a:t>All are mere side effects of the actual reason why full normalization should be the “usual default design standard” for a database</a:t>
            </a:r>
          </a:p>
          <a:p>
            <a:pPr lvl="1"/>
            <a:r>
              <a:rPr lang="en-US" sz="2000" dirty="0" smtClean="0"/>
              <a:t>Too easily (and, I believe falsely) challenged when listed individually like this</a:t>
            </a:r>
          </a:p>
          <a:p>
            <a:pPr lvl="1"/>
            <a:r>
              <a:rPr lang="en-US" sz="2000" dirty="0" smtClean="0"/>
              <a:t>What do I believe is the actual reason to normalize?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1058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Normalization measures Fidelity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Definition of </a:t>
            </a:r>
            <a:r>
              <a:rPr lang="en-US" sz="2400" b="1" dirty="0" smtClean="0"/>
              <a:t>Fidelity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i="1" dirty="0" smtClean="0"/>
              <a:t>Faithfulness</a:t>
            </a:r>
            <a:endParaRPr lang="en-US" sz="2000" i="1" dirty="0"/>
          </a:p>
          <a:p>
            <a:pPr lvl="1"/>
            <a:r>
              <a:rPr lang="en-US" sz="2000" i="1" dirty="0" smtClean="0"/>
              <a:t>The degree of exactness with which something is copied or reproduced</a:t>
            </a:r>
          </a:p>
          <a:p>
            <a:r>
              <a:rPr lang="en-US" sz="2400" dirty="0" smtClean="0"/>
              <a:t>Faithfulness to </a:t>
            </a:r>
            <a:r>
              <a:rPr lang="en-US" sz="2400" i="1" dirty="0" smtClean="0"/>
              <a:t>what</a:t>
            </a:r>
            <a:r>
              <a:rPr lang="en-US" sz="2400" dirty="0" smtClean="0"/>
              <a:t>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6480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Normalization measures Fidelity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Definition of </a:t>
            </a:r>
            <a:r>
              <a:rPr lang="en-US" sz="2400" b="1" dirty="0" smtClean="0"/>
              <a:t>Fidelity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i="1" dirty="0" smtClean="0"/>
              <a:t>Faithfulness</a:t>
            </a:r>
            <a:endParaRPr lang="en-US" sz="2000" i="1" dirty="0"/>
          </a:p>
          <a:p>
            <a:pPr lvl="1"/>
            <a:r>
              <a:rPr lang="en-US" sz="2000" i="1" dirty="0" smtClean="0"/>
              <a:t>The degree of exactness with which something is copied or reproduced</a:t>
            </a:r>
          </a:p>
          <a:p>
            <a:r>
              <a:rPr lang="en-US" sz="2400" dirty="0" smtClean="0"/>
              <a:t>Faithfulness to </a:t>
            </a:r>
            <a:r>
              <a:rPr lang="en-US" sz="2400" i="1" dirty="0" smtClean="0"/>
              <a:t>what</a:t>
            </a:r>
            <a:r>
              <a:rPr lang="en-US" sz="2400" dirty="0" smtClean="0"/>
              <a:t>?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i="1" dirty="0" smtClean="0"/>
              <a:t>Business Requirements</a:t>
            </a:r>
          </a:p>
          <a:p>
            <a:pPr lvl="1"/>
            <a:r>
              <a:rPr lang="en-US" sz="2000" dirty="0" smtClean="0"/>
              <a:t>The data structures of a database comprise a </a:t>
            </a:r>
            <a:r>
              <a:rPr lang="en-US" sz="2000" i="1" dirty="0" smtClean="0"/>
              <a:t>model</a:t>
            </a:r>
            <a:r>
              <a:rPr lang="en-US" sz="2000" dirty="0" smtClean="0"/>
              <a:t> of the real world, as captured in the business requirements developed by the analysts and users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i="1" dirty="0" smtClean="0"/>
              <a:t>faithful </a:t>
            </a:r>
            <a:r>
              <a:rPr lang="en-US" sz="2000" dirty="0" smtClean="0"/>
              <a:t>model of the business requirements will be as faithful to the real world as the business requirements are: thus is a type of </a:t>
            </a:r>
            <a:r>
              <a:rPr lang="en-US" sz="2000" i="1" dirty="0" smtClean="0"/>
              <a:t>unit test </a:t>
            </a:r>
            <a:r>
              <a:rPr lang="en-US" sz="2000" dirty="0" smtClean="0"/>
              <a:t>of the business requirements pushed upstream in the development cycle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449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What does </a:t>
            </a:r>
            <a:r>
              <a:rPr lang="en-US" sz="3600" i="1" dirty="0" smtClean="0"/>
              <a:t>Faithfulness</a:t>
            </a:r>
            <a:r>
              <a:rPr lang="en-US" sz="3600" dirty="0" smtClean="0"/>
              <a:t> mean?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faithful model </a:t>
            </a:r>
            <a:r>
              <a:rPr lang="en-US" sz="2400" b="1" dirty="0"/>
              <a:t>enforces </a:t>
            </a:r>
            <a:r>
              <a:rPr lang="en-US" sz="2400" dirty="0"/>
              <a:t>the business requirements:</a:t>
            </a:r>
          </a:p>
          <a:p>
            <a:pPr lvl="1"/>
            <a:r>
              <a:rPr lang="en-US" sz="2000" dirty="0"/>
              <a:t>ie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enforces data integrity</a:t>
            </a:r>
          </a:p>
          <a:p>
            <a:r>
              <a:rPr lang="en-US" sz="2400" dirty="0" smtClean="0"/>
              <a:t>A </a:t>
            </a:r>
            <a:r>
              <a:rPr lang="en-US" sz="2400" i="1" dirty="0"/>
              <a:t>faithful model </a:t>
            </a:r>
            <a:r>
              <a:rPr lang="en-US" sz="2400" b="1" dirty="0"/>
              <a:t>documents</a:t>
            </a:r>
            <a:r>
              <a:rPr lang="en-US" sz="2400" dirty="0"/>
              <a:t> the business </a:t>
            </a:r>
            <a:r>
              <a:rPr lang="en-US" sz="2400" dirty="0" smtClean="0"/>
              <a:t>requirements:</a:t>
            </a:r>
          </a:p>
          <a:p>
            <a:pPr lvl="1"/>
            <a:r>
              <a:rPr lang="en-US" sz="2000" dirty="0" smtClean="0"/>
              <a:t>ie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organizes data structures</a:t>
            </a:r>
          </a:p>
          <a:p>
            <a:r>
              <a:rPr lang="en-US" sz="2400" dirty="0"/>
              <a:t>A </a:t>
            </a:r>
            <a:r>
              <a:rPr lang="en-US" sz="2400" i="1" dirty="0"/>
              <a:t>faithful </a:t>
            </a:r>
            <a:r>
              <a:rPr lang="en-US" sz="2400" i="1" dirty="0" smtClean="0"/>
              <a:t>model </a:t>
            </a:r>
            <a:r>
              <a:rPr lang="en-US" sz="2400" b="1" dirty="0" smtClean="0"/>
              <a:t>maps</a:t>
            </a:r>
            <a:r>
              <a:rPr lang="en-US" sz="2400" b="1" i="1" dirty="0" smtClean="0"/>
              <a:t> </a:t>
            </a:r>
            <a:r>
              <a:rPr lang="en-US" sz="2400" dirty="0" smtClean="0"/>
              <a:t>more accurately and precisely to other </a:t>
            </a:r>
            <a:r>
              <a:rPr lang="en-US" sz="2400" i="1" dirty="0" smtClean="0"/>
              <a:t>faithful models</a:t>
            </a:r>
            <a:r>
              <a:rPr lang="en-US" sz="2400" dirty="0" smtClean="0"/>
              <a:t>: such as the object model in the application:</a:t>
            </a:r>
          </a:p>
          <a:p>
            <a:pPr lvl="1"/>
            <a:r>
              <a:rPr lang="en-US" sz="2000" dirty="0" smtClean="0"/>
              <a:t>Reduces the </a:t>
            </a:r>
            <a:r>
              <a:rPr lang="en-US" sz="2000" i="1" dirty="0" smtClean="0"/>
              <a:t>impedance mismatch</a:t>
            </a:r>
            <a:r>
              <a:rPr lang="en-US" sz="2000" dirty="0" smtClean="0"/>
              <a:t> between the data model and object model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991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What does </a:t>
            </a:r>
            <a:r>
              <a:rPr lang="en-US" sz="3600" i="1" dirty="0" smtClean="0"/>
              <a:t>Faithfulness</a:t>
            </a:r>
            <a:r>
              <a:rPr lang="en-US" sz="3600" dirty="0" smtClean="0"/>
              <a:t> mean?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(continued)</a:t>
            </a:r>
          </a:p>
          <a:p>
            <a:r>
              <a:rPr lang="en-US" sz="2400" i="1" dirty="0" smtClean="0"/>
              <a:t>Scale </a:t>
            </a:r>
            <a:r>
              <a:rPr lang="en-US" sz="2400" dirty="0" smtClean="0"/>
              <a:t> is captured throughout the application:</a:t>
            </a:r>
          </a:p>
          <a:p>
            <a:pPr lvl="1"/>
            <a:r>
              <a:rPr lang="en-US" sz="2000" dirty="0" smtClean="0"/>
              <a:t>Small </a:t>
            </a:r>
            <a:r>
              <a:rPr lang="en-US" sz="2000" dirty="0"/>
              <a:t>to small; large to large; huge to </a:t>
            </a:r>
            <a:r>
              <a:rPr lang="en-US" sz="2000" dirty="0" smtClean="0"/>
              <a:t>huge</a:t>
            </a:r>
          </a:p>
          <a:p>
            <a:pPr lvl="2"/>
            <a:r>
              <a:rPr lang="en-US" sz="1600" dirty="0" smtClean="0"/>
              <a:t>Data volume: ie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reduces data volume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                           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 reduces data redundancy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Complexity: ie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simplifies updates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/>
            <a:r>
              <a:rPr lang="en-US" sz="1600" dirty="0" smtClean="0"/>
              <a:t>Change scope</a:t>
            </a:r>
          </a:p>
          <a:p>
            <a:pPr lvl="2"/>
            <a:r>
              <a:rPr lang="en-US" sz="1600" dirty="0" smtClean="0"/>
              <a:t>Programming effort as reflection of real world activity</a:t>
            </a:r>
          </a:p>
          <a:p>
            <a:pPr lvl="1"/>
            <a:r>
              <a:rPr lang="en-US" sz="2000" dirty="0" smtClean="0"/>
              <a:t>Stability through the whole life-cycle:</a:t>
            </a:r>
          </a:p>
          <a:p>
            <a:pPr lvl="2"/>
            <a:r>
              <a:rPr lang="en-US" sz="1600" dirty="0" smtClean="0"/>
              <a:t>Errors in original specification are usually small – because of </a:t>
            </a:r>
            <a:r>
              <a:rPr lang="en-US" sz="1600" i="1" dirty="0" smtClean="0"/>
              <a:t>scale capture </a:t>
            </a:r>
            <a:r>
              <a:rPr lang="en-US" sz="1600" dirty="0" smtClean="0"/>
              <a:t>the required design amendments will be small also</a:t>
            </a:r>
          </a:p>
          <a:p>
            <a:pPr lvl="1"/>
            <a:r>
              <a:rPr lang="en-US" sz="2000" dirty="0" smtClean="0"/>
              <a:t>Reduced risk – fewer surprises from scale mismatch</a:t>
            </a:r>
            <a:endParaRPr lang="en-US" sz="20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329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503</Words>
  <Application>Microsoft Office PowerPoint</Application>
  <PresentationFormat>On-screen Show (4:3)</PresentationFormat>
  <Paragraphs>81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Normalization</vt:lpstr>
      <vt:lpstr>Contents</vt:lpstr>
      <vt:lpstr>Mythic Reasons to Normalize</vt:lpstr>
      <vt:lpstr>Mythic Reasons to Normalize</vt:lpstr>
      <vt:lpstr>Mythic Reasons to Normalize</vt:lpstr>
      <vt:lpstr>Normalization measures Fidelity</vt:lpstr>
      <vt:lpstr>Normalization measures Fidelity</vt:lpstr>
      <vt:lpstr>What does Faithfulness mean?</vt:lpstr>
      <vt:lpstr>What does Faithfulness mean?</vt:lpstr>
      <vt:lpstr>What is the Significance of this?</vt:lpstr>
      <vt:lpstr>Summary</vt:lpstr>
      <vt:lpstr>Questions?</vt:lpstr>
    </vt:vector>
  </TitlesOfParts>
  <Company>PG Software Solutions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Tips &amp; Tricks</dc:title>
  <dc:creator>Pieter Geerkens</dc:creator>
  <cp:lastModifiedBy>Pieter Geerkens</cp:lastModifiedBy>
  <cp:revision>54</cp:revision>
  <dcterms:created xsi:type="dcterms:W3CDTF">2016-03-30T23:41:32Z</dcterms:created>
  <dcterms:modified xsi:type="dcterms:W3CDTF">2016-03-31T18:21:09Z</dcterms:modified>
</cp:coreProperties>
</file>