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69" r:id="rId3"/>
    <p:sldId id="299" r:id="rId4"/>
    <p:sldId id="257" r:id="rId5"/>
    <p:sldId id="258" r:id="rId6"/>
    <p:sldId id="272" r:id="rId7"/>
    <p:sldId id="267" r:id="rId8"/>
    <p:sldId id="270" r:id="rId9"/>
    <p:sldId id="271" r:id="rId10"/>
    <p:sldId id="259" r:id="rId11"/>
    <p:sldId id="260" r:id="rId12"/>
    <p:sldId id="261" r:id="rId13"/>
    <p:sldId id="262" r:id="rId14"/>
    <p:sldId id="263" r:id="rId15"/>
    <p:sldId id="264" r:id="rId16"/>
    <p:sldId id="300" r:id="rId17"/>
    <p:sldId id="301" r:id="rId18"/>
    <p:sldId id="294" r:id="rId19"/>
    <p:sldId id="292" r:id="rId20"/>
    <p:sldId id="293" r:id="rId21"/>
    <p:sldId id="295" r:id="rId22"/>
    <p:sldId id="296" r:id="rId23"/>
    <p:sldId id="297" r:id="rId24"/>
    <p:sldId id="265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3" r:id="rId35"/>
    <p:sldId id="287" r:id="rId36"/>
    <p:sldId id="289" r:id="rId37"/>
    <p:sldId id="282" r:id="rId38"/>
    <p:sldId id="284" r:id="rId39"/>
    <p:sldId id="298" r:id="rId40"/>
    <p:sldId id="285" r:id="rId41"/>
    <p:sldId id="286" r:id="rId42"/>
    <p:sldId id="303" r:id="rId43"/>
    <p:sldId id="290" r:id="rId44"/>
    <p:sldId id="288" r:id="rId45"/>
    <p:sldId id="291" r:id="rId46"/>
    <p:sldId id="304" r:id="rId47"/>
    <p:sldId id="302" r:id="rId48"/>
    <p:sldId id="266" r:id="rId49"/>
    <p:sldId id="268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6" autoAdjust="0"/>
    <p:restoredTop sz="85452" autoAdjust="0"/>
  </p:normalViewPr>
  <p:slideViewPr>
    <p:cSldViewPr>
      <p:cViewPr>
        <p:scale>
          <a:sx n="100" d="100"/>
          <a:sy n="100" d="100"/>
        </p:scale>
        <p:origin x="-1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35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66B69-34D7-4D6D-828F-DE6282831DD2}" type="datetimeFigureOut">
              <a:rPr lang="en-CA" smtClean="0"/>
              <a:t>11/03/2016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7FA81-1CF6-4A6B-BDAC-08EBF05B12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0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7FA81-1CF6-4A6B-BDAC-08EBF05B120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88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Monad Transformers would provide an automated means of </a:t>
            </a:r>
            <a:r>
              <a:rPr lang="en-US" i="1" dirty="0" smtClean="0"/>
              <a:t>composing</a:t>
            </a:r>
            <a:r>
              <a:rPr lang="en-US" i="0" dirty="0" smtClean="0"/>
              <a:t> monad instances</a:t>
            </a:r>
            <a:r>
              <a:rPr lang="en-US" i="0" baseline="0" dirty="0" smtClean="0"/>
              <a:t> and </a:t>
            </a:r>
            <a:r>
              <a:rPr lang="en-US" i="0" baseline="0" dirty="0" err="1" smtClean="0"/>
              <a:t>flavours</a:t>
            </a:r>
            <a:endParaRPr lang="en-US" i="0" baseline="0" dirty="0" smtClean="0"/>
          </a:p>
          <a:p>
            <a:r>
              <a:rPr lang="en-US" i="0" baseline="0" dirty="0" smtClean="0"/>
              <a:t>- Implementing the same in C# requires manually writing each </a:t>
            </a:r>
            <a:r>
              <a:rPr lang="en-US" i="1" baseline="0" dirty="0" smtClean="0"/>
              <a:t>lift</a:t>
            </a:r>
            <a:r>
              <a:rPr lang="en-US" i="0" baseline="0" dirty="0" smtClean="0"/>
              <a:t> method</a:t>
            </a:r>
          </a:p>
          <a:p>
            <a:r>
              <a:rPr lang="en-US" dirty="0" smtClean="0"/>
              <a:t>-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7FA81-1CF6-4A6B-BDAC-08EBF05B120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50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not well formatted easily becomes unreadable</a:t>
            </a:r>
          </a:p>
          <a:p>
            <a:r>
              <a:rPr lang="en-US" dirty="0" smtClean="0"/>
              <a:t>Anonymous types must</a:t>
            </a:r>
            <a:r>
              <a:rPr lang="en-US" baseline="0" dirty="0" smtClean="0"/>
              <a:t> be explicitly managed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7FA81-1CF6-4A6B-BDAC-08EBF05B120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73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management of anonymous types is replaced by the (much</a:t>
            </a:r>
            <a:r>
              <a:rPr lang="en-US" baseline="0" dirty="0" smtClean="0"/>
              <a:t> simpler task of) managing unique range-variable names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7FA81-1CF6-4A6B-BDAC-08EBF05B120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54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Functionality of Counter() relies on the automated</a:t>
            </a:r>
            <a:r>
              <a:rPr lang="en-US" baseline="0" dirty="0" smtClean="0"/>
              <a:t> creation of a closure by the compiler, on our behalf, over the variable </a:t>
            </a:r>
            <a:r>
              <a:rPr lang="en-US" i="1" baseline="0" dirty="0" smtClean="0"/>
              <a:t>index</a:t>
            </a:r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7FA81-1CF6-4A6B-BDAC-08EBF05B120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436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7FA81-1CF6-4A6B-BDAC-08EBF05B120C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6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Nearly 35% performance improvement by explicitly saving the field values in local variables</a:t>
            </a:r>
          </a:p>
          <a:p>
            <a:r>
              <a:rPr lang="en-US" dirty="0" smtClean="0"/>
              <a:t>Release build</a:t>
            </a:r>
            <a:r>
              <a:rPr lang="en-US" baseline="0" dirty="0" smtClean="0"/>
              <a:t> w/ all optimizations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are </a:t>
            </a:r>
            <a:r>
              <a:rPr lang="en-US" i="1" dirty="0" smtClean="0"/>
              <a:t>get-only</a:t>
            </a:r>
            <a:r>
              <a:rPr lang="en-US" dirty="0" smtClean="0"/>
              <a:t> properties backed by </a:t>
            </a:r>
            <a:r>
              <a:rPr lang="en-US" i="1" dirty="0" smtClean="0"/>
              <a:t>private </a:t>
            </a:r>
            <a:r>
              <a:rPr lang="en-US" i="1" dirty="0" err="1" smtClean="0"/>
              <a:t>readonly</a:t>
            </a:r>
            <a:r>
              <a:rPr lang="en-US" i="1" dirty="0" smtClean="0"/>
              <a:t> </a:t>
            </a:r>
            <a:r>
              <a:rPr lang="en-US" dirty="0" smtClean="0"/>
              <a:t>fields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7FA81-1CF6-4A6B-BDAC-08EBF05B120C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38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11/03/2016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098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11/03/2016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37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11/03/2016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38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11/03/2016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2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11/03/2016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32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11/03/2016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44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11/03/2016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37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11/03/2016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89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11/03/2016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82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11/03/2016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4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3EBE-C980-427E-9785-4CDC31AD4D87}" type="datetimeFigureOut">
              <a:rPr lang="en-CA" smtClean="0"/>
              <a:t>11/03/2016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67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43EBE-C980-427E-9785-4CDC31AD4D87}" type="datetimeFigureOut">
              <a:rPr lang="en-CA" smtClean="0"/>
              <a:t>11/03/2016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02CC8-0D66-4B75-9E3D-496D17A7BD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75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geerkens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logs.asp.net/dixin?page=2" TargetMode="External"/><Relationship Id="rId7" Type="http://schemas.openxmlformats.org/officeDocument/2006/relationships/hyperlink" Target="http://codeblog.jonskeet.uk/category/edulinq/" TargetMode="External"/><Relationship Id="rId2" Type="http://schemas.openxmlformats.org/officeDocument/2006/relationships/hyperlink" Target="http://blogs.msdn.com/b/wesdyer/archive/2008/01/11/the-marvels-of-monad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ploeh.dk/2011/02/04/TheBCLalreadyhasaMaybemonad/" TargetMode="External"/><Relationship Id="rId5" Type="http://schemas.openxmlformats.org/officeDocument/2006/relationships/hyperlink" Target="http://ericlippert.com/2013/02/21/monads-part-one/" TargetMode="External"/><Relationship Id="rId4" Type="http://schemas.openxmlformats.org/officeDocument/2006/relationships/hyperlink" Target="http://mikehadlow.blogspot.ca/2011/01/monads-in-c1-introduction.htm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pgeerkens@hot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153400" cy="1600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Mathless</a:t>
            </a:r>
            <a:r>
              <a:rPr lang="en-US" dirty="0" smtClean="0"/>
              <a:t> Monads in C#: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 Practical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8153400" cy="2286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By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Pieter Geerkens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  <a:hlinkClick r:id="rId2"/>
              </a:rPr>
              <a:t>pgeerkens@hotmail.com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copyright © 2016 Pieter Geerkens</a:t>
            </a:r>
            <a:endParaRPr lang="en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i="1" dirty="0" smtClean="0"/>
              <a:t>Maybe&lt;T&gt;</a:t>
            </a:r>
            <a:r>
              <a:rPr lang="en-US" dirty="0" smtClean="0"/>
              <a:t> Monad - 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Uniform treatment of </a:t>
            </a:r>
            <a:r>
              <a:rPr lang="en-US" sz="2400" b="1" dirty="0" smtClean="0"/>
              <a:t>class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struct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Nullable</a:t>
            </a:r>
            <a:endParaRPr lang="en-US" sz="2400" b="1" dirty="0" smtClean="0"/>
          </a:p>
          <a:p>
            <a:r>
              <a:rPr lang="en-US" sz="2400" dirty="0" smtClean="0"/>
              <a:t>The concept that “no value exists” is valid even for non-</a:t>
            </a:r>
            <a:r>
              <a:rPr lang="en-US" sz="2400" dirty="0" err="1" smtClean="0"/>
              <a:t>nullable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struct</a:t>
            </a:r>
            <a:r>
              <a:rPr lang="en-US" sz="2400" dirty="0" err="1" smtClean="0"/>
              <a:t>s</a:t>
            </a:r>
            <a:r>
              <a:rPr lang="en-US" sz="2400" dirty="0" smtClean="0"/>
              <a:t>, such as a “divide by zero” attempt.</a:t>
            </a:r>
          </a:p>
          <a:p>
            <a:r>
              <a:rPr lang="en-US" sz="2400" i="1" dirty="0" err="1" smtClean="0"/>
              <a:t>En</a:t>
            </a:r>
            <a:r>
              <a:rPr lang="en-US" sz="2400" i="1" dirty="0" smtClean="0"/>
              <a:t> passant</a:t>
            </a:r>
            <a:r>
              <a:rPr lang="en-US" sz="2400" dirty="0" smtClean="0"/>
              <a:t> – enable </a:t>
            </a:r>
            <a:r>
              <a:rPr lang="en-US" sz="2400" u="sng" dirty="0" smtClean="0"/>
              <a:t>L</a:t>
            </a:r>
            <a:r>
              <a:rPr lang="en-US" sz="2400" dirty="0" smtClean="0"/>
              <a:t>anguage </a:t>
            </a:r>
            <a:r>
              <a:rPr lang="en-US" sz="2400" u="sng" dirty="0" smtClean="0"/>
              <a:t>In</a:t>
            </a:r>
            <a:r>
              <a:rPr lang="en-US" sz="2400" dirty="0" smtClean="0"/>
              <a:t>tegrated </a:t>
            </a:r>
            <a:r>
              <a:rPr lang="en-US" sz="2400" u="sng" dirty="0" smtClean="0"/>
              <a:t>Q</a:t>
            </a:r>
            <a:r>
              <a:rPr lang="en-US" sz="2400" dirty="0" smtClean="0"/>
              <a:t>uery syntax by implementing </a:t>
            </a:r>
            <a:r>
              <a:rPr lang="en-US" sz="2400" i="1" dirty="0" err="1" smtClean="0"/>
              <a:t>SelectMany</a:t>
            </a:r>
            <a:r>
              <a:rPr lang="en-US" sz="2400" dirty="0" smtClean="0"/>
              <a:t> and </a:t>
            </a:r>
            <a:r>
              <a:rPr lang="en-US" sz="2400" i="1" dirty="0" smtClean="0"/>
              <a:t>Select </a:t>
            </a:r>
            <a:r>
              <a:rPr lang="en-US" sz="2400" dirty="0" smtClean="0"/>
              <a:t>extension methods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8612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i="1" dirty="0" smtClean="0"/>
              <a:t>Maybe&lt;T&gt;</a:t>
            </a:r>
            <a:r>
              <a:rPr lang="en-US" dirty="0" smtClean="0"/>
              <a:t> Monad - Constraints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Implement as </a:t>
            </a:r>
            <a:r>
              <a:rPr lang="en-US" sz="2400" b="1" dirty="0" err="1" smtClean="0"/>
              <a:t>struct</a:t>
            </a:r>
            <a:r>
              <a:rPr lang="en-US" sz="2400" dirty="0" smtClean="0"/>
              <a:t> instead of </a:t>
            </a:r>
            <a:r>
              <a:rPr lang="en-US" sz="2400" b="1" dirty="0" smtClean="0"/>
              <a:t>class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Reduce memory pressure on GC</a:t>
            </a:r>
          </a:p>
          <a:p>
            <a:pPr lvl="1"/>
            <a:r>
              <a:rPr lang="en-US" sz="2000" dirty="0" smtClean="0"/>
              <a:t>Improve locality for better cache-line usage</a:t>
            </a:r>
          </a:p>
          <a:p>
            <a:pPr lvl="1"/>
            <a:r>
              <a:rPr lang="en-US" sz="2000" dirty="0" smtClean="0"/>
              <a:t>More obviously </a:t>
            </a:r>
            <a:r>
              <a:rPr lang="en-US" sz="2000" i="1" dirty="0" smtClean="0"/>
              <a:t>immutable </a:t>
            </a:r>
          </a:p>
          <a:p>
            <a:pPr lvl="1"/>
            <a:r>
              <a:rPr lang="en-US" sz="2000" dirty="0" smtClean="0"/>
              <a:t>Preserve base-type Equality: Reference or Value</a:t>
            </a:r>
          </a:p>
          <a:p>
            <a:r>
              <a:rPr lang="en-US" sz="2400" dirty="0" smtClean="0"/>
              <a:t>Implement a </a:t>
            </a:r>
            <a:r>
              <a:rPr lang="en-US" sz="2400" i="1" dirty="0" err="1" smtClean="0"/>
              <a:t>HasValue</a:t>
            </a:r>
            <a:r>
              <a:rPr lang="en-US" sz="2400" i="1" dirty="0" smtClean="0"/>
              <a:t> </a:t>
            </a:r>
            <a:r>
              <a:rPr lang="en-US" sz="2400" dirty="0" smtClean="0"/>
              <a:t>property:</a:t>
            </a:r>
          </a:p>
          <a:p>
            <a:pPr lvl="1"/>
            <a:r>
              <a:rPr lang="en-US" sz="2000" dirty="0" smtClean="0"/>
              <a:t>increases size of </a:t>
            </a:r>
            <a:r>
              <a:rPr lang="en-US" sz="2000" dirty="0" err="1" smtClean="0"/>
              <a:t>basetype</a:t>
            </a:r>
            <a:r>
              <a:rPr lang="en-US" sz="2000" dirty="0" smtClean="0"/>
              <a:t> (</a:t>
            </a:r>
            <a:r>
              <a:rPr lang="en-US" sz="2000" b="1" dirty="0" smtClean="0"/>
              <a:t>class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) but avoids boxing of </a:t>
            </a:r>
            <a:r>
              <a:rPr lang="en-US" sz="2000" b="1" dirty="0" err="1" smtClean="0"/>
              <a:t>struct</a:t>
            </a:r>
            <a:endParaRPr lang="en-US" sz="2000" b="1" dirty="0" smtClean="0"/>
          </a:p>
          <a:p>
            <a:r>
              <a:rPr lang="en-US" sz="2400" dirty="0" smtClean="0"/>
              <a:t>Accept </a:t>
            </a:r>
            <a:r>
              <a:rPr lang="en-US" sz="2400" b="1" dirty="0" err="1" smtClean="0"/>
              <a:t>struct</a:t>
            </a:r>
            <a:r>
              <a:rPr lang="en-US" sz="2400" dirty="0" smtClean="0"/>
              <a:t>, </a:t>
            </a:r>
            <a:r>
              <a:rPr lang="en-US" sz="2400" b="1" dirty="0" smtClean="0"/>
              <a:t>class</a:t>
            </a:r>
            <a:r>
              <a:rPr lang="en-US" sz="2400" dirty="0" smtClean="0"/>
              <a:t>, and </a:t>
            </a:r>
            <a:r>
              <a:rPr lang="en-US" sz="2400" b="1" dirty="0" err="1" smtClean="0"/>
              <a:t>Nullable</a:t>
            </a:r>
            <a:r>
              <a:rPr lang="en-US" sz="2400" b="1" dirty="0" smtClean="0"/>
              <a:t> </a:t>
            </a:r>
            <a:r>
              <a:rPr lang="en-US" sz="2400" dirty="0" smtClean="0"/>
              <a:t>as base-type</a:t>
            </a:r>
          </a:p>
          <a:p>
            <a:r>
              <a:rPr lang="en-US" sz="2400" dirty="0" smtClean="0"/>
              <a:t>Use Code Contracts for static validation, </a:t>
            </a:r>
            <a:r>
              <a:rPr lang="en-US" sz="2400" dirty="0"/>
              <a:t>to greatest extent possible :</a:t>
            </a:r>
            <a:endParaRPr lang="en-US" sz="2400" dirty="0" smtClean="0"/>
          </a:p>
          <a:p>
            <a:pPr lvl="1"/>
            <a:r>
              <a:rPr lang="en-US" sz="2000" dirty="0" smtClean="0"/>
              <a:t>Documents pre- and post-conditions of framework code</a:t>
            </a:r>
          </a:p>
          <a:p>
            <a:pPr lvl="1"/>
            <a:r>
              <a:rPr lang="en-US" sz="2000" dirty="0" smtClean="0"/>
              <a:t>Statically disprove many null-reference possibilities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8288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929563" cy="47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Maybe&lt;T&gt;</a:t>
            </a:r>
            <a:r>
              <a:rPr lang="en-US" dirty="0" smtClean="0"/>
              <a:t> Monad – Implementation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31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i="1" dirty="0" smtClean="0"/>
              <a:t>Maybe&lt;T&gt;</a:t>
            </a:r>
            <a:r>
              <a:rPr lang="en-US" dirty="0" smtClean="0"/>
              <a:t> Monad – Implementation 2</a:t>
            </a:r>
            <a:endParaRPr lang="en-CA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34375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8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i="1" dirty="0" smtClean="0"/>
              <a:t>Maybe&lt;T&gt;</a:t>
            </a:r>
            <a:r>
              <a:rPr lang="en-US" dirty="0" smtClean="0"/>
              <a:t> Monad – Implementation 3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018270" cy="459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7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i="1" dirty="0" smtClean="0"/>
              <a:t>Maybe&lt;T&gt;</a:t>
            </a:r>
            <a:r>
              <a:rPr lang="en-US" dirty="0" smtClean="0"/>
              <a:t> Monad – LINQ Extensions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05865"/>
            <a:ext cx="8686324" cy="565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Maybe&lt;T&gt; - 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Very similar in external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to </a:t>
            </a:r>
            <a:r>
              <a:rPr lang="en-US" sz="2400" b="1" dirty="0" err="1" smtClean="0"/>
              <a:t>Nullable</a:t>
            </a:r>
            <a:r>
              <a:rPr lang="en-US" sz="2400" b="1" dirty="0" smtClean="0"/>
              <a:t>&lt;T&gt;</a:t>
            </a:r>
            <a:r>
              <a:rPr lang="en-US" sz="2400" dirty="0" smtClean="0"/>
              <a:t>, except </a:t>
            </a:r>
            <a:r>
              <a:rPr lang="en-US" sz="2400" b="1" dirty="0" smtClean="0"/>
              <a:t>class</a:t>
            </a:r>
            <a:r>
              <a:rPr lang="en-US" sz="2400" dirty="0" smtClean="0"/>
              <a:t> acceptable as a base type as well as </a:t>
            </a:r>
            <a:r>
              <a:rPr lang="en-US" sz="2400" b="1" dirty="0" err="1" smtClean="0"/>
              <a:t>struct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There is no </a:t>
            </a:r>
            <a:r>
              <a:rPr lang="en-US" sz="2400" b="1" dirty="0" smtClean="0"/>
              <a:t>Value</a:t>
            </a:r>
            <a:r>
              <a:rPr lang="en-US" sz="2400" dirty="0" smtClean="0"/>
              <a:t> property! Must use either </a:t>
            </a:r>
            <a:r>
              <a:rPr lang="en-US" sz="2400" b="1" dirty="0" smtClean="0"/>
              <a:t>Bind</a:t>
            </a:r>
            <a:r>
              <a:rPr lang="en-US" sz="2400" dirty="0" smtClean="0"/>
              <a:t> or </a:t>
            </a:r>
            <a:r>
              <a:rPr lang="en-US" sz="2400" b="1" dirty="0" smtClean="0"/>
              <a:t>Extract</a:t>
            </a:r>
            <a:r>
              <a:rPr lang="en-US" sz="2400" dirty="0" smtClean="0"/>
              <a:t> (or their LINQ aliases) instead. This is the key to statically-verifying the absence of null-references</a:t>
            </a:r>
            <a:r>
              <a:rPr lang="en-US" sz="2400" dirty="0"/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access to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allowed (statically verified) until:</a:t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invalid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provided by client</a:t>
            </a:r>
          </a:p>
          <a:p>
            <a:r>
              <a:rPr lang="en-US" sz="2400" dirty="0" smtClean="0"/>
              <a:t>Extends the size of a </a:t>
            </a:r>
            <a:r>
              <a:rPr lang="en-US" sz="2400" b="1" dirty="0" err="1" smtClean="0"/>
              <a:t>struct</a:t>
            </a:r>
            <a:r>
              <a:rPr lang="en-US" sz="2400" dirty="0" smtClean="0"/>
              <a:t> by the smallest increment that the compiler/JITTER can store a Boolean in – better than </a:t>
            </a:r>
            <a:r>
              <a:rPr lang="en-US" sz="2400" i="1" dirty="0" smtClean="0"/>
              <a:t>boxing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Effectively doubles the size of a </a:t>
            </a:r>
            <a:r>
              <a:rPr lang="en-US" sz="2400" b="1" dirty="0" smtClean="0"/>
              <a:t>class</a:t>
            </a:r>
            <a:r>
              <a:rPr lang="en-US" sz="2400" dirty="0" smtClean="0"/>
              <a:t>-reference (potentially) Can we do better?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254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MaybeX</a:t>
            </a:r>
            <a:r>
              <a:rPr lang="en-US" dirty="0" smtClean="0"/>
              <a:t>&lt;T&gt; - Classes-only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Just like </a:t>
            </a:r>
            <a:r>
              <a:rPr lang="en-US" sz="2400" b="1" dirty="0" smtClean="0"/>
              <a:t>Maybe&lt;T&gt; </a:t>
            </a:r>
            <a:r>
              <a:rPr lang="en-US" sz="2400" dirty="0" smtClean="0"/>
              <a:t>except:</a:t>
            </a:r>
          </a:p>
          <a:p>
            <a:pPr lvl="1"/>
            <a:r>
              <a:rPr lang="en-US" sz="2000" dirty="0" smtClean="0"/>
              <a:t>Only </a:t>
            </a:r>
            <a:r>
              <a:rPr lang="en-US" sz="2000" b="1" dirty="0" smtClean="0"/>
              <a:t>class</a:t>
            </a:r>
            <a:r>
              <a:rPr lang="en-US" sz="2000" dirty="0" smtClean="0"/>
              <a:t> allowed as base-type – compiler doesn’t enable selecting both </a:t>
            </a:r>
            <a:r>
              <a:rPr lang="en-US" sz="2000" b="1" dirty="0" smtClean="0"/>
              <a:t>class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Nullable</a:t>
            </a:r>
            <a:r>
              <a:rPr lang="en-US" sz="2000" b="1" dirty="0" smtClean="0"/>
              <a:t>&lt;T&gt;</a:t>
            </a:r>
            <a:endParaRPr lang="en-US" sz="2000" dirty="0" smtClean="0"/>
          </a:p>
          <a:p>
            <a:pPr lvl="1"/>
            <a:r>
              <a:rPr lang="en-US" sz="2000" dirty="0" smtClean="0"/>
              <a:t>The property </a:t>
            </a:r>
            <a:r>
              <a:rPr lang="en-US" sz="2000" b="1" dirty="0" err="1" smtClean="0"/>
              <a:t>HasValue</a:t>
            </a:r>
            <a:r>
              <a:rPr lang="en-US" sz="2000" dirty="0" smtClean="0"/>
              <a:t> is calculated on demand, not stored</a:t>
            </a:r>
          </a:p>
          <a:p>
            <a:pPr lvl="1"/>
            <a:r>
              <a:rPr lang="en-US" sz="2000" dirty="0" smtClean="0"/>
              <a:t>Wraps each class-reference as a 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; which it already was! That’s the essential difference between a </a:t>
            </a:r>
            <a:r>
              <a:rPr lang="en-US" sz="2000" b="1" dirty="0" smtClean="0"/>
              <a:t>C</a:t>
            </a:r>
            <a:r>
              <a:rPr lang="en-US" sz="2000" dirty="0" smtClean="0"/>
              <a:t> pointer and a </a:t>
            </a:r>
            <a:r>
              <a:rPr lang="en-US" sz="2000" b="1" dirty="0" smtClean="0"/>
              <a:t>C#</a:t>
            </a:r>
            <a:r>
              <a:rPr lang="en-US" sz="2000" dirty="0" smtClean="0"/>
              <a:t> reference</a:t>
            </a:r>
          </a:p>
          <a:p>
            <a:pPr lvl="1"/>
            <a:r>
              <a:rPr lang="en-US" sz="2000" dirty="0" smtClean="0"/>
              <a:t>Doesn’t increase storage requirement until necessary for compatibility with </a:t>
            </a:r>
            <a:r>
              <a:rPr lang="en-US" sz="2000" b="1" dirty="0" smtClean="0"/>
              <a:t>Maybe&lt;T&gt;</a:t>
            </a:r>
            <a:endParaRPr lang="en-US" sz="2000" dirty="0" smtClean="0"/>
          </a:p>
          <a:p>
            <a:pPr lvl="1"/>
            <a:r>
              <a:rPr lang="en-US" sz="2000" dirty="0" smtClean="0"/>
              <a:t>Implicit cast operator to </a:t>
            </a:r>
            <a:r>
              <a:rPr lang="en-US" sz="2000" b="1" dirty="0" smtClean="0"/>
              <a:t>Maybe&lt;T&gt;</a:t>
            </a:r>
            <a:r>
              <a:rPr lang="en-US" sz="2000" dirty="0" smtClean="0"/>
              <a:t> makes this </a:t>
            </a:r>
            <a:r>
              <a:rPr lang="en-US" sz="2000" i="1" dirty="0" smtClean="0"/>
              <a:t>almost</a:t>
            </a:r>
            <a:r>
              <a:rPr lang="en-US" sz="2000" dirty="0" smtClean="0"/>
              <a:t> a sub-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 of </a:t>
            </a:r>
            <a:r>
              <a:rPr lang="en-US" sz="2000" b="1" dirty="0" smtClean="0"/>
              <a:t>Maybe&lt;T&gt; </a:t>
            </a:r>
            <a:r>
              <a:rPr lang="en-US" sz="2000" dirty="0" smtClean="0"/>
              <a:t>; haven’t found how to usefully employ an </a:t>
            </a:r>
            <a:r>
              <a:rPr lang="en-US" sz="2000" b="1" dirty="0" err="1" smtClean="0"/>
              <a:t>IMaybe</a:t>
            </a:r>
            <a:r>
              <a:rPr lang="en-US" sz="2000" b="1" dirty="0" smtClean="0"/>
              <a:t>&lt;T&gt;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r>
              <a:rPr lang="en-US" sz="2400" dirty="0" smtClean="0"/>
              <a:t>Code available online but not reviewed in this presentation: only other significant differences are in the Code Contracts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345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Unit</a:t>
            </a:r>
            <a:r>
              <a:rPr lang="en-US" dirty="0" smtClean="0"/>
              <a:t> is the </a:t>
            </a:r>
            <a:r>
              <a:rPr lang="en-US" i="1" dirty="0" smtClean="0"/>
              <a:t>type</a:t>
            </a:r>
            <a:r>
              <a:rPr lang="en-US" dirty="0" smtClean="0"/>
              <a:t> of </a:t>
            </a:r>
            <a:r>
              <a:rPr lang="en-US" b="1" dirty="0" smtClean="0"/>
              <a:t>void</a:t>
            </a:r>
            <a:endParaRPr lang="en-CA" b="1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02292"/>
            <a:ext cx="8717280" cy="223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1"/>
            <a:ext cx="8229600" cy="12953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Methods such as </a:t>
            </a:r>
            <a:r>
              <a:rPr lang="en-US" sz="2400" b="1" dirty="0" err="1" smtClean="0"/>
              <a:t>Console.WriteLine</a:t>
            </a:r>
            <a:r>
              <a:rPr lang="en-US" sz="2400" dirty="0" smtClean="0"/>
              <a:t> that return </a:t>
            </a:r>
            <a:r>
              <a:rPr lang="en-US" sz="2400" i="1" dirty="0" smtClean="0"/>
              <a:t>void </a:t>
            </a:r>
            <a:r>
              <a:rPr lang="en-US" sz="2400" dirty="0" smtClean="0"/>
              <a:t>will, in a monadic framework, return a monad on </a:t>
            </a:r>
            <a:r>
              <a:rPr lang="en-US" sz="2400" b="1" dirty="0" smtClean="0"/>
              <a:t>Unit </a:t>
            </a:r>
            <a:r>
              <a:rPr lang="en-US" sz="2400" dirty="0" smtClean="0"/>
              <a:t> instead; sometimes </a:t>
            </a:r>
            <a:r>
              <a:rPr lang="en-US" sz="2400" b="1" dirty="0" smtClean="0"/>
              <a:t>Unit </a:t>
            </a:r>
            <a:r>
              <a:rPr lang="en-US" sz="2400" dirty="0" smtClean="0"/>
              <a:t>itself, other times </a:t>
            </a:r>
            <a:r>
              <a:rPr lang="en-US" sz="2400" b="1" dirty="0" err="1" smtClean="0"/>
              <a:t>Func</a:t>
            </a:r>
            <a:r>
              <a:rPr lang="en-US" sz="2400" b="1" dirty="0" smtClean="0"/>
              <a:t>&lt;Unit&gt;</a:t>
            </a:r>
            <a:r>
              <a:rPr lang="en-US" sz="2400" dirty="0" smtClean="0"/>
              <a:t>.</a:t>
            </a:r>
          </a:p>
          <a:p>
            <a:endParaRPr lang="en-US" sz="2400" i="1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5562601"/>
            <a:ext cx="8229600" cy="5333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Plus the rest of the standard implementation of </a:t>
            </a:r>
            <a:r>
              <a:rPr lang="en-US" sz="2400" i="1" dirty="0" smtClean="0"/>
              <a:t>value equality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7479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5725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Traffic Light Demo - 1</a:t>
            </a:r>
            <a:endParaRPr lang="en-CA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3" y="1600200"/>
            <a:ext cx="81994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3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Mon-ads as in </a:t>
            </a:r>
            <a:r>
              <a:rPr lang="en-US" i="1" dirty="0" err="1" smtClean="0"/>
              <a:t>monied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not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Mo-</a:t>
            </a:r>
            <a:r>
              <a:rPr lang="en-US" dirty="0" err="1" smtClean="0"/>
              <a:t>nads</a:t>
            </a:r>
            <a:r>
              <a:rPr lang="en-US" dirty="0" smtClean="0"/>
              <a:t> as in </a:t>
            </a:r>
            <a:r>
              <a:rPr lang="en-US" i="1" dirty="0" smtClean="0"/>
              <a:t>gonads</a:t>
            </a:r>
            <a:r>
              <a:rPr lang="en-US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30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Two generic interfaces define the state engine’s communication with the light display:</a:t>
            </a:r>
          </a:p>
          <a:p>
            <a:r>
              <a:rPr lang="en-US" sz="2400" b="1" i="1" dirty="0" smtClean="0"/>
              <a:t>T</a:t>
            </a:r>
            <a:r>
              <a:rPr lang="en-US" sz="2400" dirty="0" smtClean="0"/>
              <a:t> is the </a:t>
            </a:r>
            <a:r>
              <a:rPr lang="en-US" sz="2400" i="1" dirty="0" smtClean="0"/>
              <a:t>type </a:t>
            </a:r>
            <a:r>
              <a:rPr lang="en-US" sz="2400" dirty="0" smtClean="0"/>
              <a:t>of whatever a light can be set to; </a:t>
            </a:r>
            <a:r>
              <a:rPr lang="en-US" sz="2400" b="1" dirty="0" smtClean="0"/>
              <a:t>Image</a:t>
            </a:r>
            <a:r>
              <a:rPr lang="en-US" sz="2400" dirty="0" smtClean="0"/>
              <a:t> for us</a:t>
            </a:r>
            <a:endParaRPr lang="en-CA" sz="2400" b="1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Traffic Light Demo - 2</a:t>
            </a:r>
            <a:endParaRPr lang="en-CA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5703570" cy="36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8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Traffic Light Demo - 3</a:t>
            </a:r>
            <a:endParaRPr lang="en-CA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76375"/>
            <a:ext cx="6917531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Traffic Light Demo - 4</a:t>
            </a:r>
            <a:endParaRPr lang="en-CA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16355"/>
            <a:ext cx="8894445" cy="538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7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Traffic Light Demo - 5</a:t>
            </a:r>
            <a:endParaRPr lang="en-CA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820"/>
            <a:ext cx="8286750" cy="555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6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i="1" dirty="0" smtClean="0"/>
              <a:t>Wider Use of LINQ - Fluent</a:t>
            </a:r>
            <a:r>
              <a:rPr lang="en-US" sz="3600" i="1" dirty="0"/>
              <a:t> Syntax</a:t>
            </a:r>
            <a:endParaRPr lang="en-CA" sz="3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0" y="2819400"/>
            <a:ext cx="8524875" cy="353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4800" y="1219200"/>
            <a:ext cx="85344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i="1" dirty="0"/>
              <a:t>Not much gained with a single monad – but as additional programming constructs are implemented in this way, …</a:t>
            </a:r>
            <a:br>
              <a:rPr lang="en-US" sz="2400" i="1" dirty="0"/>
            </a:b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… the capability of writing programs like this :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8937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i="1" dirty="0"/>
              <a:t>Wider Use of </a:t>
            </a:r>
            <a:r>
              <a:rPr lang="en-US" sz="3600" i="1" dirty="0" smtClean="0"/>
              <a:t>LINQ </a:t>
            </a:r>
            <a:r>
              <a:rPr lang="en-US" sz="3600" i="1" dirty="0"/>
              <a:t>- </a:t>
            </a:r>
            <a:r>
              <a:rPr lang="en-US" sz="3600" i="1" dirty="0" smtClean="0"/>
              <a:t>Comprehensive</a:t>
            </a:r>
            <a:r>
              <a:rPr lang="en-US" sz="3600" i="1" dirty="0"/>
              <a:t> Syntax</a:t>
            </a:r>
            <a:endParaRPr lang="en-CA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1219200"/>
            <a:ext cx="85344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i="1" dirty="0" smtClean="0"/>
              <a:t>Not much gained with a single monad – but as additional programming constructs are implemented in this way, …</a:t>
            </a:r>
            <a:br>
              <a:rPr lang="en-US" sz="2400" i="1" dirty="0" smtClean="0"/>
            </a:b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… the capability of writing programs like this </a:t>
            </a:r>
            <a:r>
              <a:rPr lang="en-US" sz="2400" i="1" u="sng" dirty="0" smtClean="0"/>
              <a:t>or this</a:t>
            </a:r>
            <a:r>
              <a:rPr lang="en-US" sz="2400" i="1" dirty="0" smtClean="0"/>
              <a:t>:</a:t>
            </a:r>
            <a:endParaRPr lang="en-CA" sz="2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3" y="2819400"/>
            <a:ext cx="850106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8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- 1</a:t>
            </a:r>
            <a:endParaRPr lang="en-CA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465344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3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- 2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3" y="1066800"/>
            <a:ext cx="8727281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0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- 3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0580"/>
            <a:ext cx="8465344" cy="560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0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- 4</a:t>
            </a:r>
            <a:endParaRPr lang="en-C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512969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7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What are monads? Introduce the </a:t>
            </a:r>
            <a:r>
              <a:rPr lang="en-US" sz="2400" i="1" dirty="0" smtClean="0"/>
              <a:t>monad </a:t>
            </a:r>
            <a:r>
              <a:rPr lang="en-US" sz="2400" dirty="0" smtClean="0"/>
              <a:t>pattern</a:t>
            </a:r>
          </a:p>
          <a:p>
            <a:r>
              <a:rPr lang="en-US" sz="2400" dirty="0" smtClean="0"/>
              <a:t>A (very) little mathematics</a:t>
            </a:r>
          </a:p>
          <a:p>
            <a:r>
              <a:rPr lang="en-US" sz="2400" dirty="0" smtClean="0"/>
              <a:t>Some monads (and </a:t>
            </a:r>
            <a:r>
              <a:rPr lang="en-US" sz="2400" i="1" dirty="0" smtClean="0"/>
              <a:t>almost-monads</a:t>
            </a:r>
            <a:r>
              <a:rPr lang="en-US" sz="2400" dirty="0" smtClean="0"/>
              <a:t>) we already know</a:t>
            </a:r>
          </a:p>
          <a:p>
            <a:r>
              <a:rPr lang="en-US" sz="2400" dirty="0" smtClean="0"/>
              <a:t>Building a </a:t>
            </a:r>
            <a:r>
              <a:rPr lang="en-US" sz="2400" b="1" dirty="0" smtClean="0"/>
              <a:t>Maybe&lt;T&gt;</a:t>
            </a:r>
            <a:r>
              <a:rPr lang="en-US" sz="2400" dirty="0" smtClean="0"/>
              <a:t> monad: What? Why? How?</a:t>
            </a:r>
          </a:p>
          <a:p>
            <a:r>
              <a:rPr lang="en-US" sz="2400" i="1" dirty="0" smtClean="0"/>
              <a:t>Traffic Light Demo </a:t>
            </a:r>
            <a:r>
              <a:rPr lang="en-US" sz="2400" dirty="0" smtClean="0"/>
              <a:t>– A moderately-complex </a:t>
            </a:r>
            <a:r>
              <a:rPr lang="en-US" sz="2400" b="1" dirty="0" smtClean="0"/>
              <a:t>Reader&lt;E,V&gt;</a:t>
            </a:r>
            <a:r>
              <a:rPr lang="en-US" sz="2400" dirty="0" smtClean="0"/>
              <a:t> monad</a:t>
            </a:r>
          </a:p>
          <a:p>
            <a:r>
              <a:rPr lang="en-US" sz="2400" dirty="0" smtClean="0"/>
              <a:t>Benefits of monad implementation: LINQ syntax (fluent &amp; comprehensive) widely available right up to </a:t>
            </a:r>
            <a:r>
              <a:rPr lang="en-US" sz="2400" b="1" dirty="0" err="1" smtClean="0"/>
              <a:t>Program.Main</a:t>
            </a:r>
            <a:endParaRPr lang="en-US" sz="2400" b="1" dirty="0" smtClean="0"/>
          </a:p>
          <a:p>
            <a:r>
              <a:rPr lang="en-US" sz="2400" i="1" dirty="0" smtClean="0"/>
              <a:t>Greatest Common Divisor Demo </a:t>
            </a:r>
            <a:r>
              <a:rPr lang="en-US" sz="2400" dirty="0" smtClean="0"/>
              <a:t>– step through several monads to a moderately complex use of </a:t>
            </a:r>
            <a:r>
              <a:rPr lang="en-US" sz="2400" b="1" dirty="0" smtClean="0"/>
              <a:t>State&lt;S,V&gt;</a:t>
            </a:r>
            <a:r>
              <a:rPr lang="en-US" sz="2400" dirty="0" smtClean="0"/>
              <a:t> monad</a:t>
            </a:r>
          </a:p>
          <a:p>
            <a:r>
              <a:rPr lang="en-US" sz="2400" dirty="0" smtClean="0"/>
              <a:t>Observation on Code Contracts</a:t>
            </a:r>
          </a:p>
          <a:p>
            <a:r>
              <a:rPr lang="en-US" sz="2400" dirty="0" smtClean="0"/>
              <a:t>Wrap-up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7503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- 5</a:t>
            </a:r>
            <a:endParaRPr lang="en-C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501063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8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- 6</a:t>
            </a:r>
            <a:endParaRPr lang="en-C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512969" cy="558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5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- 7</a:t>
            </a:r>
            <a:endParaRPr lang="en-C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91563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1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7"/>
            <a:ext cx="8534400" cy="7159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- 8</a:t>
            </a:r>
            <a:endParaRPr lang="en-C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39" y="990600"/>
            <a:ext cx="7806690" cy="578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2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9189"/>
            <a:ext cx="7404735" cy="5728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92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- 10</a:t>
            </a:r>
            <a:endParaRPr lang="en-CA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42060"/>
            <a:ext cx="8435340" cy="546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4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i="1" dirty="0" smtClean="0"/>
              <a:t>Timer</a:t>
            </a:r>
            <a:r>
              <a:rPr lang="en-US" dirty="0" smtClean="0"/>
              <a:t> Really Doing?</a:t>
            </a:r>
            <a:endParaRPr lang="en-CA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116729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5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- 11</a:t>
            </a:r>
            <a:endParaRPr lang="en-CA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34" y="1066800"/>
            <a:ext cx="7755255" cy="571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5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- 12</a:t>
            </a:r>
            <a:endParaRPr lang="en-CA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51572"/>
            <a:ext cx="7820977" cy="563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6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- 13</a:t>
            </a:r>
            <a:endParaRPr lang="en-CA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788593" cy="481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3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are Monads?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Sometimes called a “Design Pattern” for types – too simplistic:</a:t>
            </a:r>
          </a:p>
          <a:p>
            <a:pPr lvl="1"/>
            <a:r>
              <a:rPr lang="en-US" sz="2000" dirty="0" smtClean="0"/>
              <a:t>Various</a:t>
            </a:r>
            <a:r>
              <a:rPr lang="en-US" sz="2000" b="1" dirty="0" smtClean="0"/>
              <a:t> class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 are declared, imposing additional structure on </a:t>
            </a:r>
            <a:r>
              <a:rPr lang="en-US" sz="2000" b="1" dirty="0" smtClean="0"/>
              <a:t>object</a:t>
            </a:r>
            <a:r>
              <a:rPr lang="en-US" sz="2000" dirty="0" smtClean="0"/>
              <a:t> and of which instances can be created</a:t>
            </a:r>
          </a:p>
          <a:p>
            <a:pPr lvl="1"/>
            <a:r>
              <a:rPr lang="en-US" sz="2000" dirty="0" smtClean="0"/>
              <a:t>Various </a:t>
            </a:r>
            <a:r>
              <a:rPr lang="en-US" sz="2000" b="1" dirty="0" smtClean="0"/>
              <a:t>monad</a:t>
            </a:r>
            <a:r>
              <a:rPr lang="en-US" sz="2000" dirty="0" smtClean="0"/>
              <a:t> are declared (Maybe, State, IO, …) imposing additional structure on </a:t>
            </a:r>
            <a:r>
              <a:rPr lang="en-US" sz="2000" b="1" dirty="0" smtClean="0"/>
              <a:t>class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 and of which instances can be created</a:t>
            </a:r>
          </a:p>
          <a:p>
            <a:r>
              <a:rPr lang="en-US" sz="2400" i="1" dirty="0"/>
              <a:t>Monads</a:t>
            </a:r>
            <a:r>
              <a:rPr lang="en-US" sz="2400" dirty="0"/>
              <a:t> </a:t>
            </a:r>
            <a:r>
              <a:rPr lang="en-US" sz="2400" dirty="0" smtClean="0"/>
              <a:t>enable a higher level of abstraction by hiding:</a:t>
            </a:r>
            <a:endParaRPr lang="en-US" sz="2400" dirty="0"/>
          </a:p>
          <a:p>
            <a:pPr lvl="1"/>
            <a:r>
              <a:rPr lang="en-US" sz="2000" dirty="0"/>
              <a:t>Boilerplate details; and</a:t>
            </a:r>
          </a:p>
          <a:p>
            <a:pPr lvl="1"/>
            <a:r>
              <a:rPr lang="en-US" sz="2000" dirty="0"/>
              <a:t>Side effects</a:t>
            </a:r>
          </a:p>
          <a:p>
            <a:r>
              <a:rPr lang="en-US" sz="2400" i="1" dirty="0" smtClean="0"/>
              <a:t>Monads </a:t>
            </a:r>
            <a:r>
              <a:rPr lang="en-US" sz="2400" dirty="0" smtClean="0"/>
              <a:t>of one </a:t>
            </a:r>
            <a:r>
              <a:rPr lang="en-US" sz="2400" dirty="0" err="1" smtClean="0"/>
              <a:t>flavour</a:t>
            </a:r>
            <a:r>
              <a:rPr lang="en-US" sz="2400" dirty="0" smtClean="0"/>
              <a:t> readily compose with each other</a:t>
            </a:r>
          </a:p>
          <a:p>
            <a:r>
              <a:rPr lang="en-US" sz="2400" i="1" dirty="0" smtClean="0"/>
              <a:t>Monads</a:t>
            </a:r>
            <a:r>
              <a:rPr lang="en-US" sz="2400" dirty="0" smtClean="0"/>
              <a:t> of a different </a:t>
            </a:r>
            <a:r>
              <a:rPr lang="en-US" sz="2400" dirty="0" err="1" smtClean="0"/>
              <a:t>flavour</a:t>
            </a:r>
            <a:r>
              <a:rPr lang="en-US" sz="2400" dirty="0" smtClean="0"/>
              <a:t> require a </a:t>
            </a:r>
            <a:r>
              <a:rPr lang="en-US" sz="2400" i="1" dirty="0" smtClean="0"/>
              <a:t>Monad Transformer </a:t>
            </a:r>
            <a:r>
              <a:rPr lang="en-US" sz="2400" dirty="0" smtClean="0"/>
              <a:t>in order to directly compose with each other – next time</a:t>
            </a:r>
            <a:endParaRPr lang="en-US" sz="2400" dirty="0"/>
          </a:p>
          <a:p>
            <a:r>
              <a:rPr lang="en-US" sz="2400" dirty="0" smtClean="0"/>
              <a:t>Too many Internet sources bog down in building each </a:t>
            </a:r>
            <a:r>
              <a:rPr lang="en-US" sz="2400" i="1" dirty="0" smtClean="0"/>
              <a:t>monad</a:t>
            </a:r>
            <a:r>
              <a:rPr lang="en-US" sz="2400" dirty="0" smtClean="0"/>
              <a:t> </a:t>
            </a:r>
            <a:r>
              <a:rPr lang="en-US" sz="2400" dirty="0" err="1" smtClean="0"/>
              <a:t>flavour</a:t>
            </a:r>
            <a:r>
              <a:rPr lang="en-US" sz="2400" dirty="0" smtClean="0"/>
              <a:t> – beg, borrow or steal a library already built.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851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786336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27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4447"/>
            <a:ext cx="8786336" cy="541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Greatest Common Divisor Demo - 15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66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274638"/>
            <a:ext cx="8534400" cy="7159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Performance Aside</a:t>
            </a:r>
            <a:endParaRPr lang="en-CA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62075"/>
            <a:ext cx="7774781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Full static checking w/ Code Contracts …</a:t>
            </a:r>
            <a:endParaRPr lang="en-CA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Code Contracts - 1</a:t>
            </a:r>
            <a:endParaRPr lang="en-CA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254591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Code Contracts </a:t>
            </a:r>
            <a:r>
              <a:rPr lang="en-US" dirty="0" smtClean="0"/>
              <a:t>- 2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89037"/>
            <a:ext cx="8534399" cy="52117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 … provides static elimination of null-reference violations through a broad slice or silo of the code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err="1" smtClean="0"/>
              <a:t>Async</a:t>
            </a:r>
            <a:r>
              <a:rPr lang="en-US" sz="2400" dirty="0" smtClean="0"/>
              <a:t> and </a:t>
            </a:r>
            <a:r>
              <a:rPr lang="en-US" sz="2400" b="1" dirty="0" smtClean="0"/>
              <a:t>await</a:t>
            </a:r>
            <a:r>
              <a:rPr lang="en-US" sz="2400" dirty="0" smtClean="0"/>
              <a:t> remain a challenge – not (yet) supported by </a:t>
            </a:r>
            <a:r>
              <a:rPr lang="en-US" sz="2400" smtClean="0"/>
              <a:t>the Framework</a:t>
            </a:r>
            <a:endParaRPr lang="en-CA" sz="24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133600"/>
            <a:ext cx="8534399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CA" sz="2400" dirty="0"/>
              <a:t>Distinction between monad flavours and monad </a:t>
            </a:r>
            <a:r>
              <a:rPr lang="en-CA" sz="2400" dirty="0" smtClean="0"/>
              <a:t>instances</a:t>
            </a:r>
          </a:p>
          <a:p>
            <a:r>
              <a:rPr lang="en-CA" sz="2400" dirty="0"/>
              <a:t>How monads instances compose with each </a:t>
            </a:r>
            <a:r>
              <a:rPr lang="en-CA" sz="2400" dirty="0" smtClean="0"/>
              <a:t>other</a:t>
            </a:r>
          </a:p>
          <a:p>
            <a:r>
              <a:rPr lang="en-CA" sz="2400" i="1" dirty="0" smtClean="0"/>
              <a:t>Just enough</a:t>
            </a:r>
            <a:r>
              <a:rPr lang="en-CA" sz="2400" dirty="0" smtClean="0"/>
              <a:t> </a:t>
            </a:r>
            <a:r>
              <a:rPr lang="en-CA" sz="2400" dirty="0"/>
              <a:t>math </a:t>
            </a:r>
            <a:r>
              <a:rPr lang="en-CA" sz="2400" dirty="0" smtClean="0"/>
              <a:t>to understand </a:t>
            </a:r>
            <a:r>
              <a:rPr lang="en-CA" sz="2400" dirty="0"/>
              <a:t>monad </a:t>
            </a:r>
            <a:r>
              <a:rPr lang="en-CA" sz="2400" dirty="0" smtClean="0"/>
              <a:t>construction</a:t>
            </a:r>
          </a:p>
          <a:p>
            <a:r>
              <a:rPr lang="en-US" sz="2400" dirty="0"/>
              <a:t>Some familiar monad </a:t>
            </a:r>
            <a:r>
              <a:rPr lang="en-US" sz="2400" dirty="0" err="1" smtClean="0"/>
              <a:t>flavours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b="1" dirty="0" err="1"/>
              <a:t>Nullable</a:t>
            </a:r>
            <a:r>
              <a:rPr lang="en-US" sz="2000" b="1" dirty="0"/>
              <a:t>&lt;T&gt;</a:t>
            </a:r>
          </a:p>
          <a:p>
            <a:pPr lvl="1"/>
            <a:r>
              <a:rPr lang="en-US" sz="2000" b="1" dirty="0" err="1" smtClean="0"/>
              <a:t>IEnumerable</a:t>
            </a:r>
            <a:r>
              <a:rPr lang="en-US" sz="2000" b="1" dirty="0" smtClean="0"/>
              <a:t>&lt;T&gt;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IQueryable</a:t>
            </a:r>
            <a:r>
              <a:rPr lang="en-US" sz="2000" b="1" dirty="0" smtClean="0"/>
              <a:t>&lt;T&gt;</a:t>
            </a:r>
          </a:p>
          <a:p>
            <a:pPr lvl="1"/>
            <a:r>
              <a:rPr lang="en-US" sz="2000" b="1" dirty="0" err="1" smtClean="0"/>
              <a:t>Func</a:t>
            </a:r>
            <a:r>
              <a:rPr lang="en-US" sz="2000" b="1" dirty="0" smtClean="0"/>
              <a:t>&lt;T&gt;, Lazy&lt;T&gt;</a:t>
            </a:r>
            <a:r>
              <a:rPr lang="en-US" sz="2000" dirty="0" smtClean="0"/>
              <a:t>, and </a:t>
            </a:r>
            <a:r>
              <a:rPr lang="en-US" sz="2000" b="1" dirty="0" smtClean="0"/>
              <a:t>&lt;Task&lt;T&gt;</a:t>
            </a:r>
          </a:p>
          <a:p>
            <a:r>
              <a:rPr lang="en-CA" sz="2400" dirty="0"/>
              <a:t>The </a:t>
            </a:r>
            <a:r>
              <a:rPr lang="en-CA" sz="2400" b="1" dirty="0"/>
              <a:t>Maybe&lt;T&gt;</a:t>
            </a:r>
            <a:r>
              <a:rPr lang="en-CA" sz="2400" dirty="0"/>
              <a:t> and </a:t>
            </a:r>
            <a:r>
              <a:rPr lang="en-CA" sz="2400" b="1" dirty="0" err="1"/>
              <a:t>MaybeX</a:t>
            </a:r>
            <a:r>
              <a:rPr lang="en-CA" sz="2400" b="1" dirty="0"/>
              <a:t>&lt;T&gt;</a:t>
            </a:r>
            <a:r>
              <a:rPr lang="en-CA" sz="2400" dirty="0"/>
              <a:t> </a:t>
            </a:r>
            <a:r>
              <a:rPr lang="en-CA" sz="2400" dirty="0" smtClean="0"/>
              <a:t>monads:</a:t>
            </a:r>
          </a:p>
          <a:p>
            <a:pPr lvl="1"/>
            <a:r>
              <a:rPr lang="en-US" sz="2000" dirty="0"/>
              <a:t>Requirements, </a:t>
            </a:r>
            <a:r>
              <a:rPr lang="en-US" sz="2000" dirty="0" smtClean="0"/>
              <a:t>motivation, constraints </a:t>
            </a:r>
            <a:r>
              <a:rPr lang="en-US" sz="2000" dirty="0"/>
              <a:t>&amp; </a:t>
            </a:r>
            <a:r>
              <a:rPr lang="en-US" sz="2000" dirty="0" smtClean="0"/>
              <a:t>implementation</a:t>
            </a:r>
          </a:p>
          <a:p>
            <a:r>
              <a:rPr lang="en-CA" sz="2400" dirty="0"/>
              <a:t>Enabling </a:t>
            </a:r>
            <a:r>
              <a:rPr lang="en-CA" sz="2400" i="1" dirty="0"/>
              <a:t>LINQ</a:t>
            </a:r>
            <a:r>
              <a:rPr lang="en-CA" sz="2400" dirty="0"/>
              <a:t> w/ Select(), </a:t>
            </a:r>
            <a:r>
              <a:rPr lang="en-CA" sz="2400" dirty="0" err="1"/>
              <a:t>SelectMany</a:t>
            </a:r>
            <a:r>
              <a:rPr lang="en-CA" sz="2400" dirty="0"/>
              <a:t>() and </a:t>
            </a:r>
            <a:r>
              <a:rPr lang="en-CA" sz="2400" dirty="0" err="1"/>
              <a:t>SelectMany</a:t>
            </a:r>
            <a:r>
              <a:rPr lang="en-CA" sz="2400" dirty="0" smtClean="0"/>
              <a:t>(,)</a:t>
            </a:r>
          </a:p>
          <a:p>
            <a:r>
              <a:rPr lang="en-CA" sz="2400" dirty="0"/>
              <a:t>Reviewed </a:t>
            </a:r>
            <a:r>
              <a:rPr lang="en-CA" sz="2400" dirty="0" smtClean="0"/>
              <a:t>use </a:t>
            </a:r>
            <a:r>
              <a:rPr lang="en-CA" sz="2400" dirty="0"/>
              <a:t>of </a:t>
            </a:r>
            <a:r>
              <a:rPr lang="en-CA" sz="2400" b="1" dirty="0"/>
              <a:t>Reader&lt;E,V&gt;</a:t>
            </a:r>
            <a:r>
              <a:rPr lang="en-CA" sz="2400" dirty="0"/>
              <a:t> and </a:t>
            </a:r>
            <a:r>
              <a:rPr lang="en-CA" sz="2400" b="1" dirty="0"/>
              <a:t>IO&lt;T&gt;</a:t>
            </a:r>
            <a:r>
              <a:rPr lang="en-CA" sz="2400" dirty="0"/>
              <a:t> in </a:t>
            </a:r>
            <a:r>
              <a:rPr lang="en-CA" sz="2400" dirty="0" err="1"/>
              <a:t>TrafficLight</a:t>
            </a:r>
            <a:r>
              <a:rPr lang="en-CA" sz="2400" dirty="0"/>
              <a:t> </a:t>
            </a:r>
            <a:r>
              <a:rPr lang="en-CA" sz="2400" dirty="0" smtClean="0"/>
              <a:t>demo</a:t>
            </a:r>
          </a:p>
          <a:p>
            <a:endParaRPr lang="en-CA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Conclusions - 1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28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CA" sz="2400" dirty="0"/>
              <a:t>Compose different monad flavours w/ LINQ by nesting</a:t>
            </a:r>
          </a:p>
          <a:p>
            <a:r>
              <a:rPr lang="en-CA" sz="2400" dirty="0" smtClean="0"/>
              <a:t>Reviewed </a:t>
            </a:r>
            <a:r>
              <a:rPr lang="en-CA" sz="2400" dirty="0"/>
              <a:t>use of </a:t>
            </a:r>
            <a:r>
              <a:rPr lang="en-CA" sz="2400" b="1" dirty="0" smtClean="0"/>
              <a:t>Maybe&lt;T&gt;</a:t>
            </a:r>
            <a:r>
              <a:rPr lang="en-CA" sz="2400" dirty="0" smtClean="0"/>
              <a:t>, </a:t>
            </a:r>
            <a:r>
              <a:rPr lang="en-CA" sz="2400" b="1" dirty="0" smtClean="0"/>
              <a:t>Reader&lt;E,V</a:t>
            </a:r>
            <a:r>
              <a:rPr lang="en-CA" sz="2400" b="1" dirty="0"/>
              <a:t>&gt;</a:t>
            </a:r>
            <a:r>
              <a:rPr lang="en-CA" sz="2400" dirty="0"/>
              <a:t>, </a:t>
            </a:r>
            <a:r>
              <a:rPr lang="en-CA" sz="2400" b="1" dirty="0"/>
              <a:t>IO&lt;T&gt;</a:t>
            </a:r>
            <a:r>
              <a:rPr lang="en-CA" sz="2400" dirty="0"/>
              <a:t> and </a:t>
            </a:r>
            <a:r>
              <a:rPr lang="en-CA" sz="2400" b="1" dirty="0"/>
              <a:t>&lt;State&lt;S,V&gt; </a:t>
            </a:r>
            <a:r>
              <a:rPr lang="en-CA" sz="2400" dirty="0"/>
              <a:t>in </a:t>
            </a:r>
            <a:r>
              <a:rPr lang="en-CA" sz="2400" dirty="0" err="1" smtClean="0"/>
              <a:t>GCDDemo</a:t>
            </a:r>
            <a:endParaRPr lang="en-US" sz="2400" dirty="0"/>
          </a:p>
          <a:p>
            <a:r>
              <a:rPr lang="en-CA" sz="2400" dirty="0" smtClean="0"/>
              <a:t>Reviewed </a:t>
            </a:r>
            <a:r>
              <a:rPr lang="en-CA" sz="2400" dirty="0"/>
              <a:t>how the "hard" contracts for static null-reference validation can be abstracted into each </a:t>
            </a:r>
            <a:r>
              <a:rPr lang="en-CA" sz="2400" dirty="0" smtClean="0"/>
              <a:t>monad</a:t>
            </a:r>
          </a:p>
          <a:p>
            <a:r>
              <a:rPr lang="en-US" sz="2400" i="1" dirty="0" err="1" smtClean="0"/>
              <a:t>En</a:t>
            </a:r>
            <a:r>
              <a:rPr lang="en-US" sz="2400" i="1" dirty="0" smtClean="0"/>
              <a:t> passant:</a:t>
            </a:r>
          </a:p>
          <a:p>
            <a:pPr lvl="1"/>
            <a:r>
              <a:rPr lang="en-US" sz="2000" dirty="0" smtClean="0"/>
              <a:t>Increased implementation of the monadic pattern enables discontinuance of many mixed-mode LINQ constructs</a:t>
            </a:r>
          </a:p>
          <a:p>
            <a:pPr lvl="1"/>
            <a:r>
              <a:rPr lang="en-US" sz="2000" dirty="0" smtClean="0"/>
              <a:t>Better readability of code with complex LINQ executions</a:t>
            </a:r>
          </a:p>
          <a:p>
            <a:pPr lvl="1"/>
            <a:r>
              <a:rPr lang="en-US" sz="2000" dirty="0" smtClean="0"/>
              <a:t>Static null-reference validation with simpler (client-level) contracts</a:t>
            </a:r>
            <a:endParaRPr lang="en-CA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Conclusions - 2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54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CA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8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Acknowledgements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i="1" dirty="0" smtClean="0"/>
              <a:t>Wes Dyer: </a:t>
            </a:r>
            <a:r>
              <a:rPr lang="en-CA" sz="2400" b="1" dirty="0" smtClean="0"/>
              <a:t>Yet Another Language Geek</a:t>
            </a:r>
            <a:br>
              <a:rPr lang="en-CA" sz="2400" b="1" dirty="0" smtClean="0"/>
            </a:br>
            <a:r>
              <a:rPr lang="en-CA" sz="2000" dirty="0" smtClean="0">
                <a:hlinkClick r:id="rId2"/>
              </a:rPr>
              <a:t>http://blogs.msdn.com/b/wesdyer/archive/2008/01/11/the-marvels-of-monads.aspx</a:t>
            </a:r>
            <a:endParaRPr lang="en-CA" sz="2000" dirty="0" smtClean="0"/>
          </a:p>
          <a:p>
            <a:r>
              <a:rPr lang="en-US" sz="2400" i="1" dirty="0" err="1" smtClean="0"/>
              <a:t>Dixin</a:t>
            </a:r>
            <a:r>
              <a:rPr lang="en-US" sz="2400" i="1" dirty="0" smtClean="0"/>
              <a:t> Yan: </a:t>
            </a:r>
            <a:r>
              <a:rPr lang="en-US" sz="2400" b="1" i="1" dirty="0" err="1" smtClean="0"/>
              <a:t>Dixin’s</a:t>
            </a:r>
            <a:r>
              <a:rPr lang="en-US" sz="2400" b="1" i="1" dirty="0" smtClean="0"/>
              <a:t> </a:t>
            </a:r>
            <a:r>
              <a:rPr lang="en-US" sz="2400" b="1" i="1" dirty="0"/>
              <a:t>Blog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>
                <a:hlinkClick r:id="rId3"/>
              </a:rPr>
              <a:t>https://</a:t>
            </a:r>
            <a:r>
              <a:rPr lang="en-US" sz="2000" i="1" dirty="0" smtClean="0">
                <a:hlinkClick r:id="rId3"/>
              </a:rPr>
              <a:t>weblogs.asp.net/dixin?page=2</a:t>
            </a:r>
            <a:endParaRPr lang="en-US" sz="2000" i="1" dirty="0" smtClean="0"/>
          </a:p>
          <a:p>
            <a:pPr>
              <a:spcBef>
                <a:spcPts val="1200"/>
              </a:spcBef>
            </a:pPr>
            <a:r>
              <a:rPr lang="en-US" sz="2400" i="1" dirty="0" smtClean="0"/>
              <a:t>Mike </a:t>
            </a:r>
            <a:r>
              <a:rPr lang="en-US" sz="2400" i="1" dirty="0" err="1" smtClean="0"/>
              <a:t>Hadlow</a:t>
            </a:r>
            <a:r>
              <a:rPr lang="en-US" sz="2400" i="1" dirty="0" smtClean="0"/>
              <a:t>: </a:t>
            </a:r>
            <a:r>
              <a:rPr lang="en-US" sz="2400" b="1" dirty="0" smtClean="0"/>
              <a:t>Code Rant</a:t>
            </a:r>
            <a:br>
              <a:rPr lang="en-US" sz="2400" b="1" dirty="0" smtClean="0"/>
            </a:br>
            <a:r>
              <a:rPr lang="en-US" sz="2000" dirty="0" smtClean="0">
                <a:hlinkClick r:id="rId4"/>
              </a:rPr>
              <a:t>http://mikehadlow.blogspot.ca/2011/01/monads-in-c1-introduction.html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sz="2400" i="1" dirty="0" smtClean="0"/>
              <a:t>Eric Lippert: </a:t>
            </a:r>
            <a:r>
              <a:rPr lang="en-US" sz="2400" b="1" dirty="0" smtClean="0"/>
              <a:t>Fabulous Adventures in Coding</a:t>
            </a:r>
            <a:br>
              <a:rPr lang="en-US" sz="2400" b="1" dirty="0" smtClean="0"/>
            </a:br>
            <a:r>
              <a:rPr lang="en-US" sz="2000" dirty="0" smtClean="0">
                <a:hlinkClick r:id="rId5"/>
              </a:rPr>
              <a:t>http://ericlippert.com/2013/02/21/monads-part-one/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sz="2400" i="1" dirty="0" smtClean="0"/>
              <a:t>Mark </a:t>
            </a:r>
            <a:r>
              <a:rPr lang="en-US" sz="2400" i="1" dirty="0" err="1" smtClean="0"/>
              <a:t>Seeman</a:t>
            </a:r>
            <a:r>
              <a:rPr lang="en-US" sz="2400" i="1" dirty="0" smtClean="0"/>
              <a:t>: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Ploeh</a:t>
            </a:r>
            <a:r>
              <a:rPr lang="en-US" sz="2400" b="1" dirty="0" smtClean="0"/>
              <a:t> blog</a:t>
            </a:r>
            <a:br>
              <a:rPr lang="en-US" sz="2400" b="1" dirty="0" smtClean="0"/>
            </a:br>
            <a:r>
              <a:rPr lang="en-US" sz="2000" dirty="0" smtClean="0">
                <a:hlinkClick r:id="rId6"/>
              </a:rPr>
              <a:t>http://blog.ploeh.dk/2011/02/04/TheBCLalreadyhasaMaybemonad/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400" i="1" dirty="0" smtClean="0"/>
              <a:t>Jon Skeet:</a:t>
            </a:r>
            <a:r>
              <a:rPr lang="en-US" sz="2400" dirty="0" smtClean="0"/>
              <a:t> </a:t>
            </a:r>
            <a:r>
              <a:rPr lang="en-US" sz="2400" b="1" dirty="0" smtClean="0"/>
              <a:t>EDULINQ – The E-Book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1900" dirty="0">
                <a:hlinkClick r:id="rId7"/>
              </a:rPr>
              <a:t>http://codeblog.jonskeet.uk/category/edulinq</a:t>
            </a:r>
            <a:r>
              <a:rPr lang="en-US" sz="1900" dirty="0" smtClean="0">
                <a:hlinkClick r:id="rId7"/>
              </a:rPr>
              <a:t>/</a:t>
            </a:r>
            <a:endParaRPr lang="en-US" sz="1900" dirty="0" smtClean="0"/>
          </a:p>
          <a:p>
            <a:pPr>
              <a:spcBef>
                <a:spcPts val="1200"/>
              </a:spcBef>
            </a:pPr>
            <a:endParaRPr lang="en-US" sz="1900" dirty="0"/>
          </a:p>
          <a:p>
            <a:endParaRPr lang="en-CA" b="1" i="1" dirty="0"/>
          </a:p>
          <a:p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22815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For copies of the complete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 smtClean="0"/>
              <a:t>Email me at	</a:t>
            </a:r>
            <a:r>
              <a:rPr lang="en-US" sz="2400" dirty="0" smtClean="0">
                <a:hlinkClick r:id="rId2"/>
              </a:rPr>
              <a:t>pgeerkens@hotmail.com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with 		Subject: Maybe&lt;T&gt;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41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Monad “Pattern”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Monads must have:</a:t>
            </a:r>
          </a:p>
          <a:p>
            <a:pPr lvl="1"/>
            <a:r>
              <a:rPr lang="en-US" sz="2400" dirty="0" smtClean="0"/>
              <a:t>A base type: T</a:t>
            </a:r>
          </a:p>
          <a:p>
            <a:pPr lvl="1"/>
            <a:r>
              <a:rPr lang="en-US" sz="2400" dirty="0" smtClean="0"/>
              <a:t>A constructor (sometimes called </a:t>
            </a:r>
            <a:r>
              <a:rPr lang="en-US" sz="2400" b="1" dirty="0" smtClean="0"/>
              <a:t>Unit</a:t>
            </a:r>
            <a:r>
              <a:rPr lang="en-US" sz="2400" dirty="0" smtClean="0"/>
              <a:t> or</a:t>
            </a:r>
            <a:r>
              <a:rPr lang="en-US" sz="2400" b="1" dirty="0" smtClean="0"/>
              <a:t> Return</a:t>
            </a:r>
            <a:r>
              <a:rPr lang="en-US" sz="2400" dirty="0" smtClean="0"/>
              <a:t>) that takes a single-argument of the base-type</a:t>
            </a:r>
          </a:p>
          <a:p>
            <a:pPr lvl="1"/>
            <a:r>
              <a:rPr lang="en-US" sz="2400" dirty="0" smtClean="0"/>
              <a:t>A method (traditionally called </a:t>
            </a:r>
            <a:r>
              <a:rPr lang="en-US" sz="2400" b="1" dirty="0" smtClean="0"/>
              <a:t>Bind</a:t>
            </a:r>
            <a:r>
              <a:rPr lang="en-US" sz="2400" dirty="0" smtClean="0"/>
              <a:t>, but in </a:t>
            </a:r>
            <a:r>
              <a:rPr lang="en-US" sz="2400" i="1" dirty="0" smtClean="0"/>
              <a:t>LINQ</a:t>
            </a:r>
            <a:r>
              <a:rPr lang="en-US" sz="2400" dirty="0" smtClean="0"/>
              <a:t> called </a:t>
            </a:r>
            <a:r>
              <a:rPr lang="en-US" sz="2400" b="1" dirty="0" err="1" smtClean="0"/>
              <a:t>SelectMany</a:t>
            </a:r>
            <a:r>
              <a:rPr lang="en-US" sz="2400" dirty="0" smtClean="0"/>
              <a:t>) with signature (in C#):</a:t>
            </a:r>
            <a:br>
              <a:rPr lang="en-US" sz="2400" dirty="0" smtClean="0"/>
            </a:br>
            <a:r>
              <a:rPr lang="en-US" sz="2400" dirty="0" smtClean="0"/>
              <a:t>       </a:t>
            </a:r>
            <a:r>
              <a:rPr lang="en-US" sz="2400" i="1" dirty="0" smtClean="0"/>
              <a:t>Monad&lt;U&gt;  Bind&lt;U&gt; ( this Monad&lt;T&gt; @this,</a:t>
            </a:r>
            <a:br>
              <a:rPr lang="en-US" sz="2400" i="1" dirty="0" smtClean="0"/>
            </a:br>
            <a:r>
              <a:rPr lang="en-US" sz="2400" i="1" dirty="0" smtClean="0"/>
              <a:t>       </a:t>
            </a:r>
            <a:r>
              <a:rPr lang="en-US" sz="2400" i="1" dirty="0" err="1" smtClean="0"/>
              <a:t>Func</a:t>
            </a:r>
            <a:r>
              <a:rPr lang="en-US" sz="2400" i="1" dirty="0" smtClean="0"/>
              <a:t>&lt;T, Monad&lt;U&gt;&gt; selector);</a:t>
            </a:r>
          </a:p>
          <a:p>
            <a:r>
              <a:rPr lang="en-US" sz="2400" b="1" dirty="0" smtClean="0"/>
              <a:t>Bind </a:t>
            </a:r>
            <a:r>
              <a:rPr lang="en-US" sz="2400" dirty="0" smtClean="0"/>
              <a:t>captures the functionality of the monad in a manner that readily composes w/ other monads:</a:t>
            </a:r>
            <a:br>
              <a:rPr lang="en-US" sz="2400" dirty="0" smtClean="0"/>
            </a:br>
            <a:r>
              <a:rPr lang="en-US" sz="2400" dirty="0" smtClean="0"/>
              <a:t>             (f  bind  g) ( x )  ==  f  ( g ( x ) )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9211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8683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Dependency Injection Demo - 1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8275"/>
            <a:ext cx="8229600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8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8683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Dependency Injection Demo - 2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" y="1804988"/>
            <a:ext cx="8023860" cy="422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1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229600" cy="8683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Dependency Injection Demo - 3</a:t>
            </a:r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" y="1604962"/>
            <a:ext cx="8209598" cy="474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5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8683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Dependency Injection Demo - 4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8" y="1371600"/>
            <a:ext cx="8147685" cy="367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4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4" y="1981200"/>
            <a:ext cx="7194233" cy="325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8683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Dependency Injection Demo - 5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57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Little Mathematics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monad </a:t>
            </a:r>
            <a:r>
              <a:rPr lang="en-US" sz="2400" dirty="0" smtClean="0"/>
              <a:t> is just …</a:t>
            </a:r>
            <a:br>
              <a:rPr lang="en-US" sz="2400" dirty="0" smtClean="0"/>
            </a:br>
            <a:r>
              <a:rPr lang="en-US" sz="2400" dirty="0" smtClean="0"/>
              <a:t>… </a:t>
            </a:r>
            <a:r>
              <a:rPr lang="en-US" sz="2400" i="1" dirty="0" smtClean="0"/>
              <a:t>a monoid in the Category of </a:t>
            </a:r>
            <a:r>
              <a:rPr lang="en-US" sz="2400" i="1" dirty="0" err="1" smtClean="0"/>
              <a:t>endofunctors</a:t>
            </a:r>
            <a:r>
              <a:rPr lang="en-US" sz="2400" i="1" dirty="0"/>
              <a:t>.</a:t>
            </a:r>
            <a:endParaRPr lang="en-US" sz="2400" i="1" dirty="0" smtClean="0"/>
          </a:p>
          <a:p>
            <a:r>
              <a:rPr lang="en-US" sz="2400" b="1" dirty="0" smtClean="0"/>
              <a:t>Translates to</a:t>
            </a:r>
            <a:br>
              <a:rPr lang="en-US" sz="2400" b="1" dirty="0" smtClean="0"/>
            </a:br>
            <a:r>
              <a:rPr lang="en-US" sz="2400" dirty="0" smtClean="0"/>
              <a:t>…</a:t>
            </a:r>
            <a:r>
              <a:rPr lang="en-US" sz="2400" b="1" dirty="0" smtClean="0"/>
              <a:t> </a:t>
            </a:r>
            <a:r>
              <a:rPr lang="en-US" sz="2400" i="1" dirty="0" smtClean="0"/>
              <a:t>a construct of the programming language that:</a:t>
            </a:r>
          </a:p>
          <a:p>
            <a:pPr lvl="1"/>
            <a:r>
              <a:rPr lang="en-US" sz="2000" i="1" dirty="0" smtClean="0"/>
              <a:t>Maps other constructs of the programming language into similar constructs of the programming language</a:t>
            </a:r>
          </a:p>
          <a:p>
            <a:pPr lvl="1"/>
            <a:r>
              <a:rPr lang="en-US" sz="2000" i="1" dirty="0" smtClean="0"/>
              <a:t>Composes with other similar constructs under an operation </a:t>
            </a:r>
            <a:r>
              <a:rPr lang="en-US" sz="2000" b="1" i="1" dirty="0" smtClean="0"/>
              <a:t>○ </a:t>
            </a:r>
            <a:r>
              <a:rPr lang="en-US" sz="2000" dirty="0" smtClean="0"/>
              <a:t>(termed composition) </a:t>
            </a:r>
            <a:r>
              <a:rPr lang="en-US" sz="2000" i="1" dirty="0" smtClean="0"/>
              <a:t>where:</a:t>
            </a:r>
          </a:p>
          <a:p>
            <a:pPr lvl="2"/>
            <a:r>
              <a:rPr lang="en-US" sz="2000" i="1" dirty="0" smtClean="0"/>
              <a:t>There </a:t>
            </a:r>
            <a:r>
              <a:rPr lang="en-US" sz="2000" i="1" dirty="0"/>
              <a:t>exists some construct </a:t>
            </a:r>
            <a:r>
              <a:rPr lang="el-GR" sz="2000" b="1" i="1" dirty="0"/>
              <a:t>ί</a:t>
            </a:r>
            <a:r>
              <a:rPr lang="en-US" sz="2000" dirty="0"/>
              <a:t> </a:t>
            </a:r>
            <a:r>
              <a:rPr lang="en-US" sz="2000" i="1" dirty="0" smtClean="0"/>
              <a:t>such that </a:t>
            </a:r>
            <a:r>
              <a:rPr lang="en-US" sz="2000" dirty="0"/>
              <a:t>for all such </a:t>
            </a:r>
            <a:r>
              <a:rPr lang="en-US" sz="2000" dirty="0" smtClean="0"/>
              <a:t>constructs </a:t>
            </a:r>
            <a:r>
              <a:rPr lang="en-US" sz="2000" b="1" i="1" dirty="0" smtClean="0"/>
              <a:t>f</a:t>
            </a:r>
            <a:r>
              <a:rPr lang="en-US" sz="2000" dirty="0" smtClean="0"/>
              <a:t>:</a:t>
            </a:r>
          </a:p>
          <a:p>
            <a:pPr lvl="3"/>
            <a:r>
              <a:rPr lang="el-GR" b="1" i="1" dirty="0" smtClean="0"/>
              <a:t>ί</a:t>
            </a:r>
            <a:r>
              <a:rPr lang="en-US" b="1" i="1" dirty="0" smtClean="0"/>
              <a:t>  ○  f  ==   f  ○  </a:t>
            </a:r>
            <a:r>
              <a:rPr lang="el-GR" b="1" i="1" dirty="0" smtClean="0"/>
              <a:t>ί</a:t>
            </a:r>
            <a:r>
              <a:rPr lang="en-US" b="1" i="1" dirty="0" smtClean="0"/>
              <a:t>  ==  f	 	- Identity Law</a:t>
            </a:r>
          </a:p>
          <a:p>
            <a:pPr lvl="2"/>
            <a:r>
              <a:rPr lang="en-US" sz="2000" dirty="0" smtClean="0"/>
              <a:t>And for all such constructs </a:t>
            </a:r>
            <a:r>
              <a:rPr lang="en-US" sz="2000" b="1" dirty="0" smtClean="0"/>
              <a:t>f</a:t>
            </a:r>
            <a:r>
              <a:rPr lang="en-US" sz="2000" dirty="0" smtClean="0"/>
              <a:t>, </a:t>
            </a:r>
            <a:r>
              <a:rPr lang="en-US" sz="2000" b="1" dirty="0" smtClean="0"/>
              <a:t>g</a:t>
            </a:r>
            <a:r>
              <a:rPr lang="en-US" sz="2000" dirty="0" smtClean="0"/>
              <a:t>, </a:t>
            </a:r>
            <a:r>
              <a:rPr lang="en-US" sz="2000" b="1" dirty="0" smtClean="0"/>
              <a:t>h</a:t>
            </a:r>
            <a:r>
              <a:rPr lang="en-US" sz="2000" dirty="0" smtClean="0"/>
              <a:t>:</a:t>
            </a:r>
          </a:p>
          <a:p>
            <a:pPr lvl="3"/>
            <a:r>
              <a:rPr lang="en-US" b="1" i="1" dirty="0" smtClean="0"/>
              <a:t>( f   </a:t>
            </a:r>
            <a:r>
              <a:rPr lang="en-US" b="1" i="1" dirty="0"/>
              <a:t>○ </a:t>
            </a:r>
            <a:r>
              <a:rPr lang="en-US" b="1" i="1" dirty="0" smtClean="0"/>
              <a:t> g )  ○  h   ==  f   </a:t>
            </a:r>
            <a:r>
              <a:rPr lang="en-US" b="1" i="1" dirty="0"/>
              <a:t>○  </a:t>
            </a:r>
            <a:r>
              <a:rPr lang="en-US" b="1" i="1" dirty="0" smtClean="0"/>
              <a:t>( g  </a:t>
            </a:r>
            <a:r>
              <a:rPr lang="en-US" b="1" i="1" dirty="0"/>
              <a:t>○  </a:t>
            </a:r>
            <a:r>
              <a:rPr lang="en-US" b="1" i="1" dirty="0" smtClean="0"/>
              <a:t>h ) 	- Associativity Law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2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Monads (almost) You Already 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i="1" dirty="0" err="1" smtClean="0"/>
              <a:t>Nullable</a:t>
            </a:r>
            <a:r>
              <a:rPr lang="en-US" sz="2400" b="1" i="1" dirty="0" smtClean="0"/>
              <a:t>&lt;T&gt;</a:t>
            </a:r>
            <a:r>
              <a:rPr lang="en-US" sz="2400" dirty="0" smtClean="0"/>
              <a:t>: a T that could be null</a:t>
            </a:r>
          </a:p>
          <a:p>
            <a:r>
              <a:rPr lang="en-US" sz="2400" b="1" i="1" dirty="0" err="1" smtClean="0"/>
              <a:t>Func</a:t>
            </a:r>
            <a:r>
              <a:rPr lang="en-US" sz="2400" b="1" i="1" dirty="0" smtClean="0"/>
              <a:t>&lt;T&gt;</a:t>
            </a:r>
            <a:r>
              <a:rPr lang="en-US" sz="2400" dirty="0" smtClean="0"/>
              <a:t>: a T that can be computed on demand</a:t>
            </a:r>
          </a:p>
          <a:p>
            <a:r>
              <a:rPr lang="en-US" sz="2400" b="1" i="1" dirty="0" smtClean="0"/>
              <a:t>Lazy&lt;T&gt;</a:t>
            </a:r>
            <a:r>
              <a:rPr lang="en-US" sz="2400" dirty="0" smtClean="0"/>
              <a:t>: a T that can be computed on demand, then cached</a:t>
            </a:r>
          </a:p>
          <a:p>
            <a:r>
              <a:rPr lang="en-US" sz="2400" b="1" i="1" dirty="0" smtClean="0"/>
              <a:t>Task&lt;T&gt;</a:t>
            </a:r>
            <a:r>
              <a:rPr lang="en-US" sz="2400" dirty="0" smtClean="0"/>
              <a:t>: a T that is being computed asynchronously but may not be ready yet</a:t>
            </a:r>
          </a:p>
          <a:p>
            <a:r>
              <a:rPr lang="en-US" sz="2400" b="1" i="1" dirty="0" err="1" smtClean="0"/>
              <a:t>IEnumerable</a:t>
            </a:r>
            <a:r>
              <a:rPr lang="en-US" sz="2400" b="1" i="1" dirty="0" smtClean="0"/>
              <a:t>&lt;T</a:t>
            </a:r>
            <a:r>
              <a:rPr lang="en-US" sz="2400" dirty="0" smtClean="0"/>
              <a:t>&gt; and </a:t>
            </a:r>
            <a:r>
              <a:rPr lang="en-US" sz="2400" b="1" i="1" dirty="0" err="1" smtClean="0"/>
              <a:t>IQueryable</a:t>
            </a:r>
            <a:r>
              <a:rPr lang="en-US" sz="2400" b="1" i="1" dirty="0" smtClean="0"/>
              <a:t>&lt;T&gt;</a:t>
            </a:r>
            <a:r>
              <a:rPr lang="en-US" sz="2400" dirty="0" smtClean="0"/>
              <a:t>: ordered read-only sequences of zero or more T’s</a:t>
            </a:r>
          </a:p>
          <a:p>
            <a:r>
              <a:rPr lang="en-US" sz="2400" dirty="0" smtClean="0"/>
              <a:t>Only </a:t>
            </a:r>
            <a:r>
              <a:rPr lang="en-US" sz="2400" b="1" dirty="0" err="1" smtClean="0"/>
              <a:t>IEnumerable</a:t>
            </a:r>
            <a:r>
              <a:rPr lang="en-US" sz="2400" b="1" dirty="0" smtClean="0"/>
              <a:t>&lt;T&gt; </a:t>
            </a:r>
            <a:r>
              <a:rPr lang="en-US" sz="2400" dirty="0"/>
              <a:t>and </a:t>
            </a:r>
            <a:r>
              <a:rPr lang="en-US" sz="2400" b="1" i="1" dirty="0" err="1"/>
              <a:t>IQueryable</a:t>
            </a:r>
            <a:r>
              <a:rPr lang="en-US" sz="2400" b="1" i="1" dirty="0"/>
              <a:t>&lt;T&gt;</a:t>
            </a:r>
            <a:r>
              <a:rPr lang="en-US" sz="2400" b="1" dirty="0" smtClean="0"/>
              <a:t> </a:t>
            </a:r>
            <a:r>
              <a:rPr lang="en-US" sz="2400" dirty="0" smtClean="0"/>
              <a:t>(and their implementations) come with support for LINQ </a:t>
            </a:r>
            <a:r>
              <a:rPr lang="en-US" sz="2400" i="1" dirty="0" smtClean="0"/>
              <a:t>Comprehension Syntax </a:t>
            </a:r>
            <a:r>
              <a:rPr lang="en-US" sz="2400" dirty="0" smtClean="0"/>
              <a:t>out-of-the-box; the rest can be regarded as </a:t>
            </a:r>
            <a:r>
              <a:rPr lang="en-US" sz="2400" i="1" dirty="0" smtClean="0"/>
              <a:t>partially-implemented </a:t>
            </a:r>
            <a:r>
              <a:rPr lang="en-US" sz="2400" dirty="0" smtClean="0"/>
              <a:t> monads.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440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Additional Interesting Monads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Reader &lt;in </a:t>
            </a:r>
            <a:r>
              <a:rPr lang="en-US" sz="2400" b="1" dirty="0" err="1" smtClean="0"/>
              <a:t>TEnvironment</a:t>
            </a:r>
            <a:r>
              <a:rPr lang="en-US" sz="2400" b="1" dirty="0" smtClean="0"/>
              <a:t>, out TValue&gt;: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Generates a succession of </a:t>
            </a:r>
            <a:r>
              <a:rPr lang="en-US" sz="2400" i="1" dirty="0" smtClean="0"/>
              <a:t>values</a:t>
            </a:r>
            <a:r>
              <a:rPr lang="en-US" sz="2400" dirty="0" smtClean="0"/>
              <a:t> from an initial </a:t>
            </a:r>
            <a:r>
              <a:rPr lang="en-US" sz="2400" i="1" dirty="0" smtClean="0"/>
              <a:t>environment</a:t>
            </a:r>
            <a:r>
              <a:rPr lang="en-US" sz="2400" dirty="0" smtClean="0"/>
              <a:t> supplied</a:t>
            </a:r>
          </a:p>
          <a:p>
            <a:r>
              <a:rPr lang="en-US" sz="2400" b="1" dirty="0" smtClean="0"/>
              <a:t>State &lt;</a:t>
            </a:r>
            <a:r>
              <a:rPr lang="en-US" sz="2400" b="1" dirty="0" err="1" smtClean="0"/>
              <a:t>TState</a:t>
            </a:r>
            <a:r>
              <a:rPr lang="en-US" sz="2400" b="1" dirty="0" smtClean="0"/>
              <a:t>, TValue&gt;:</a:t>
            </a:r>
            <a:br>
              <a:rPr lang="en-US" sz="2400" b="1" dirty="0" smtClean="0"/>
            </a:br>
            <a:r>
              <a:rPr lang="en-US" sz="2400" dirty="0" smtClean="0"/>
              <a:t>Generates a succession of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State,Value</a:t>
            </a:r>
            <a:r>
              <a:rPr lang="en-US" sz="2400" i="1" dirty="0" smtClean="0"/>
              <a:t>) tuples </a:t>
            </a:r>
            <a:r>
              <a:rPr lang="en-US" sz="2400" dirty="0" smtClean="0"/>
              <a:t>from an initial </a:t>
            </a:r>
            <a:r>
              <a:rPr lang="en-US" sz="2400" i="1" dirty="0" smtClean="0"/>
              <a:t>state</a:t>
            </a:r>
            <a:r>
              <a:rPr lang="en-US" sz="2400" dirty="0" smtClean="0"/>
              <a:t> supplied</a:t>
            </a:r>
          </a:p>
          <a:p>
            <a:r>
              <a:rPr lang="en-US" sz="2400" b="1" dirty="0" smtClean="0"/>
              <a:t>IO &lt;out TValue&gt;:</a:t>
            </a:r>
            <a:br>
              <a:rPr lang="en-US" sz="2400" b="1" dirty="0" smtClean="0"/>
            </a:br>
            <a:r>
              <a:rPr lang="en-US" sz="2400" dirty="0" smtClean="0"/>
              <a:t>Interacts with a hidden internal state (the </a:t>
            </a:r>
            <a:r>
              <a:rPr lang="en-US" sz="2400" b="1" i="1" dirty="0" smtClean="0"/>
              <a:t>real world</a:t>
            </a:r>
            <a:r>
              <a:rPr lang="en-US" sz="2400" dirty="0" smtClean="0"/>
              <a:t>) to generate and detect side-effect and return a succession of </a:t>
            </a:r>
            <a:r>
              <a:rPr lang="en-US" sz="2400" i="1" dirty="0" smtClean="0"/>
              <a:t>values </a:t>
            </a:r>
            <a:r>
              <a:rPr lang="en-US" sz="2400" dirty="0" smtClean="0"/>
              <a:t>reporting on those side effects.</a:t>
            </a:r>
          </a:p>
          <a:p>
            <a:r>
              <a:rPr lang="en-US" sz="2400" b="1" dirty="0" smtClean="0"/>
              <a:t>Writer&lt;</a:t>
            </a:r>
            <a:r>
              <a:rPr lang="en-US" sz="2400" b="1" dirty="0" err="1" smtClean="0"/>
              <a:t>TContent</a:t>
            </a:r>
            <a:r>
              <a:rPr lang="en-US" sz="2400" b="1" dirty="0" smtClean="0"/>
              <a:t>, TValue&gt;:</a:t>
            </a:r>
            <a:br>
              <a:rPr lang="en-US" sz="2400" b="1" dirty="0" smtClean="0"/>
            </a:br>
            <a:r>
              <a:rPr lang="en-US" sz="2400" dirty="0" smtClean="0"/>
              <a:t>Outputs a succession of </a:t>
            </a:r>
            <a:r>
              <a:rPr lang="en-US" sz="2400" i="1" dirty="0" smtClean="0"/>
              <a:t>values </a:t>
            </a:r>
            <a:r>
              <a:rPr lang="en-US" sz="2400" dirty="0" smtClean="0"/>
              <a:t>to the specified </a:t>
            </a:r>
            <a:r>
              <a:rPr lang="en-US" sz="2400" i="1" dirty="0" smtClean="0"/>
              <a:t>content.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655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Maybe&lt;T&gt; Monad -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Capture method failure in the returned value</a:t>
            </a:r>
          </a:p>
          <a:p>
            <a:r>
              <a:rPr lang="en-US" sz="2400" dirty="0"/>
              <a:t>Short-circuit operations on earlier failure</a:t>
            </a:r>
          </a:p>
          <a:p>
            <a:r>
              <a:rPr lang="en-US" sz="2400" dirty="0"/>
              <a:t>Hide the boiler-plate code of testing returned value for failure</a:t>
            </a:r>
          </a:p>
          <a:p>
            <a:r>
              <a:rPr lang="en-US" sz="2400" dirty="0" smtClean="0"/>
              <a:t>What about </a:t>
            </a:r>
            <a:r>
              <a:rPr lang="en-US" sz="2400" b="1" dirty="0" err="1" smtClean="0"/>
              <a:t>Nullable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Nullable</a:t>
            </a:r>
            <a:r>
              <a:rPr lang="en-US" sz="2400" b="1" dirty="0" smtClean="0"/>
              <a:t>&lt;T&gt; 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C# treats </a:t>
            </a:r>
            <a:r>
              <a:rPr lang="en-US" sz="2000" b="1" dirty="0" err="1" smtClean="0"/>
              <a:t>Nullable</a:t>
            </a:r>
            <a:r>
              <a:rPr lang="en-US" sz="2000" b="1" dirty="0" smtClean="0"/>
              <a:t>&lt;T&gt;</a:t>
            </a:r>
            <a:r>
              <a:rPr lang="en-US" sz="2000" dirty="0" smtClean="0"/>
              <a:t> as a 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!</a:t>
            </a:r>
          </a:p>
          <a:p>
            <a:pPr lvl="1"/>
            <a:r>
              <a:rPr lang="en-US" sz="2000" dirty="0"/>
              <a:t>C# doesn’t perform type-inference based on a </a:t>
            </a:r>
            <a:r>
              <a:rPr lang="en-US" sz="2000" b="1" dirty="0"/>
              <a:t>:</a:t>
            </a:r>
            <a:r>
              <a:rPr lang="en-US" sz="2000" b="1" dirty="0" err="1"/>
              <a:t>struct</a:t>
            </a:r>
            <a:r>
              <a:rPr lang="en-US" sz="2000" b="1" dirty="0"/>
              <a:t> </a:t>
            </a:r>
            <a:r>
              <a:rPr lang="en-US" sz="2000" dirty="0"/>
              <a:t>or </a:t>
            </a:r>
            <a:r>
              <a:rPr lang="en-US" sz="2000" b="1" dirty="0"/>
              <a:t>:class </a:t>
            </a:r>
            <a:r>
              <a:rPr lang="en-US" sz="2000" dirty="0" smtClean="0"/>
              <a:t>constraint.</a:t>
            </a:r>
            <a:endParaRPr lang="en-US" sz="2000" dirty="0"/>
          </a:p>
          <a:p>
            <a:pPr lvl="1"/>
            <a:r>
              <a:rPr lang="en-US" sz="2000" dirty="0" smtClean="0"/>
              <a:t>Difficult to directly leverage language constructs in a monadic fashion </a:t>
            </a:r>
            <a:r>
              <a:rPr lang="en-US" sz="2000" b="1" dirty="0" smtClean="0"/>
              <a:t>uniformly.</a:t>
            </a:r>
            <a:endParaRPr lang="en-US" sz="2000" dirty="0" smtClean="0"/>
          </a:p>
          <a:p>
            <a:pPr lvl="1"/>
            <a:r>
              <a:rPr lang="en-US" sz="2000" dirty="0" smtClean="0"/>
              <a:t>Combines to force boxing on any attempt to treat </a:t>
            </a:r>
            <a:r>
              <a:rPr lang="en-US" sz="2000" b="1" dirty="0" smtClean="0"/>
              <a:t>classes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b="1" dirty="0" smtClean="0"/>
              <a:t>non-</a:t>
            </a:r>
            <a:r>
              <a:rPr lang="en-US" sz="2000" b="1" dirty="0" err="1" smtClean="0"/>
              <a:t>nullable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structs</a:t>
            </a:r>
            <a:r>
              <a:rPr lang="en-US" sz="2000" dirty="0" smtClean="0"/>
              <a:t>, and </a:t>
            </a:r>
            <a:r>
              <a:rPr lang="en-US" sz="2000" b="1" dirty="0" err="1" smtClean="0"/>
              <a:t>nullable-structs</a:t>
            </a:r>
            <a:r>
              <a:rPr lang="en-US" sz="2000" dirty="0" smtClean="0"/>
              <a:t> uniformly </a:t>
            </a:r>
            <a:r>
              <a:rPr lang="en-US" sz="2000" i="1" dirty="0" smtClean="0"/>
              <a:t>using only the native language features</a:t>
            </a:r>
            <a:r>
              <a:rPr lang="en-US" sz="2000" dirty="0" smtClean="0"/>
              <a:t>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7620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35885</TotalTime>
  <Words>1409</Words>
  <Application>Microsoft Office PowerPoint</Application>
  <PresentationFormat>On-screen Show (4:3)</PresentationFormat>
  <Paragraphs>194</Paragraphs>
  <Slides>54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Mathless Monads in C#: A Practical Approach</vt:lpstr>
      <vt:lpstr>Mon-ads as in monied;  not  Mo-nads as in gonads.</vt:lpstr>
      <vt:lpstr>Introduction</vt:lpstr>
      <vt:lpstr>What are Monads?</vt:lpstr>
      <vt:lpstr>The Monad “Pattern”</vt:lpstr>
      <vt:lpstr>A Little Mathematics</vt:lpstr>
      <vt:lpstr>Monads (almost) You Already Use</vt:lpstr>
      <vt:lpstr>Additional Interesting Monads</vt:lpstr>
      <vt:lpstr>Maybe&lt;T&gt; Monad - Requirements</vt:lpstr>
      <vt:lpstr>Maybe&lt;T&gt; Monad - Motivation</vt:lpstr>
      <vt:lpstr>Maybe&lt;T&gt; Monad - Constraints</vt:lpstr>
      <vt:lpstr>PowerPoint Presentation</vt:lpstr>
      <vt:lpstr>Maybe&lt;T&gt; Monad – Implementation 2</vt:lpstr>
      <vt:lpstr>Maybe&lt;T&gt; Monad – Implementation 3</vt:lpstr>
      <vt:lpstr>Maybe&lt;T&gt; Monad – LINQ Extensions</vt:lpstr>
      <vt:lpstr>Maybe&lt;T&gt; - Recap</vt:lpstr>
      <vt:lpstr>MaybeX&lt;T&gt; - Classes-only</vt:lpstr>
      <vt:lpstr>Unit is the type of void</vt:lpstr>
      <vt:lpstr>Traffic Light Demo - 1</vt:lpstr>
      <vt:lpstr>Traffic Light Demo - 2</vt:lpstr>
      <vt:lpstr>Traffic Light Demo - 3</vt:lpstr>
      <vt:lpstr>Traffic Light Demo - 4</vt:lpstr>
      <vt:lpstr>Traffic Light Demo - 5</vt:lpstr>
      <vt:lpstr>Wider Use of LINQ - Fluent Syntax</vt:lpstr>
      <vt:lpstr>Wider Use of LINQ - Comprehensive Syntax</vt:lpstr>
      <vt:lpstr>Greatest Common Divisor Demo - 1</vt:lpstr>
      <vt:lpstr>Greatest Common Divisor Demo - 2</vt:lpstr>
      <vt:lpstr>Greatest Common Divisor Demo - 3</vt:lpstr>
      <vt:lpstr>Greatest Common Divisor Demo - 4</vt:lpstr>
      <vt:lpstr>Greatest Common Divisor Demo - 5</vt:lpstr>
      <vt:lpstr>Greatest Common Divisor Demo - 6</vt:lpstr>
      <vt:lpstr>Greatest Common Divisor Demo - 7</vt:lpstr>
      <vt:lpstr>Greatest Common Divisor Demo - 8</vt:lpstr>
      <vt:lpstr>Greatest Common Divisor Demo - 9</vt:lpstr>
      <vt:lpstr>Greatest Common Divisor Demo - 10</vt:lpstr>
      <vt:lpstr>What is Timer Really Doing?</vt:lpstr>
      <vt:lpstr>Greatest Common Divisor Demo - 11</vt:lpstr>
      <vt:lpstr>Greatest Common Divisor Demo - 12</vt:lpstr>
      <vt:lpstr>Greatest Common Divisor Demo - 13</vt:lpstr>
      <vt:lpstr>Greatest Common Divisor Demo - 14</vt:lpstr>
      <vt:lpstr>Greatest Common Divisor Demo - 15</vt:lpstr>
      <vt:lpstr>PowerPoint Presentation</vt:lpstr>
      <vt:lpstr>Code Contracts - 1</vt:lpstr>
      <vt:lpstr>Code Contracts - 2</vt:lpstr>
      <vt:lpstr>Conclusions - 1</vt:lpstr>
      <vt:lpstr>Conclusions - 2</vt:lpstr>
      <vt:lpstr>Questions?</vt:lpstr>
      <vt:lpstr>Acknowledgements</vt:lpstr>
      <vt:lpstr>For copies of the complete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PG Software Solutions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Maybe Monad in C#</dc:title>
  <dc:creator>Pieter Geerkens</dc:creator>
  <cp:lastModifiedBy>Pieter Geerkens</cp:lastModifiedBy>
  <cp:revision>200</cp:revision>
  <dcterms:created xsi:type="dcterms:W3CDTF">2016-02-09T14:58:21Z</dcterms:created>
  <dcterms:modified xsi:type="dcterms:W3CDTF">2016-03-11T12:02:17Z</dcterms:modified>
</cp:coreProperties>
</file>