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88762" autoAdjust="0"/>
  </p:normalViewPr>
  <p:slideViewPr>
    <p:cSldViewPr>
      <p:cViewPr varScale="1">
        <p:scale>
          <a:sx n="103" d="100"/>
          <a:sy n="103" d="100"/>
        </p:scale>
        <p:origin x="-3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A074-1A47-476A-8655-EC947E28318A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8EA4F-05A9-40CF-ABA1-1481847DD7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93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Best result from several consecutive runs.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8EA4F-05A9-40CF-ABA1-1481847DD76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033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8EA4F-05A9-40CF-ABA1-1481847DD76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47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8EA4F-05A9-40CF-ABA1-1481847DD76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47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8EA4F-05A9-40CF-ABA1-1481847DD76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47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8EA4F-05A9-40CF-ABA1-1481847DD76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47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8EA4F-05A9-40CF-ABA1-1481847DD76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47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8EA4F-05A9-40CF-ABA1-1481847DD766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47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8EA4F-05A9-40CF-ABA1-1481847DD766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4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Runs ~ 8 times faster than preceding WHILE loop.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Easily extended to a CTE by replacing the line `insert #tally(N)` with `,tally(N) as`.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8EA4F-05A9-40CF-ABA1-1481847DD76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47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8EA4F-05A9-40CF-ABA1-1481847DD76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4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8EA4F-05A9-40CF-ABA1-1481847DD76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47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8EA4F-05A9-40CF-ABA1-1481847DD76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47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8EA4F-05A9-40CF-ABA1-1481847DD76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47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8EA4F-05A9-40CF-ABA1-1481847DD76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4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8EA4F-05A9-40CF-ABA1-1481847DD76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47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8EA4F-05A9-40CF-ABA1-1481847DD76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4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997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18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93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9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13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92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81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02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92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59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6C6-86AA-4E7C-928B-8E8B025BD3AC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9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E6C6-86AA-4E7C-928B-8E8B025BD3AC}" type="datetimeFigureOut">
              <a:rPr lang="en-CA" smtClean="0"/>
              <a:t>30/03/2016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E0F62-F6CE-4EC9-B692-87107BF676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322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geerkens/Presenta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ervercentral.com/articles/Tally+Table/72993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99377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SQL Tips &amp; Tricks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4343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Usage Examples for Tally Tables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&amp; the APPLY Operator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by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Pieter Geerkens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>
                <a:solidFill>
                  <a:schemeClr val="tx1"/>
                </a:solidFill>
              </a:rPr>
              <a:t>Code (MIT License) &amp;Presentation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Available at: 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https://github.com/pgeerkens/Presentations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Copyright © 2016 Pieter Geerkens</a:t>
            </a:r>
            <a:endParaRPr lang="en-C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Tally Tables – Indexing Strings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Example – Pattern/Substring Matching in Strings: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Jeff </a:t>
            </a:r>
            <a:r>
              <a:rPr lang="en-US" sz="2400" dirty="0" err="1" smtClean="0"/>
              <a:t>Moden’s</a:t>
            </a:r>
            <a:r>
              <a:rPr lang="en-US" sz="2400" dirty="0" smtClean="0"/>
              <a:t> </a:t>
            </a:r>
            <a:r>
              <a:rPr lang="en-US" sz="2400" i="1" dirty="0" smtClean="0"/>
              <a:t>Tally-Ho! 8K String Splitter: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http://www.sqlservercentral.com/articles/Tally+Table/72993/</a:t>
            </a:r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79" y="1828800"/>
            <a:ext cx="75628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79" y="4038600"/>
            <a:ext cx="75628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94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APPLY Operator - Description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Not new - Introduced to MS-SQL in SQL Server 2005</a:t>
            </a:r>
          </a:p>
          <a:p>
            <a:r>
              <a:rPr lang="en-US" sz="2000" dirty="0" smtClean="0"/>
              <a:t>Two </a:t>
            </a:r>
            <a:r>
              <a:rPr lang="en-US" sz="2000" dirty="0" err="1" smtClean="0"/>
              <a:t>Flavours</a:t>
            </a:r>
            <a:r>
              <a:rPr lang="en-US" sz="2000" dirty="0" smtClean="0"/>
              <a:t>: CROSS APPLY and OUTER APPLY</a:t>
            </a:r>
          </a:p>
          <a:p>
            <a:pPr lvl="1"/>
            <a:r>
              <a:rPr lang="en-US" sz="1600" dirty="0" smtClean="0"/>
              <a:t>OUTER APPLY resembles a LEFT OUTER JOIN</a:t>
            </a:r>
          </a:p>
          <a:p>
            <a:pPr lvl="1"/>
            <a:r>
              <a:rPr lang="en-US" sz="1600" dirty="0" smtClean="0"/>
              <a:t> Join constraints specified using terms in the WHERE clause instead of an ON clause</a:t>
            </a:r>
          </a:p>
          <a:p>
            <a:pPr lvl="1"/>
            <a:r>
              <a:rPr lang="en-US" sz="1600" dirty="0" smtClean="0"/>
              <a:t>CROSS APPLY resembles a CROSS JOIN</a:t>
            </a:r>
          </a:p>
          <a:p>
            <a:pPr lvl="1"/>
            <a:r>
              <a:rPr lang="en-US" sz="1600" dirty="0" smtClean="0"/>
              <a:t>INNER APPLY equivalent to CROSS APPLY with </a:t>
            </a:r>
            <a:r>
              <a:rPr lang="en-US" sz="1600" i="1" dirty="0"/>
              <a:t>j</a:t>
            </a:r>
            <a:r>
              <a:rPr lang="en-US" sz="1600" i="1" dirty="0" smtClean="0"/>
              <a:t>oin constraints </a:t>
            </a:r>
            <a:r>
              <a:rPr lang="en-US" sz="1600" dirty="0" smtClean="0"/>
              <a:t>specified using terms in the WHERE clause instead of an ON clause</a:t>
            </a:r>
            <a:endParaRPr lang="en-US" sz="1600" dirty="0" smtClean="0"/>
          </a:p>
          <a:p>
            <a:r>
              <a:rPr lang="en-US" sz="2000" dirty="0" smtClean="0"/>
              <a:t>Works much like a JOIN, with additional capability of invoking a table-valued function </a:t>
            </a:r>
            <a:r>
              <a:rPr lang="en-US" sz="2000" b="1" i="1" dirty="0" smtClean="0"/>
              <a:t>using columns from previously JOIN-</a:t>
            </a:r>
            <a:r>
              <a:rPr lang="en-US" sz="2000" b="1" i="1" dirty="0" err="1" smtClean="0"/>
              <a:t>ed</a:t>
            </a:r>
            <a:r>
              <a:rPr lang="en-US" sz="2000" b="1" i="1" dirty="0" smtClean="0"/>
              <a:t> tables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Addition of Table-value constructors in  SQL Server 2008 further enhanced APPLY:</a:t>
            </a:r>
          </a:p>
          <a:p>
            <a:pPr lvl="1"/>
            <a:r>
              <a:rPr lang="en-US" sz="1600" dirty="0" smtClean="0"/>
              <a:t>APPLY-</a:t>
            </a:r>
            <a:r>
              <a:rPr lang="en-US" sz="1600" dirty="0" err="1" smtClean="0"/>
              <a:t>ed</a:t>
            </a:r>
            <a:r>
              <a:rPr lang="en-US" sz="1600" dirty="0" smtClean="0"/>
              <a:t> table-value constructors can reference columns of previously JOIN-</a:t>
            </a:r>
            <a:r>
              <a:rPr lang="en-US" sz="1600" dirty="0" err="1" smtClean="0"/>
              <a:t>ed</a:t>
            </a:r>
            <a:r>
              <a:rPr lang="en-US" sz="1600" dirty="0" smtClean="0"/>
              <a:t> tables:</a:t>
            </a:r>
          </a:p>
          <a:p>
            <a:pPr lvl="2"/>
            <a:r>
              <a:rPr lang="en-US" sz="1400" dirty="0" smtClean="0"/>
              <a:t>Simplifies folding (</a:t>
            </a:r>
            <a:r>
              <a:rPr lang="en-US" sz="1400" dirty="0" err="1" smtClean="0"/>
              <a:t>ie</a:t>
            </a:r>
            <a:r>
              <a:rPr lang="en-US" sz="1400" dirty="0" smtClean="0"/>
              <a:t> un-pivoting)</a:t>
            </a:r>
          </a:p>
          <a:p>
            <a:pPr lvl="2"/>
            <a:r>
              <a:rPr lang="en-US" sz="1400" dirty="0" smtClean="0"/>
              <a:t>Enables elimination of many CASE constructs from the SELECT clause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635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CROSS APPLY Operator – #1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Activity Based Costing (by manufacturing corporation) Credit Sales Journal: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Note:</a:t>
            </a:r>
          </a:p>
          <a:p>
            <a:pPr lvl="1"/>
            <a:r>
              <a:rPr lang="en-US" sz="2000" dirty="0" smtClean="0"/>
              <a:t>Looks </a:t>
            </a:r>
            <a:r>
              <a:rPr lang="en-US" sz="2000" dirty="0" err="1" smtClean="0"/>
              <a:t>denormalized</a:t>
            </a:r>
            <a:r>
              <a:rPr lang="en-US" sz="2000" dirty="0" smtClean="0"/>
              <a:t> – so not appropriate description of storage mechanism</a:t>
            </a:r>
          </a:p>
          <a:p>
            <a:pPr lvl="1"/>
            <a:r>
              <a:rPr lang="en-US" sz="2000" dirty="0" smtClean="0"/>
              <a:t>However; a valid </a:t>
            </a:r>
            <a:r>
              <a:rPr lang="en-US" sz="2000" i="1" dirty="0" smtClean="0"/>
              <a:t>stored procedure signature </a:t>
            </a:r>
            <a:r>
              <a:rPr lang="en-US" sz="2000" dirty="0" smtClean="0"/>
              <a:t>for this transaction type.</a:t>
            </a:r>
          </a:p>
          <a:p>
            <a:pPr lvl="1"/>
            <a:r>
              <a:rPr lang="en-US" sz="2000" dirty="0" smtClean="0"/>
              <a:t>Thus an appropriate basis for work</a:t>
            </a:r>
          </a:p>
          <a:p>
            <a:r>
              <a:rPr lang="en-US" sz="2400" dirty="0" smtClean="0"/>
              <a:t>Ways to normalize before writing to </a:t>
            </a:r>
            <a:r>
              <a:rPr lang="en-US" sz="2400" b="1" dirty="0" smtClean="0"/>
              <a:t>Journal</a:t>
            </a:r>
            <a:r>
              <a:rPr lang="en-US" sz="2400" dirty="0" smtClean="0"/>
              <a:t> tables:</a:t>
            </a:r>
          </a:p>
          <a:p>
            <a:pPr lvl="1"/>
            <a:r>
              <a:rPr lang="en-US" sz="2000" dirty="0" smtClean="0"/>
              <a:t>UNPIVOT operator</a:t>
            </a:r>
          </a:p>
          <a:p>
            <a:pPr lvl="1"/>
            <a:r>
              <a:rPr lang="en-US" sz="2000" dirty="0" smtClean="0"/>
              <a:t>CASE operators in SELECT clause</a:t>
            </a:r>
          </a:p>
          <a:p>
            <a:pPr lvl="1"/>
            <a:r>
              <a:rPr lang="en-US" sz="2000" dirty="0" smtClean="0"/>
              <a:t>APPLY operator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085975"/>
            <a:ext cx="81629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CROSS APPLY Operator – # 2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Uses CROSS APPLY with no</a:t>
            </a:r>
            <a:br>
              <a:rPr lang="en-US" sz="2400" dirty="0" smtClean="0"/>
            </a:br>
            <a:r>
              <a:rPr lang="en-US" sz="2400" dirty="0" smtClean="0"/>
              <a:t>constraints</a:t>
            </a:r>
          </a:p>
          <a:p>
            <a:r>
              <a:rPr lang="en-US" sz="2400" dirty="0" smtClean="0"/>
              <a:t>Data-driven formulation</a:t>
            </a:r>
            <a:br>
              <a:rPr lang="en-US" sz="2400" dirty="0" smtClean="0"/>
            </a:br>
            <a:r>
              <a:rPr lang="en-US" sz="2400" dirty="0" smtClean="0"/>
              <a:t>eases comprehension</a:t>
            </a:r>
          </a:p>
          <a:p>
            <a:r>
              <a:rPr lang="en-US" sz="2400" dirty="0" smtClean="0"/>
              <a:t>Personal preference for</a:t>
            </a:r>
            <a:br>
              <a:rPr lang="en-US" sz="2400" dirty="0" smtClean="0"/>
            </a:br>
            <a:r>
              <a:rPr lang="en-US" sz="2400" dirty="0" smtClean="0"/>
              <a:t>separate </a:t>
            </a:r>
            <a:r>
              <a:rPr lang="en-US" sz="2400" b="1" dirty="0" err="1" smtClean="0"/>
              <a:t>Dr</a:t>
            </a:r>
            <a:r>
              <a:rPr lang="en-US" sz="2400" dirty="0" smtClean="0"/>
              <a:t> and </a:t>
            </a:r>
            <a:r>
              <a:rPr lang="en-US" sz="2400" b="1" dirty="0" smtClean="0"/>
              <a:t>Cr</a:t>
            </a:r>
            <a:r>
              <a:rPr lang="en-US" sz="2400" dirty="0" smtClean="0"/>
              <a:t> columns;</a:t>
            </a:r>
            <a:br>
              <a:rPr lang="en-US" sz="2400" dirty="0" smtClean="0"/>
            </a:br>
            <a:r>
              <a:rPr lang="en-US" sz="2400" dirty="0" smtClean="0"/>
              <a:t>easily adapted to single </a:t>
            </a:r>
            <a:br>
              <a:rPr lang="en-US" sz="2400" dirty="0" smtClean="0"/>
            </a:br>
            <a:r>
              <a:rPr lang="en-US" sz="2400" b="1" dirty="0" smtClean="0"/>
              <a:t>Amount</a:t>
            </a:r>
            <a:r>
              <a:rPr lang="en-US" sz="2400" dirty="0" smtClean="0"/>
              <a:t> column, either with</a:t>
            </a:r>
            <a:br>
              <a:rPr lang="en-US" sz="2400" dirty="0" smtClean="0"/>
            </a:br>
            <a:r>
              <a:rPr lang="en-US" sz="2400" dirty="0" smtClean="0"/>
              <a:t>or without a </a:t>
            </a:r>
            <a:r>
              <a:rPr lang="en-US" sz="2400" b="1" dirty="0" err="1" smtClean="0"/>
              <a:t>Dr_Cr</a:t>
            </a:r>
            <a:r>
              <a:rPr lang="en-US" sz="2400" dirty="0" smtClean="0"/>
              <a:t> flag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2705100"/>
            <a:ext cx="38671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371600"/>
            <a:ext cx="81629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8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CROSS APPLY Operator – # 3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2705100"/>
            <a:ext cx="38671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371600"/>
            <a:ext cx="81629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095625"/>
            <a:ext cx="432911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7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“INNER” APPLY Operator – #1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What if desire to pivot</a:t>
            </a:r>
            <a:br>
              <a:rPr lang="en-US" sz="2400" dirty="0" smtClean="0"/>
            </a:br>
            <a:r>
              <a:rPr lang="en-US" sz="2400" dirty="0" smtClean="0"/>
              <a:t>again, to a </a:t>
            </a:r>
            <a:r>
              <a:rPr lang="en-US" sz="2400" i="1" dirty="0" smtClean="0"/>
              <a:t>summarized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i="1" dirty="0"/>
              <a:t>j</a:t>
            </a:r>
            <a:r>
              <a:rPr lang="en-US" sz="2400" i="1" dirty="0" smtClean="0"/>
              <a:t>ournal</a:t>
            </a:r>
            <a:r>
              <a:rPr lang="en-US" sz="2400" dirty="0" smtClean="0"/>
              <a:t> format?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432911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2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“INNER” APPLY Operator – #2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  <a:p>
            <a:r>
              <a:rPr lang="en-US" sz="2400" dirty="0" smtClean="0"/>
              <a:t>What if desire to pivot</a:t>
            </a:r>
            <a:br>
              <a:rPr lang="en-US" sz="2400" dirty="0" smtClean="0"/>
            </a:br>
            <a:r>
              <a:rPr lang="en-US" sz="2400" dirty="0" smtClean="0"/>
              <a:t>again, to a </a:t>
            </a:r>
            <a:r>
              <a:rPr lang="en-US" sz="2400" i="1" dirty="0" smtClean="0"/>
              <a:t>summarized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i="1" dirty="0"/>
              <a:t>j</a:t>
            </a:r>
            <a:r>
              <a:rPr lang="en-US" sz="2400" i="1" dirty="0" smtClean="0"/>
              <a:t>ournal</a:t>
            </a:r>
            <a:r>
              <a:rPr lang="en-US" sz="2400" dirty="0" smtClean="0"/>
              <a:t> format?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432911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2" y="1371600"/>
            <a:ext cx="3805238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0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“INNER” APPLY Operator – #2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What if desire to pivot</a:t>
            </a:r>
            <a:br>
              <a:rPr lang="en-US" sz="2400" dirty="0" smtClean="0"/>
            </a:br>
            <a:r>
              <a:rPr lang="en-US" sz="2400" dirty="0" smtClean="0"/>
              <a:t>again, to a </a:t>
            </a:r>
            <a:r>
              <a:rPr lang="en-US" sz="2400" i="1" dirty="0" smtClean="0"/>
              <a:t>summarized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i="1" dirty="0"/>
              <a:t>j</a:t>
            </a:r>
            <a:r>
              <a:rPr lang="en-US" sz="2400" i="1" dirty="0" smtClean="0"/>
              <a:t>ournal</a:t>
            </a:r>
            <a:r>
              <a:rPr lang="en-US" sz="2400" dirty="0" smtClean="0"/>
              <a:t> format?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432911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2" y="1371600"/>
            <a:ext cx="3805238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43550"/>
            <a:ext cx="5505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6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Conclusion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Looked at Tally (or Numbers) tables:</a:t>
            </a:r>
          </a:p>
          <a:p>
            <a:pPr lvl="1"/>
            <a:r>
              <a:rPr lang="en-US" sz="2000" dirty="0" smtClean="0"/>
              <a:t>What they are; and their relationship to Day tables</a:t>
            </a:r>
          </a:p>
          <a:p>
            <a:pPr lvl="1"/>
            <a:r>
              <a:rPr lang="en-US" sz="2000" dirty="0" smtClean="0"/>
              <a:t>How to fill them efficiently: performance advantage of joins vs WHILE</a:t>
            </a:r>
          </a:p>
          <a:p>
            <a:pPr lvl="1"/>
            <a:r>
              <a:rPr lang="en-US" sz="2000" dirty="0" smtClean="0"/>
              <a:t>Used to Fill gaps: days, hours, etc.</a:t>
            </a:r>
          </a:p>
          <a:p>
            <a:pPr lvl="1"/>
            <a:r>
              <a:rPr lang="en-US" sz="2000" dirty="0" smtClean="0"/>
              <a:t>Also useful for indexing into index-able data structures, such as strings</a:t>
            </a:r>
          </a:p>
          <a:p>
            <a:pPr lvl="1"/>
            <a:r>
              <a:rPr lang="en-US" sz="2000" dirty="0" smtClean="0"/>
              <a:t>Briefly mentioned </a:t>
            </a:r>
            <a:r>
              <a:rPr lang="en-US" sz="2000" i="1" dirty="0" smtClean="0"/>
              <a:t>windowing functions </a:t>
            </a:r>
            <a:r>
              <a:rPr lang="en-US" sz="2000" dirty="0" smtClean="0"/>
              <a:t>introduced since 2005</a:t>
            </a:r>
          </a:p>
          <a:p>
            <a:r>
              <a:rPr lang="en-US" sz="2400" dirty="0" smtClean="0"/>
              <a:t>Looked at APPLY operator (CROSS, OUTER, &amp; “INNER”)</a:t>
            </a:r>
          </a:p>
          <a:p>
            <a:pPr lvl="1"/>
            <a:r>
              <a:rPr lang="en-US" sz="2000" dirty="0" smtClean="0"/>
              <a:t>Even more powerful combined with table-value constructors</a:t>
            </a:r>
          </a:p>
          <a:p>
            <a:pPr lvl="1"/>
            <a:r>
              <a:rPr lang="en-US" sz="2000" dirty="0" smtClean="0"/>
              <a:t>Alternative to PIVOT operator</a:t>
            </a:r>
          </a:p>
          <a:p>
            <a:pPr lvl="1"/>
            <a:r>
              <a:rPr lang="en-US" sz="2000" dirty="0" smtClean="0"/>
              <a:t>Alternative to UNPIVOT operator</a:t>
            </a:r>
          </a:p>
          <a:p>
            <a:pPr lvl="1"/>
            <a:r>
              <a:rPr lang="en-US" sz="2000" dirty="0" smtClean="0"/>
              <a:t>Eliminate CASE operator (and consequent risk of cache-line flushes) in many instances</a:t>
            </a:r>
          </a:p>
        </p:txBody>
      </p:sp>
    </p:spTree>
    <p:extLst>
      <p:ext uri="{BB962C8B-B14F-4D97-AF65-F5344CB8AC3E}">
        <p14:creationId xmlns:p14="http://schemas.microsoft.com/office/powerpoint/2010/main" val="19092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Questions?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70037"/>
            <a:ext cx="7620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7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Contents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Tally Tables:</a:t>
            </a:r>
          </a:p>
          <a:p>
            <a:pPr lvl="1"/>
            <a:r>
              <a:rPr lang="en-US" sz="2000" dirty="0" smtClean="0"/>
              <a:t>What are they?</a:t>
            </a:r>
          </a:p>
          <a:p>
            <a:pPr lvl="1"/>
            <a:r>
              <a:rPr lang="en-US" sz="2000" dirty="0" smtClean="0"/>
              <a:t>How (not)</a:t>
            </a:r>
            <a:r>
              <a:rPr lang="en-US" sz="2000" b="1" dirty="0" smtClean="0"/>
              <a:t> </a:t>
            </a:r>
            <a:r>
              <a:rPr lang="en-US" sz="2000" dirty="0" smtClean="0"/>
              <a:t>to Fill Them</a:t>
            </a:r>
          </a:p>
          <a:p>
            <a:pPr lvl="1"/>
            <a:r>
              <a:rPr lang="en-US" sz="2000" dirty="0" smtClean="0"/>
              <a:t>Filling Gaps</a:t>
            </a:r>
          </a:p>
          <a:p>
            <a:pPr lvl="1"/>
            <a:r>
              <a:rPr lang="en-US" sz="2000" dirty="0" smtClean="0"/>
              <a:t>Indexing Strings</a:t>
            </a:r>
          </a:p>
          <a:p>
            <a:r>
              <a:rPr lang="en-US" sz="2400" dirty="0" smtClean="0"/>
              <a:t>APPLY Operator use w/ table-value constructors:</a:t>
            </a:r>
          </a:p>
          <a:p>
            <a:pPr lvl="1"/>
            <a:r>
              <a:rPr lang="en-US" sz="2000" dirty="0" smtClean="0"/>
              <a:t>Description</a:t>
            </a:r>
          </a:p>
          <a:p>
            <a:pPr lvl="1"/>
            <a:r>
              <a:rPr lang="en-US" sz="2000" dirty="0" err="1" smtClean="0"/>
              <a:t>Unpivoting</a:t>
            </a:r>
            <a:r>
              <a:rPr lang="en-US" sz="2000" dirty="0" smtClean="0"/>
              <a:t> (aka Folding)</a:t>
            </a:r>
          </a:p>
          <a:p>
            <a:pPr lvl="1"/>
            <a:r>
              <a:rPr lang="en-US" sz="2000" dirty="0" smtClean="0"/>
              <a:t>Eliminating CASE in Pivoting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8967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Tally Tables – What are They?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A fully indexed table of numbers, typically from 0 to N-1</a:t>
            </a:r>
          </a:p>
          <a:p>
            <a:r>
              <a:rPr lang="en-US" sz="2400" dirty="0" smtClean="0"/>
              <a:t>Usually pre-filled to a well-known number of rows</a:t>
            </a:r>
          </a:p>
          <a:p>
            <a:r>
              <a:rPr lang="en-US" sz="2400" dirty="0" smtClean="0"/>
              <a:t>Can be efficiently generated in CTE if not available as static table – </a:t>
            </a:r>
            <a:r>
              <a:rPr lang="en-US" sz="2400" b="1" dirty="0" smtClean="0"/>
              <a:t>but don’t use a recursive CTE; there is a better way!</a:t>
            </a:r>
            <a:endParaRPr lang="en-US" sz="2400" dirty="0" smtClean="0"/>
          </a:p>
          <a:p>
            <a:r>
              <a:rPr lang="en-US" sz="2400" dirty="0" smtClean="0"/>
              <a:t>Used to replace loops</a:t>
            </a:r>
          </a:p>
          <a:p>
            <a:r>
              <a:rPr lang="en-US" sz="2400" dirty="0" smtClean="0"/>
              <a:t>Schema Definition:</a:t>
            </a:r>
            <a:br>
              <a:rPr lang="en-US" sz="2400" dirty="0" smtClean="0"/>
            </a:br>
            <a:endParaRPr lang="en-US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4377690" cy="193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3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Tally Tables – How not to Fill Them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02" y="1336466"/>
            <a:ext cx="76962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5556041"/>
            <a:ext cx="77152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60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Tally Tables – How to Fill Them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71" y="1371600"/>
            <a:ext cx="75628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71" y="5562600"/>
            <a:ext cx="75628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6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Tally Tables – Filling Gaps #1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Most common usage of tally tables is to fill gaps:</a:t>
            </a:r>
          </a:p>
          <a:p>
            <a:pPr lvl="1"/>
            <a:r>
              <a:rPr lang="en-US" sz="2000" dirty="0" smtClean="0"/>
              <a:t>Fill in days between </a:t>
            </a:r>
            <a:r>
              <a:rPr lang="en-US" sz="2000" dirty="0" err="1" smtClean="0"/>
              <a:t>BeginDate</a:t>
            </a:r>
            <a:r>
              <a:rPr lang="en-US" sz="2000" dirty="0" smtClean="0"/>
              <a:t> and </a:t>
            </a:r>
            <a:r>
              <a:rPr lang="en-US" sz="2000" dirty="0" err="1" smtClean="0"/>
              <a:t>EndDate</a:t>
            </a:r>
            <a:r>
              <a:rPr lang="en-US" sz="2000" dirty="0" smtClean="0"/>
              <a:t> in a </a:t>
            </a:r>
            <a:r>
              <a:rPr lang="en-US" sz="2000" dirty="0" err="1" smtClean="0"/>
              <a:t>FiscalPeriod</a:t>
            </a:r>
            <a:r>
              <a:rPr lang="en-US" sz="2000" dirty="0" smtClean="0"/>
              <a:t> table:</a:t>
            </a:r>
          </a:p>
          <a:p>
            <a:pPr lvl="2"/>
            <a:r>
              <a:rPr lang="en-US" sz="1600" dirty="0" err="1" smtClean="0"/>
              <a:t>Eg</a:t>
            </a:r>
            <a:r>
              <a:rPr lang="en-US" sz="1600" dirty="0" smtClean="0"/>
              <a:t>: eases use of a fully normalized (</a:t>
            </a:r>
            <a:r>
              <a:rPr lang="en-US" sz="1600" dirty="0" err="1" smtClean="0"/>
              <a:t>ie</a:t>
            </a:r>
            <a:r>
              <a:rPr lang="en-US" sz="1600" dirty="0" smtClean="0"/>
              <a:t> sparse) holiday table</a:t>
            </a:r>
          </a:p>
          <a:p>
            <a:pPr lvl="2"/>
            <a:r>
              <a:rPr lang="en-US" sz="1600" dirty="0" err="1" smtClean="0"/>
              <a:t>Eg</a:t>
            </a:r>
            <a:r>
              <a:rPr lang="en-US" sz="1600" dirty="0" smtClean="0"/>
              <a:t>: Eases dynamic creation (or periodic filling) of a Days table from a fully normalized </a:t>
            </a:r>
            <a:r>
              <a:rPr lang="en-US" sz="1600" dirty="0" err="1" smtClean="0"/>
              <a:t>FiscalPeriod</a:t>
            </a:r>
            <a:r>
              <a:rPr lang="en-US" sz="1600" dirty="0" smtClean="0"/>
              <a:t> table</a:t>
            </a:r>
            <a:endParaRPr lang="en-US" sz="1600" dirty="0" smtClean="0"/>
          </a:p>
          <a:p>
            <a:pPr lvl="1"/>
            <a:r>
              <a:rPr lang="en-US" sz="2000" dirty="0" smtClean="0"/>
              <a:t>Fill in hours for shifts in a Scheduling table</a:t>
            </a:r>
          </a:p>
          <a:p>
            <a:pPr lvl="1"/>
            <a:r>
              <a:rPr lang="en-US" sz="2000" dirty="0" smtClean="0"/>
              <a:t>Replaces looping with WHILE statement with more efficient (and often more readable) mechanism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8209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Tally Tables – Filling Gaps #2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Example – 13 week periods ending on 4th/8th/13th/… Sat.:</a:t>
            </a:r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752600"/>
            <a:ext cx="48387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5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Tally Tables – Filling Gaps #2A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Example – 13 week periods ending on 4th/8th/13th/… Sat.:</a:t>
            </a:r>
          </a:p>
          <a:p>
            <a:r>
              <a:rPr lang="en-US" sz="2400" dirty="0" smtClean="0"/>
              <a:t>Note the use of the</a:t>
            </a:r>
            <a:br>
              <a:rPr lang="en-US" sz="2400" dirty="0" smtClean="0"/>
            </a:br>
            <a:r>
              <a:rPr lang="en-US" sz="2400" i="1" dirty="0" smtClean="0"/>
              <a:t>windowing</a:t>
            </a:r>
            <a:r>
              <a:rPr lang="en-US" sz="2400" dirty="0" smtClean="0"/>
              <a:t> function</a:t>
            </a:r>
            <a:br>
              <a:rPr lang="en-US" sz="2400" dirty="0" smtClean="0"/>
            </a:br>
            <a:r>
              <a:rPr lang="en-US" sz="2400" dirty="0" smtClean="0"/>
              <a:t>in the </a:t>
            </a:r>
            <a:r>
              <a:rPr lang="en-US" sz="2400" i="1" dirty="0" err="1" smtClean="0"/>
              <a:t>pds</a:t>
            </a:r>
            <a:r>
              <a:rPr lang="en-US" sz="2400" i="1" dirty="0" smtClean="0"/>
              <a:t> </a:t>
            </a:r>
            <a:r>
              <a:rPr lang="en-US" sz="2400" dirty="0" smtClean="0"/>
              <a:t>CTE</a:t>
            </a:r>
          </a:p>
          <a:p>
            <a:pPr lvl="1"/>
            <a:r>
              <a:rPr lang="en-US" sz="1600" dirty="0" smtClean="0"/>
              <a:t>Greatly simplify many </a:t>
            </a:r>
            <a:br>
              <a:rPr lang="en-US" sz="1600" dirty="0" smtClean="0"/>
            </a:br>
            <a:r>
              <a:rPr lang="en-US" sz="1600" dirty="0" smtClean="0"/>
              <a:t>cases formerly requiring </a:t>
            </a:r>
            <a:br>
              <a:rPr lang="en-US" sz="1600" dirty="0" smtClean="0"/>
            </a:br>
            <a:r>
              <a:rPr lang="en-US" sz="1600" dirty="0" smtClean="0"/>
              <a:t>delicate self-joins</a:t>
            </a:r>
          </a:p>
          <a:p>
            <a:r>
              <a:rPr lang="en-US" sz="2400" dirty="0" smtClean="0"/>
              <a:t>Most used:</a:t>
            </a:r>
          </a:p>
          <a:p>
            <a:pPr lvl="1"/>
            <a:r>
              <a:rPr lang="en-US" sz="2000" dirty="0" err="1" smtClean="0"/>
              <a:t>row_number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smtClean="0"/>
              <a:t>lead()</a:t>
            </a:r>
          </a:p>
          <a:p>
            <a:pPr lvl="1"/>
            <a:r>
              <a:rPr lang="en-US" sz="2000" dirty="0" smtClean="0"/>
              <a:t>lag()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19275"/>
            <a:ext cx="51339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87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Tally Tables – Filling Gaps #3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Example – 13 week periods ending on 4th/8th/13th</a:t>
            </a:r>
            <a:r>
              <a:rPr lang="en-US" sz="2400" smtClean="0"/>
              <a:t>/… Sat.:</a:t>
            </a:r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40195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2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629</Words>
  <Application>Microsoft Office PowerPoint</Application>
  <PresentationFormat>On-screen Show (4:3)</PresentationFormat>
  <Paragraphs>127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SQL Tips &amp; Tricks</vt:lpstr>
      <vt:lpstr>Contents</vt:lpstr>
      <vt:lpstr>Tally Tables – What are They?</vt:lpstr>
      <vt:lpstr>Tally Tables – How not to Fill Them</vt:lpstr>
      <vt:lpstr>Tally Tables – How to Fill Them</vt:lpstr>
      <vt:lpstr>Tally Tables – Filling Gaps #1</vt:lpstr>
      <vt:lpstr>Tally Tables – Filling Gaps #2</vt:lpstr>
      <vt:lpstr>Tally Tables – Filling Gaps #2A</vt:lpstr>
      <vt:lpstr>Tally Tables – Filling Gaps #3</vt:lpstr>
      <vt:lpstr>Tally Tables – Indexing Strings</vt:lpstr>
      <vt:lpstr>APPLY Operator - Description</vt:lpstr>
      <vt:lpstr>CROSS APPLY Operator – #1</vt:lpstr>
      <vt:lpstr>CROSS APPLY Operator – # 2</vt:lpstr>
      <vt:lpstr>CROSS APPLY Operator – # 3</vt:lpstr>
      <vt:lpstr>“INNER” APPLY Operator – #1</vt:lpstr>
      <vt:lpstr>“INNER” APPLY Operator – #2</vt:lpstr>
      <vt:lpstr>“INNER” APPLY Operator – #2</vt:lpstr>
      <vt:lpstr>Conclusion</vt:lpstr>
      <vt:lpstr>Questions?</vt:lpstr>
    </vt:vector>
  </TitlesOfParts>
  <Company>PG Software Solutions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Tips &amp; Tricks</dc:title>
  <dc:creator>Pieter Geerkens</dc:creator>
  <cp:lastModifiedBy>Pieter Geerkens</cp:lastModifiedBy>
  <cp:revision>36</cp:revision>
  <dcterms:created xsi:type="dcterms:W3CDTF">2016-03-30T23:41:32Z</dcterms:created>
  <dcterms:modified xsi:type="dcterms:W3CDTF">2016-03-31T17:04:35Z</dcterms:modified>
</cp:coreProperties>
</file>