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1" r:id="rId5"/>
    <p:sldId id="264" r:id="rId6"/>
    <p:sldId id="265" r:id="rId7"/>
    <p:sldId id="266" r:id="rId8"/>
    <p:sldId id="259" r:id="rId9"/>
  </p:sldIdLst>
  <p:sldSz cx="12192000" cy="6858000"/>
  <p:notesSz cx="6858000" cy="9144000"/>
  <p:embeddedFontLst>
    <p:embeddedFont>
      <p:font typeface="Libre Baskerville" panose="020B0604020202020204" charset="0"/>
      <p:regular r:id="rId11"/>
    </p:embeddedFont>
    <p:embeddedFont>
      <p:font typeface="Lato Black" panose="020B0604020202020204" charset="0"/>
      <p:bold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893501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1821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6961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466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255905" y="81915"/>
            <a:ext cx="12703810" cy="66941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C66E1EF-F0F2-85E0-F0F3-A1D805CB104A}"/>
              </a:ext>
            </a:extLst>
          </p:cNvPr>
          <p:cNvSpPr txBox="1"/>
          <p:nvPr/>
        </p:nvSpPr>
        <p:spPr>
          <a:xfrm flipH="1">
            <a:off x="3690938" y="3929041"/>
            <a:ext cx="7401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 </a:t>
            </a:r>
            <a:r>
              <a:rPr lang="en-US" sz="3200" dirty="0"/>
              <a:t>AMCAT Data Set EDA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 panose="020F0802020204030203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 panose="020F0802020204030203"/>
                <a:ea typeface="Lato Black" panose="020F0802020204030203"/>
                <a:cs typeface="Lato Black" panose="020F0802020204030203"/>
                <a:sym typeface="Lato Black" panose="020F0802020204030203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Text Box 0"/>
          <p:cNvSpPr txBox="1"/>
          <p:nvPr/>
        </p:nvSpPr>
        <p:spPr>
          <a:xfrm>
            <a:off x="427656" y="1453839"/>
            <a:ext cx="11323813" cy="42730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800" dirty="0"/>
              <a:t>NAME</a:t>
            </a:r>
            <a:r>
              <a:rPr lang="en-US" sz="1800" dirty="0" smtClean="0"/>
              <a:t>: </a:t>
            </a:r>
            <a:r>
              <a:rPr lang="en-US" dirty="0" smtClean="0"/>
              <a:t> </a:t>
            </a:r>
            <a:r>
              <a:rPr lang="en-US" b="1" dirty="0" smtClean="0"/>
              <a:t>POTUKA </a:t>
            </a:r>
            <a:r>
              <a:rPr lang="en-US" b="1" dirty="0"/>
              <a:t>GEETHA </a:t>
            </a:r>
          </a:p>
          <a:p>
            <a:r>
              <a:rPr lang="en-US" sz="1800" dirty="0"/>
              <a:t>Intern Id :IN1240707</a:t>
            </a:r>
          </a:p>
          <a:p>
            <a:r>
              <a:rPr lang="en-US" sz="1800" dirty="0"/>
              <a:t>DEGREE</a:t>
            </a:r>
            <a:r>
              <a:rPr lang="en-US" dirty="0"/>
              <a:t> : </a:t>
            </a:r>
            <a:r>
              <a:rPr lang="en-US" b="1" dirty="0"/>
              <a:t>BACHELOR  OF SCIENCE (Statistics )</a:t>
            </a:r>
          </a:p>
          <a:p>
            <a:endParaRPr lang="en-US" dirty="0"/>
          </a:p>
          <a:p>
            <a:r>
              <a:rPr lang="en-US" sz="1800" dirty="0"/>
              <a:t>After my graduation I found interest om IT </a:t>
            </a:r>
            <a:r>
              <a:rPr lang="en-US" sz="1800" dirty="0" err="1" smtClean="0"/>
              <a:t>D</a:t>
            </a:r>
            <a:r>
              <a:rPr lang="en-US" sz="1800" dirty="0" err="1" smtClean="0"/>
              <a:t>omine</a:t>
            </a:r>
            <a:r>
              <a:rPr lang="en-US" sz="1800" dirty="0" smtClean="0"/>
              <a:t> </a:t>
            </a:r>
            <a:r>
              <a:rPr lang="en-US" sz="1800" dirty="0"/>
              <a:t>. I start knowing about current trades and industries happenings ,so finally I applied for Data science course in </a:t>
            </a:r>
            <a:r>
              <a:rPr lang="en-US" sz="1800" dirty="0" err="1"/>
              <a:t>I</a:t>
            </a:r>
            <a:r>
              <a:rPr lang="en-US" sz="1800" dirty="0" err="1" smtClean="0"/>
              <a:t>nnomatics</a:t>
            </a:r>
            <a:r>
              <a:rPr lang="en-US" sz="1800" dirty="0" smtClean="0"/>
              <a:t> </a:t>
            </a:r>
            <a:r>
              <a:rPr lang="en-US" sz="1800" dirty="0"/>
              <a:t>R</a:t>
            </a:r>
            <a:r>
              <a:rPr lang="en-US" sz="1800" dirty="0" smtClean="0"/>
              <a:t>esearch </a:t>
            </a:r>
            <a:r>
              <a:rPr lang="en-US" sz="1800" dirty="0"/>
              <a:t>labs.</a:t>
            </a:r>
          </a:p>
          <a:p>
            <a:r>
              <a:rPr lang="en-US" dirty="0"/>
              <a:t>  </a:t>
            </a:r>
          </a:p>
          <a:p>
            <a:r>
              <a:rPr lang="en-US" sz="2000" dirty="0" smtClean="0"/>
              <a:t>LinkedIn </a:t>
            </a:r>
            <a:r>
              <a:rPr lang="en-US" sz="1800" dirty="0" smtClean="0"/>
              <a:t>: https</a:t>
            </a:r>
            <a:r>
              <a:rPr lang="en-US" sz="1800" dirty="0"/>
              <a:t>://www.linkedin.com/in/p-geetha-reddy-32734a24a/</a:t>
            </a:r>
          </a:p>
          <a:p>
            <a:r>
              <a:rPr lang="en-US" sz="2000" dirty="0" err="1" smtClean="0"/>
              <a:t>GitHub</a:t>
            </a:r>
            <a:r>
              <a:rPr lang="en-US" sz="2000" dirty="0" smtClean="0"/>
              <a:t> </a:t>
            </a:r>
            <a:r>
              <a:rPr lang="en-US" sz="1800" dirty="0" smtClean="0"/>
              <a:t>: https</a:t>
            </a:r>
            <a:r>
              <a:rPr lang="en-US" sz="1800" dirty="0"/>
              <a:t>://github.com/pgeethareddy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B144A1-15BE-AE40-0048-2E94975FCBC7}"/>
              </a:ext>
            </a:extLst>
          </p:cNvPr>
          <p:cNvSpPr txBox="1"/>
          <p:nvPr/>
        </p:nvSpPr>
        <p:spPr>
          <a:xfrm>
            <a:off x="358661" y="755311"/>
            <a:ext cx="113585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dirty="0"/>
              <a:t>Objective :</a:t>
            </a:r>
          </a:p>
          <a:p>
            <a:pPr algn="l"/>
            <a:r>
              <a:rPr lang="en-US" sz="1800" b="1" i="1" dirty="0" smtClean="0"/>
              <a:t>To </a:t>
            </a:r>
            <a:r>
              <a:rPr lang="en-US" sz="1800" b="1" i="1" dirty="0"/>
              <a:t>find the insights and decide the patterns on how the salary pay scale is impacted based on various parameters like </a:t>
            </a:r>
            <a:r>
              <a:rPr lang="en-US" sz="1800" b="1" i="1" dirty="0" smtClean="0"/>
              <a:t>Age , Years </a:t>
            </a:r>
            <a:r>
              <a:rPr lang="en-US" sz="1800" b="1" i="1" dirty="0"/>
              <a:t>of Work Experiences, academic achievements etc..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1" i="1" dirty="0"/>
          </a:p>
          <a:p>
            <a:pPr algn="l"/>
            <a:r>
              <a:rPr lang="en-US" sz="4000" b="1" dirty="0"/>
              <a:t>Summary of the </a:t>
            </a:r>
            <a:r>
              <a:rPr lang="en-US" sz="4000" b="1" dirty="0" smtClean="0"/>
              <a:t>Dataset:</a:t>
            </a:r>
          </a:p>
          <a:p>
            <a:pPr algn="l"/>
            <a:r>
              <a:rPr lang="en-US" sz="1800" b="1" i="1" dirty="0" smtClean="0"/>
              <a:t>1.There </a:t>
            </a:r>
            <a:r>
              <a:rPr lang="en-US" sz="1800" b="1" i="1" dirty="0"/>
              <a:t>are total of 38 columns that are used to find their individual impacts on salary.</a:t>
            </a:r>
          </a:p>
          <a:p>
            <a:pPr algn="l"/>
            <a:r>
              <a:rPr lang="en-US" sz="1800" b="1" i="1" dirty="0" smtClean="0"/>
              <a:t> 2.With </a:t>
            </a:r>
            <a:r>
              <a:rPr lang="en-US" sz="1800" b="1" i="1" dirty="0"/>
              <a:t>3998 data points that make our analysis to the optimal insights with all the required </a:t>
            </a:r>
            <a:r>
              <a:rPr lang="en-US" sz="1800" b="1" i="1" dirty="0" smtClean="0"/>
              <a:t>                                    information </a:t>
            </a:r>
            <a:endParaRPr lang="en-US" sz="1800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67080" y="405130"/>
            <a:ext cx="602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UNIVARITE ANALYSIS</a:t>
            </a:r>
          </a:p>
          <a:p>
            <a:r>
              <a:rPr lang="en-US" sz="1800" b="1" dirty="0"/>
              <a:t>Salary Column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92DE70E-0496-200C-5375-67A4751A8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5" y="1148293"/>
            <a:ext cx="4054330" cy="3418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EDE78B0-7D3A-DB26-2768-AA6BF8B9C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526" y="970943"/>
            <a:ext cx="4264507" cy="3773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95C40EF-BB02-2BC8-95F5-1FA33544DAB7}"/>
              </a:ext>
            </a:extLst>
          </p:cNvPr>
          <p:cNvSpPr txBox="1"/>
          <p:nvPr/>
        </p:nvSpPr>
        <p:spPr>
          <a:xfrm flipV="1">
            <a:off x="4231637" y="1675768"/>
            <a:ext cx="1745301" cy="264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ED98FA1-A989-55B1-A950-A2B04C1894A7}"/>
              </a:ext>
            </a:extLst>
          </p:cNvPr>
          <p:cNvSpPr txBox="1"/>
          <p:nvPr/>
        </p:nvSpPr>
        <p:spPr>
          <a:xfrm>
            <a:off x="4231637" y="2057408"/>
            <a:ext cx="17453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Mean:307699.84</a:t>
            </a:r>
          </a:p>
          <a:p>
            <a:pPr algn="l"/>
            <a:r>
              <a:rPr lang="en-US" dirty="0"/>
              <a:t>Median:300000</a:t>
            </a:r>
          </a:p>
          <a:p>
            <a:pPr algn="l"/>
            <a:r>
              <a:rPr lang="en-US" dirty="0"/>
              <a:t>Min:35000</a:t>
            </a:r>
          </a:p>
          <a:p>
            <a:pPr algn="l"/>
            <a:r>
              <a:rPr lang="en-US" dirty="0"/>
              <a:t>Max:4000000</a:t>
            </a:r>
          </a:p>
          <a:p>
            <a:pPr algn="l"/>
            <a:r>
              <a:rPr lang="en-US" dirty="0"/>
              <a:t>Skew:6.4510811</a:t>
            </a:r>
          </a:p>
          <a:p>
            <a:pPr algn="l"/>
            <a:r>
              <a:rPr lang="en-US" dirty="0"/>
              <a:t>Std:212737</a:t>
            </a:r>
          </a:p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C20E18F-EC94-CC20-AE5B-3CFDE333FFFA}"/>
              </a:ext>
            </a:extLst>
          </p:cNvPr>
          <p:cNvSpPr txBox="1"/>
          <p:nvPr/>
        </p:nvSpPr>
        <p:spPr>
          <a:xfrm>
            <a:off x="3679031" y="3905250"/>
            <a:ext cx="2416969" cy="376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B7898B9-685A-2887-97AD-DEE956925F38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6D55204-118D-EE36-A9BA-58D6865D3DDF}"/>
              </a:ext>
            </a:extLst>
          </p:cNvPr>
          <p:cNvSpPr txBox="1"/>
          <p:nvPr/>
        </p:nvSpPr>
        <p:spPr>
          <a:xfrm>
            <a:off x="654844" y="4703608"/>
            <a:ext cx="8310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“</a:t>
            </a:r>
            <a:r>
              <a:rPr lang="en-US" sz="1800" dirty="0"/>
              <a:t>The salary range spans from 35k to 40 lakhs, with a median of 307,699, and follows a right-skewed distribution.”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1EE50E6-A86F-F06E-093E-32A675C1C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25" y="1076855"/>
            <a:ext cx="4580664" cy="40287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FF5DAC5-105A-2AE3-B6E5-120B52DCEE51}"/>
              </a:ext>
            </a:extLst>
          </p:cNvPr>
          <p:cNvSpPr txBox="1"/>
          <p:nvPr/>
        </p:nvSpPr>
        <p:spPr>
          <a:xfrm>
            <a:off x="348524" y="314854"/>
            <a:ext cx="6575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Bivariate Analysis</a:t>
            </a:r>
          </a:p>
          <a:p>
            <a:pPr algn="l"/>
            <a:r>
              <a:rPr lang="en-US" sz="1600" dirty="0"/>
              <a:t>Salary V/s Gender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D5EF075-2157-59F3-04C1-CF01361B29C7}"/>
              </a:ext>
            </a:extLst>
          </p:cNvPr>
          <p:cNvSpPr txBox="1"/>
          <p:nvPr/>
        </p:nvSpPr>
        <p:spPr>
          <a:xfrm>
            <a:off x="583406" y="5221302"/>
            <a:ext cx="41109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Male has Higher Median Salary when compared to Female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F-Female</a:t>
            </a:r>
          </a:p>
          <a:p>
            <a:pPr algn="l"/>
            <a:r>
              <a:rPr lang="en-US" dirty="0"/>
              <a:t>M-Male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0633F45-A6E2-3FAC-E8A6-432B64C31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58881"/>
            <a:ext cx="3653635" cy="36647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C078223-C447-4BBD-FA0E-9767952EE626}"/>
              </a:ext>
            </a:extLst>
          </p:cNvPr>
          <p:cNvSpPr txBox="1"/>
          <p:nvPr/>
        </p:nvSpPr>
        <p:spPr>
          <a:xfrm>
            <a:off x="6095999" y="484129"/>
            <a:ext cx="2494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Salary V/s Work Year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A815C24-15B4-2A7E-340E-F4D4FD116416}"/>
              </a:ext>
            </a:extLst>
          </p:cNvPr>
          <p:cNvSpPr txBox="1"/>
          <p:nvPr/>
        </p:nvSpPr>
        <p:spPr>
          <a:xfrm>
            <a:off x="6664254" y="5390578"/>
            <a:ext cx="4110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 slight increase for work experience and </a:t>
            </a:r>
            <a:r>
              <a:rPr lang="en-US" dirty="0" err="1"/>
              <a:t>salary.And</a:t>
            </a:r>
            <a:r>
              <a:rPr lang="en-US" dirty="0"/>
              <a:t> there is a good pay scale for the </a:t>
            </a:r>
            <a:r>
              <a:rPr lang="en-US" dirty="0" err="1"/>
              <a:t>freshers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6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C17F18D-FA73-630C-6D30-0D3189076FFF}"/>
              </a:ext>
            </a:extLst>
          </p:cNvPr>
          <p:cNvSpPr txBox="1"/>
          <p:nvPr/>
        </p:nvSpPr>
        <p:spPr>
          <a:xfrm>
            <a:off x="279239" y="5349188"/>
            <a:ext cx="480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This plot suggests attending a tier 1 college may leads to higher salary.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2CB9AED-7B3B-EDF3-DA58-4BD0F2E9A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39" y="1060311"/>
            <a:ext cx="4709480" cy="42888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FB64C72-2BAA-D7D9-BE85-A53367AFDE89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F3F1A78-F99F-C3F8-C762-38B0DC106BA1}"/>
              </a:ext>
            </a:extLst>
          </p:cNvPr>
          <p:cNvSpPr txBox="1"/>
          <p:nvPr/>
        </p:nvSpPr>
        <p:spPr>
          <a:xfrm>
            <a:off x="279239" y="383202"/>
            <a:ext cx="6081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Salary V/s College Tier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6FB70ED-5AAB-C6A0-6685-121C73C07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827" y="1442774"/>
            <a:ext cx="5946336" cy="35221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630AB68-197A-96AD-30D3-7259B2A80F66}"/>
              </a:ext>
            </a:extLst>
          </p:cNvPr>
          <p:cNvSpPr txBox="1"/>
          <p:nvPr/>
        </p:nvSpPr>
        <p:spPr>
          <a:xfrm>
            <a:off x="6276975" y="478154"/>
            <a:ext cx="4260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Designation V/s Salary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1F836F9-FAD3-8F32-162B-6488750481D0}"/>
              </a:ext>
            </a:extLst>
          </p:cNvPr>
          <p:cNvSpPr txBox="1"/>
          <p:nvPr/>
        </p:nvSpPr>
        <p:spPr>
          <a:xfrm>
            <a:off x="5729287" y="5415225"/>
            <a:ext cx="5946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“It seems that software engineers are earning more than those in other engineering streams.”</a:t>
            </a:r>
          </a:p>
        </p:txBody>
      </p:sp>
    </p:spTree>
    <p:extLst>
      <p:ext uri="{BB962C8B-B14F-4D97-AF65-F5344CB8AC3E}">
        <p14:creationId xmlns:p14="http://schemas.microsoft.com/office/powerpoint/2010/main" val="128059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C6030AA-A823-950F-C860-EF9D33A19BFC}"/>
              </a:ext>
            </a:extLst>
          </p:cNvPr>
          <p:cNvSpPr txBox="1"/>
          <p:nvPr/>
        </p:nvSpPr>
        <p:spPr>
          <a:xfrm flipH="1">
            <a:off x="464343" y="750213"/>
            <a:ext cx="2893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Conclusion</a:t>
            </a:r>
            <a:r>
              <a:rPr lang="en-US" dirty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929B7D8-F6C5-89BA-AABC-77196ACA4846}"/>
              </a:ext>
            </a:extLst>
          </p:cNvPr>
          <p:cNvSpPr txBox="1"/>
          <p:nvPr/>
        </p:nvSpPr>
        <p:spPr>
          <a:xfrm>
            <a:off x="541735" y="1577577"/>
            <a:ext cx="1030485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/>
              <a:t>1.Males are earning more salary than females.</a:t>
            </a:r>
          </a:p>
          <a:p>
            <a:pPr algn="l"/>
            <a:r>
              <a:rPr lang="en-US" sz="1800" dirty="0"/>
              <a:t>2.There is a good pay for </a:t>
            </a:r>
            <a:r>
              <a:rPr lang="en-US" sz="1800" dirty="0" err="1"/>
              <a:t>freshers</a:t>
            </a:r>
            <a:r>
              <a:rPr lang="en-US" sz="1800" dirty="0"/>
              <a:t> also And for work experience people also earning more money</a:t>
            </a:r>
          </a:p>
          <a:p>
            <a:pPr algn="l"/>
            <a:r>
              <a:rPr lang="en-US" sz="1800" dirty="0"/>
              <a:t>3.Tier 1 college graduates have chance of getting more salary pay.</a:t>
            </a:r>
          </a:p>
          <a:p>
            <a:pPr algn="l"/>
            <a:r>
              <a:rPr lang="en-US" sz="1800" dirty="0"/>
              <a:t>4.Software  engineers are earning More salary.</a:t>
            </a:r>
          </a:p>
          <a:p>
            <a:pPr algn="l"/>
            <a:endParaRPr lang="en-US" sz="18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1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 panose="02000000000000000000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297</Words>
  <Application>Microsoft Office PowerPoint</Application>
  <PresentationFormat>Widescreen</PresentationFormat>
  <Paragraphs>43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Libre Baskerville</vt:lpstr>
      <vt:lpstr>Lato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Microsoft account</cp:lastModifiedBy>
  <cp:revision>6</cp:revision>
  <dcterms:created xsi:type="dcterms:W3CDTF">2024-02-23T04:38:32Z</dcterms:created>
  <dcterms:modified xsi:type="dcterms:W3CDTF">2024-02-23T08:14:05Z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56FE67B769D841B0AF99D5C766A24E02_12</vt:lpwstr>
  </property>
  <property fmtid="{D5CDD505-2E9C-101B-9397-08002B2CF9AE}" pid="3" name="KSOProductBuildVer">
    <vt:lpwstr>1033-12.2.0.13431</vt:lpwstr>
  </property>
</Properties>
</file>