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61" r:id="rId4"/>
    <p:sldId id="262" r:id="rId5"/>
    <p:sldId id="263" r:id="rId6"/>
    <p:sldId id="264" r:id="rId7"/>
    <p:sldId id="259"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Libre Baskerville" panose="020B0604020202020204" charset="0"/>
      <p:regular r:id="rId14"/>
    </p:embeddedFont>
    <p:embeddedFont>
      <p:font typeface="Lato Black" panose="020B0604020202020204" charset="0"/>
      <p:bold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31" autoAdjust="0"/>
    <p:restoredTop sz="86380" autoAdjust="0"/>
  </p:normalViewPr>
  <p:slideViewPr>
    <p:cSldViewPr snapToGrid="0">
      <p:cViewPr varScale="1">
        <p:scale>
          <a:sx n="76" d="100"/>
          <a:sy n="76" d="100"/>
        </p:scale>
        <p:origin x="480"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5118811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979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41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3548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p-geetha-reddy-32734a24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Github"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srcRect/>
          <a:stretch>
            <a:fillRect/>
          </a:stretch>
        </p:blipFill>
        <p:spPr>
          <a:xfrm>
            <a:off x="0" y="163830"/>
            <a:ext cx="12703810" cy="6694170"/>
          </a:xfrm>
          <a:prstGeom prst="rect">
            <a:avLst/>
          </a:prstGeom>
          <a:noFill/>
          <a:ln>
            <a:noFill/>
          </a:ln>
        </p:spPr>
      </p:pic>
      <p:sp>
        <p:nvSpPr>
          <p:cNvPr id="2" name="TextBox 1"/>
          <p:cNvSpPr txBox="1"/>
          <p:nvPr/>
        </p:nvSpPr>
        <p:spPr>
          <a:xfrm>
            <a:off x="4165599" y="3870035"/>
            <a:ext cx="4331855" cy="400110"/>
          </a:xfrm>
          <a:prstGeom prst="rect">
            <a:avLst/>
          </a:prstGeom>
          <a:noFill/>
        </p:spPr>
        <p:txBody>
          <a:bodyPr wrap="square" rtlCol="0">
            <a:spAutoFit/>
          </a:bodyPr>
          <a:lstStyle/>
          <a:p>
            <a:r>
              <a:rPr lang="en-US" sz="2000" dirty="0" smtClean="0"/>
              <a:t>Code Refactoring and Bug Fixing</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 name="Text Box 0"/>
          <p:cNvSpPr txBox="1"/>
          <p:nvPr/>
        </p:nvSpPr>
        <p:spPr>
          <a:xfrm>
            <a:off x="238760" y="1084580"/>
            <a:ext cx="11301730" cy="2914650"/>
          </a:xfrm>
          <a:prstGeom prst="rect">
            <a:avLst/>
          </a:prstGeom>
          <a:noFill/>
        </p:spPr>
        <p:txBody>
          <a:bodyPr wrap="square" rtlCol="0">
            <a:noAutofit/>
          </a:bodyPr>
          <a:lstStyle/>
          <a:p>
            <a:r>
              <a:rPr lang="en-US" dirty="0" smtClean="0">
                <a:solidFill>
                  <a:schemeClr val="accent1"/>
                </a:solidFill>
              </a:rPr>
              <a:t> </a:t>
            </a:r>
          </a:p>
          <a:p>
            <a:r>
              <a:rPr lang="en-US" sz="1600" dirty="0" smtClean="0">
                <a:solidFill>
                  <a:schemeClr val="tx1"/>
                </a:solidFill>
              </a:rPr>
              <a:t>Name</a:t>
            </a:r>
            <a:r>
              <a:rPr lang="en-US" dirty="0" smtClean="0">
                <a:solidFill>
                  <a:schemeClr val="tx1"/>
                </a:solidFill>
              </a:rPr>
              <a:t> :</a:t>
            </a:r>
            <a:r>
              <a:rPr lang="en-US" dirty="0" err="1" smtClean="0">
                <a:solidFill>
                  <a:schemeClr val="tx1"/>
                </a:solidFill>
              </a:rPr>
              <a:t>Geetha</a:t>
            </a:r>
            <a:r>
              <a:rPr lang="en-US" dirty="0" smtClean="0">
                <a:solidFill>
                  <a:schemeClr val="tx1"/>
                </a:solidFill>
              </a:rPr>
              <a:t> </a:t>
            </a:r>
            <a:r>
              <a:rPr lang="en-US" dirty="0" err="1" smtClean="0">
                <a:solidFill>
                  <a:schemeClr val="tx1"/>
                </a:solidFill>
              </a:rPr>
              <a:t>Potuka</a:t>
            </a:r>
            <a:r>
              <a:rPr lang="en-US" dirty="0" smtClean="0">
                <a:solidFill>
                  <a:schemeClr val="tx1"/>
                </a:solidFill>
              </a:rPr>
              <a:t> [IN1240707].</a:t>
            </a:r>
            <a:endParaRPr lang="en-US" dirty="0">
              <a:solidFill>
                <a:schemeClr val="tx1"/>
              </a:solidFill>
            </a:endParaRPr>
          </a:p>
          <a:p>
            <a:r>
              <a:rPr lang="en-US" sz="1600" dirty="0" smtClean="0">
                <a:solidFill>
                  <a:schemeClr val="tx1"/>
                </a:solidFill>
              </a:rPr>
              <a:t>Background : </a:t>
            </a:r>
            <a:r>
              <a:rPr lang="en-US" sz="1600" dirty="0" err="1" smtClean="0">
                <a:solidFill>
                  <a:schemeClr val="tx1"/>
                </a:solidFill>
              </a:rPr>
              <a:t>Bsc</a:t>
            </a:r>
            <a:r>
              <a:rPr lang="en-US" sz="1600" dirty="0" smtClean="0">
                <a:solidFill>
                  <a:schemeClr val="tx1"/>
                </a:solidFill>
              </a:rPr>
              <a:t> (MSCS)</a:t>
            </a:r>
          </a:p>
          <a:p>
            <a:r>
              <a:rPr lang="en-US" sz="1600" dirty="0" smtClean="0">
                <a:solidFill>
                  <a:schemeClr val="tx1"/>
                </a:solidFill>
              </a:rPr>
              <a:t>Why Data Science:</a:t>
            </a:r>
            <a:endParaRPr lang="en-US" dirty="0">
              <a:solidFill>
                <a:schemeClr val="tx1"/>
              </a:solidFill>
            </a:endParaRPr>
          </a:p>
          <a:p>
            <a:r>
              <a:rPr lang="en-US" sz="1600" dirty="0"/>
              <a:t>After my </a:t>
            </a:r>
            <a:r>
              <a:rPr lang="en-US" sz="1600" dirty="0" smtClean="0"/>
              <a:t>Graduation </a:t>
            </a:r>
            <a:r>
              <a:rPr lang="en-US" sz="1600" dirty="0"/>
              <a:t>I found interest </a:t>
            </a:r>
            <a:r>
              <a:rPr lang="en-US" sz="1600" dirty="0" smtClean="0"/>
              <a:t>on </a:t>
            </a:r>
            <a:r>
              <a:rPr lang="en-US" sz="1600" dirty="0"/>
              <a:t>IT </a:t>
            </a:r>
            <a:r>
              <a:rPr lang="en-US" sz="1600" dirty="0" err="1" smtClean="0"/>
              <a:t>Domine</a:t>
            </a:r>
            <a:r>
              <a:rPr lang="en-US" sz="1600" dirty="0" smtClean="0"/>
              <a:t> </a:t>
            </a:r>
            <a:r>
              <a:rPr lang="en-US" sz="1600" dirty="0"/>
              <a:t>. I start knowing about current </a:t>
            </a:r>
            <a:r>
              <a:rPr lang="en-US" sz="1600" dirty="0" smtClean="0"/>
              <a:t>trades and </a:t>
            </a:r>
            <a:r>
              <a:rPr lang="en-US" sz="1600" dirty="0"/>
              <a:t>industries happenings ,so finally I applied for Data science course in </a:t>
            </a:r>
            <a:r>
              <a:rPr lang="en-US" sz="1600" dirty="0" err="1"/>
              <a:t>I</a:t>
            </a:r>
            <a:r>
              <a:rPr lang="en-US" sz="1600" dirty="0" err="1" smtClean="0"/>
              <a:t>nnomatics</a:t>
            </a:r>
            <a:r>
              <a:rPr lang="en-US" sz="1600" dirty="0" smtClean="0"/>
              <a:t> </a:t>
            </a:r>
            <a:r>
              <a:rPr lang="en-US" sz="1600" dirty="0"/>
              <a:t>R</a:t>
            </a:r>
            <a:r>
              <a:rPr lang="en-US" sz="1600" dirty="0" smtClean="0"/>
              <a:t>esearch </a:t>
            </a:r>
            <a:r>
              <a:rPr lang="en-US" sz="1600" dirty="0"/>
              <a:t>L</a:t>
            </a:r>
            <a:r>
              <a:rPr lang="en-US" sz="1600" dirty="0" smtClean="0"/>
              <a:t>abs</a:t>
            </a:r>
            <a:r>
              <a:rPr lang="en-US" sz="1600" dirty="0"/>
              <a:t>.</a:t>
            </a:r>
          </a:p>
          <a:p>
            <a:r>
              <a:rPr lang="en-US" sz="1600" dirty="0" smtClean="0"/>
              <a:t>Work Experience</a:t>
            </a:r>
            <a:r>
              <a:rPr lang="en-US" dirty="0" smtClean="0"/>
              <a:t>: No</a:t>
            </a:r>
            <a:endParaRPr lang="en-US" dirty="0"/>
          </a:p>
          <a:p>
            <a:r>
              <a:rPr lang="en-US" sz="1600" dirty="0" smtClean="0"/>
              <a:t>LinkedIn and </a:t>
            </a:r>
            <a:r>
              <a:rPr lang="en-US" sz="1600" dirty="0" err="1" smtClean="0"/>
              <a:t>GitHub</a:t>
            </a:r>
            <a:r>
              <a:rPr lang="en-US" sz="1600" dirty="0" smtClean="0"/>
              <a:t>:</a:t>
            </a:r>
            <a:endParaRPr lang="en-US" sz="1600" dirty="0"/>
          </a:p>
          <a:p>
            <a:r>
              <a:rPr lang="en-US" dirty="0"/>
              <a:t>1.LinkedIn</a:t>
            </a:r>
            <a:r>
              <a:rPr lang="en-US" dirty="0" smtClean="0"/>
              <a:t>: </a:t>
            </a:r>
            <a:r>
              <a:rPr lang="en-US" dirty="0" smtClean="0">
                <a:hlinkClick r:id="rId3"/>
              </a:rPr>
              <a:t>https</a:t>
            </a:r>
            <a:r>
              <a:rPr lang="en-US" dirty="0">
                <a:hlinkClick r:id="rId3"/>
              </a:rPr>
              <a:t>://www.linkedin.com/in/p-geetha-reddy-32734a24a</a:t>
            </a:r>
            <a:r>
              <a:rPr lang="en-US" dirty="0" smtClean="0">
                <a:hlinkClick r:id="rId3"/>
              </a:rPr>
              <a:t>/</a:t>
            </a:r>
            <a:endParaRPr lang="en-US" dirty="0" smtClean="0"/>
          </a:p>
          <a:p>
            <a:r>
              <a:rPr lang="en-US" dirty="0"/>
              <a:t>2.GitHub   :</a:t>
            </a:r>
            <a:r>
              <a:rPr lang="en-US" dirty="0">
                <a:hlinkClick r:id="rId4" action="ppaction://hlinkfile"/>
              </a:rPr>
              <a:t>https://</a:t>
            </a:r>
            <a:r>
              <a:rPr lang="en-US" dirty="0" smtClean="0">
                <a:hlinkClick r:id="rId4" action="ppaction://hlinkfile"/>
              </a:rPr>
              <a:t>github.com/</a:t>
            </a:r>
            <a:r>
              <a:rPr lang="en-US" dirty="0" err="1" smtClean="0">
                <a:hlinkClick r:id="rId4" action="ppaction://hlinkfile"/>
              </a:rPr>
              <a:t>pgeethareddy</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0326" y="511437"/>
            <a:ext cx="10612583" cy="1384995"/>
          </a:xfrm>
          <a:prstGeom prst="rect">
            <a:avLst/>
          </a:prstGeom>
          <a:noFill/>
        </p:spPr>
        <p:txBody>
          <a:bodyPr wrap="square" rtlCol="0">
            <a:spAutoFit/>
          </a:bodyPr>
          <a:lstStyle/>
          <a:p>
            <a:r>
              <a:rPr lang="en-US" dirty="0" smtClean="0">
                <a:solidFill>
                  <a:srgbClr val="C00000"/>
                </a:solidFill>
              </a:rPr>
              <a:t>TASK:</a:t>
            </a:r>
          </a:p>
          <a:p>
            <a:r>
              <a:rPr lang="en-US" dirty="0"/>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p>
          <a:p>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44" y="2292928"/>
            <a:ext cx="4819650" cy="3657600"/>
          </a:xfrm>
          <a:prstGeom prst="rect">
            <a:avLst/>
          </a:prstGeom>
        </p:spPr>
      </p:pic>
      <p:sp>
        <p:nvSpPr>
          <p:cNvPr id="7" name="TextBox 6"/>
          <p:cNvSpPr txBox="1"/>
          <p:nvPr/>
        </p:nvSpPr>
        <p:spPr>
          <a:xfrm>
            <a:off x="692727" y="1586849"/>
            <a:ext cx="2262042" cy="553998"/>
          </a:xfrm>
          <a:prstGeom prst="rect">
            <a:avLst/>
          </a:prstGeom>
          <a:noFill/>
        </p:spPr>
        <p:txBody>
          <a:bodyPr wrap="square" rtlCol="0">
            <a:spAutoFit/>
          </a:bodyPr>
          <a:lstStyle/>
          <a:p>
            <a:r>
              <a:rPr lang="en-US" sz="1600" dirty="0" smtClean="0">
                <a:solidFill>
                  <a:srgbClr val="C00000"/>
                </a:solidFill>
              </a:rPr>
              <a:t>Before Bug Fixing </a:t>
            </a:r>
          </a:p>
          <a:p>
            <a:endParaRPr lang="en-US" dirty="0" smtClean="0">
              <a:solidFill>
                <a:srgbClr val="C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9673" y="1600200"/>
            <a:ext cx="2124363" cy="1115291"/>
          </a:xfrm>
          <a:prstGeom prst="rect">
            <a:avLst/>
          </a:prstGeom>
          <a:noFill/>
        </p:spPr>
        <p:txBody>
          <a:bodyPr wrap="square" rtlCol="0">
            <a:spAutoFit/>
          </a:bodyPr>
          <a:lstStyle/>
          <a:p>
            <a:endParaRPr lang="en-US" dirty="0"/>
          </a:p>
        </p:txBody>
      </p:sp>
      <p:sp>
        <p:nvSpPr>
          <p:cNvPr id="2" name="TextBox 1"/>
          <p:cNvSpPr txBox="1"/>
          <p:nvPr/>
        </p:nvSpPr>
        <p:spPr>
          <a:xfrm>
            <a:off x="498561" y="552659"/>
            <a:ext cx="1933140" cy="307777"/>
          </a:xfrm>
          <a:prstGeom prst="rect">
            <a:avLst/>
          </a:prstGeom>
          <a:noFill/>
        </p:spPr>
        <p:txBody>
          <a:bodyPr wrap="square" rtlCol="0">
            <a:spAutoFit/>
          </a:bodyPr>
          <a:lstStyle/>
          <a:p>
            <a:r>
              <a:rPr lang="en-US" dirty="0" smtClean="0"/>
              <a:t>After Bug Fixing: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561" y="1183298"/>
            <a:ext cx="5238750" cy="4210050"/>
          </a:xfrm>
          <a:prstGeom prst="rect">
            <a:avLst/>
          </a:prstGeom>
        </p:spPr>
      </p:pic>
      <p:sp>
        <p:nvSpPr>
          <p:cNvPr id="10"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6"/>
          <p:cNvSpPr>
            <a:spLocks noChangeArrowheads="1"/>
          </p:cNvSpPr>
          <p:nvPr/>
        </p:nvSpPr>
        <p:spPr bwMode="auto">
          <a:xfrm>
            <a:off x="6432331" y="2004886"/>
            <a:ext cx="4698779" cy="12618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accent1"/>
                </a:solidFill>
                <a:latin typeface="Söhne"/>
              </a:rPr>
              <a:t>n</a:t>
            </a:r>
            <a:r>
              <a:rPr kumimoji="0" lang="en-US" altLang="en-US" sz="1600" b="1" i="0" u="none" strike="noStrike" cap="none" normalizeH="0" baseline="0" dirty="0" smtClean="0">
                <a:ln>
                  <a:noFill/>
                </a:ln>
                <a:solidFill>
                  <a:schemeClr val="accent1"/>
                </a:solidFill>
                <a:effectLst/>
                <a:latin typeface="Söhne"/>
              </a:rPr>
              <a:t>ote=</a:t>
            </a:r>
            <a:r>
              <a:rPr kumimoji="0" lang="en-US" altLang="en-US" sz="1600" b="1" i="0" u="none" strike="noStrike" cap="none" normalizeH="0" baseline="0" dirty="0" err="1" smtClean="0">
                <a:ln>
                  <a:noFill/>
                </a:ln>
                <a:solidFill>
                  <a:schemeClr val="accent1"/>
                </a:solidFill>
                <a:effectLst/>
                <a:latin typeface="Söhne"/>
              </a:rPr>
              <a:t>request.for</a:t>
            </a:r>
            <a:r>
              <a:rPr lang="en-US" altLang="en-US" sz="1600" b="1" dirty="0" err="1" smtClean="0">
                <a:solidFill>
                  <a:schemeClr val="accent1"/>
                </a:solidFill>
                <a:latin typeface="Söhne"/>
              </a:rPr>
              <a:t>m.get</a:t>
            </a:r>
            <a:r>
              <a:rPr lang="en-US" altLang="en-US" sz="1600" b="1" dirty="0" smtClean="0">
                <a:solidFill>
                  <a:schemeClr val="accent1"/>
                </a:solidFill>
                <a:latin typeface="Söhne"/>
              </a:rPr>
              <a:t>(“note”)</a:t>
            </a:r>
            <a:endParaRPr kumimoji="0" lang="en-US" altLang="en-US" sz="1600" b="1" i="0" u="none" strike="noStrike" cap="none" normalizeH="0" baseline="0" dirty="0" smtClean="0">
              <a:ln>
                <a:noFill/>
              </a:ln>
              <a:solidFill>
                <a:schemeClr val="accent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D0D0D"/>
                </a:solidFill>
                <a:latin typeface="Söhne"/>
              </a:rPr>
              <a:t>2.T</a:t>
            </a:r>
            <a:r>
              <a:rPr kumimoji="0" lang="en-US" altLang="en-US" sz="1600" b="0" i="0" u="none" strike="noStrike" cap="none" normalizeH="0" baseline="0" dirty="0" smtClean="0">
                <a:ln>
                  <a:noFill/>
                </a:ln>
                <a:solidFill>
                  <a:srgbClr val="0D0D0D"/>
                </a:solidFill>
                <a:effectLst/>
                <a:latin typeface="Söhne"/>
              </a:rPr>
              <a:t>his line of code retrieves the value of the form field named "note" submitted via POST request and assigns it to the variable </a:t>
            </a:r>
            <a:r>
              <a:rPr kumimoji="0" lang="en-US" altLang="en-US" sz="1600" b="1" i="0" u="none" strike="noStrike" cap="none" normalizeH="0" baseline="0" dirty="0" smtClean="0">
                <a:ln>
                  <a:noFill/>
                </a:ln>
                <a:solidFill>
                  <a:srgbClr val="0D0D0D"/>
                </a:solidFill>
                <a:effectLst/>
                <a:latin typeface="Söhne Mono"/>
              </a:rPr>
              <a:t>note</a:t>
            </a:r>
            <a:r>
              <a:rPr kumimoji="0" lang="en-US" altLang="en-US" sz="1600" b="0" i="0" u="none" strike="noStrike" cap="none" normalizeH="0" baseline="0" dirty="0" smtClean="0">
                <a:ln>
                  <a:noFill/>
                </a:ln>
                <a:solidFill>
                  <a:srgbClr val="0D0D0D"/>
                </a:solidFill>
                <a:effectLst/>
                <a:latin typeface="Söhne"/>
              </a:rPr>
              <a:t>.</a:t>
            </a:r>
            <a:r>
              <a:rPr kumimoji="0" lang="en-US" altLang="en-US" sz="1600" b="0" i="0" u="none" strike="noStrike" cap="none" normalizeH="0" baseline="0" dirty="0" smtClean="0">
                <a:ln>
                  <a:noFill/>
                </a:ln>
                <a:solidFill>
                  <a:schemeClr val="tx1"/>
                </a:solidFill>
                <a:effectLst/>
              </a:rPr>
              <a:t> </a:t>
            </a:r>
          </a:p>
        </p:txBody>
      </p:sp>
      <p:sp>
        <p:nvSpPr>
          <p:cNvPr id="21" name="TextBox 20"/>
          <p:cNvSpPr txBox="1"/>
          <p:nvPr/>
        </p:nvSpPr>
        <p:spPr>
          <a:xfrm>
            <a:off x="6432331" y="1080627"/>
            <a:ext cx="4603531" cy="1077218"/>
          </a:xfrm>
          <a:prstGeom prst="rect">
            <a:avLst/>
          </a:prstGeom>
          <a:noFill/>
        </p:spPr>
        <p:txBody>
          <a:bodyPr wrap="square" rtlCol="0">
            <a:spAutoFit/>
          </a:bodyPr>
          <a:lstStyle/>
          <a:p>
            <a:r>
              <a:rPr lang="en-US" sz="1600" b="1" dirty="0" smtClean="0">
                <a:solidFill>
                  <a:schemeClr val="accent1"/>
                </a:solidFill>
              </a:rPr>
              <a:t>@</a:t>
            </a:r>
            <a:r>
              <a:rPr lang="en-US" sz="1600" b="1" dirty="0" err="1" smtClean="0">
                <a:solidFill>
                  <a:schemeClr val="accent1"/>
                </a:solidFill>
              </a:rPr>
              <a:t>app.route</a:t>
            </a:r>
            <a:r>
              <a:rPr lang="en-US" sz="1600" b="1" dirty="0" smtClean="0">
                <a:solidFill>
                  <a:schemeClr val="accent1"/>
                </a:solidFill>
              </a:rPr>
              <a:t>(‘/’,methods=[“GET”,”POST”])</a:t>
            </a:r>
          </a:p>
          <a:p>
            <a:r>
              <a:rPr lang="en-US" sz="1600" dirty="0" smtClean="0"/>
              <a:t>1.Add </a:t>
            </a:r>
            <a:r>
              <a:rPr lang="en-US" sz="1600" dirty="0"/>
              <a:t>"GET" along with "POST" in the method </a:t>
            </a:r>
            <a:r>
              <a:rPr lang="en-US" sz="1600" dirty="0" smtClean="0"/>
              <a:t> parameter </a:t>
            </a:r>
            <a:r>
              <a:rPr lang="en-US" sz="1600" dirty="0"/>
              <a:t>of the route in the Python Flask application </a:t>
            </a:r>
            <a:r>
              <a:rPr lang="en-US" sz="1600" dirty="0" smtClean="0"/>
              <a:t>server.</a:t>
            </a: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425891" y="241162"/>
            <a:ext cx="2839823" cy="307777"/>
          </a:xfrm>
          <a:prstGeom prst="rect">
            <a:avLst/>
          </a:prstGeom>
          <a:noFill/>
        </p:spPr>
        <p:txBody>
          <a:bodyPr wrap="square" rtlCol="0">
            <a:spAutoFit/>
          </a:bodyPr>
          <a:lstStyle/>
          <a:p>
            <a:r>
              <a:rPr lang="en-US" b="1" dirty="0" smtClean="0">
                <a:solidFill>
                  <a:schemeClr val="accent2"/>
                </a:solidFill>
              </a:rPr>
              <a:t>HTML CODE:</a:t>
            </a:r>
            <a:endParaRPr lang="en-US" b="1" dirty="0">
              <a:solidFill>
                <a:schemeClr val="accent2"/>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91" y="1001113"/>
            <a:ext cx="5181089" cy="38156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978" y="965839"/>
            <a:ext cx="4923692" cy="3886200"/>
          </a:xfrm>
          <a:prstGeom prst="rect">
            <a:avLst/>
          </a:prstGeom>
        </p:spPr>
      </p:pic>
      <p:sp>
        <p:nvSpPr>
          <p:cNvPr id="6" name="TextBox 5"/>
          <p:cNvSpPr txBox="1"/>
          <p:nvPr/>
        </p:nvSpPr>
        <p:spPr>
          <a:xfrm>
            <a:off x="6229978" y="693336"/>
            <a:ext cx="2411604" cy="307777"/>
          </a:xfrm>
          <a:prstGeom prst="rect">
            <a:avLst/>
          </a:prstGeom>
          <a:noFill/>
        </p:spPr>
        <p:txBody>
          <a:bodyPr wrap="square" rtlCol="0">
            <a:spAutoFit/>
          </a:bodyPr>
          <a:lstStyle/>
          <a:p>
            <a:r>
              <a:rPr lang="en-US" dirty="0" smtClean="0"/>
              <a:t>After </a:t>
            </a:r>
            <a:endParaRPr lang="en-US" dirty="0"/>
          </a:p>
        </p:txBody>
      </p:sp>
      <p:sp>
        <p:nvSpPr>
          <p:cNvPr id="7" name="TextBox 6"/>
          <p:cNvSpPr txBox="1"/>
          <p:nvPr/>
        </p:nvSpPr>
        <p:spPr>
          <a:xfrm>
            <a:off x="522514" y="548939"/>
            <a:ext cx="1838849" cy="307777"/>
          </a:xfrm>
          <a:prstGeom prst="rect">
            <a:avLst/>
          </a:prstGeom>
          <a:noFill/>
        </p:spPr>
        <p:txBody>
          <a:bodyPr wrap="square" rtlCol="0">
            <a:spAutoFit/>
          </a:bodyPr>
          <a:lstStyle/>
          <a:p>
            <a:r>
              <a:rPr lang="en-US" dirty="0" smtClean="0"/>
              <a:t>Before</a:t>
            </a:r>
            <a:endParaRPr lang="en-US" dirty="0"/>
          </a:p>
        </p:txBody>
      </p:sp>
      <p:sp>
        <p:nvSpPr>
          <p:cNvPr id="8" name="TextBox 7"/>
          <p:cNvSpPr txBox="1"/>
          <p:nvPr/>
        </p:nvSpPr>
        <p:spPr>
          <a:xfrm>
            <a:off x="261257" y="4974824"/>
            <a:ext cx="5197536" cy="523220"/>
          </a:xfrm>
          <a:prstGeom prst="rect">
            <a:avLst/>
          </a:prstGeom>
          <a:noFill/>
        </p:spPr>
        <p:txBody>
          <a:bodyPr wrap="square" rtlCol="0">
            <a:spAutoFit/>
          </a:bodyPr>
          <a:lstStyle/>
          <a:p>
            <a:r>
              <a:rPr lang="en-US" dirty="0" smtClean="0">
                <a:solidFill>
                  <a:schemeClr val="accent1"/>
                </a:solidFill>
              </a:rPr>
              <a:t>method=“POST”</a:t>
            </a:r>
          </a:p>
          <a:p>
            <a:endParaRPr lang="en-US" dirty="0"/>
          </a:p>
        </p:txBody>
      </p:sp>
      <p:sp>
        <p:nvSpPr>
          <p:cNvPr id="9" name="Rectangle 1"/>
          <p:cNvSpPr>
            <a:spLocks noChangeArrowheads="1"/>
          </p:cNvSpPr>
          <p:nvPr/>
        </p:nvSpPr>
        <p:spPr bwMode="auto">
          <a:xfrm>
            <a:off x="261257" y="5312507"/>
            <a:ext cx="1277734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D0D0D"/>
                </a:solidFill>
                <a:effectLst/>
                <a:latin typeface="Söhne"/>
              </a:rPr>
              <a:t>1.filling </a:t>
            </a:r>
            <a:r>
              <a:rPr kumimoji="0" lang="en-US" altLang="en-US" b="1" i="0" u="none" strike="noStrike" cap="none" normalizeH="0" baseline="0" dirty="0" smtClean="0">
                <a:ln>
                  <a:noFill/>
                </a:ln>
                <a:solidFill>
                  <a:srgbClr val="0D0D0D"/>
                </a:solidFill>
                <a:effectLst/>
                <a:latin typeface="Söhne Mono"/>
              </a:rPr>
              <a:t>method="post"</a:t>
            </a:r>
            <a:r>
              <a:rPr kumimoji="0" lang="en-US" altLang="en-US" b="0" i="0" u="none" strike="noStrike" cap="none" normalizeH="0" baseline="0" dirty="0" smtClean="0">
                <a:ln>
                  <a:noFill/>
                </a:ln>
                <a:solidFill>
                  <a:srgbClr val="0D0D0D"/>
                </a:solidFill>
                <a:effectLst/>
                <a:latin typeface="Söhne"/>
              </a:rPr>
              <a:t> in the </a:t>
            </a:r>
            <a:r>
              <a:rPr kumimoji="0" lang="en-US" altLang="en-US" b="1" i="0" u="none" strike="noStrike" cap="none" normalizeH="0" baseline="0" dirty="0" smtClean="0">
                <a:ln>
                  <a:noFill/>
                </a:ln>
                <a:solidFill>
                  <a:srgbClr val="0D0D0D"/>
                </a:solidFill>
                <a:effectLst/>
                <a:latin typeface="Söhne Mono"/>
              </a:rPr>
              <a:t>&lt;form&gt;</a:t>
            </a:r>
            <a:r>
              <a:rPr kumimoji="0" lang="en-US" altLang="en-US" b="0" i="0" u="none" strike="noStrike" cap="none" normalizeH="0" baseline="0" dirty="0" smtClean="0">
                <a:ln>
                  <a:noFill/>
                </a:ln>
                <a:solidFill>
                  <a:srgbClr val="0D0D0D"/>
                </a:solidFill>
                <a:effectLst/>
                <a:latin typeface="Söhne"/>
              </a:rPr>
              <a:t> tag indicates that the form data should be sent to the server using the HTTP POST method</a:t>
            </a:r>
            <a:r>
              <a:rPr kumimoji="0" lang="en-US" altLang="en-US" b="0" i="0" u="none" strike="noStrike" cap="none" normalizeH="0" baseline="0" dirty="0" smtClean="0">
                <a:ln>
                  <a:noFill/>
                </a:ln>
                <a:solidFill>
                  <a:schemeClr val="tx1"/>
                </a:solidFill>
                <a:effectLst/>
              </a:rPr>
              <a:t> </a:t>
            </a:r>
          </a:p>
        </p:txBody>
      </p:sp>
      <p:sp>
        <p:nvSpPr>
          <p:cNvPr id="11" name="TextBox 10"/>
          <p:cNvSpPr txBox="1"/>
          <p:nvPr/>
        </p:nvSpPr>
        <p:spPr>
          <a:xfrm>
            <a:off x="221065" y="5583030"/>
            <a:ext cx="4863402" cy="523220"/>
          </a:xfrm>
          <a:prstGeom prst="rect">
            <a:avLst/>
          </a:prstGeom>
          <a:noFill/>
        </p:spPr>
        <p:txBody>
          <a:bodyPr wrap="square" rtlCol="0">
            <a:spAutoFit/>
          </a:bodyPr>
          <a:lstStyle/>
          <a:p>
            <a:r>
              <a:rPr lang="en-US" dirty="0" smtClean="0">
                <a:solidFill>
                  <a:schemeClr val="accent1"/>
                </a:solidFill>
              </a:rPr>
              <a:t>Type=“submit”</a:t>
            </a:r>
          </a:p>
          <a:p>
            <a:endParaRPr lang="en-US" dirty="0"/>
          </a:p>
        </p:txBody>
      </p:sp>
      <p:sp>
        <p:nvSpPr>
          <p:cNvPr id="12" name="Rectangle 2"/>
          <p:cNvSpPr>
            <a:spLocks noChangeArrowheads="1"/>
          </p:cNvSpPr>
          <p:nvPr/>
        </p:nvSpPr>
        <p:spPr bwMode="auto">
          <a:xfrm>
            <a:off x="211016" y="5936278"/>
            <a:ext cx="12463305"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solidFill>
                  <a:srgbClr val="0D0D0D"/>
                </a:solidFill>
                <a:latin typeface="Söhne"/>
              </a:rPr>
              <a:t>2.F</a:t>
            </a:r>
            <a:r>
              <a:rPr kumimoji="0" lang="en-US" altLang="en-US" b="0" i="0" u="none" strike="noStrike" cap="none" normalizeH="0" baseline="0" dirty="0" smtClean="0">
                <a:ln>
                  <a:noFill/>
                </a:ln>
                <a:solidFill>
                  <a:srgbClr val="0D0D0D"/>
                </a:solidFill>
                <a:effectLst/>
                <a:latin typeface="Söhne"/>
              </a:rPr>
              <a:t>illing </a:t>
            </a:r>
            <a:r>
              <a:rPr kumimoji="0" lang="en-US" altLang="en-US" b="1" i="0" u="none" strike="noStrike" cap="none" normalizeH="0" baseline="0" dirty="0" smtClean="0">
                <a:ln>
                  <a:noFill/>
                </a:ln>
                <a:solidFill>
                  <a:srgbClr val="0D0D0D"/>
                </a:solidFill>
                <a:effectLst/>
                <a:latin typeface="Söhne Mono"/>
              </a:rPr>
              <a:t>type="submit"</a:t>
            </a:r>
            <a:r>
              <a:rPr kumimoji="0" lang="en-US" altLang="en-US" b="0" i="0" u="none" strike="noStrike" cap="none" normalizeH="0" baseline="0" dirty="0" smtClean="0">
                <a:ln>
                  <a:noFill/>
                </a:ln>
                <a:solidFill>
                  <a:srgbClr val="0D0D0D"/>
                </a:solidFill>
                <a:effectLst/>
                <a:latin typeface="Söhne"/>
              </a:rPr>
              <a:t> in the </a:t>
            </a:r>
            <a:r>
              <a:rPr kumimoji="0" lang="en-US" altLang="en-US" b="1" i="0" u="none" strike="noStrike" cap="none" normalizeH="0" baseline="0" dirty="0" smtClean="0">
                <a:ln>
                  <a:noFill/>
                </a:ln>
                <a:solidFill>
                  <a:srgbClr val="0D0D0D"/>
                </a:solidFill>
                <a:effectLst/>
                <a:latin typeface="Söhne Mono"/>
              </a:rPr>
              <a:t>&lt;button&gt;</a:t>
            </a:r>
            <a:r>
              <a:rPr kumimoji="0" lang="en-US" altLang="en-US" b="0" i="0" u="none" strike="noStrike" cap="none" normalizeH="0" baseline="0" dirty="0" smtClean="0">
                <a:ln>
                  <a:noFill/>
                </a:ln>
                <a:solidFill>
                  <a:srgbClr val="0D0D0D"/>
                </a:solidFill>
                <a:effectLst/>
                <a:latin typeface="Söhne"/>
              </a:rPr>
              <a:t> tag indicates that the button is a submit button within a form, and clicking it will trigger the submission of the form data to the server.</a:t>
            </a: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438393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2611" y="582804"/>
            <a:ext cx="4300694" cy="400110"/>
          </a:xfrm>
          <a:prstGeom prst="rect">
            <a:avLst/>
          </a:prstGeom>
          <a:noFill/>
        </p:spPr>
        <p:txBody>
          <a:bodyPr wrap="square" rtlCol="0">
            <a:spAutoFit/>
          </a:bodyPr>
          <a:lstStyle/>
          <a:p>
            <a:r>
              <a:rPr lang="en-US" sz="2000" dirty="0" smtClean="0">
                <a:solidFill>
                  <a:schemeClr val="accent1"/>
                </a:solidFill>
              </a:rPr>
              <a:t>Final Output after Fixing The Bugs:</a:t>
            </a:r>
            <a:endParaRPr lang="en-US" sz="2000" dirty="0">
              <a:solidFill>
                <a:schemeClr val="accent1"/>
              </a:solidFill>
            </a:endParaRPr>
          </a:p>
        </p:txBody>
      </p:sp>
      <p:sp>
        <p:nvSpPr>
          <p:cNvPr id="3" name="AutoShape 2" descr="blob:https://web.whatsapp.com/335e1824-475b-4890-9ec7-0bdd05fc2f0b"/>
          <p:cNvSpPr>
            <a:spLocks noChangeAspect="1" noChangeArrowheads="1"/>
          </p:cNvSpPr>
          <p:nvPr/>
        </p:nvSpPr>
        <p:spPr bwMode="auto">
          <a:xfrm>
            <a:off x="2205439" y="2890140"/>
            <a:ext cx="276504" cy="2765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63" y="1537468"/>
            <a:ext cx="3248025" cy="1419225"/>
          </a:xfrm>
          <a:prstGeom prst="rect">
            <a:avLst/>
          </a:prstGeom>
        </p:spPr>
      </p:pic>
    </p:spTree>
    <p:extLst>
      <p:ext uri="{BB962C8B-B14F-4D97-AF65-F5344CB8AC3E}">
        <p14:creationId xmlns:p14="http://schemas.microsoft.com/office/powerpoint/2010/main" val="2533808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290</Words>
  <Application>Microsoft Office PowerPoint</Application>
  <PresentationFormat>Widescreen</PresentationFormat>
  <Paragraphs>30</Paragraphs>
  <Slides>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Arial</vt:lpstr>
      <vt:lpstr>Söhne Mono</vt:lpstr>
      <vt:lpstr>Libre Baskerville</vt:lpstr>
      <vt:lpstr>Lato Black</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Microsoft account</cp:lastModifiedBy>
  <cp:revision>17</cp:revision>
  <dcterms:created xsi:type="dcterms:W3CDTF">2024-02-23T04:38:32Z</dcterms:created>
  <dcterms:modified xsi:type="dcterms:W3CDTF">2024-02-28T06:34:18Z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56FE67B769D841B0AF99D5C766A24E02_12</vt:lpwstr>
  </property>
  <property fmtid="{D5CDD505-2E9C-101B-9397-08002B2CF9AE}" pid="3" name="KSOProductBuildVer">
    <vt:lpwstr>1033-12.2.0.13431</vt:lpwstr>
  </property>
</Properties>
</file>