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3F90-CCE2-46AC-BB2D-91A1189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1242-4B3D-4D9B-A284-8E22DB246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22F7-0CB0-4984-923C-16EBA028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09A8-D9C8-417B-932C-D5D7759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8009-4695-48BA-8E35-BF0A09F2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60FE-3CDE-43F2-B4E4-0C484B3D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3421-6840-44E4-B03D-DE0B7454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1A6F-B258-4FD4-AD46-1C795BF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16A1-2AC0-4B7E-9887-9032245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09E2-9E45-4A7C-B011-97B728E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C7B11-7FBF-4B06-9C76-19E390D75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4DEB-A626-4263-ACE5-CC180396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1650-6712-4299-A1C9-8083D29F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EA20-A7F3-428A-9613-0DCF7FC9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3EF9-6159-4FB6-8ED2-3B9B886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DE1-8AFA-4AC7-9042-827A21B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19EF-AC33-4544-98EC-76B55C27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2258-4BBF-4D36-AC47-8CB7FF21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E8BD-98D4-4E0C-BD78-979D9ED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E836-F109-4D38-A887-F676448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509-7392-48DD-A4E3-4D0D3802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B9D67-068C-4510-9076-A6BB84EC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5B64-2827-4D8A-821C-9A7A01D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62A0-FA11-4C37-A81E-1C868A54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C0E2-ECF1-4752-A88C-8F21FCCF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205-F00C-4509-9EE2-39EEE493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52D4-984C-4F6D-8E1D-024D92867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5DBA4-4270-4916-96A7-900FADB6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CC85-3F66-471C-B050-7D0D24FF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A6BF-A8D3-461B-8071-9F3FD014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A0E61-C343-4309-BB8D-0B56B016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4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D165-8700-4953-850E-DEBA9EFB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A6F9-9625-4FA9-89CF-D6DCBDBB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8665-6E1C-41FA-ADD4-BE0E780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8F6E-2751-4761-98CB-C7D97C59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D72C-FEC8-49A6-85DA-5EC94BD4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AA66D-A715-4705-9A0C-E5A80C4B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E3D70-679E-421A-85BF-A90E142B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808B6-5C9A-4B4B-A095-53AC059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A09-635E-4018-BC77-979257FC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8818-0DD2-4217-841F-18EA81F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39B5-9F34-4C69-BD59-CC0B441A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631AD-EC4B-4874-8E7A-BC638A8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A3C90-D3A4-4911-A97B-0C8EE58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E53AA-B2F5-4118-B034-B941BFEF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9C1D-8919-419E-8668-4105DDA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06AA-257C-481D-93A6-125993B3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4F5-F511-4EA0-9710-C11EEF94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EF46-5B0A-44F2-81A2-4DF6C625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2364-9489-4FAB-9DAF-6352D28A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91320-E3CF-463E-8593-A69B999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53FE-75E4-4328-9420-937751EC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AB41-8935-4517-A6F6-91D9E911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98330-81FD-4062-9B7C-DDF23C1B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39A0D-9C5C-4EB4-B910-8C2A793C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3BE0-6F2F-4539-BF97-E64DE836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1542-4C2F-4B00-A917-34D19B0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171F8-0025-40E0-BFD0-C6B069E5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F6A5A-E101-4E66-9C18-195F41C1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DAAF-D048-424E-AAE7-3CF903AD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9FD5-43A9-4068-A6AA-24C96AC70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9B1E-1113-48EA-9FD9-728BE756894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F1CE-76D1-4746-A9D1-781EFDEC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152C-C257-4122-BAC9-F45B6ED4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oft_Excel_2013-2019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ngimg.com/png/64770-computer-email-icons-free-hd-imag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hyperlink" Target="https://ru.bmstu.wiki/Microsoft_Azure_%26_MongoD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File:Power_bi_logo_black.sv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File:Microsoft_Excel_2013-2019_logo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mmons.wikimedia.org/wiki/File:Microsoft_Excel_2013-2019_logo.svg" TargetMode="External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ru.bmstu.wiki/Microsoft_Azure_%26_MongoDB" TargetMode="External"/><Relationship Id="rId5" Type="http://schemas.openxmlformats.org/officeDocument/2006/relationships/hyperlink" Target="https://www.freepngimg.com/png/64770-computer-email-icons-free-hd-image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File:Power_bi_logo_black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ommons.wikimedia.org/wiki/File:Refresh_icon.svg" TargetMode="External"/><Relationship Id="rId18" Type="http://schemas.openxmlformats.org/officeDocument/2006/relationships/hyperlink" Target="https://en.wikipedia.org/wiki/File:Power_bi_logo_black.svg" TargetMode="External"/><Relationship Id="rId3" Type="http://schemas.openxmlformats.org/officeDocument/2006/relationships/hyperlink" Target="https://commons.wikimedia.org/wiki/File:Microsoft_Excel_2013-2019_logo.svg" TargetMode="External"/><Relationship Id="rId7" Type="http://schemas.openxmlformats.org/officeDocument/2006/relationships/hyperlink" Target="https://ru.bmstu.wiki/Apache_Airflow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hyperlink" Target="https://commons.wikimedia.org/wiki/File:Python-logo-notext.svg" TargetMode="External"/><Relationship Id="rId20" Type="http://schemas.openxmlformats.org/officeDocument/2006/relationships/hyperlink" Target="https://ru.bmstu.wiki/Microsoft_Azure_%26_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www.geripal.org/2015/05/yes-there-is-a-medical-app-for-that.html" TargetMode="External"/><Relationship Id="rId5" Type="http://schemas.openxmlformats.org/officeDocument/2006/relationships/hyperlink" Target="https://www.freepngimg.com/png/64770-computer-email-icons-free-hd-image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freepngimg.com/png/11639-database-png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FFDA-CB82-42EA-B85C-FAE2726324A9}"/>
              </a:ext>
            </a:extLst>
          </p:cNvPr>
          <p:cNvSpPr/>
          <p:nvPr/>
        </p:nvSpPr>
        <p:spPr>
          <a:xfrm>
            <a:off x="360285" y="2019669"/>
            <a:ext cx="800100" cy="234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Business Approach</a:t>
            </a:r>
          </a:p>
        </p:txBody>
      </p:sp>
      <p:pic>
        <p:nvPicPr>
          <p:cNvPr id="20" name="Picture 1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D342BF8-8C37-40F6-A9AE-232E5821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022622"/>
            <a:ext cx="379828" cy="372864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0441DDE9-1A90-4B54-A561-F75BD80D908C}"/>
              </a:ext>
            </a:extLst>
          </p:cNvPr>
          <p:cNvSpPr/>
          <p:nvPr/>
        </p:nvSpPr>
        <p:spPr>
          <a:xfrm>
            <a:off x="5930289" y="1935330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55FE358-3B06-460A-B8D3-BA26DF5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843250"/>
            <a:ext cx="379828" cy="372864"/>
          </a:xfrm>
          <a:prstGeom prst="rect">
            <a:avLst/>
          </a:prstGeom>
        </p:spPr>
      </p:pic>
      <p:pic>
        <p:nvPicPr>
          <p:cNvPr id="26" name="Picture 2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ACBBC896-5C90-49C3-B404-7229B8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3688943"/>
            <a:ext cx="379828" cy="372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959B47-E6FB-4478-BFD4-CA2F094EB632}"/>
              </a:ext>
            </a:extLst>
          </p:cNvPr>
          <p:cNvSpPr txBox="1"/>
          <p:nvPr/>
        </p:nvSpPr>
        <p:spPr>
          <a:xfrm>
            <a:off x="4387329" y="2402885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41EC6-EBCB-41B1-9AB3-F80CA37AD53A}"/>
              </a:ext>
            </a:extLst>
          </p:cNvPr>
          <p:cNvSpPr txBox="1"/>
          <p:nvPr/>
        </p:nvSpPr>
        <p:spPr>
          <a:xfrm>
            <a:off x="4387328" y="3225826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36493-E9E2-4CB3-8DAB-8BFFD5F414ED}"/>
              </a:ext>
            </a:extLst>
          </p:cNvPr>
          <p:cNvSpPr txBox="1"/>
          <p:nvPr/>
        </p:nvSpPr>
        <p:spPr>
          <a:xfrm>
            <a:off x="4387328" y="4056073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1385-34D9-4385-A744-D68BCBD25DE8}"/>
              </a:ext>
            </a:extLst>
          </p:cNvPr>
          <p:cNvSpPr txBox="1"/>
          <p:nvPr/>
        </p:nvSpPr>
        <p:spPr>
          <a:xfrm>
            <a:off x="8163247" y="3029682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Copy Paste</a:t>
            </a:r>
          </a:p>
        </p:txBody>
      </p:sp>
      <p:pic>
        <p:nvPicPr>
          <p:cNvPr id="31" name="Picture 3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713BD4ED-27F3-4CCD-AE56-51429182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8532" y="2845563"/>
            <a:ext cx="379828" cy="3728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AFEE31-0B5E-4619-9007-39DE1EBC9D7D}"/>
              </a:ext>
            </a:extLst>
          </p:cNvPr>
          <p:cNvSpPr txBox="1"/>
          <p:nvPr/>
        </p:nvSpPr>
        <p:spPr>
          <a:xfrm>
            <a:off x="9787484" y="3225826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Final</a:t>
            </a:r>
          </a:p>
          <a:p>
            <a:pPr algn="ctr"/>
            <a:r>
              <a:rPr lang="en-GB" sz="1400" b="1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1191F-7A54-48FA-BA4C-81AC6F48DB3A}"/>
              </a:ext>
            </a:extLst>
          </p:cNvPr>
          <p:cNvCxnSpPr>
            <a:cxnSpLocks/>
          </p:cNvCxnSpPr>
          <p:nvPr/>
        </p:nvCxnSpPr>
        <p:spPr>
          <a:xfrm>
            <a:off x="7599290" y="319261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EFC9A-6D5E-4E2E-84EC-60355920FF20}"/>
              </a:ext>
            </a:extLst>
          </p:cNvPr>
          <p:cNvCxnSpPr>
            <a:cxnSpLocks/>
          </p:cNvCxnSpPr>
          <p:nvPr/>
        </p:nvCxnSpPr>
        <p:spPr>
          <a:xfrm>
            <a:off x="9210805" y="319261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57DED8-CE49-4EAB-8E18-093729B3011A}"/>
              </a:ext>
            </a:extLst>
          </p:cNvPr>
          <p:cNvSpPr txBox="1"/>
          <p:nvPr/>
        </p:nvSpPr>
        <p:spPr>
          <a:xfrm>
            <a:off x="6692204" y="3225826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Monthly</a:t>
            </a:r>
          </a:p>
          <a:p>
            <a:pPr algn="ctr"/>
            <a:r>
              <a:rPr lang="en-GB" sz="1400" b="1" dirty="0"/>
              <a:t>Email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30B8D1F-5B92-4C2C-BD52-C99B9E0B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9655" y="2836286"/>
            <a:ext cx="379828" cy="37982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66847-BEC9-4A96-9171-211885DF8D17}"/>
              </a:ext>
            </a:extLst>
          </p:cNvPr>
          <p:cNvCxnSpPr>
            <a:cxnSpLocks/>
          </p:cNvCxnSpPr>
          <p:nvPr/>
        </p:nvCxnSpPr>
        <p:spPr>
          <a:xfrm>
            <a:off x="3872149" y="319261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764C4-7343-44A4-91EC-543D86806DA1}"/>
              </a:ext>
            </a:extLst>
          </p:cNvPr>
          <p:cNvSpPr txBox="1"/>
          <p:nvPr/>
        </p:nvSpPr>
        <p:spPr>
          <a:xfrm>
            <a:off x="2878022" y="3029682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44" name="Picture 43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3ABC758-56F4-4BD4-8C3A-D82865E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946" y="2805251"/>
            <a:ext cx="379828" cy="372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6830E6-C03D-4A51-A52B-1D8A0DCF8B48}"/>
              </a:ext>
            </a:extLst>
          </p:cNvPr>
          <p:cNvSpPr txBox="1"/>
          <p:nvPr/>
        </p:nvSpPr>
        <p:spPr>
          <a:xfrm>
            <a:off x="1469898" y="3185514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24CA7-A4DC-4348-9B0B-D4D404FF3275}"/>
              </a:ext>
            </a:extLst>
          </p:cNvPr>
          <p:cNvCxnSpPr>
            <a:cxnSpLocks/>
          </p:cNvCxnSpPr>
          <p:nvPr/>
        </p:nvCxnSpPr>
        <p:spPr>
          <a:xfrm>
            <a:off x="2371821" y="319261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13369E-640B-4E2A-B8B2-95A6CE2250B6}"/>
              </a:ext>
            </a:extLst>
          </p:cNvPr>
          <p:cNvSpPr/>
          <p:nvPr/>
        </p:nvSpPr>
        <p:spPr>
          <a:xfrm>
            <a:off x="10778705" y="2021543"/>
            <a:ext cx="800100" cy="23421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Manual Reporting</a:t>
            </a:r>
          </a:p>
        </p:txBody>
      </p:sp>
    </p:spTree>
    <p:extLst>
      <p:ext uri="{BB962C8B-B14F-4D97-AF65-F5344CB8AC3E}">
        <p14:creationId xmlns:p14="http://schemas.microsoft.com/office/powerpoint/2010/main" val="24303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458666-0223-41B6-919A-F2129C9DC2EC}"/>
              </a:ext>
            </a:extLst>
          </p:cNvPr>
          <p:cNvSpPr/>
          <p:nvPr/>
        </p:nvSpPr>
        <p:spPr>
          <a:xfrm>
            <a:off x="6307318" y="1961964"/>
            <a:ext cx="4382089" cy="25575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Current Solution Allows for: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Reduced Manual Data Entry Tasks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Efficient Operational  Dashboards</a:t>
            </a: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EFFB3-9B7F-4D51-82FF-494CF4334CFB}"/>
              </a:ext>
            </a:extLst>
          </p:cNvPr>
          <p:cNvSpPr/>
          <p:nvPr/>
        </p:nvSpPr>
        <p:spPr>
          <a:xfrm>
            <a:off x="360285" y="2024942"/>
            <a:ext cx="800100" cy="249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Data Science Approach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4F1001-29DA-4B2A-98BF-DAD39014058E}"/>
              </a:ext>
            </a:extLst>
          </p:cNvPr>
          <p:cNvSpPr/>
          <p:nvPr/>
        </p:nvSpPr>
        <p:spPr>
          <a:xfrm>
            <a:off x="10778705" y="1961964"/>
            <a:ext cx="800100" cy="25575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Semi-Automated Reporting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A88932-6802-4799-B896-E80CE42321AC}"/>
              </a:ext>
            </a:extLst>
          </p:cNvPr>
          <p:cNvSpPr txBox="1"/>
          <p:nvPr/>
        </p:nvSpPr>
        <p:spPr>
          <a:xfrm>
            <a:off x="9336835" y="3362162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Power BI</a:t>
            </a:r>
          </a:p>
          <a:p>
            <a:pPr algn="ctr"/>
            <a:r>
              <a:rPr lang="en-GB" sz="1400" b="1" dirty="0"/>
              <a:t>Dashboard</a:t>
            </a:r>
          </a:p>
        </p:txBody>
      </p: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BDB4F2BD-6186-4002-97BB-DBA2992B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163" y="2898672"/>
            <a:ext cx="498039" cy="4980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9522947-3ABB-446A-872A-E581F017BCED}"/>
              </a:ext>
            </a:extLst>
          </p:cNvPr>
          <p:cNvSpPr txBox="1"/>
          <p:nvPr/>
        </p:nvSpPr>
        <p:spPr>
          <a:xfrm>
            <a:off x="6498588" y="3363409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Run Python Script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36B8FF-0E38-494A-8322-31435B4D29DE}"/>
              </a:ext>
            </a:extLst>
          </p:cNvPr>
          <p:cNvSpPr txBox="1"/>
          <p:nvPr/>
        </p:nvSpPr>
        <p:spPr>
          <a:xfrm>
            <a:off x="7943902" y="3371379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Update Database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C8EE2-E574-4A90-BC7E-10DB657FC1DD}"/>
              </a:ext>
            </a:extLst>
          </p:cNvPr>
          <p:cNvCxnSpPr>
            <a:cxnSpLocks/>
          </p:cNvCxnSpPr>
          <p:nvPr/>
        </p:nvCxnSpPr>
        <p:spPr>
          <a:xfrm>
            <a:off x="7411240" y="3303156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370A500-3DE4-41F7-AC5F-5C1400235085}"/>
              </a:ext>
            </a:extLst>
          </p:cNvPr>
          <p:cNvCxnSpPr>
            <a:cxnSpLocks/>
          </p:cNvCxnSpPr>
          <p:nvPr/>
        </p:nvCxnSpPr>
        <p:spPr>
          <a:xfrm>
            <a:off x="9007498" y="3303156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C426C86A-0CCA-4804-B8E4-737903D5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37153" y="2915661"/>
            <a:ext cx="498040" cy="498040"/>
          </a:xfrm>
          <a:prstGeom prst="rect">
            <a:avLst/>
          </a:prstGeom>
        </p:spPr>
      </p:pic>
      <p:pic>
        <p:nvPicPr>
          <p:cNvPr id="124" name="Picture 12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433E2B-E2F7-44C3-B46C-EA3275D4B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74699" y="2913251"/>
            <a:ext cx="1136262" cy="568131"/>
          </a:xfrm>
          <a:prstGeom prst="rect">
            <a:avLst/>
          </a:prstGeom>
        </p:spPr>
      </p:pic>
      <p:pic>
        <p:nvPicPr>
          <p:cNvPr id="127" name="Picture 126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3305053A-4BA4-4D46-B5E0-49329E2B6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89962" y="2112233"/>
            <a:ext cx="379828" cy="372864"/>
          </a:xfrm>
          <a:prstGeom prst="rect">
            <a:avLst/>
          </a:prstGeom>
        </p:spPr>
      </p:pic>
      <p:sp>
        <p:nvSpPr>
          <p:cNvPr id="128" name="Right Brace 127">
            <a:extLst>
              <a:ext uri="{FF2B5EF4-FFF2-40B4-BE49-F238E27FC236}">
                <a16:creationId xmlns:a16="http://schemas.microsoft.com/office/drawing/2014/main" id="{7FA9993D-9624-4804-915B-DC331621A514}"/>
              </a:ext>
            </a:extLst>
          </p:cNvPr>
          <p:cNvSpPr/>
          <p:nvPr/>
        </p:nvSpPr>
        <p:spPr>
          <a:xfrm>
            <a:off x="5931537" y="2024941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9" name="Picture 128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9A7BB8A-78E3-4660-A051-A2D57E11E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89962" y="2932861"/>
            <a:ext cx="379828" cy="372864"/>
          </a:xfrm>
          <a:prstGeom prst="rect">
            <a:avLst/>
          </a:prstGeom>
        </p:spPr>
      </p:pic>
      <p:pic>
        <p:nvPicPr>
          <p:cNvPr id="130" name="Picture 12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2B3DDFC-AFBD-4F57-B2AD-6E5C26FBE0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89962" y="3778554"/>
            <a:ext cx="379828" cy="37286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1BAB454-6783-40CE-AB88-F20CA358D414}"/>
              </a:ext>
            </a:extLst>
          </p:cNvPr>
          <p:cNvSpPr txBox="1"/>
          <p:nvPr/>
        </p:nvSpPr>
        <p:spPr>
          <a:xfrm>
            <a:off x="4388577" y="2492496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2DCE41-D41F-4EB2-9B6A-7EC068B30815}"/>
              </a:ext>
            </a:extLst>
          </p:cNvPr>
          <p:cNvSpPr txBox="1"/>
          <p:nvPr/>
        </p:nvSpPr>
        <p:spPr>
          <a:xfrm>
            <a:off x="4388576" y="3315437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68E92D-8768-4510-9CC5-14B35F884FE5}"/>
              </a:ext>
            </a:extLst>
          </p:cNvPr>
          <p:cNvSpPr txBox="1"/>
          <p:nvPr/>
        </p:nvSpPr>
        <p:spPr>
          <a:xfrm>
            <a:off x="4388576" y="4145684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8EB4FE-B4EE-47A8-A907-667174E480A4}"/>
              </a:ext>
            </a:extLst>
          </p:cNvPr>
          <p:cNvCxnSpPr>
            <a:cxnSpLocks/>
          </p:cNvCxnSpPr>
          <p:nvPr/>
        </p:nvCxnSpPr>
        <p:spPr>
          <a:xfrm>
            <a:off x="3873397" y="32822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2681A7-AABE-4051-85D4-7C6F739DE73D}"/>
              </a:ext>
            </a:extLst>
          </p:cNvPr>
          <p:cNvSpPr txBox="1"/>
          <p:nvPr/>
        </p:nvSpPr>
        <p:spPr>
          <a:xfrm>
            <a:off x="2879270" y="3119293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136" name="Picture 13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6FD1CC5A-EAD7-4B8D-B3FF-84DA24A94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32194" y="2894862"/>
            <a:ext cx="379828" cy="372864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6FBF083-212A-4E53-B75F-098044FA04F9}"/>
              </a:ext>
            </a:extLst>
          </p:cNvPr>
          <p:cNvSpPr txBox="1"/>
          <p:nvPr/>
        </p:nvSpPr>
        <p:spPr>
          <a:xfrm>
            <a:off x="1471146" y="3275125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083CE98-B584-4FE1-BA1A-631FC3CB5A5C}"/>
              </a:ext>
            </a:extLst>
          </p:cNvPr>
          <p:cNvCxnSpPr>
            <a:cxnSpLocks/>
          </p:cNvCxnSpPr>
          <p:nvPr/>
        </p:nvCxnSpPr>
        <p:spPr>
          <a:xfrm>
            <a:off x="2373069" y="32822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458666-0223-41B6-919A-F2129C9DC2EC}"/>
              </a:ext>
            </a:extLst>
          </p:cNvPr>
          <p:cNvSpPr/>
          <p:nvPr/>
        </p:nvSpPr>
        <p:spPr>
          <a:xfrm>
            <a:off x="6307318" y="3480046"/>
            <a:ext cx="4382089" cy="25575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Current Solution Allows for: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Reduced Manual Data Entry Tasks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Efficient Operational  Dashboards</a:t>
            </a: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FFDA-CB82-42EA-B85C-FAE2726324A9}"/>
              </a:ext>
            </a:extLst>
          </p:cNvPr>
          <p:cNvSpPr/>
          <p:nvPr/>
        </p:nvSpPr>
        <p:spPr>
          <a:xfrm>
            <a:off x="360285" y="803428"/>
            <a:ext cx="800100" cy="234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Business 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1EED3-4AAB-414C-A14C-4FF594EB9B39}"/>
              </a:ext>
            </a:extLst>
          </p:cNvPr>
          <p:cNvCxnSpPr>
            <a:cxnSpLocks/>
          </p:cNvCxnSpPr>
          <p:nvPr/>
        </p:nvCxnSpPr>
        <p:spPr>
          <a:xfrm>
            <a:off x="360285" y="3346879"/>
            <a:ext cx="102041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EFFB3-9B7F-4D51-82FF-494CF4334CFB}"/>
              </a:ext>
            </a:extLst>
          </p:cNvPr>
          <p:cNvSpPr/>
          <p:nvPr/>
        </p:nvSpPr>
        <p:spPr>
          <a:xfrm>
            <a:off x="360285" y="3543024"/>
            <a:ext cx="800100" cy="249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Data Science Approach</a:t>
            </a:r>
          </a:p>
        </p:txBody>
      </p:sp>
      <p:pic>
        <p:nvPicPr>
          <p:cNvPr id="20" name="Picture 1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D342BF8-8C37-40F6-A9AE-232E5821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806381"/>
            <a:ext cx="379828" cy="372864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0441DDE9-1A90-4B54-A561-F75BD80D908C}"/>
              </a:ext>
            </a:extLst>
          </p:cNvPr>
          <p:cNvSpPr/>
          <p:nvPr/>
        </p:nvSpPr>
        <p:spPr>
          <a:xfrm>
            <a:off x="5930289" y="719089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55FE358-3B06-460A-B8D3-BA26DF5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1627009"/>
            <a:ext cx="379828" cy="372864"/>
          </a:xfrm>
          <a:prstGeom prst="rect">
            <a:avLst/>
          </a:prstGeom>
        </p:spPr>
      </p:pic>
      <p:pic>
        <p:nvPicPr>
          <p:cNvPr id="26" name="Picture 2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ACBBC896-5C90-49C3-B404-7229B8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472702"/>
            <a:ext cx="379828" cy="372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959B47-E6FB-4478-BFD4-CA2F094EB632}"/>
              </a:ext>
            </a:extLst>
          </p:cNvPr>
          <p:cNvSpPr txBox="1"/>
          <p:nvPr/>
        </p:nvSpPr>
        <p:spPr>
          <a:xfrm>
            <a:off x="4387329" y="1186644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41EC6-EBCB-41B1-9AB3-F80CA37AD53A}"/>
              </a:ext>
            </a:extLst>
          </p:cNvPr>
          <p:cNvSpPr txBox="1"/>
          <p:nvPr/>
        </p:nvSpPr>
        <p:spPr>
          <a:xfrm>
            <a:off x="4387328" y="2009585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36493-E9E2-4CB3-8DAB-8BFFD5F414ED}"/>
              </a:ext>
            </a:extLst>
          </p:cNvPr>
          <p:cNvSpPr txBox="1"/>
          <p:nvPr/>
        </p:nvSpPr>
        <p:spPr>
          <a:xfrm>
            <a:off x="4387328" y="2839832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1385-34D9-4385-A744-D68BCBD25DE8}"/>
              </a:ext>
            </a:extLst>
          </p:cNvPr>
          <p:cNvSpPr txBox="1"/>
          <p:nvPr/>
        </p:nvSpPr>
        <p:spPr>
          <a:xfrm>
            <a:off x="8163247" y="1813441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Copy Paste</a:t>
            </a:r>
          </a:p>
        </p:txBody>
      </p:sp>
      <p:pic>
        <p:nvPicPr>
          <p:cNvPr id="31" name="Picture 3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713BD4ED-27F3-4CCD-AE56-51429182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8532" y="1629322"/>
            <a:ext cx="379828" cy="3728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AFEE31-0B5E-4619-9007-39DE1EBC9D7D}"/>
              </a:ext>
            </a:extLst>
          </p:cNvPr>
          <p:cNvSpPr txBox="1"/>
          <p:nvPr/>
        </p:nvSpPr>
        <p:spPr>
          <a:xfrm>
            <a:off x="9787484" y="2009585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Final</a:t>
            </a:r>
          </a:p>
          <a:p>
            <a:pPr algn="ctr"/>
            <a:r>
              <a:rPr lang="en-GB" sz="1400" b="1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1191F-7A54-48FA-BA4C-81AC6F48DB3A}"/>
              </a:ext>
            </a:extLst>
          </p:cNvPr>
          <p:cNvCxnSpPr>
            <a:cxnSpLocks/>
          </p:cNvCxnSpPr>
          <p:nvPr/>
        </p:nvCxnSpPr>
        <p:spPr>
          <a:xfrm>
            <a:off x="7599290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EFC9A-6D5E-4E2E-84EC-60355920FF20}"/>
              </a:ext>
            </a:extLst>
          </p:cNvPr>
          <p:cNvCxnSpPr>
            <a:cxnSpLocks/>
          </p:cNvCxnSpPr>
          <p:nvPr/>
        </p:nvCxnSpPr>
        <p:spPr>
          <a:xfrm>
            <a:off x="9210805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57DED8-CE49-4EAB-8E18-093729B3011A}"/>
              </a:ext>
            </a:extLst>
          </p:cNvPr>
          <p:cNvSpPr txBox="1"/>
          <p:nvPr/>
        </p:nvSpPr>
        <p:spPr>
          <a:xfrm>
            <a:off x="6692204" y="2009585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Monthly</a:t>
            </a:r>
          </a:p>
          <a:p>
            <a:pPr algn="ctr"/>
            <a:r>
              <a:rPr lang="en-GB" sz="1400" b="1" dirty="0"/>
              <a:t>Email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30B8D1F-5B92-4C2C-BD52-C99B9E0B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9655" y="1620045"/>
            <a:ext cx="379828" cy="37982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66847-BEC9-4A96-9171-211885DF8D17}"/>
              </a:ext>
            </a:extLst>
          </p:cNvPr>
          <p:cNvCxnSpPr>
            <a:cxnSpLocks/>
          </p:cNvCxnSpPr>
          <p:nvPr/>
        </p:nvCxnSpPr>
        <p:spPr>
          <a:xfrm>
            <a:off x="3872149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764C4-7343-44A4-91EC-543D86806DA1}"/>
              </a:ext>
            </a:extLst>
          </p:cNvPr>
          <p:cNvSpPr txBox="1"/>
          <p:nvPr/>
        </p:nvSpPr>
        <p:spPr>
          <a:xfrm>
            <a:off x="2878022" y="1813441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44" name="Picture 43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3ABC758-56F4-4BD4-8C3A-D82865E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946" y="1589010"/>
            <a:ext cx="379828" cy="372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6830E6-C03D-4A51-A52B-1D8A0DCF8B48}"/>
              </a:ext>
            </a:extLst>
          </p:cNvPr>
          <p:cNvSpPr txBox="1"/>
          <p:nvPr/>
        </p:nvSpPr>
        <p:spPr>
          <a:xfrm>
            <a:off x="1469898" y="1969273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24CA7-A4DC-4348-9B0B-D4D404FF3275}"/>
              </a:ext>
            </a:extLst>
          </p:cNvPr>
          <p:cNvCxnSpPr>
            <a:cxnSpLocks/>
          </p:cNvCxnSpPr>
          <p:nvPr/>
        </p:nvCxnSpPr>
        <p:spPr>
          <a:xfrm>
            <a:off x="2371821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13369E-640B-4E2A-B8B2-95A6CE2250B6}"/>
              </a:ext>
            </a:extLst>
          </p:cNvPr>
          <p:cNvSpPr/>
          <p:nvPr/>
        </p:nvSpPr>
        <p:spPr>
          <a:xfrm>
            <a:off x="10778705" y="805302"/>
            <a:ext cx="800100" cy="23421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Manual Reporting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4F1001-29DA-4B2A-98BF-DAD39014058E}"/>
              </a:ext>
            </a:extLst>
          </p:cNvPr>
          <p:cNvSpPr/>
          <p:nvPr/>
        </p:nvSpPr>
        <p:spPr>
          <a:xfrm>
            <a:off x="10778705" y="3480046"/>
            <a:ext cx="800100" cy="25575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Semi-Automated Reporting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A88932-6802-4799-B896-E80CE42321AC}"/>
              </a:ext>
            </a:extLst>
          </p:cNvPr>
          <p:cNvSpPr txBox="1"/>
          <p:nvPr/>
        </p:nvSpPr>
        <p:spPr>
          <a:xfrm>
            <a:off x="9336835" y="4880244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Power BI</a:t>
            </a:r>
          </a:p>
          <a:p>
            <a:pPr algn="ctr"/>
            <a:r>
              <a:rPr lang="en-GB" sz="1400" b="1" dirty="0"/>
              <a:t>Dashboard</a:t>
            </a:r>
          </a:p>
        </p:txBody>
      </p: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BDB4F2BD-6186-4002-97BB-DBA2992B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15163" y="4416754"/>
            <a:ext cx="498039" cy="4980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9522947-3ABB-446A-872A-E581F017BCED}"/>
              </a:ext>
            </a:extLst>
          </p:cNvPr>
          <p:cNvSpPr txBox="1"/>
          <p:nvPr/>
        </p:nvSpPr>
        <p:spPr>
          <a:xfrm>
            <a:off x="6498588" y="4881491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Run Python Script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36B8FF-0E38-494A-8322-31435B4D29DE}"/>
              </a:ext>
            </a:extLst>
          </p:cNvPr>
          <p:cNvSpPr txBox="1"/>
          <p:nvPr/>
        </p:nvSpPr>
        <p:spPr>
          <a:xfrm>
            <a:off x="7943902" y="4889461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Update Database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C8EE2-E574-4A90-BC7E-10DB657FC1DD}"/>
              </a:ext>
            </a:extLst>
          </p:cNvPr>
          <p:cNvCxnSpPr>
            <a:cxnSpLocks/>
          </p:cNvCxnSpPr>
          <p:nvPr/>
        </p:nvCxnSpPr>
        <p:spPr>
          <a:xfrm>
            <a:off x="7411240" y="4821238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370A500-3DE4-41F7-AC5F-5C1400235085}"/>
              </a:ext>
            </a:extLst>
          </p:cNvPr>
          <p:cNvCxnSpPr>
            <a:cxnSpLocks/>
          </p:cNvCxnSpPr>
          <p:nvPr/>
        </p:nvCxnSpPr>
        <p:spPr>
          <a:xfrm>
            <a:off x="9007498" y="4821238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C426C86A-0CCA-4804-B8E4-737903D5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37153" y="4433743"/>
            <a:ext cx="498040" cy="498040"/>
          </a:xfrm>
          <a:prstGeom prst="rect">
            <a:avLst/>
          </a:prstGeom>
        </p:spPr>
      </p:pic>
      <p:pic>
        <p:nvPicPr>
          <p:cNvPr id="124" name="Picture 12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433E2B-E2F7-44C3-B46C-EA3275D4B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74699" y="4431333"/>
            <a:ext cx="1136262" cy="568131"/>
          </a:xfrm>
          <a:prstGeom prst="rect">
            <a:avLst/>
          </a:prstGeom>
        </p:spPr>
      </p:pic>
      <p:pic>
        <p:nvPicPr>
          <p:cNvPr id="127" name="Picture 126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3305053A-4BA4-4D46-B5E0-49329E2B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3630315"/>
            <a:ext cx="379828" cy="372864"/>
          </a:xfrm>
          <a:prstGeom prst="rect">
            <a:avLst/>
          </a:prstGeom>
        </p:spPr>
      </p:pic>
      <p:sp>
        <p:nvSpPr>
          <p:cNvPr id="128" name="Right Brace 127">
            <a:extLst>
              <a:ext uri="{FF2B5EF4-FFF2-40B4-BE49-F238E27FC236}">
                <a16:creationId xmlns:a16="http://schemas.microsoft.com/office/drawing/2014/main" id="{7FA9993D-9624-4804-915B-DC331621A514}"/>
              </a:ext>
            </a:extLst>
          </p:cNvPr>
          <p:cNvSpPr/>
          <p:nvPr/>
        </p:nvSpPr>
        <p:spPr>
          <a:xfrm>
            <a:off x="5931537" y="3543023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9" name="Picture 128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9A7BB8A-78E3-4660-A051-A2D57E11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4450943"/>
            <a:ext cx="379828" cy="372864"/>
          </a:xfrm>
          <a:prstGeom prst="rect">
            <a:avLst/>
          </a:prstGeom>
        </p:spPr>
      </p:pic>
      <p:pic>
        <p:nvPicPr>
          <p:cNvPr id="130" name="Picture 12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2B3DDFC-AFBD-4F57-B2AD-6E5C26FB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5296636"/>
            <a:ext cx="379828" cy="37286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1BAB454-6783-40CE-AB88-F20CA358D414}"/>
              </a:ext>
            </a:extLst>
          </p:cNvPr>
          <p:cNvSpPr txBox="1"/>
          <p:nvPr/>
        </p:nvSpPr>
        <p:spPr>
          <a:xfrm>
            <a:off x="4388577" y="4010578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2DCE41-D41F-4EB2-9B6A-7EC068B30815}"/>
              </a:ext>
            </a:extLst>
          </p:cNvPr>
          <p:cNvSpPr txBox="1"/>
          <p:nvPr/>
        </p:nvSpPr>
        <p:spPr>
          <a:xfrm>
            <a:off x="4388576" y="4833519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68E92D-8768-4510-9CC5-14B35F884FE5}"/>
              </a:ext>
            </a:extLst>
          </p:cNvPr>
          <p:cNvSpPr txBox="1"/>
          <p:nvPr/>
        </p:nvSpPr>
        <p:spPr>
          <a:xfrm>
            <a:off x="4388576" y="5663766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8EB4FE-B4EE-47A8-A907-667174E480A4}"/>
              </a:ext>
            </a:extLst>
          </p:cNvPr>
          <p:cNvCxnSpPr>
            <a:cxnSpLocks/>
          </p:cNvCxnSpPr>
          <p:nvPr/>
        </p:nvCxnSpPr>
        <p:spPr>
          <a:xfrm>
            <a:off x="3873397" y="4800303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2681A7-AABE-4051-85D4-7C6F739DE73D}"/>
              </a:ext>
            </a:extLst>
          </p:cNvPr>
          <p:cNvSpPr txBox="1"/>
          <p:nvPr/>
        </p:nvSpPr>
        <p:spPr>
          <a:xfrm>
            <a:off x="2879270" y="4637375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136" name="Picture 13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6FD1CC5A-EAD7-4B8D-B3FF-84DA24A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2194" y="4412944"/>
            <a:ext cx="379828" cy="372864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6FBF083-212A-4E53-B75F-098044FA04F9}"/>
              </a:ext>
            </a:extLst>
          </p:cNvPr>
          <p:cNvSpPr txBox="1"/>
          <p:nvPr/>
        </p:nvSpPr>
        <p:spPr>
          <a:xfrm>
            <a:off x="1471146" y="4793207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083CE98-B584-4FE1-BA1A-631FC3CB5A5C}"/>
              </a:ext>
            </a:extLst>
          </p:cNvPr>
          <p:cNvCxnSpPr>
            <a:cxnSpLocks/>
          </p:cNvCxnSpPr>
          <p:nvPr/>
        </p:nvCxnSpPr>
        <p:spPr>
          <a:xfrm>
            <a:off x="2373069" y="4800303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1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458666-0223-41B6-919A-F2129C9DC2EC}"/>
              </a:ext>
            </a:extLst>
          </p:cNvPr>
          <p:cNvSpPr/>
          <p:nvPr/>
        </p:nvSpPr>
        <p:spPr>
          <a:xfrm>
            <a:off x="1302757" y="4985968"/>
            <a:ext cx="9386650" cy="1459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Recommended Next Steps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FFDA-CB82-42EA-B85C-FAE2726324A9}"/>
              </a:ext>
            </a:extLst>
          </p:cNvPr>
          <p:cNvSpPr/>
          <p:nvPr/>
        </p:nvSpPr>
        <p:spPr>
          <a:xfrm>
            <a:off x="360285" y="412813"/>
            <a:ext cx="800100" cy="234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Business 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1EED3-4AAB-414C-A14C-4FF594EB9B39}"/>
              </a:ext>
            </a:extLst>
          </p:cNvPr>
          <p:cNvCxnSpPr>
            <a:cxnSpLocks/>
          </p:cNvCxnSpPr>
          <p:nvPr/>
        </p:nvCxnSpPr>
        <p:spPr>
          <a:xfrm>
            <a:off x="360285" y="2956264"/>
            <a:ext cx="102041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EFFB3-9B7F-4D51-82FF-494CF4334CFB}"/>
              </a:ext>
            </a:extLst>
          </p:cNvPr>
          <p:cNvSpPr/>
          <p:nvPr/>
        </p:nvSpPr>
        <p:spPr>
          <a:xfrm>
            <a:off x="360285" y="3388404"/>
            <a:ext cx="800100" cy="3056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Data Science Approach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1D799-21A2-4775-9DD4-598758C52D51}"/>
              </a:ext>
            </a:extLst>
          </p:cNvPr>
          <p:cNvCxnSpPr>
            <a:cxnSpLocks/>
          </p:cNvCxnSpPr>
          <p:nvPr/>
        </p:nvCxnSpPr>
        <p:spPr>
          <a:xfrm>
            <a:off x="1393794" y="4990730"/>
            <a:ext cx="92416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D342BF8-8C37-40F6-A9AE-232E5821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415766"/>
            <a:ext cx="379828" cy="372864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0441DDE9-1A90-4B54-A561-F75BD80D908C}"/>
              </a:ext>
            </a:extLst>
          </p:cNvPr>
          <p:cNvSpPr/>
          <p:nvPr/>
        </p:nvSpPr>
        <p:spPr>
          <a:xfrm>
            <a:off x="5930289" y="328474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55FE358-3B06-460A-B8D3-BA26DF5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1236394"/>
            <a:ext cx="379828" cy="372864"/>
          </a:xfrm>
          <a:prstGeom prst="rect">
            <a:avLst/>
          </a:prstGeom>
        </p:spPr>
      </p:pic>
      <p:pic>
        <p:nvPicPr>
          <p:cNvPr id="26" name="Picture 2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ACBBC896-5C90-49C3-B404-7229B8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082087"/>
            <a:ext cx="379828" cy="372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959B47-E6FB-4478-BFD4-CA2F094EB632}"/>
              </a:ext>
            </a:extLst>
          </p:cNvPr>
          <p:cNvSpPr txBox="1"/>
          <p:nvPr/>
        </p:nvSpPr>
        <p:spPr>
          <a:xfrm>
            <a:off x="4387329" y="796029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41EC6-EBCB-41B1-9AB3-F80CA37AD53A}"/>
              </a:ext>
            </a:extLst>
          </p:cNvPr>
          <p:cNvSpPr txBox="1"/>
          <p:nvPr/>
        </p:nvSpPr>
        <p:spPr>
          <a:xfrm>
            <a:off x="4387328" y="1618970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36493-E9E2-4CB3-8DAB-8BFFD5F414ED}"/>
              </a:ext>
            </a:extLst>
          </p:cNvPr>
          <p:cNvSpPr txBox="1"/>
          <p:nvPr/>
        </p:nvSpPr>
        <p:spPr>
          <a:xfrm>
            <a:off x="4387328" y="2449217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1385-34D9-4385-A744-D68BCBD25DE8}"/>
              </a:ext>
            </a:extLst>
          </p:cNvPr>
          <p:cNvSpPr txBox="1"/>
          <p:nvPr/>
        </p:nvSpPr>
        <p:spPr>
          <a:xfrm>
            <a:off x="8163247" y="1422826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Copy Paste</a:t>
            </a:r>
          </a:p>
        </p:txBody>
      </p:sp>
      <p:pic>
        <p:nvPicPr>
          <p:cNvPr id="31" name="Picture 3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713BD4ED-27F3-4CCD-AE56-51429182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8532" y="1238707"/>
            <a:ext cx="379828" cy="3728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AFEE31-0B5E-4619-9007-39DE1EBC9D7D}"/>
              </a:ext>
            </a:extLst>
          </p:cNvPr>
          <p:cNvSpPr txBox="1"/>
          <p:nvPr/>
        </p:nvSpPr>
        <p:spPr>
          <a:xfrm>
            <a:off x="9787484" y="1618970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Final</a:t>
            </a:r>
          </a:p>
          <a:p>
            <a:pPr algn="ctr"/>
            <a:r>
              <a:rPr lang="en-GB" sz="1400" b="1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1191F-7A54-48FA-BA4C-81AC6F48DB3A}"/>
              </a:ext>
            </a:extLst>
          </p:cNvPr>
          <p:cNvCxnSpPr>
            <a:cxnSpLocks/>
          </p:cNvCxnSpPr>
          <p:nvPr/>
        </p:nvCxnSpPr>
        <p:spPr>
          <a:xfrm>
            <a:off x="7599290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EFC9A-6D5E-4E2E-84EC-60355920FF20}"/>
              </a:ext>
            </a:extLst>
          </p:cNvPr>
          <p:cNvCxnSpPr>
            <a:cxnSpLocks/>
          </p:cNvCxnSpPr>
          <p:nvPr/>
        </p:nvCxnSpPr>
        <p:spPr>
          <a:xfrm>
            <a:off x="9210805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57DED8-CE49-4EAB-8E18-093729B3011A}"/>
              </a:ext>
            </a:extLst>
          </p:cNvPr>
          <p:cNvSpPr txBox="1"/>
          <p:nvPr/>
        </p:nvSpPr>
        <p:spPr>
          <a:xfrm>
            <a:off x="6692204" y="1618970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Monthly</a:t>
            </a:r>
          </a:p>
          <a:p>
            <a:pPr algn="ctr"/>
            <a:r>
              <a:rPr lang="en-GB" sz="1400" b="1" dirty="0"/>
              <a:t>Email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30B8D1F-5B92-4C2C-BD52-C99B9E0B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9655" y="1229430"/>
            <a:ext cx="379828" cy="37982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66847-BEC9-4A96-9171-211885DF8D17}"/>
              </a:ext>
            </a:extLst>
          </p:cNvPr>
          <p:cNvCxnSpPr>
            <a:cxnSpLocks/>
          </p:cNvCxnSpPr>
          <p:nvPr/>
        </p:nvCxnSpPr>
        <p:spPr>
          <a:xfrm>
            <a:off x="3872149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764C4-7343-44A4-91EC-543D86806DA1}"/>
              </a:ext>
            </a:extLst>
          </p:cNvPr>
          <p:cNvSpPr txBox="1"/>
          <p:nvPr/>
        </p:nvSpPr>
        <p:spPr>
          <a:xfrm>
            <a:off x="2878022" y="1422826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44" name="Picture 43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3ABC758-56F4-4BD4-8C3A-D82865E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946" y="1198395"/>
            <a:ext cx="379828" cy="372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6830E6-C03D-4A51-A52B-1D8A0DCF8B48}"/>
              </a:ext>
            </a:extLst>
          </p:cNvPr>
          <p:cNvSpPr txBox="1"/>
          <p:nvPr/>
        </p:nvSpPr>
        <p:spPr>
          <a:xfrm>
            <a:off x="1469898" y="1578658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24CA7-A4DC-4348-9B0B-D4D404FF3275}"/>
              </a:ext>
            </a:extLst>
          </p:cNvPr>
          <p:cNvCxnSpPr>
            <a:cxnSpLocks/>
          </p:cNvCxnSpPr>
          <p:nvPr/>
        </p:nvCxnSpPr>
        <p:spPr>
          <a:xfrm>
            <a:off x="2371821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13369E-640B-4E2A-B8B2-95A6CE2250B6}"/>
              </a:ext>
            </a:extLst>
          </p:cNvPr>
          <p:cNvSpPr/>
          <p:nvPr/>
        </p:nvSpPr>
        <p:spPr>
          <a:xfrm>
            <a:off x="10778705" y="414687"/>
            <a:ext cx="800100" cy="23421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Manual Reporting</a:t>
            </a:r>
          </a:p>
        </p:txBody>
      </p:sp>
      <p:pic>
        <p:nvPicPr>
          <p:cNvPr id="49" name="Picture 48" descr="A picture containing accessory, umbrella, pinwheel, rain&#10;&#10;Description automatically generated">
            <a:extLst>
              <a:ext uri="{FF2B5EF4-FFF2-40B4-BE49-F238E27FC236}">
                <a16:creationId xmlns:a16="http://schemas.microsoft.com/office/drawing/2014/main" id="{5F10964E-78FD-40FB-8251-D3E002E2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46508" y="5431518"/>
            <a:ext cx="451842" cy="45184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BFE15EA-B28D-4E9B-B193-245BD972C041}"/>
              </a:ext>
            </a:extLst>
          </p:cNvPr>
          <p:cNvSpPr txBox="1"/>
          <p:nvPr/>
        </p:nvSpPr>
        <p:spPr>
          <a:xfrm>
            <a:off x="5848650" y="5864305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Airflow</a:t>
            </a:r>
          </a:p>
          <a:p>
            <a:pPr algn="ctr"/>
            <a:r>
              <a:rPr lang="en-GB" sz="1400" b="1" dirty="0"/>
              <a:t>ETL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A8DB80-2B9D-4095-8C9D-3F4F0E8C0A49}"/>
              </a:ext>
            </a:extLst>
          </p:cNvPr>
          <p:cNvSpPr txBox="1"/>
          <p:nvPr/>
        </p:nvSpPr>
        <p:spPr>
          <a:xfrm>
            <a:off x="4245139" y="5972027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Data Lake</a:t>
            </a:r>
          </a:p>
        </p:txBody>
      </p:sp>
      <p:pic>
        <p:nvPicPr>
          <p:cNvPr id="57" name="Picture 56" descr="A picture containing indoor&#10;&#10;Description automatically generated">
            <a:extLst>
              <a:ext uri="{FF2B5EF4-FFF2-40B4-BE49-F238E27FC236}">
                <a16:creationId xmlns:a16="http://schemas.microsoft.com/office/drawing/2014/main" id="{DFDA6ECC-322C-4B12-AE1B-A8044E6D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52217" y="5395829"/>
            <a:ext cx="433401" cy="523221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9D20CE5-6F3B-4ABF-8CA7-B3D2A11B0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47433" y="5425769"/>
            <a:ext cx="463341" cy="46334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586B25-9335-49D4-8626-D837A06DF849}"/>
              </a:ext>
            </a:extLst>
          </p:cNvPr>
          <p:cNvSpPr txBox="1"/>
          <p:nvPr/>
        </p:nvSpPr>
        <p:spPr>
          <a:xfrm>
            <a:off x="1388202" y="5972027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API/APP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9E9370-D3E8-4FAE-BD9D-AB41D1AF88DC}"/>
              </a:ext>
            </a:extLst>
          </p:cNvPr>
          <p:cNvSpPr txBox="1"/>
          <p:nvPr/>
        </p:nvSpPr>
        <p:spPr>
          <a:xfrm>
            <a:off x="6965762" y="5566444"/>
            <a:ext cx="120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Every N min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99F13E-A42A-4EED-8DE8-8AFDC21A2C79}"/>
              </a:ext>
            </a:extLst>
          </p:cNvPr>
          <p:cNvCxnSpPr>
            <a:cxnSpLocks/>
          </p:cNvCxnSpPr>
          <p:nvPr/>
        </p:nvCxnSpPr>
        <p:spPr>
          <a:xfrm>
            <a:off x="6849045" y="5959140"/>
            <a:ext cx="11831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7C88BBF3-E031-4041-B0C3-F3EED9696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94081" y="5621207"/>
            <a:ext cx="229326" cy="229326"/>
          </a:xfrm>
          <a:prstGeom prst="rect">
            <a:avLst/>
          </a:prstGeom>
          <a:noFill/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50DDE8-C684-4F9D-9C85-DE41D3EF622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1286" t="54902" r="23690" b="35341"/>
          <a:stretch/>
        </p:blipFill>
        <p:spPr>
          <a:xfrm>
            <a:off x="9734598" y="5362135"/>
            <a:ext cx="540676" cy="5906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2199A0-04C6-45D9-BDD5-156CB368C5C6}"/>
              </a:ext>
            </a:extLst>
          </p:cNvPr>
          <p:cNvSpPr txBox="1"/>
          <p:nvPr/>
        </p:nvSpPr>
        <p:spPr>
          <a:xfrm>
            <a:off x="9406990" y="5864305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Ready-to-use</a:t>
            </a:r>
          </a:p>
          <a:p>
            <a:pPr algn="ctr"/>
            <a:r>
              <a:rPr lang="en-GB" sz="1400" b="1" dirty="0"/>
              <a:t>Dashboards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4E5B29-01F8-4860-A7B5-B6171208D6E1}"/>
              </a:ext>
            </a:extLst>
          </p:cNvPr>
          <p:cNvCxnSpPr>
            <a:cxnSpLocks/>
          </p:cNvCxnSpPr>
          <p:nvPr/>
        </p:nvCxnSpPr>
        <p:spPr>
          <a:xfrm>
            <a:off x="5399115" y="5959140"/>
            <a:ext cx="531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065A1E3-4377-4920-AAB3-B521936E7FAE}"/>
              </a:ext>
            </a:extLst>
          </p:cNvPr>
          <p:cNvSpPr/>
          <p:nvPr/>
        </p:nvSpPr>
        <p:spPr>
          <a:xfrm>
            <a:off x="10778705" y="4990730"/>
            <a:ext cx="800100" cy="14525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Integrated Solution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4BDB99-3C6B-4505-B151-E98CC726F902}"/>
              </a:ext>
            </a:extLst>
          </p:cNvPr>
          <p:cNvCxnSpPr>
            <a:cxnSpLocks/>
          </p:cNvCxnSpPr>
          <p:nvPr/>
        </p:nvCxnSpPr>
        <p:spPr>
          <a:xfrm>
            <a:off x="3848149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DAD2F55-D430-4966-98E2-880128EDB07F}"/>
              </a:ext>
            </a:extLst>
          </p:cNvPr>
          <p:cNvSpPr txBox="1"/>
          <p:nvPr/>
        </p:nvSpPr>
        <p:spPr>
          <a:xfrm>
            <a:off x="2800591" y="5406349"/>
            <a:ext cx="104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Controlled Data Entry</a:t>
            </a:r>
          </a:p>
          <a:p>
            <a:pPr algn="ctr"/>
            <a:r>
              <a:rPr lang="en-GB" sz="1400" b="1" dirty="0"/>
              <a:t>Directly to Database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02E895E-F366-48D3-86DC-1A9BAD94F644}"/>
              </a:ext>
            </a:extLst>
          </p:cNvPr>
          <p:cNvCxnSpPr>
            <a:cxnSpLocks/>
          </p:cNvCxnSpPr>
          <p:nvPr/>
        </p:nvCxnSpPr>
        <p:spPr>
          <a:xfrm>
            <a:off x="2321197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0BC8DC-0825-4F1B-A8F2-77A2BC680511}"/>
              </a:ext>
            </a:extLst>
          </p:cNvPr>
          <p:cNvCxnSpPr>
            <a:cxnSpLocks/>
          </p:cNvCxnSpPr>
          <p:nvPr/>
        </p:nvCxnSpPr>
        <p:spPr>
          <a:xfrm>
            <a:off x="8927596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275CC0-BCF1-4E3A-A94D-B3DB4735C88A}"/>
              </a:ext>
            </a:extLst>
          </p:cNvPr>
          <p:cNvSpPr txBox="1"/>
          <p:nvPr/>
        </p:nvSpPr>
        <p:spPr>
          <a:xfrm>
            <a:off x="7978591" y="5864893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Data</a:t>
            </a:r>
          </a:p>
          <a:p>
            <a:pPr algn="ctr"/>
            <a:r>
              <a:rPr lang="en-GB" sz="1400" b="1" dirty="0"/>
              <a:t>Warehouse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4F1001-29DA-4B2A-98BF-DAD39014058E}"/>
              </a:ext>
            </a:extLst>
          </p:cNvPr>
          <p:cNvSpPr/>
          <p:nvPr/>
        </p:nvSpPr>
        <p:spPr>
          <a:xfrm>
            <a:off x="10778705" y="3011028"/>
            <a:ext cx="800100" cy="19328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Semi-Automated Reporting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A88932-6802-4799-B896-E80CE42321AC}"/>
              </a:ext>
            </a:extLst>
          </p:cNvPr>
          <p:cNvSpPr txBox="1"/>
          <p:nvPr/>
        </p:nvSpPr>
        <p:spPr>
          <a:xfrm>
            <a:off x="9336835" y="4150627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Power BI</a:t>
            </a:r>
          </a:p>
          <a:p>
            <a:pPr algn="ctr"/>
            <a:r>
              <a:rPr lang="en-GB" sz="1400" b="1" dirty="0"/>
              <a:t>Dashboard</a:t>
            </a:r>
          </a:p>
        </p:txBody>
      </p:sp>
      <p:pic>
        <p:nvPicPr>
          <p:cNvPr id="89" name="Picture 88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9620DE6A-182D-458F-9413-9054B584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3078604"/>
            <a:ext cx="379828" cy="372864"/>
          </a:xfrm>
          <a:prstGeom prst="rect">
            <a:avLst/>
          </a:prstGeom>
        </p:spPr>
      </p:pic>
      <p:sp>
        <p:nvSpPr>
          <p:cNvPr id="90" name="Right Brace 89">
            <a:extLst>
              <a:ext uri="{FF2B5EF4-FFF2-40B4-BE49-F238E27FC236}">
                <a16:creationId xmlns:a16="http://schemas.microsoft.com/office/drawing/2014/main" id="{FDA9F2A5-5618-49F3-A87C-79F3EB76D9FC}"/>
              </a:ext>
            </a:extLst>
          </p:cNvPr>
          <p:cNvSpPr/>
          <p:nvPr/>
        </p:nvSpPr>
        <p:spPr>
          <a:xfrm>
            <a:off x="5914009" y="3078605"/>
            <a:ext cx="648077" cy="18652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1" name="Picture 9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4BEE11CC-2026-4BC2-957E-36CF93F7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3731042"/>
            <a:ext cx="379828" cy="372864"/>
          </a:xfrm>
          <a:prstGeom prst="rect">
            <a:avLst/>
          </a:prstGeom>
        </p:spPr>
      </p:pic>
      <p:pic>
        <p:nvPicPr>
          <p:cNvPr id="92" name="Picture 91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D3F62541-662B-4D89-A170-9A109CCC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4348353"/>
            <a:ext cx="379828" cy="37286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6B6ED3B-E80F-4C42-B783-0846E479CB35}"/>
              </a:ext>
            </a:extLst>
          </p:cNvPr>
          <p:cNvSpPr txBox="1"/>
          <p:nvPr/>
        </p:nvSpPr>
        <p:spPr>
          <a:xfrm>
            <a:off x="4371049" y="3377096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C6DC62-C392-4D6A-81D1-093E9C94E685}"/>
              </a:ext>
            </a:extLst>
          </p:cNvPr>
          <p:cNvSpPr txBox="1"/>
          <p:nvPr/>
        </p:nvSpPr>
        <p:spPr>
          <a:xfrm>
            <a:off x="4360250" y="4051442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69F829-58D0-48D6-92D7-8219F8D038D9}"/>
              </a:ext>
            </a:extLst>
          </p:cNvPr>
          <p:cNvSpPr txBox="1"/>
          <p:nvPr/>
        </p:nvSpPr>
        <p:spPr>
          <a:xfrm>
            <a:off x="4353293" y="4662163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E6F241-DB64-4732-9108-BC28757AF30A}"/>
              </a:ext>
            </a:extLst>
          </p:cNvPr>
          <p:cNvCxnSpPr>
            <a:cxnSpLocks/>
          </p:cNvCxnSpPr>
          <p:nvPr/>
        </p:nvCxnSpPr>
        <p:spPr>
          <a:xfrm>
            <a:off x="3855869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C3CFBAC-F3DB-428E-8203-ADAE7149E5AE}"/>
              </a:ext>
            </a:extLst>
          </p:cNvPr>
          <p:cNvSpPr txBox="1"/>
          <p:nvPr/>
        </p:nvSpPr>
        <p:spPr>
          <a:xfrm>
            <a:off x="2861742" y="3961864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98" name="Picture 97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D4900EF6-31FA-4EF6-88B1-20939610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4666" y="3737433"/>
            <a:ext cx="379828" cy="37286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1DBA4B5-68D1-43C5-A3CC-FB52DDF6C458}"/>
              </a:ext>
            </a:extLst>
          </p:cNvPr>
          <p:cNvSpPr txBox="1"/>
          <p:nvPr/>
        </p:nvSpPr>
        <p:spPr>
          <a:xfrm>
            <a:off x="1453618" y="4117696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4F8E1A-BF35-4C6C-BB87-EF690D64FC8F}"/>
              </a:ext>
            </a:extLst>
          </p:cNvPr>
          <p:cNvCxnSpPr>
            <a:cxnSpLocks/>
          </p:cNvCxnSpPr>
          <p:nvPr/>
        </p:nvCxnSpPr>
        <p:spPr>
          <a:xfrm>
            <a:off x="2355541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BDB4F2BD-6186-4002-97BB-DBA2992BAD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15163" y="3687137"/>
            <a:ext cx="498039" cy="4980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9522947-3ABB-446A-872A-E581F017BCED}"/>
              </a:ext>
            </a:extLst>
          </p:cNvPr>
          <p:cNvSpPr txBox="1"/>
          <p:nvPr/>
        </p:nvSpPr>
        <p:spPr>
          <a:xfrm>
            <a:off x="6498588" y="4151874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Run Python Script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36B8FF-0E38-494A-8322-31435B4D29DE}"/>
              </a:ext>
            </a:extLst>
          </p:cNvPr>
          <p:cNvSpPr txBox="1"/>
          <p:nvPr/>
        </p:nvSpPr>
        <p:spPr>
          <a:xfrm>
            <a:off x="7943902" y="4159844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Update Database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C8EE2-E574-4A90-BC7E-10DB657FC1DD}"/>
              </a:ext>
            </a:extLst>
          </p:cNvPr>
          <p:cNvCxnSpPr>
            <a:cxnSpLocks/>
          </p:cNvCxnSpPr>
          <p:nvPr/>
        </p:nvCxnSpPr>
        <p:spPr>
          <a:xfrm>
            <a:off x="7411240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370A500-3DE4-41F7-AC5F-5C1400235085}"/>
              </a:ext>
            </a:extLst>
          </p:cNvPr>
          <p:cNvCxnSpPr>
            <a:cxnSpLocks/>
          </p:cNvCxnSpPr>
          <p:nvPr/>
        </p:nvCxnSpPr>
        <p:spPr>
          <a:xfrm>
            <a:off x="9007498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C426C86A-0CCA-4804-B8E4-737903D54A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637153" y="3704126"/>
            <a:ext cx="498040" cy="498040"/>
          </a:xfrm>
          <a:prstGeom prst="rect">
            <a:avLst/>
          </a:prstGeom>
        </p:spPr>
      </p:pic>
      <p:pic>
        <p:nvPicPr>
          <p:cNvPr id="124" name="Picture 12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433E2B-E2F7-44C3-B46C-EA3275D4BF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74699" y="3701716"/>
            <a:ext cx="1136262" cy="568131"/>
          </a:xfrm>
          <a:prstGeom prst="rect">
            <a:avLst/>
          </a:prstGeom>
        </p:spPr>
      </p:pic>
      <p:pic>
        <p:nvPicPr>
          <p:cNvPr id="126" name="Picture 12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6F8F45B-6948-4F21-BE51-739D114AF5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76314" y="5425769"/>
            <a:ext cx="1136262" cy="5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Geirinhas</dc:creator>
  <cp:lastModifiedBy>Pedro Geirinhas</cp:lastModifiedBy>
  <cp:revision>2</cp:revision>
  <dcterms:created xsi:type="dcterms:W3CDTF">2021-10-06T22:52:15Z</dcterms:created>
  <dcterms:modified xsi:type="dcterms:W3CDTF">2021-10-09T00:11:50Z</dcterms:modified>
</cp:coreProperties>
</file>