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1" r:id="rId7"/>
    <p:sldId id="260" r:id="rId8"/>
    <p:sldId id="263" r:id="rId9"/>
    <p:sldId id="262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4E73-68F0-4DB9-BB7B-D52081244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E3CD-E85F-494E-8AF3-135E33703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2653-CE04-4FCB-9EC4-10CCEE9B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DBD4-5477-4D46-89F1-9DCC6BAA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15C9-7342-4E7E-91A8-EFAD5931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51A4-6F00-4585-92B8-F20EA12D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A3247-D106-4C1C-A269-D2560117A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5D33-F732-49FB-A147-6BB6C709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5119-4946-46F9-A73B-003CEA3A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3D07-0F85-4E35-8CF2-4EFD56AF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1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27376-64BB-41B3-A1A9-25697302B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38341-3A05-4ADE-AA99-CB613E09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46944-D7D1-404D-B487-315771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09B7-B875-4F8F-9BC9-158CA0A3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314B-91F7-4DD1-9831-0E9FCE6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2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5BD1-5B12-4EF5-9456-DEAF19DA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784C-AE22-430D-8673-4E1E9DFE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EEAF-5A84-4CA9-AEEB-020ED1CD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1EA9-20DA-4CFA-BCF7-CEDB6A57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B290-2CCB-49CD-87A4-6799F5EB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1B23-79A5-461C-A78F-8E328C82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91563-0A97-47C3-9BFF-1B52B406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9EA9-11A8-4312-8E8E-8CB13E4F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BB9D-552C-4B7E-B246-0997EF6B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A026-25BC-403A-811A-58416F22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7B37-CF24-423F-AB7F-2FB85AB4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65E7-013B-46CB-8572-A78130A60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E262-E965-4B32-8D2E-7C4FB3E1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7C6D7-C015-427B-BFA2-E3437FB7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449F6-976E-47A8-B3F3-5A008C55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AE031-7968-443D-839B-D32EABAE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5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52C1-B07A-4714-87AA-FB43BDD1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C05B-4863-46E7-9707-A4E03947B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5A500-C54E-4E64-B1D0-FCB4DAA6E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DA2DA-8FF1-49D0-B6E7-BA2AF22E0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0A15D-BB36-41F8-BC50-E035153AE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25621-3F00-4320-92F5-116B41CB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3661F-6564-4A70-88CD-12448AF2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87EDF-679B-4AEB-92A3-7DADB3DE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ACF9-FF8D-47E9-AD95-9C63EC27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6D1FD-1788-497D-A405-1D37A76F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2EC1D-2014-4A5B-A3B2-BF0A03C3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5C21F-510D-4EB1-9216-9A9C5A33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A9AAA-C7A9-47CB-9DB0-5CB14A6F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2F092-D54A-46D0-AFE4-CBA33374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25685-51A6-430C-B6FB-A9DDEFA4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39C-7A34-43F8-B1B4-2B33FE81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46D6-2571-4428-84A3-35C8C2B0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99747-6020-4B59-9294-41D227CA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D87D-492F-45CA-8298-9132555A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07161-1280-4456-8EEC-DEC9F63A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2C3A9-6667-4067-B548-31E8B886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82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CD0F-D1DB-4A62-87D0-5FD535B1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59052-EF84-4EA5-BA27-2B5F15E8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A3627-6FCB-4D62-A312-42955CFB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29C33-0B99-4A54-B0F6-455B351D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8E8BF-EFE4-4AFA-AB39-38D7B33C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21698-9405-433B-A1F8-05034E1E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6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CE304-AC8F-4577-9DBF-078999D0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AB8A1-1307-4005-81A2-3F200F20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1B34-3BC0-42D0-AFE5-0BDBF8244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4011-5C82-4A50-86F6-4940291FF65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85EB-657F-457F-9D44-2FD71E552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D074-E422-4080-AF70-0D672DD0B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318D-6A8E-46CA-9AA8-E720E5C7C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7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9F70-6EA6-4CC3-B328-9E8AA694F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Company X - Tobacco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E091F-2E9C-4AB7-9C42-0BE699F03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Analysing Retailers and Salesman Performance</a:t>
            </a:r>
          </a:p>
          <a:p>
            <a:endParaRPr lang="en-GB" dirty="0"/>
          </a:p>
          <a:p>
            <a:r>
              <a:rPr lang="en-GB" dirty="0"/>
              <a:t>Pedro Geirinhas</a:t>
            </a:r>
          </a:p>
          <a:p>
            <a:r>
              <a:rPr lang="en-GB" dirty="0"/>
              <a:t>https://github.com/</a:t>
            </a:r>
            <a:r>
              <a:rPr lang="en-GB" b="1" dirty="0"/>
              <a:t>pgeirinhas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A2CEA-0C66-4479-90D0-B512761D9781}"/>
              </a:ext>
            </a:extLst>
          </p:cNvPr>
          <p:cNvSpPr/>
          <p:nvPr/>
        </p:nvSpPr>
        <p:spPr>
          <a:xfrm>
            <a:off x="630315" y="616367"/>
            <a:ext cx="484720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 IN PROGRESS - PRESENTATION SKELETON ONLY</a:t>
            </a:r>
          </a:p>
        </p:txBody>
      </p:sp>
    </p:spTree>
    <p:extLst>
      <p:ext uri="{BB962C8B-B14F-4D97-AF65-F5344CB8AC3E}">
        <p14:creationId xmlns:p14="http://schemas.microsoft.com/office/powerpoint/2010/main" val="206473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F139-68EE-4761-8A77-613A95CC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8DE55-B2AF-4E45-9F40-E244FF8EE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8" t="25972" r="22891" b="7500"/>
          <a:stretch/>
        </p:blipFill>
        <p:spPr>
          <a:xfrm>
            <a:off x="2314575" y="1930399"/>
            <a:ext cx="7305675" cy="4562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D34F05-1241-45CF-B943-26BAF8D0115F}"/>
              </a:ext>
            </a:extLst>
          </p:cNvPr>
          <p:cNvSpPr/>
          <p:nvPr/>
        </p:nvSpPr>
        <p:spPr>
          <a:xfrm>
            <a:off x="6973965" y="365125"/>
            <a:ext cx="484720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406108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84E0-7FCF-4D82-9104-FAE7BFD5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sz="3400"/>
              <a:t>Next Steps /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63DC-BAAE-49B2-BFFE-1A59F5C8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1100"/>
              <a:t>Creation of an API/APP to avoid manual data entry (maximize business análisis and reduce error + manual tasks)</a:t>
            </a:r>
          </a:p>
          <a:p>
            <a:endParaRPr lang="en-GB" sz="1100"/>
          </a:p>
          <a:p>
            <a:r>
              <a:rPr lang="en-GB" sz="1100"/>
              <a:t>Creation of a Control Group for A/B Testing -&gt; detailed incentives campaign efficiency measurement</a:t>
            </a:r>
          </a:p>
          <a:p>
            <a:endParaRPr lang="en-GB" sz="1100"/>
          </a:p>
          <a:p>
            <a:r>
              <a:rPr lang="en-GB" sz="1100"/>
              <a:t>Investing in Airflow ETL for automated Dashboard </a:t>
            </a:r>
          </a:p>
          <a:p>
            <a:pPr marL="0" indent="0">
              <a:buNone/>
            </a:pPr>
            <a:r>
              <a:rPr lang="en-GB" sz="1100"/>
              <a:t>(maximize business análisis and reduce manual tasks)</a:t>
            </a:r>
          </a:p>
          <a:p>
            <a:endParaRPr lang="en-GB" sz="1100"/>
          </a:p>
          <a:p>
            <a:r>
              <a:rPr lang="en-GB" sz="1100"/>
              <a:t>Consider using merchandising or other resources as incentives in order to reduce investment</a:t>
            </a:r>
          </a:p>
          <a:p>
            <a:endParaRPr lang="en-GB" sz="1100"/>
          </a:p>
          <a:p>
            <a:r>
              <a:rPr lang="en-GB" sz="1100"/>
              <a:t>Consider exponential variables money incentives for (Monthly, Quarterly, Semi-annually) inestead of fixed incentive per successful lead/sale</a:t>
            </a:r>
          </a:p>
          <a:p>
            <a:endParaRPr lang="en-GB" sz="1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4B5CA5B-57D7-4981-A1E3-A3137053A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2" t="19513" r="11464" b="11708"/>
          <a:stretch/>
        </p:blipFill>
        <p:spPr>
          <a:xfrm>
            <a:off x="5405862" y="1929661"/>
            <a:ext cx="6019331" cy="2995432"/>
          </a:xfrm>
          <a:prstGeom prst="rect">
            <a:avLst/>
          </a:prstGeom>
          <a:effectLst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5183BA9-35C5-4C50-872F-F19CCF6BCD92}"/>
              </a:ext>
            </a:extLst>
          </p:cNvPr>
          <p:cNvSpPr/>
          <p:nvPr/>
        </p:nvSpPr>
        <p:spPr>
          <a:xfrm>
            <a:off x="3915052" y="4009135"/>
            <a:ext cx="1287263" cy="51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3E508D-F0BA-404B-835E-4B0653AD225F}"/>
              </a:ext>
            </a:extLst>
          </p:cNvPr>
          <p:cNvSpPr/>
          <p:nvPr/>
        </p:nvSpPr>
        <p:spPr>
          <a:xfrm>
            <a:off x="6973965" y="365125"/>
            <a:ext cx="484720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18222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F626-3C3A-4335-BB73-9D32318F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Analysing Retailers and Salesman Performance: Agenda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66F4-45A7-40F4-9052-2812F486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&amp; Business Problem</a:t>
            </a:r>
          </a:p>
          <a:p>
            <a:r>
              <a:rPr lang="en-GB" dirty="0"/>
              <a:t>Data Analysis</a:t>
            </a:r>
          </a:p>
          <a:p>
            <a:pPr lvl="1"/>
            <a:r>
              <a:rPr lang="en-GB" dirty="0"/>
              <a:t>Data Limitations</a:t>
            </a:r>
          </a:p>
          <a:p>
            <a:pPr lvl="1"/>
            <a:r>
              <a:rPr lang="en-GB" dirty="0"/>
              <a:t>New KPIs</a:t>
            </a:r>
          </a:p>
          <a:p>
            <a:pPr lvl="1"/>
            <a:r>
              <a:rPr lang="en-GB" dirty="0"/>
              <a:t>Findings &amp; Results</a:t>
            </a:r>
          </a:p>
          <a:p>
            <a:r>
              <a:rPr lang="en-GB" dirty="0"/>
              <a:t>New Dashboard</a:t>
            </a:r>
          </a:p>
          <a:p>
            <a:r>
              <a:rPr lang="en-GB" dirty="0"/>
              <a:t>Conclusions</a:t>
            </a:r>
          </a:p>
          <a:p>
            <a:r>
              <a:rPr lang="en-GB" dirty="0"/>
              <a:t>Next Steps / Recommendations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D06F5-CF3A-4C59-9C7C-C23525E43330}"/>
              </a:ext>
            </a:extLst>
          </p:cNvPr>
          <p:cNvSpPr/>
          <p:nvPr/>
        </p:nvSpPr>
        <p:spPr>
          <a:xfrm>
            <a:off x="7078740" y="4959767"/>
            <a:ext cx="484720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 IN PROGRESS - PRESENTATION SKELETON ONLY</a:t>
            </a:r>
          </a:p>
        </p:txBody>
      </p:sp>
    </p:spTree>
    <p:extLst>
      <p:ext uri="{BB962C8B-B14F-4D97-AF65-F5344CB8AC3E}">
        <p14:creationId xmlns:p14="http://schemas.microsoft.com/office/powerpoint/2010/main" val="229138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33B4-CDD7-4540-A81D-EF90BC9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&amp;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2BD6-B543-4D31-B8C2-0D571622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8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A5CB-CA91-430B-81AA-B80D7207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-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1694-7C0B-4C6B-B2FB-69EDD32D3F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Current Dataset creation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Insert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9E1BE-F6BC-4D6C-9C49-040A960A73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 entry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Prone to error</a:t>
            </a:r>
          </a:p>
          <a:p>
            <a:r>
              <a:rPr lang="en-GB" dirty="0"/>
              <a:t>Better alternatives can be considered (API/APP)</a:t>
            </a:r>
          </a:p>
        </p:txBody>
      </p:sp>
    </p:spTree>
    <p:extLst>
      <p:ext uri="{BB962C8B-B14F-4D97-AF65-F5344CB8AC3E}">
        <p14:creationId xmlns:p14="http://schemas.microsoft.com/office/powerpoint/2010/main" val="126780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7DA4-D87B-4DAC-AACC-0688AC89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- Limitations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D3D79-49A2-4689-BD2A-615679DC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7891" y="4185603"/>
            <a:ext cx="3449684" cy="823912"/>
          </a:xfrm>
        </p:spPr>
        <p:txBody>
          <a:bodyPr/>
          <a:lstStyle/>
          <a:p>
            <a:r>
              <a:rPr lang="en-GB" dirty="0"/>
              <a:t>Population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D73E9C-E52F-4497-9D95-A525076479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0718471"/>
              </p:ext>
            </p:extLst>
          </p:nvPr>
        </p:nvGraphicFramePr>
        <p:xfrm>
          <a:off x="830910" y="5009515"/>
          <a:ext cx="51577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74629041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85211232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7468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Retailers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 Retailers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</a:t>
                      </a:r>
                      <a:r>
                        <a:rPr lang="el-GR" dirty="0"/>
                        <a:t>Δ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3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Zone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6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Zone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8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Zone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8069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24081-EA25-4635-BD64-FF30B314D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185603"/>
            <a:ext cx="5183188" cy="823912"/>
          </a:xfrm>
        </p:spPr>
        <p:txBody>
          <a:bodyPr/>
          <a:lstStyle/>
          <a:p>
            <a:r>
              <a:rPr lang="en-GB" dirty="0"/>
              <a:t>Control Group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61BCB9-8058-4EE9-B30D-CE907C5A32E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99143406"/>
              </p:ext>
            </p:extLst>
          </p:nvPr>
        </p:nvGraphicFramePr>
        <p:xfrm>
          <a:off x="6172200" y="5009515"/>
          <a:ext cx="51831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660455483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448466329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40081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 Retailers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</a:t>
                      </a:r>
                      <a:r>
                        <a:rPr lang="el-GR" dirty="0"/>
                        <a:t>Δ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Δ</a:t>
                      </a:r>
                      <a:r>
                        <a:rPr lang="en-GB" dirty="0"/>
                        <a:t> Sale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04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5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1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65233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7529E-9F7C-437F-8F23-A7460DE698EB}"/>
              </a:ext>
            </a:extLst>
          </p:cNvPr>
          <p:cNvSpPr txBox="1">
            <a:spLocks/>
          </p:cNvSpPr>
          <p:nvPr/>
        </p:nvSpPr>
        <p:spPr>
          <a:xfrm>
            <a:off x="838200" y="1420427"/>
            <a:ext cx="10515600" cy="2974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b="0" dirty="0"/>
              <a:t>Dynamic industry - too many external dependencies (e.g.: marketing campaigns, new legislation) to be able to determine increased sales without control group.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b="0" dirty="0"/>
              <a:t>A/B testing is required to make more confident and exploratory statistical inferences and conclusions about experiment (provide control-group recommended sample size, sample type and running-time of experiment). </a:t>
            </a:r>
          </a:p>
          <a:p>
            <a:pPr>
              <a:spcBef>
                <a:spcPts val="1800"/>
              </a:spcBef>
            </a:pPr>
            <a:r>
              <a:rPr lang="en-GB" sz="1900" b="0" dirty="0"/>
              <a:t>Note: could also use survey or NPS tool (if already available) to get more data for additional statistics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b="0" dirty="0"/>
              <a:t> Currently, from data available, insights show possible positive impact. Attention: correlation does not imply causation: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DE2D3A-465D-42B5-9661-8E3892CBC933}"/>
              </a:ext>
            </a:extLst>
          </p:cNvPr>
          <p:cNvSpPr/>
          <p:nvPr/>
        </p:nvSpPr>
        <p:spPr>
          <a:xfrm>
            <a:off x="7012065" y="206976"/>
            <a:ext cx="484720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648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D37-00B4-4DEB-AE60-B870B237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- New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705C-65A4-40AD-8B86-DE149E1A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</a:rPr>
              <a:t>Given KPIs</a:t>
            </a:r>
          </a:p>
          <a:p>
            <a:r>
              <a:rPr lang="en-GB" b="1" dirty="0"/>
              <a:t># Incentives per Retailer:</a:t>
            </a:r>
            <a:r>
              <a:rPr lang="en-GB" dirty="0"/>
              <a:t> incentives objective set by company</a:t>
            </a:r>
          </a:p>
          <a:p>
            <a:r>
              <a:rPr lang="en-GB" b="1" dirty="0"/>
              <a:t>Cost €:</a:t>
            </a:r>
            <a:r>
              <a:rPr lang="en-GB" dirty="0"/>
              <a:t> how much company paid retailer in € for reaching their incentives</a:t>
            </a:r>
          </a:p>
          <a:p>
            <a:r>
              <a:rPr lang="en-GB" b="1" dirty="0"/>
              <a:t>Incentives Achieved (#):</a:t>
            </a:r>
            <a:r>
              <a:rPr lang="en-GB" dirty="0"/>
              <a:t> how many incentives the retailer achieved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</a:rPr>
              <a:t>Newly Created KPIs</a:t>
            </a:r>
          </a:p>
          <a:p>
            <a:r>
              <a:rPr lang="en-GB" b="1" dirty="0"/>
              <a:t>Coverage %:</a:t>
            </a:r>
            <a:r>
              <a:rPr lang="en-GB" dirty="0"/>
              <a:t> Incentive Achieved (#) / # incentives per retailer</a:t>
            </a:r>
          </a:p>
          <a:p>
            <a:r>
              <a:rPr lang="en-GB" b="1" dirty="0"/>
              <a:t>Incentive </a:t>
            </a:r>
            <a:r>
              <a:rPr lang="el-GR" b="1" dirty="0"/>
              <a:t>Δ</a:t>
            </a:r>
            <a:r>
              <a:rPr lang="en-GB" b="1" dirty="0"/>
              <a:t> %:</a:t>
            </a:r>
            <a:r>
              <a:rPr lang="en-GB" dirty="0"/>
              <a:t> increased incentives over period</a:t>
            </a:r>
          </a:p>
          <a:p>
            <a:r>
              <a:rPr lang="en-GB" b="1" dirty="0"/>
              <a:t>Average Sales </a:t>
            </a:r>
            <a:r>
              <a:rPr lang="el-GR" b="1" dirty="0"/>
              <a:t>Δ</a:t>
            </a:r>
            <a:r>
              <a:rPr lang="en-GB" b="1" dirty="0"/>
              <a:t> (#): </a:t>
            </a:r>
            <a:r>
              <a:rPr lang="en-GB" dirty="0"/>
              <a:t>average</a:t>
            </a:r>
            <a:r>
              <a:rPr lang="en-GB" b="1" dirty="0"/>
              <a:t> </a:t>
            </a:r>
            <a:r>
              <a:rPr lang="en-GB" dirty="0"/>
              <a:t>sales increase # over period</a:t>
            </a:r>
            <a:endParaRPr lang="en-GB" b="1" dirty="0"/>
          </a:p>
          <a:p>
            <a:r>
              <a:rPr lang="en-GB" b="1" dirty="0"/>
              <a:t>Average Sales </a:t>
            </a:r>
            <a:r>
              <a:rPr lang="el-GR" b="1" dirty="0"/>
              <a:t>Δ</a:t>
            </a:r>
            <a:r>
              <a:rPr lang="en-GB" b="1" dirty="0"/>
              <a:t> (%): </a:t>
            </a:r>
            <a:r>
              <a:rPr lang="en-GB" dirty="0"/>
              <a:t>average sales increase % over period</a:t>
            </a:r>
            <a:endParaRPr lang="en-GB" b="1" dirty="0"/>
          </a:p>
          <a:p>
            <a:r>
              <a:rPr lang="en-GB" b="1" dirty="0"/>
              <a:t>Incentive </a:t>
            </a:r>
            <a:r>
              <a:rPr lang="el-GR" b="1" dirty="0"/>
              <a:t>Δ</a:t>
            </a:r>
            <a:r>
              <a:rPr lang="en-GB" b="1" dirty="0"/>
              <a:t> Cost (€):</a:t>
            </a:r>
            <a:r>
              <a:rPr lang="en-GB" dirty="0"/>
              <a:t> Cost / (Average Incentive </a:t>
            </a:r>
            <a:r>
              <a:rPr lang="el-GR" dirty="0"/>
              <a:t>Δ</a:t>
            </a:r>
            <a:r>
              <a:rPr lang="en-GB" dirty="0"/>
              <a:t> * #Incentive per Retailer)</a:t>
            </a:r>
          </a:p>
          <a:p>
            <a:pPr marL="0" indent="0">
              <a:buNone/>
            </a:pPr>
            <a:r>
              <a:rPr lang="en-GB" sz="1900" dirty="0"/>
              <a:t>Assumption: </a:t>
            </a:r>
            <a:r>
              <a:rPr lang="en-GB" sz="2000" dirty="0"/>
              <a:t>Incentive </a:t>
            </a:r>
            <a:r>
              <a:rPr lang="el-GR" sz="2000" dirty="0"/>
              <a:t>Δ</a:t>
            </a:r>
            <a:r>
              <a:rPr lang="en-GB" sz="2000" dirty="0"/>
              <a:t> = Retailer </a:t>
            </a:r>
            <a:r>
              <a:rPr lang="el-GR" sz="1800" dirty="0"/>
              <a:t>Δ</a:t>
            </a:r>
            <a:endParaRPr lang="en-GB" sz="19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F13DF-3F57-47CB-A754-67948337DC43}"/>
              </a:ext>
            </a:extLst>
          </p:cNvPr>
          <p:cNvSpPr/>
          <p:nvPr/>
        </p:nvSpPr>
        <p:spPr>
          <a:xfrm>
            <a:off x="6973965" y="365125"/>
            <a:ext cx="484720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77144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E6CD-C695-45BB-8424-F97F048D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- New KPIs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5CB141-8DDB-4605-97A9-FE7574ED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958"/>
          </a:xfrm>
        </p:spPr>
        <p:txBody>
          <a:bodyPr>
            <a:normAutofit/>
          </a:bodyPr>
          <a:lstStyle/>
          <a:p>
            <a:r>
              <a:rPr lang="en-GB" dirty="0"/>
              <a:t>In practice: *</a:t>
            </a:r>
            <a:r>
              <a:rPr lang="en-GB" sz="1800" dirty="0">
                <a:solidFill>
                  <a:srgbClr val="FF0000"/>
                </a:solidFill>
              </a:rPr>
              <a:t>(transpose table below, think about showing critical KPIs only)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20126B-3C62-46C2-913A-E2C821A3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70" y="2352582"/>
            <a:ext cx="9501273" cy="33468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AB268D-A153-4100-8ACA-920FF2FBC28E}"/>
              </a:ext>
            </a:extLst>
          </p:cNvPr>
          <p:cNvSpPr/>
          <p:nvPr/>
        </p:nvSpPr>
        <p:spPr>
          <a:xfrm>
            <a:off x="6973965" y="365125"/>
            <a:ext cx="484720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87698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53B5-18FD-4AA2-8F1D-9BDCE106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– Findings and Results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9C78-B64D-4695-AEAB-BB4DBCB9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958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Currently: Cost to Increase = 10.9€</a:t>
            </a:r>
          </a:p>
          <a:p>
            <a:r>
              <a:rPr lang="en-GB" dirty="0"/>
              <a:t>Region 3 has best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2EFC3-8379-42FC-B405-0E9F5B1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28" y="2487520"/>
            <a:ext cx="11162743" cy="38286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8A032-A16E-4C67-8C3B-A811AE36ABAF}"/>
              </a:ext>
            </a:extLst>
          </p:cNvPr>
          <p:cNvSpPr/>
          <p:nvPr/>
        </p:nvSpPr>
        <p:spPr>
          <a:xfrm>
            <a:off x="7009476" y="116550"/>
            <a:ext cx="484720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11332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54C4-6C58-4096-924C-1437F863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– Findings and Results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82863-2E1D-44EA-BE52-9427CC60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3" y="1758042"/>
            <a:ext cx="11498053" cy="45419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1F57C8-B9CE-4EEC-8FFE-597CCB5F0A59}"/>
              </a:ext>
            </a:extLst>
          </p:cNvPr>
          <p:cNvSpPr/>
          <p:nvPr/>
        </p:nvSpPr>
        <p:spPr>
          <a:xfrm>
            <a:off x="7112119" y="43139"/>
            <a:ext cx="484720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2691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Company X - Tobacco Industry</vt:lpstr>
      <vt:lpstr>Analysing Retailers and Salesman Performance: Agenda </vt:lpstr>
      <vt:lpstr>Introduction &amp; Business Problem</vt:lpstr>
      <vt:lpstr>Data Analysis - Limitations</vt:lpstr>
      <vt:lpstr>Data Analysis - Limitations </vt:lpstr>
      <vt:lpstr>Data Analysis - New KPIs</vt:lpstr>
      <vt:lpstr>Data Analysis - New KPIs</vt:lpstr>
      <vt:lpstr>Data Analysis – Findings and Results A</vt:lpstr>
      <vt:lpstr>Data Analysis – Findings and Results B</vt:lpstr>
      <vt:lpstr>Power BI Dashboard</vt:lpstr>
      <vt:lpstr>Next Steps /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 - Tobacco Industry</dc:title>
  <dc:creator>Pedro Geirinhas</dc:creator>
  <cp:lastModifiedBy>Pedro Geirinhas</cp:lastModifiedBy>
  <cp:revision>1</cp:revision>
  <dcterms:created xsi:type="dcterms:W3CDTF">2021-10-06T21:21:53Z</dcterms:created>
  <dcterms:modified xsi:type="dcterms:W3CDTF">2021-10-06T22:20:28Z</dcterms:modified>
</cp:coreProperties>
</file>