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0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913" autoAdjust="0"/>
  </p:normalViewPr>
  <p:slideViewPr>
    <p:cSldViewPr snapToGrid="0">
      <p:cViewPr varScale="1">
        <p:scale>
          <a:sx n="73" d="100"/>
          <a:sy n="73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024A-B4DF-4243-9698-463A6D7912F6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66C96-5C15-43F7-9489-893B5ABC4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442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How to we as humans remember our past and tasks, and plan for the future.</a:t>
            </a:r>
          </a:p>
          <a:p>
            <a:r>
              <a:rPr lang="en-ZA" dirty="0"/>
              <a:t>For PC it is much the same way – which is stored as bits in either volatile mem </a:t>
            </a:r>
            <a:r>
              <a:rPr lang="en-ZA" dirty="0" err="1"/>
              <a:t>ie</a:t>
            </a:r>
            <a:r>
              <a:rPr lang="en-ZA" dirty="0"/>
              <a:t> RAM or non-volatile </a:t>
            </a:r>
            <a:r>
              <a:rPr lang="en-ZA" dirty="0" err="1"/>
              <a:t>ie</a:t>
            </a:r>
            <a:r>
              <a:rPr lang="en-ZA" dirty="0"/>
              <a:t> Disk.</a:t>
            </a:r>
          </a:p>
          <a:p>
            <a:r>
              <a:rPr lang="en-ZA" dirty="0"/>
              <a:t>For short term task its RAM and long term task store on disk.</a:t>
            </a:r>
          </a:p>
          <a:p>
            <a:r>
              <a:rPr lang="en-ZA" dirty="0"/>
              <a:t>When running an app the OS allocates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6C96-5C15-43F7-9489-893B5ABC4E6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258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Def </a:t>
            </a:r>
            <a:r>
              <a:rPr lang="en-ZA" dirty="0" err="1"/>
              <a:t>val</a:t>
            </a:r>
            <a:r>
              <a:rPr lang="en-ZA" dirty="0"/>
              <a:t> and ref</a:t>
            </a:r>
          </a:p>
          <a:p>
            <a:r>
              <a:rPr lang="en-ZA" dirty="0"/>
              <a:t>Why generations – to make sure that we don’t redundantly scan objects.</a:t>
            </a:r>
          </a:p>
          <a:p>
            <a:r>
              <a:rPr lang="en-ZA" dirty="0"/>
              <a:t>Machine instructions</a:t>
            </a:r>
          </a:p>
          <a:p>
            <a:r>
              <a:rPr lang="en-ZA" dirty="0"/>
              <a:t>Stack - Value types (Struct)</a:t>
            </a:r>
          </a:p>
          <a:p>
            <a:pPr lvl="1"/>
            <a:r>
              <a:rPr lang="en-ZA" dirty="0"/>
              <a:t>Stack overflow</a:t>
            </a:r>
          </a:p>
          <a:p>
            <a:r>
              <a:rPr lang="en-ZA" dirty="0"/>
              <a:t>Heap - Reference types/Pointers (Class)</a:t>
            </a:r>
          </a:p>
          <a:p>
            <a:pPr lvl="2"/>
            <a:r>
              <a:rPr lang="en-ZA" dirty="0"/>
              <a:t>LOH</a:t>
            </a:r>
          </a:p>
          <a:p>
            <a:pPr lvl="2"/>
            <a:r>
              <a:rPr lang="en-ZA" dirty="0"/>
              <a:t>SOH</a:t>
            </a:r>
          </a:p>
          <a:p>
            <a:pPr lvl="3"/>
            <a:r>
              <a:rPr lang="en-ZA" dirty="0"/>
              <a:t>Managed</a:t>
            </a:r>
          </a:p>
          <a:p>
            <a:pPr lvl="3"/>
            <a:r>
              <a:rPr lang="en-ZA" dirty="0"/>
              <a:t>Unmanaged</a:t>
            </a:r>
          </a:p>
          <a:p>
            <a:pPr lvl="1"/>
            <a:r>
              <a:rPr lang="en-ZA" dirty="0"/>
              <a:t>Memory leaks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6C96-5C15-43F7-9489-893B5ABC4E69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9083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hreads</a:t>
            </a:r>
            <a:endParaRPr lang="en-ZA" dirty="0"/>
          </a:p>
          <a:p>
            <a:r>
              <a:rPr lang="en-ZA" dirty="0"/>
              <a:t>Mimes stuck in a box?</a:t>
            </a:r>
          </a:p>
          <a:p>
            <a:r>
              <a:rPr lang="en-ZA" dirty="0"/>
              <a:t>Pulling Strings</a:t>
            </a:r>
          </a:p>
          <a:p>
            <a:endParaRPr lang="en-US" dirty="0"/>
          </a:p>
          <a:p>
            <a:r>
              <a:rPr lang="en-US" dirty="0"/>
              <a:t>The problem that it solves – value type and ref  def.</a:t>
            </a:r>
          </a:p>
          <a:p>
            <a:r>
              <a:rPr lang="en-US" dirty="0"/>
              <a:t>String changes how it looks.</a:t>
            </a:r>
          </a:p>
          <a:p>
            <a:r>
              <a:rPr lang="en-US" dirty="0"/>
              <a:t>Example of value type changed to a ref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6C96-5C15-43F7-9489-893B5ABC4E6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515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Generations</a:t>
            </a:r>
          </a:p>
          <a:p>
            <a:r>
              <a:rPr lang="en-ZA" dirty="0"/>
              <a:t>Managed memory</a:t>
            </a:r>
          </a:p>
          <a:p>
            <a:pPr lvl="1"/>
            <a:r>
              <a:rPr lang="en-ZA" dirty="0"/>
              <a:t>CLR, IL, Compiler, GC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6C96-5C15-43F7-9489-893B5ABC4E69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997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Unmanaged</a:t>
            </a:r>
          </a:p>
          <a:p>
            <a:pPr lvl="1"/>
            <a:r>
              <a:rPr lang="en-ZA" dirty="0"/>
              <a:t>Pinned</a:t>
            </a:r>
          </a:p>
          <a:p>
            <a:pPr lvl="1"/>
            <a:r>
              <a:rPr lang="en-ZA" dirty="0"/>
              <a:t>Marshalled/Interop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6C96-5C15-43F7-9489-893B5ABC4E6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952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rules for implementing the </a:t>
            </a:r>
            <a:r>
              <a:rPr lang="en-US" dirty="0" err="1"/>
              <a:t>IDipose</a:t>
            </a:r>
            <a:r>
              <a:rPr lang="en-US" dirty="0"/>
              <a:t>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66C96-5C15-43F7-9489-893B5ABC4E69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97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5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09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2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12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709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55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8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10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0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75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1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330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4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307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4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47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09F338-2B62-4F94-A1A1-CED6B41EDDE2}" type="datetimeFigureOut">
              <a:rPr lang="en-ZA" smtClean="0"/>
              <a:t>2017/07/10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2D6A9B-47C6-4A5E-819B-129ACCC900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52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D61A-E297-4E5E-A9BB-89881A3A7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DotNet</a:t>
            </a:r>
            <a:r>
              <a:rPr lang="en-ZA" dirty="0"/>
              <a:t> Memory Memoir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D118B-BAE6-4C00-88F1-C23082745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Introductions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D5CCF-3481-40A3-9D45-B9BFD5CE3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81" y="4018325"/>
            <a:ext cx="2540003" cy="13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D8C5-774A-45A8-B795-771D80FA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/>
              <a:t>Haemorrhaging – Brain Surgery…</a:t>
            </a:r>
            <a:br>
              <a:rPr lang="en-ZA" b="1" dirty="0"/>
            </a:br>
            <a:r>
              <a:rPr lang="en-ZA" sz="2200" dirty="0"/>
              <a:t>Deterministic Finalization through </a:t>
            </a:r>
            <a:r>
              <a:rPr lang="en-ZA" sz="2200" dirty="0" err="1"/>
              <a:t>IDisposable</a:t>
            </a:r>
            <a:r>
              <a:rPr lang="en-ZA" sz="2200" dirty="0"/>
              <a:t> </a:t>
            </a:r>
            <a:br>
              <a:rPr lang="en-ZA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13C8FAA-2105-46D9-BBFA-419095EF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113BC-156A-4679-A488-49962C8BD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9209"/>
            <a:ext cx="4442921" cy="4059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17F4B6-6DFB-4931-8795-8E6D74AA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39" y="2119209"/>
            <a:ext cx="5217568" cy="40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8800-B047-499A-BEBF-05A6F09E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Haemorrhaging – Brain Surgery…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1649-45AD-4407-9AD4-769F3612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“using”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5BE2A-2077-4FE0-891D-89754F47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10" y="3074781"/>
            <a:ext cx="2953162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13A24-409E-462F-8E55-1A697C348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510" y="4117347"/>
            <a:ext cx="2896004" cy="1667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315F9-06BB-458B-AC23-BF814625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765" y="3017056"/>
            <a:ext cx="4990633" cy="244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3FD5-6233-4672-B33A-E43EFC3A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Thanks!	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EE35-AFBC-4D0F-B7EA-AE2BBDC0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4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5220-0E37-43F9-BE63-82911C64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Agenda-Mind Blow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6561-9A4C-4E24-B46F-17B646DF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b="1" dirty="0"/>
              <a:t>Silicon and Synapsis </a:t>
            </a:r>
          </a:p>
          <a:p>
            <a:r>
              <a:rPr lang="en-ZA" b="1" dirty="0"/>
              <a:t>Mind Map </a:t>
            </a:r>
          </a:p>
          <a:p>
            <a:r>
              <a:rPr lang="en-ZA" b="1" dirty="0"/>
              <a:t>Mind the Mime Pulling Strings</a:t>
            </a:r>
          </a:p>
          <a:p>
            <a:r>
              <a:rPr lang="en-ZA" b="1" dirty="0"/>
              <a:t>Train of Thought</a:t>
            </a:r>
          </a:p>
          <a:p>
            <a:r>
              <a:rPr lang="en-ZA" b="1" dirty="0"/>
              <a:t>Mind Games</a:t>
            </a:r>
          </a:p>
          <a:p>
            <a:r>
              <a:rPr lang="en-ZA" b="1" dirty="0"/>
              <a:t>Brain Farts</a:t>
            </a:r>
          </a:p>
          <a:p>
            <a:r>
              <a:rPr lang="en-ZA" b="1" dirty="0"/>
              <a:t>Haemorrhaging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00D22-F2BE-402B-A006-9050AC112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11" y="2537736"/>
            <a:ext cx="3816991" cy="33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3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FC52-5C91-4355-A612-E91A5674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Silicon and Synapsis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8AF4-130B-415D-946F-420C705D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Why? - Storage</a:t>
            </a:r>
          </a:p>
          <a:p>
            <a:r>
              <a:rPr lang="en-ZA" dirty="0"/>
              <a:t>Where? – RAM and Disk</a:t>
            </a:r>
          </a:p>
          <a:p>
            <a:r>
              <a:rPr lang="en-ZA" dirty="0"/>
              <a:t>Why PIDs?</a:t>
            </a:r>
          </a:p>
          <a:p>
            <a:pPr lvl="1"/>
            <a:r>
              <a:rPr lang="en-ZA" dirty="0"/>
              <a:t>Self Preservation</a:t>
            </a:r>
          </a:p>
          <a:p>
            <a:pPr lvl="1"/>
            <a:r>
              <a:rPr lang="en-ZA" dirty="0"/>
              <a:t>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95DFF-5754-4B9F-B741-12CFC7718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86" y="739295"/>
            <a:ext cx="1750712" cy="15850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670051A-9751-4129-AC74-56FE013E8D10}"/>
              </a:ext>
            </a:extLst>
          </p:cNvPr>
          <p:cNvGrpSpPr/>
          <p:nvPr/>
        </p:nvGrpSpPr>
        <p:grpSpPr>
          <a:xfrm>
            <a:off x="5513886" y="2589755"/>
            <a:ext cx="3094536" cy="3286113"/>
            <a:chOff x="0" y="0"/>
            <a:chExt cx="2000539" cy="23631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780DB3-9865-4917-8310-58BF8810C15B}"/>
                </a:ext>
              </a:extLst>
            </p:cNvPr>
            <p:cNvSpPr/>
            <p:nvPr/>
          </p:nvSpPr>
          <p:spPr>
            <a:xfrm>
              <a:off x="0" y="0"/>
              <a:ext cx="809625" cy="409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OS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79CFE7-43A9-40E6-953A-18F46B9AFFAF}"/>
                </a:ext>
              </a:extLst>
            </p:cNvPr>
            <p:cNvSpPr/>
            <p:nvPr/>
          </p:nvSpPr>
          <p:spPr>
            <a:xfrm>
              <a:off x="1175657" y="0"/>
              <a:ext cx="809625" cy="4095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Disk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C59EB2-1425-441F-BF82-755AF03E6D2A}"/>
                </a:ext>
              </a:extLst>
            </p:cNvPr>
            <p:cNvGrpSpPr/>
            <p:nvPr/>
          </p:nvGrpSpPr>
          <p:grpSpPr>
            <a:xfrm>
              <a:off x="41564" y="926275"/>
              <a:ext cx="1958975" cy="1436915"/>
              <a:chOff x="0" y="0"/>
              <a:chExt cx="1958975" cy="14369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0A06466-144A-4853-BFDF-9622B64FEFBC}"/>
                  </a:ext>
                </a:extLst>
              </p:cNvPr>
              <p:cNvSpPr/>
              <p:nvPr/>
            </p:nvSpPr>
            <p:spPr>
              <a:xfrm>
                <a:off x="0" y="0"/>
                <a:ext cx="1958975" cy="14369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RAM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A67055-3DFC-4C64-8102-ADAF2A1FF7BA}"/>
                  </a:ext>
                </a:extLst>
              </p:cNvPr>
              <p:cNvSpPr/>
              <p:nvPr/>
            </p:nvSpPr>
            <p:spPr>
              <a:xfrm>
                <a:off x="77189" y="397824"/>
                <a:ext cx="809625" cy="7243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Process 1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(PID 1)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E39D0D-1DD7-46A3-8C62-834E53112279}"/>
                  </a:ext>
                </a:extLst>
              </p:cNvPr>
              <p:cNvSpPr/>
              <p:nvPr/>
            </p:nvSpPr>
            <p:spPr>
              <a:xfrm>
                <a:off x="1021278" y="403761"/>
                <a:ext cx="809625" cy="72439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Process 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(PID 2)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0F36E21-9C2B-4A9C-AA4F-4DEC6EBD4CBD}"/>
                </a:ext>
              </a:extLst>
            </p:cNvPr>
            <p:cNvCxnSpPr/>
            <p:nvPr/>
          </p:nvCxnSpPr>
          <p:spPr>
            <a:xfrm>
              <a:off x="825335" y="201881"/>
              <a:ext cx="35032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ACFC627-2339-4472-870E-7BD55FC6B1F9}"/>
                </a:ext>
              </a:extLst>
            </p:cNvPr>
            <p:cNvCxnSpPr/>
            <p:nvPr/>
          </p:nvCxnSpPr>
          <p:spPr>
            <a:xfrm>
              <a:off x="403761" y="415636"/>
              <a:ext cx="575953" cy="4872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73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ADFB-7734-4AE5-93D9-C21ED31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Mind Map</a:t>
            </a:r>
          </a:p>
        </p:txBody>
      </p:sp>
      <p:pic>
        <p:nvPicPr>
          <p:cNvPr id="33" name="Content Placeholder 3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C24A84-2F7C-42D5-9682-A60F36E38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89" y="866260"/>
            <a:ext cx="3181767" cy="143248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203D5-CEE4-4E90-A278-E9468A254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713786"/>
            <a:ext cx="2561518" cy="1707679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81EDB0-D459-4D8E-9DD4-A3DD4AF8E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7" y="2456918"/>
            <a:ext cx="3800245" cy="361023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8406653-5435-4012-ACE9-7D00BD33CDBF}"/>
              </a:ext>
            </a:extLst>
          </p:cNvPr>
          <p:cNvGrpSpPr/>
          <p:nvPr/>
        </p:nvGrpSpPr>
        <p:grpSpPr>
          <a:xfrm>
            <a:off x="6030723" y="2554345"/>
            <a:ext cx="5149850" cy="3415381"/>
            <a:chOff x="0" y="0"/>
            <a:chExt cx="3289300" cy="24161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9B865-5BA7-473A-BBCC-DEF6DBFD54B6}"/>
                </a:ext>
              </a:extLst>
            </p:cNvPr>
            <p:cNvSpPr/>
            <p:nvPr/>
          </p:nvSpPr>
          <p:spPr>
            <a:xfrm>
              <a:off x="0" y="0"/>
              <a:ext cx="3289300" cy="24161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Heap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D34A9C-5F88-4FC8-B384-9DAEC2280CBF}"/>
                </a:ext>
              </a:extLst>
            </p:cNvPr>
            <p:cNvSpPr/>
            <p:nvPr/>
          </p:nvSpPr>
          <p:spPr>
            <a:xfrm>
              <a:off x="2107870" y="397824"/>
              <a:ext cx="1063847" cy="19525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Large Object Heap (LOH)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&gt;85KB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B1BD4E-F31E-4D34-9415-EAAD2A2C8013}"/>
                </a:ext>
              </a:extLst>
            </p:cNvPr>
            <p:cNvSpPr/>
            <p:nvPr/>
          </p:nvSpPr>
          <p:spPr>
            <a:xfrm>
              <a:off x="178130" y="385948"/>
              <a:ext cx="1848979" cy="19471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Small Object Heap (SOH)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997064-019B-4526-A268-ED7168330045}"/>
                </a:ext>
              </a:extLst>
            </p:cNvPr>
            <p:cNvSpPr/>
            <p:nvPr/>
          </p:nvSpPr>
          <p:spPr>
            <a:xfrm>
              <a:off x="231568" y="819398"/>
              <a:ext cx="564078" cy="14071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Gen  0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01DBE4-FB2A-4F06-A1B3-370FAE99F202}"/>
                </a:ext>
              </a:extLst>
            </p:cNvPr>
            <p:cNvSpPr/>
            <p:nvPr/>
          </p:nvSpPr>
          <p:spPr>
            <a:xfrm>
              <a:off x="837210" y="819398"/>
              <a:ext cx="563880" cy="14191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Gen  1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4D271A-2602-432B-A627-CA650217D75F}"/>
                </a:ext>
              </a:extLst>
            </p:cNvPr>
            <p:cNvSpPr/>
            <p:nvPr/>
          </p:nvSpPr>
          <p:spPr>
            <a:xfrm>
              <a:off x="1430976" y="819398"/>
              <a:ext cx="569595" cy="14071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Gen  2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4AF51D-EDCA-452F-BB71-4E907C34EDFE}"/>
                </a:ext>
              </a:extLst>
            </p:cNvPr>
            <p:cNvSpPr/>
            <p:nvPr/>
          </p:nvSpPr>
          <p:spPr>
            <a:xfrm>
              <a:off x="338446" y="1389413"/>
              <a:ext cx="1520042" cy="326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Managed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7386BC-09A3-467E-8AF1-CFFAAF1C1C44}"/>
                </a:ext>
              </a:extLst>
            </p:cNvPr>
            <p:cNvSpPr/>
            <p:nvPr/>
          </p:nvSpPr>
          <p:spPr>
            <a:xfrm>
              <a:off x="326571" y="1793174"/>
              <a:ext cx="1543792" cy="3146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Unmanaged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45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8A3E-A867-4AC3-93E6-4B7506A9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Mind the Mime Pulling Strings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00E404-C86A-4356-9952-DC0DB12A2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9550" y="2511990"/>
            <a:ext cx="3114989" cy="1688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08B9D1-FF95-48D5-AEB0-B5FBBDD36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399" y="2511990"/>
            <a:ext cx="2258678" cy="1399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43609-88AD-48A7-90EA-DF6F47492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3" y="2511990"/>
            <a:ext cx="2750540" cy="2866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2B8160-44E4-464D-9112-03BDB50B8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399" y="4059346"/>
            <a:ext cx="3156655" cy="1622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023D0D-3496-45B6-813F-636568746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420" y="4381192"/>
            <a:ext cx="3562052" cy="1497094"/>
          </a:xfrm>
          <a:prstGeom prst="rect">
            <a:avLst/>
          </a:prstGeom>
        </p:spPr>
      </p:pic>
      <p:pic>
        <p:nvPicPr>
          <p:cNvPr id="13" name="Picture 12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B8C0D857-D176-4222-BB28-97145AE85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43" y="899701"/>
            <a:ext cx="1509787" cy="9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1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9010-013F-4C97-BD8B-CFF7A224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SOHs Train of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95D5-DAE1-4806-A5B9-0D9F271B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What is Managed Memory?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CB719-C177-42EA-941C-18D4835AE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183950"/>
            <a:ext cx="4232644" cy="2962851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0474D5-63BE-4CF7-B779-60ECFB841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9" y="2488316"/>
            <a:ext cx="4086218" cy="36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3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103-0A7E-4A2A-82D3-38D23B82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Mind (the) Games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DAD2-2E3E-4574-94A7-ED05D2362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When GC?</a:t>
            </a:r>
          </a:p>
          <a:p>
            <a:pPr lvl="1"/>
            <a:r>
              <a:rPr lang="en-ZA" dirty="0" err="1"/>
              <a:t>GC.Collect</a:t>
            </a:r>
            <a:r>
              <a:rPr lang="en-ZA" dirty="0"/>
              <a:t>()</a:t>
            </a:r>
          </a:p>
          <a:p>
            <a:pPr lvl="1"/>
            <a:r>
              <a:rPr lang="en-ZA" dirty="0"/>
              <a:t>Low memory – threshold</a:t>
            </a:r>
          </a:p>
          <a:p>
            <a:pPr lvl="1"/>
            <a:r>
              <a:rPr lang="en-ZA" dirty="0"/>
              <a:t>Fragmentation</a:t>
            </a:r>
          </a:p>
          <a:p>
            <a:r>
              <a:rPr lang="en-ZA" dirty="0"/>
              <a:t>What happens GC?</a:t>
            </a:r>
          </a:p>
          <a:p>
            <a:pPr lvl="1"/>
            <a:r>
              <a:rPr lang="en-ZA" dirty="0"/>
              <a:t>Roots</a:t>
            </a:r>
          </a:p>
          <a:p>
            <a:pPr lvl="1"/>
            <a:r>
              <a:rPr lang="en-ZA" dirty="0"/>
              <a:t>Survivors, Promotions and Compression</a:t>
            </a:r>
          </a:p>
          <a:p>
            <a:pPr lvl="1"/>
            <a:r>
              <a:rPr lang="en-ZA" dirty="0"/>
              <a:t>Frozen</a:t>
            </a:r>
          </a:p>
          <a:p>
            <a:r>
              <a:rPr lang="en-ZA" dirty="0"/>
              <a:t>Strong vs Weak Reference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8D6E59-657E-49E6-9340-E150918C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36" y="2442754"/>
            <a:ext cx="5415228" cy="38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4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1185-0270-4215-AFD0-C84F29B5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Brain Farts in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804D-0CBF-420C-9AA3-18B70A50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Unmanaged Resources</a:t>
            </a:r>
          </a:p>
          <a:p>
            <a:pPr lvl="1"/>
            <a:r>
              <a:rPr lang="en-ZA" dirty="0"/>
              <a:t>Machine code</a:t>
            </a:r>
          </a:p>
          <a:p>
            <a:pPr lvl="1"/>
            <a:r>
              <a:rPr lang="en-ZA" dirty="0"/>
              <a:t>Pinned</a:t>
            </a:r>
          </a:p>
          <a:p>
            <a:pPr lvl="1"/>
            <a:r>
              <a:rPr lang="en-ZA" dirty="0"/>
              <a:t>Marshalled/Interop</a:t>
            </a:r>
          </a:p>
          <a:p>
            <a:pPr lvl="1"/>
            <a:r>
              <a:rPr lang="en-ZA" dirty="0"/>
              <a:t>No GC!</a:t>
            </a:r>
          </a:p>
          <a:p>
            <a:pPr lvl="2"/>
            <a:r>
              <a:rPr lang="en-ZA" dirty="0"/>
              <a:t>Memory leaks</a:t>
            </a:r>
          </a:p>
          <a:p>
            <a:pPr lvl="1"/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DADD1-56E2-4EE0-A857-612A3EC2F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97" y="2556932"/>
            <a:ext cx="3367600" cy="351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47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2D4B-EB59-498E-B2FA-C0A03249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dirty="0"/>
              <a:t>Haemorrhaging</a:t>
            </a:r>
            <a:br>
              <a:rPr lang="en-ZA" sz="2700" dirty="0"/>
            </a:br>
            <a:r>
              <a:rPr lang="en-ZA" sz="2700" dirty="0"/>
              <a:t>How to get rid of objects ASAP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8049-7953-44E5-B112-492B923D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Why a Destructor?</a:t>
            </a:r>
          </a:p>
          <a:p>
            <a:r>
              <a:rPr lang="en-ZA" dirty="0"/>
              <a:t>What is a Finalizer?</a:t>
            </a:r>
          </a:p>
          <a:p>
            <a:r>
              <a:rPr lang="en-ZA" dirty="0"/>
              <a:t>GC</a:t>
            </a:r>
            <a:endParaRPr lang="en-US" dirty="0"/>
          </a:p>
          <a:p>
            <a:pPr lvl="1"/>
            <a:r>
              <a:rPr lang="en-US" dirty="0"/>
              <a:t>GC does not run immediately after ~object()</a:t>
            </a:r>
          </a:p>
          <a:p>
            <a:pPr lvl="1"/>
            <a:r>
              <a:rPr lang="en-US" dirty="0"/>
              <a:t>Finalizer queue</a:t>
            </a:r>
          </a:p>
          <a:p>
            <a:r>
              <a:rPr lang="en-US" dirty="0"/>
              <a:t>When GC runs, </a:t>
            </a:r>
            <a:r>
              <a:rPr lang="en-ZA" dirty="0"/>
              <a:t>non-</a:t>
            </a:r>
            <a:r>
              <a:rPr lang="en-US" dirty="0"/>
              <a:t>deterministic finalization</a:t>
            </a:r>
          </a:p>
          <a:p>
            <a:pPr lvl="1"/>
            <a:r>
              <a:rPr lang="en-US" dirty="0"/>
              <a:t>Finalizer could be invoked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8FEF8-FDDF-4046-980D-9E149384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86" y="2556932"/>
            <a:ext cx="4146111" cy="23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62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6147</TotalTime>
  <Words>369</Words>
  <Application>Microsoft Office PowerPoint</Application>
  <PresentationFormat>Widescreen</PresentationFormat>
  <Paragraphs>110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Times New Roman</vt:lpstr>
      <vt:lpstr>Organic</vt:lpstr>
      <vt:lpstr>DotNet Memory Memoir</vt:lpstr>
      <vt:lpstr>Agenda-Mind Blow</vt:lpstr>
      <vt:lpstr>Silicon and Synapsis</vt:lpstr>
      <vt:lpstr>Mind Map</vt:lpstr>
      <vt:lpstr>Mind the Mime Pulling Strings</vt:lpstr>
      <vt:lpstr>SOHs Train of Thought</vt:lpstr>
      <vt:lpstr>Mind (the) Games </vt:lpstr>
      <vt:lpstr>Brain Farts in the Heap</vt:lpstr>
      <vt:lpstr>Haemorrhaging How to get rid of objects ASAP</vt:lpstr>
      <vt:lpstr>Haemorrhaging – Brain Surgery… Deterministic Finalization through IDisposable  </vt:lpstr>
      <vt:lpstr>Haemorrhaging – Brain Surgery…</vt:lpstr>
      <vt:lpstr>Thanks!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Memoirs of Mr Freeze</dc:title>
  <dc:creator>PG</dc:creator>
  <cp:lastModifiedBy>Pieter Engelbrecht</cp:lastModifiedBy>
  <cp:revision>78</cp:revision>
  <dcterms:created xsi:type="dcterms:W3CDTF">2017-07-08T13:45:25Z</dcterms:created>
  <dcterms:modified xsi:type="dcterms:W3CDTF">2017-07-13T07:27:41Z</dcterms:modified>
</cp:coreProperties>
</file>