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60" r:id="rId7"/>
    <p:sldId id="263" r:id="rId8"/>
    <p:sldId id="261" r:id="rId9"/>
    <p:sldId id="262" r:id="rId10"/>
    <p:sldId id="268" r:id="rId11"/>
    <p:sldId id="270" r:id="rId12"/>
    <p:sldId id="269" r:id="rId13"/>
    <p:sldId id="266" r:id="rId14"/>
    <p:sldId id="267" r:id="rId15"/>
  </p:sldIdLst>
  <p:sldSz cx="9144000" cy="6858000" type="screen4x3"/>
  <p:notesSz cx="10015538" cy="688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57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FFFFFF"/>
                </a:solidFill>
                <a:latin typeface="Book Antiqua"/>
              </a:rPr>
              <a:t>Для перемещения страницы щёлкните мышью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399EB18-76D6-470C-B1FB-363A33B424B4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1700" cy="2581275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001520" y="3268800"/>
            <a:ext cx="8012160" cy="3096360"/>
          </a:xfrm>
          <a:prstGeom prst="rect">
            <a:avLst/>
          </a:prstGeom>
          <a:noFill/>
          <a:ln w="0">
            <a:noFill/>
          </a:ln>
        </p:spPr>
        <p:txBody>
          <a:bodyPr lIns="96480" tIns="48240" rIns="96480" bIns="4824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3"/>
          </p:nvPr>
        </p:nvSpPr>
        <p:spPr>
          <a:xfrm>
            <a:off x="5673240" y="6536520"/>
            <a:ext cx="4339800" cy="343800"/>
          </a:xfrm>
          <a:prstGeom prst="rect">
            <a:avLst/>
          </a:prstGeom>
          <a:noFill/>
          <a:ln w="0">
            <a:noFill/>
          </a:ln>
        </p:spPr>
        <p:txBody>
          <a:bodyPr lIns="96480" tIns="48240" rIns="96480" bIns="48240" anchor="b">
            <a:noAutofit/>
          </a:bodyPr>
          <a:lstStyle>
            <a:lvl1pPr algn="r">
              <a:lnSpc>
                <a:spcPct val="100000"/>
              </a:lnSpc>
              <a:buNone/>
              <a:defRPr lang="ru-RU" sz="13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4C8A38-FA89-4EA5-8D2F-0F7982D7A78E}" type="slidenum">
              <a:rPr lang="ru-RU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ru-RU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2AF273-F1BA-4B8D-8278-FBD2AB5DC73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54C81E-719C-46F9-A365-84C3C1A78BF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13E8B5-A800-4E8F-BC07-23740EC7187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FD295F-38CC-4923-A34B-BF5C8ADC1EA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496C6B-39D8-45FA-AA67-7EC4982DBB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3AFE64-4479-490C-AD52-A9959E2216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EBCCEF-5011-40CC-92AC-AC9B3248B77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9762CC1-9C64-4DEA-993F-3C541D0D45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CC9A7F-8D2F-40F2-97EF-848D64B6AE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93798A-4FC5-4381-95FA-5E61A61C39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299DFC-93C6-4CAC-9F8F-7E6FFA081D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A2E81F-EDFC-4629-BC64-493189D89F1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884187-DA8E-4A94-B860-EF4E87CC9F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0730BA-1BA6-4DA0-9DF1-3E8D79022A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41A41F-53B4-4026-9A6E-06CC828710E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572576-5E4A-40FF-A057-75B1F6B9206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88B42F-0E6E-4072-9C28-0684A9322E9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B6EF5CD-B265-4802-BCAA-FB3726C1DC0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28A3966-D995-438A-BBC2-748BCC5D2D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727E9C4-13FC-4A2E-B213-B85076D11B6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A42A3A5-182A-4564-975B-9AC863E509C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A98F2A6-63A8-4D93-B0A6-EC3E97AD885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7AB9E2-373E-473F-9355-4B611452F3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2B069F6-56EB-4F84-8A43-D134B52A3F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4AC6D86-BAB9-4CD1-958D-8BE2462973E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106B855-83DD-485E-B9D4-8448120F5D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76917F2-D71F-4100-819F-98139E4C71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049235A-DEA5-414A-9770-BB201160C61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BB99AFF-CD3A-4DE5-AC4D-7206E8B83BA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E65CF57-1522-4C97-AE05-32BA152A8AA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A208BD-0009-442D-8A09-8E7784D7F16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1D51A-5473-42D7-93FA-BE36FA95B2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519E79-20C4-4779-AFF9-10007FC6987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9A9047-008C-46A3-B529-AC57E115E71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197AE4-1706-49F6-A22A-EB2FC82830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256E01-B51A-4FBA-8B0A-52618449BF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1920" y="1371600"/>
            <a:ext cx="8229240" cy="1828440"/>
          </a:xfrm>
          <a:prstGeom prst="rect">
            <a:avLst/>
          </a:prstGeom>
          <a:noFill/>
          <a:ln w="0">
            <a:noFill/>
          </a:ln>
        </p:spPr>
        <p:txBody>
          <a:bodyPr lIns="45720" tIns="0" rIns="45720" bIns="0" anchor="b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800" b="1" strike="noStrike" cap="all" spc="-1">
                <a:latin typeface="Lucida Sans"/>
              </a:rPr>
              <a:t>Образец заголовка</a:t>
            </a:r>
            <a:endParaRPr lang="ru-RU" sz="4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BCBCBC"/>
                </a:solidFill>
                <a:latin typeface="Book Antiqu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BCBCBC"/>
                </a:solidFill>
                <a:latin typeface="Book Antiqua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BCBCBC"/>
                </a:solidFill>
                <a:latin typeface="Book Antiqu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CB5DB0-D31F-42B9-9186-58DAB02076F1}" type="slidenum">
              <a:rPr lang="ru-RU" sz="1200" b="0" strike="noStrike" spc="-1">
                <a:solidFill>
                  <a:srgbClr val="BCBCBC"/>
                </a:solidFill>
                <a:latin typeface="Book Antiqua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Book Antiqua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00" b="0" strike="noStrike" spc="-1">
                <a:solidFill>
                  <a:srgbClr val="FFFFFF"/>
                </a:solidFill>
                <a:latin typeface="Book Antiqua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Book Antiqua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Book Antiqua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Book Antiqua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Book Antiqua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Book Antiqua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100" b="1" strike="noStrike" spc="-1">
                <a:latin typeface="Lucida Sans"/>
              </a:rPr>
              <a:t>Образец заголовка</a:t>
            </a:r>
            <a:endParaRPr lang="ru-RU" sz="41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48640" indent="-41148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ru-RU" sz="2800" b="0" strike="noStrike" spc="-1">
                <a:solidFill>
                  <a:srgbClr val="FFFFFF"/>
                </a:solidFill>
                <a:latin typeface="Book Antiqua"/>
              </a:rPr>
              <a:t>Образец текста</a:t>
            </a:r>
          </a:p>
          <a:p>
            <a:pPr marL="868680" lvl="1" indent="-2833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lang="ru-RU" sz="2400" b="0" strike="noStrike" spc="-1">
                <a:solidFill>
                  <a:srgbClr val="FFFFFF"/>
                </a:solidFill>
                <a:latin typeface="Book Antiqua"/>
              </a:rPr>
              <a:t>Второй уровень</a:t>
            </a:r>
          </a:p>
          <a:p>
            <a:pPr marL="1134000" lvl="2" indent="-22860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lang="ru-RU" sz="2200" b="0" strike="noStrike" spc="-1">
                <a:solidFill>
                  <a:srgbClr val="FFFFFF"/>
                </a:solidFill>
                <a:latin typeface="Book Antiqua"/>
              </a:rPr>
              <a:t>Третий уровень</a:t>
            </a:r>
          </a:p>
          <a:p>
            <a:pPr marL="1353240" lvl="3" indent="-1828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3" charset="2"/>
              <a:buChar char=""/>
            </a:pPr>
            <a:r>
              <a:rPr lang="ru-RU" sz="2000" b="0" strike="noStrike" spc="-1">
                <a:solidFill>
                  <a:srgbClr val="FFFFFF"/>
                </a:solidFill>
                <a:latin typeface="Book Antiqua"/>
              </a:rPr>
              <a:t>Четвертый уровень</a:t>
            </a:r>
          </a:p>
          <a:p>
            <a:pPr marL="1545480" lvl="4" indent="-1828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2" charset="2"/>
              <a:buChar char=""/>
            </a:pPr>
            <a:r>
              <a:rPr lang="ru-RU" sz="2000" b="0" strike="noStrike" spc="-1">
                <a:solidFill>
                  <a:srgbClr val="FFFFFF"/>
                </a:solidFill>
                <a:latin typeface="Book Antiqua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BCBCBC"/>
                </a:solidFill>
                <a:latin typeface="Book Antiqu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BCBCBC"/>
                </a:solidFill>
                <a:latin typeface="Book Antiqua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BCBCBC"/>
                </a:solidFill>
                <a:latin typeface="Book Antiqu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180515-C936-48F4-9F8F-8F74399BCA10}" type="slidenum">
              <a:rPr lang="ru-RU" sz="1200" b="0" strike="noStrike" spc="-1">
                <a:solidFill>
                  <a:srgbClr val="BCBCBC"/>
                </a:solidFill>
                <a:latin typeface="Book Antiqua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28800" y="609480"/>
            <a:ext cx="5486040" cy="5220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000" b="1" strike="noStrike" spc="-1">
                <a:latin typeface="Lucida Sans"/>
              </a:rPr>
              <a:t>Образец заголовка</a:t>
            </a:r>
            <a:endParaRPr lang="ru-RU" sz="20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828800" y="1832040"/>
            <a:ext cx="5486040" cy="3962160"/>
          </a:xfrm>
          <a:prstGeom prst="rect">
            <a:avLst/>
          </a:prstGeom>
          <a:solidFill>
            <a:srgbClr val="69676D"/>
          </a:solidFill>
          <a:ln w="44280" cap="sq">
            <a:solidFill>
              <a:srgbClr val="FFFFFF"/>
            </a:solidFill>
            <a:miter/>
          </a:ln>
          <a:effectLst>
            <a:outerShdw blurRad="190440" dist="228593" dir="2700000" rotWithShape="0">
              <a:srgbClr val="000000">
                <a:alpha val="25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FFFFFF"/>
                </a:solidFill>
                <a:latin typeface="Book Antiqua"/>
              </a:rPr>
              <a:t>Вставка рисунка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828800" y="1166760"/>
            <a:ext cx="5486040" cy="529920"/>
          </a:xfrm>
          <a:prstGeom prst="rect">
            <a:avLst/>
          </a:prstGeom>
          <a:noFill/>
          <a:ln w="0">
            <a:noFill/>
          </a:ln>
        </p:spPr>
        <p:txBody>
          <a:bodyPr lIns="45720" rIns="4572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FFFFFF"/>
                </a:solidFill>
                <a:latin typeface="Book Antiqua"/>
              </a:rPr>
              <a:t>Образец текста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BCBCBC"/>
                </a:solidFill>
                <a:latin typeface="Book Antiqu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BCBCBC"/>
                </a:solidFill>
                <a:latin typeface="Book Antiqua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BCBCBC"/>
                </a:solidFill>
                <a:latin typeface="Book Antiqu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EFE467-61AE-442B-8518-86DE434D005B}" type="slidenum">
              <a:rPr lang="ru-RU" sz="1200" b="0" strike="noStrike" spc="-1">
                <a:solidFill>
                  <a:srgbClr val="BCBCBC"/>
                </a:solidFill>
                <a:latin typeface="Book Antiqua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1339994"/>
            <a:ext cx="8856720" cy="2232000"/>
          </a:xfrm>
          <a:prstGeom prst="rect">
            <a:avLst/>
          </a:prstGeom>
          <a:noFill/>
          <a:ln w="0"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5600" b="1" strike="noStrike" cap="all" spc="-1" dirty="0">
                <a:latin typeface="Lucida Sans"/>
              </a:rPr>
              <a:t>Онлайн среда для создания и прохождения тестов –</a:t>
            </a:r>
            <a:br>
              <a:rPr lang="ru-RU" sz="5600" b="1" strike="noStrike" cap="all" spc="-1" dirty="0">
                <a:latin typeface="Lucida Sans"/>
              </a:rPr>
            </a:br>
            <a:r>
              <a:rPr lang="en-US" sz="5600" b="1" strike="noStrike" cap="all" spc="-1" dirty="0" err="1">
                <a:latin typeface="Lucida Sans"/>
              </a:rPr>
              <a:t>testix</a:t>
            </a:r>
            <a:r>
              <a:rPr lang="en-US" sz="5600" b="1" cap="all" spc="-1" dirty="0">
                <a:latin typeface="Lucida Sans"/>
              </a:rPr>
              <a:t>.</a:t>
            </a:r>
            <a:endParaRPr lang="ru-RU" sz="5600" b="0" strike="noStrike" spc="-1" dirty="0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31" name="TextBox 3"/>
          <p:cNvSpPr/>
          <p:nvPr/>
        </p:nvSpPr>
        <p:spPr>
          <a:xfrm>
            <a:off x="431640" y="4577040"/>
            <a:ext cx="8352720" cy="23992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ru-RU" sz="2000" b="1" u="sng" strike="noStrike" spc="-1" dirty="0">
                <a:solidFill>
                  <a:srgbClr val="000000"/>
                </a:solidFill>
                <a:uFillTx/>
                <a:latin typeface="Book Antiqua"/>
              </a:rPr>
              <a:t> Разработчики</a:t>
            </a:r>
            <a:r>
              <a:rPr lang="en-US" sz="2000" b="1" u="sng" strike="noStrike" spc="-1" dirty="0">
                <a:solidFill>
                  <a:srgbClr val="000000"/>
                </a:solidFill>
                <a:uFillTx/>
                <a:latin typeface="Book Antiqua"/>
              </a:rPr>
              <a:t>:</a:t>
            </a:r>
            <a:r>
              <a:rPr lang="ru-RU" sz="2000" b="1" u="sng" strike="noStrike" spc="-1" dirty="0">
                <a:solidFill>
                  <a:srgbClr val="000000"/>
                </a:solidFill>
                <a:uFillTx/>
                <a:latin typeface="Book Antiqua"/>
              </a:rPr>
              <a:t> </a:t>
            </a:r>
            <a:r>
              <a:rPr lang="ru-RU" sz="2000" b="1" strike="noStrike" spc="-1" dirty="0">
                <a:solidFill>
                  <a:srgbClr val="000000"/>
                </a:solidFill>
                <a:latin typeface="Book Antiqua"/>
              </a:rPr>
              <a:t>  Михаил</a:t>
            </a:r>
            <a:endParaRPr lang="ru-RU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Book Antiqua"/>
              </a:rPr>
              <a:t>                                Святослав</a:t>
            </a:r>
            <a:r>
              <a:rPr lang="en-US" sz="2000" b="1" strike="noStrike" spc="-1" dirty="0">
                <a:solidFill>
                  <a:srgbClr val="000000"/>
                </a:solidFill>
                <a:latin typeface="Book Antiqua"/>
              </a:rPr>
              <a:t> </a:t>
            </a:r>
            <a:endParaRPr lang="ru-RU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Book Antiqua"/>
              </a:rPr>
              <a:t>                                Павел</a:t>
            </a:r>
            <a:endParaRPr lang="ru-RU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ru-RU" sz="1800" b="1" strike="noStrike" spc="-1" dirty="0">
                <a:solidFill>
                  <a:srgbClr val="000000"/>
                </a:solidFill>
                <a:latin typeface="Book Antiqua"/>
              </a:rPr>
              <a:t>                               </a:t>
            </a:r>
            <a:endParaRPr lang="ru-RU" b="1" spc="-1" dirty="0">
              <a:solidFill>
                <a:srgbClr val="000000"/>
              </a:solidFill>
              <a:latin typeface="Book Antiqua"/>
            </a:endParaRPr>
          </a:p>
          <a:p>
            <a:pPr algn="just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ru-RU" sz="1800" b="1" strike="noStrike" spc="-1" dirty="0">
                <a:solidFill>
                  <a:srgbClr val="000000"/>
                </a:solidFill>
                <a:latin typeface="Book Antiqua"/>
              </a:rPr>
              <a:t>Москва</a:t>
            </a:r>
            <a:endParaRPr lang="ru-RU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ru-RU" sz="1800" b="1" strike="noStrike" spc="-1" dirty="0">
                <a:solidFill>
                  <a:srgbClr val="000000"/>
                </a:solidFill>
                <a:latin typeface="Book Antiqua"/>
              </a:rPr>
              <a:t>2023</a:t>
            </a: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B7DDFB-F3FA-5D23-508D-6346562F6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68" y="2833991"/>
            <a:ext cx="3540609" cy="30090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/>
          <p:nvPr/>
        </p:nvSpPr>
        <p:spPr>
          <a:xfrm>
            <a:off x="-180360" y="16560"/>
            <a:ext cx="896400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1" spc="-1" dirty="0">
                <a:solidFill>
                  <a:srgbClr val="E9D596"/>
                </a:solidFill>
                <a:latin typeface="Arial"/>
              </a:rPr>
              <a:t>Сайт. Создание вопросов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8F9F0-D72E-CA29-0057-672C89F95AE3}"/>
              </a:ext>
            </a:extLst>
          </p:cNvPr>
          <p:cNvSpPr txBox="1"/>
          <p:nvPr/>
        </p:nvSpPr>
        <p:spPr>
          <a:xfrm>
            <a:off x="4701266" y="615407"/>
            <a:ext cx="45655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b="1" spc="-1" dirty="0">
                <a:solidFill>
                  <a:srgbClr val="000000"/>
                </a:solidFill>
                <a:latin typeface="Book Antiqua"/>
              </a:rPr>
              <a:t>Выбор типа для каждого из вопросов</a:t>
            </a: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Book Antiqua"/>
              </a:rPr>
              <a:t>Для вопросов можно выбрать один из трех типов – ввод текстового ответа, выбор одного правильного ответа  или нескольких правильных ответов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A1BC16-4AF9-3EC9-7CE8-C321F444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7" y="615407"/>
            <a:ext cx="4461853" cy="23867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ED6584-DDBC-5A5F-3EF8-94DBA551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264" y="3084004"/>
            <a:ext cx="5311302" cy="2338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A8785-62EF-20A4-66AD-66A204F4EFBD}"/>
              </a:ext>
            </a:extLst>
          </p:cNvPr>
          <p:cNvSpPr txBox="1"/>
          <p:nvPr/>
        </p:nvSpPr>
        <p:spPr>
          <a:xfrm>
            <a:off x="301122" y="3177919"/>
            <a:ext cx="32851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b="1" spc="-1" dirty="0">
                <a:solidFill>
                  <a:srgbClr val="000000"/>
                </a:solidFill>
                <a:latin typeface="Book Antiqua"/>
              </a:rPr>
              <a:t>Создание самих вопросов</a:t>
            </a: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pc="-1" dirty="0">
                <a:solidFill>
                  <a:srgbClr val="000000"/>
                </a:solidFill>
                <a:latin typeface="Book Antiqua"/>
              </a:rPr>
              <a:t>Нужно ввести сам вопрос, варианты и правильный(е) ответ(ы) – в зависимости от типа самого вопроса</a:t>
            </a:r>
            <a:endParaRPr lang="ru-RU" sz="1800" b="0" strike="noStrike" spc="-1" dirty="0">
              <a:solidFill>
                <a:srgbClr val="000000"/>
              </a:solidFill>
              <a:latin typeface="Book Antiqua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7BA9B9-D2BD-A36D-0F52-80ED16A9F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34" y="5154256"/>
            <a:ext cx="3259707" cy="13344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B75AAC-FF4E-4D74-872A-DD4C8562C992}"/>
              </a:ext>
            </a:extLst>
          </p:cNvPr>
          <p:cNvSpPr txBox="1"/>
          <p:nvPr/>
        </p:nvSpPr>
        <p:spPr>
          <a:xfrm>
            <a:off x="3637708" y="5503890"/>
            <a:ext cx="5145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pc="-1" dirty="0">
                <a:solidFill>
                  <a:srgbClr val="000000"/>
                </a:solidFill>
                <a:latin typeface="Book Antiqua"/>
              </a:rPr>
              <a:t>После заполнения каждого из полей для вопросов и ответов, выходит сообщение о том, что тест создан успешно </a:t>
            </a:r>
            <a:endParaRPr lang="ru-RU" sz="1800" b="0" strike="noStrike" spc="-1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70B4F-25BB-4F00-AD2D-81C34074A91E}"/>
              </a:ext>
            </a:extLst>
          </p:cNvPr>
          <p:cNvSpPr txBox="1"/>
          <p:nvPr/>
        </p:nvSpPr>
        <p:spPr>
          <a:xfrm>
            <a:off x="993063" y="6488668"/>
            <a:ext cx="4753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/</a:t>
            </a:r>
            <a:r>
              <a:rPr lang="ru-RU" dirty="0" err="1"/>
              <a:t>creating</a:t>
            </a:r>
            <a:r>
              <a:rPr lang="ru-RU" dirty="0"/>
              <a:t>/</a:t>
            </a:r>
            <a:r>
              <a:rPr lang="ru-RU" dirty="0" err="1"/>
              <a:t>thbc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88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72893" y="-42837"/>
            <a:ext cx="8229240" cy="70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100" b="1" strike="noStrike" spc="-1" dirty="0">
                <a:solidFill>
                  <a:srgbClr val="E9D596"/>
                </a:solidFill>
                <a:latin typeface="Lucida Sans"/>
              </a:rPr>
              <a:t>Telegram bot</a:t>
            </a:r>
            <a:endParaRPr lang="ru-RU" sz="4100" b="0" strike="noStrike" spc="-1" dirty="0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78752A-9A15-6C8E-63F5-A0329A080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 t="4941" r="2582" b="-4941"/>
          <a:stretch/>
        </p:blipFill>
        <p:spPr>
          <a:xfrm>
            <a:off x="314325" y="604212"/>
            <a:ext cx="2889318" cy="1902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5F07A2-F8F9-BCE2-EDC6-53C7DB611737}"/>
              </a:ext>
            </a:extLst>
          </p:cNvPr>
          <p:cNvSpPr txBox="1"/>
          <p:nvPr/>
        </p:nvSpPr>
        <p:spPr>
          <a:xfrm>
            <a:off x="372893" y="2370895"/>
            <a:ext cx="3410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нажатии на </a:t>
            </a:r>
            <a:r>
              <a:rPr lang="en-US" b="1" dirty="0"/>
              <a:t>/start </a:t>
            </a:r>
            <a:r>
              <a:rPr lang="ru-RU" dirty="0"/>
              <a:t>появляется 4 кнопки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5DC4FB-07A9-730B-769E-FAAF2783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916" y="689778"/>
            <a:ext cx="36290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0703C-5A3E-BB7D-F2A7-117B17F6BA9A}"/>
              </a:ext>
            </a:extLst>
          </p:cNvPr>
          <p:cNvSpPr txBox="1"/>
          <p:nvPr/>
        </p:nvSpPr>
        <p:spPr>
          <a:xfrm>
            <a:off x="3901632" y="1992699"/>
            <a:ext cx="5008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Показать все тесты </a:t>
            </a:r>
            <a:r>
              <a:rPr lang="ru-RU" dirty="0"/>
              <a:t>–</a:t>
            </a:r>
            <a:r>
              <a:rPr lang="en-US" dirty="0"/>
              <a:t>&gt;</a:t>
            </a:r>
            <a:r>
              <a:rPr lang="ru-RU" dirty="0"/>
              <a:t> в отдельных сообщениях отправляется каждый из тестов</a:t>
            </a:r>
          </a:p>
          <a:p>
            <a:r>
              <a:rPr lang="ru-RU" dirty="0"/>
              <a:t>Под этими сообщениями кнопка «пройти»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C1BDE8-4162-5E5C-58EB-EBF7AEF1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3056857"/>
            <a:ext cx="3312473" cy="3055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834645-8CAA-6BD4-E14B-62C223000078}"/>
              </a:ext>
            </a:extLst>
          </p:cNvPr>
          <p:cNvSpPr txBox="1"/>
          <p:nvPr/>
        </p:nvSpPr>
        <p:spPr>
          <a:xfrm>
            <a:off x="3820771" y="3153293"/>
            <a:ext cx="50089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Пройти </a:t>
            </a:r>
            <a:r>
              <a:rPr lang="ru-RU" dirty="0"/>
              <a:t>–</a:t>
            </a:r>
            <a:r>
              <a:rPr lang="en-US" dirty="0"/>
              <a:t>&gt;</a:t>
            </a:r>
            <a:r>
              <a:rPr lang="ru-RU" dirty="0"/>
              <a:t> отправляются вопросы. </a:t>
            </a:r>
          </a:p>
          <a:p>
            <a:r>
              <a:rPr lang="ru-RU" i="1" dirty="0"/>
              <a:t>Для текстовых вопросов: </a:t>
            </a:r>
            <a:r>
              <a:rPr lang="ru-RU" dirty="0"/>
              <a:t>ввести в строку ввода</a:t>
            </a:r>
            <a:endParaRPr lang="ru-RU" i="1" dirty="0"/>
          </a:p>
          <a:p>
            <a:r>
              <a:rPr lang="ru-RU" i="1" dirty="0"/>
              <a:t>Для вопросов с выбором одного  из вариантов ответа: </a:t>
            </a:r>
            <a:r>
              <a:rPr lang="ru-RU" dirty="0"/>
              <a:t>несколько кнопок, нужно нажать на одну</a:t>
            </a:r>
          </a:p>
          <a:p>
            <a:r>
              <a:rPr lang="ru-RU" i="1" dirty="0"/>
              <a:t>Для вопросов с выбором нескольких вариантов ответа: </a:t>
            </a:r>
            <a:r>
              <a:rPr lang="ru-RU" dirty="0"/>
              <a:t>нажать на несколько кнопок и вариантами ответов и потом на кнопку «отправить»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12F86-8CEC-1B96-505A-69C672667032}"/>
              </a:ext>
            </a:extLst>
          </p:cNvPr>
          <p:cNvSpPr txBox="1"/>
          <p:nvPr/>
        </p:nvSpPr>
        <p:spPr>
          <a:xfrm>
            <a:off x="259404" y="6112051"/>
            <a:ext cx="8884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После прохождения теста </a:t>
            </a:r>
            <a:r>
              <a:rPr lang="ru-RU" dirty="0"/>
              <a:t>отправляется сообщение с процентом прохождения теста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395640" y="3141000"/>
            <a:ext cx="8229240" cy="100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500"/>
          </a:bodyPr>
          <a:lstStyle/>
          <a:p>
            <a:pPr marL="548640" indent="-411480" algn="ctr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ru-RU" sz="6000" b="1" strike="noStrike" spc="-1">
                <a:solidFill>
                  <a:srgbClr val="E9D596"/>
                </a:solidFill>
                <a:latin typeface="Lucida Sans"/>
              </a:rPr>
              <a:t>Спасибо за внимание!</a:t>
            </a:r>
            <a:endParaRPr lang="ru-RU" sz="6000" b="0" strike="noStrike" spc="-1">
              <a:solidFill>
                <a:srgbClr val="FFFFFF"/>
              </a:solidFill>
              <a:latin typeface="Book Antiqua"/>
            </a:endParaRPr>
          </a:p>
          <a:p>
            <a:pPr marL="13716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ru-RU" sz="6000" b="0" strike="noStrike" spc="-1">
              <a:solidFill>
                <a:srgbClr val="FFFFFF"/>
              </a:solidFill>
              <a:latin typeface="Book Antiqu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ru-RU" sz="28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08" name="AutoShape 7"/>
          <p:cNvSpPr/>
          <p:nvPr/>
        </p:nvSpPr>
        <p:spPr>
          <a:xfrm>
            <a:off x="63360" y="-136440"/>
            <a:ext cx="3047760" cy="22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99880" y="81720"/>
            <a:ext cx="8229240" cy="89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100" b="1" strike="noStrike" spc="-1">
                <a:latin typeface="Lucida Sans"/>
              </a:rPr>
              <a:t>Цель и общее описание</a:t>
            </a:r>
            <a:endParaRPr lang="ru-RU" sz="41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0" y="876240"/>
            <a:ext cx="9145800" cy="74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7000"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buNone/>
            </a:pPr>
            <a:r>
              <a:rPr lang="ru-RU" sz="2200" b="1" u="sng" strike="noStrike" spc="-1">
                <a:solidFill>
                  <a:srgbClr val="000000"/>
                </a:solidFill>
                <a:uFillTx/>
                <a:latin typeface="Book Antiqua"/>
              </a:rPr>
              <a:t>Цель работы:</a:t>
            </a:r>
            <a:r>
              <a:rPr lang="ru-RU" sz="2200" b="0" strike="noStrike" spc="-1">
                <a:solidFill>
                  <a:srgbClr val="000000"/>
                </a:solidFill>
                <a:latin typeface="Book Antiqua"/>
              </a:rPr>
              <a:t> р</a:t>
            </a:r>
            <a:r>
              <a:rPr lang="ru-RU" sz="2200" b="0" strike="noStrike" spc="-1">
                <a:solidFill>
                  <a:srgbClr val="000000"/>
                </a:solidFill>
                <a:latin typeface="Book Antiqua"/>
                <a:ea typeface="Microsoft YaHei"/>
              </a:rPr>
              <a:t>азработка сайта и бота в telegram для прохождения викторин. </a:t>
            </a:r>
            <a:endParaRPr lang="ru-RU" sz="22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38" name="Прямоугольник 5"/>
          <p:cNvSpPr/>
          <p:nvPr/>
        </p:nvSpPr>
        <p:spPr>
          <a:xfrm>
            <a:off x="900000" y="1678680"/>
            <a:ext cx="7207920" cy="537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Aft>
                <a:spcPts val="1001"/>
              </a:spcAft>
              <a:buNone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endParaRPr lang="ru-RU" sz="2000" b="0" strike="noStrike" spc="-1" dirty="0">
              <a:latin typeface="Arial"/>
            </a:endParaRPr>
          </a:p>
          <a:p>
            <a:pPr indent="263520" algn="just">
              <a:lnSpc>
                <a:spcPct val="100000"/>
              </a:lnSpc>
              <a:spcAft>
                <a:spcPts val="1001"/>
              </a:spcAft>
              <a:buSzPct val="100000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ook Antiqua"/>
              </a:rPr>
              <a:t> Викторины 2 типов — открытые и закрытые </a:t>
            </a:r>
            <a:endParaRPr lang="ru-RU" sz="2000" b="0" strike="noStrike" spc="-1" dirty="0">
              <a:latin typeface="Arial"/>
            </a:endParaRPr>
          </a:p>
          <a:p>
            <a:pPr indent="263520" algn="just">
              <a:lnSpc>
                <a:spcPct val="100000"/>
              </a:lnSpc>
              <a:spcAft>
                <a:spcPts val="1001"/>
              </a:spcAft>
              <a:buSzPct val="100000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ook Antiqua"/>
              </a:rPr>
              <a:t> Для прохождения закрытых викторин нужно ввести специальный ключ  </a:t>
            </a:r>
            <a:endParaRPr lang="ru-RU" sz="2000" b="0" strike="noStrike" spc="-1" dirty="0">
              <a:latin typeface="Arial"/>
            </a:endParaRPr>
          </a:p>
          <a:p>
            <a:pPr indent="263520" algn="just">
              <a:lnSpc>
                <a:spcPct val="100000"/>
              </a:lnSpc>
              <a:spcAft>
                <a:spcPts val="1001"/>
              </a:spcAft>
              <a:buSzPct val="100000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ook Antiqua"/>
              </a:rPr>
              <a:t> Создавать викторины можно через сайт, а проходить и через сайт, и через бота</a:t>
            </a:r>
            <a:endParaRPr lang="ru-RU" sz="2000" b="0" strike="noStrike" spc="-1" dirty="0">
              <a:latin typeface="Arial"/>
            </a:endParaRPr>
          </a:p>
          <a:p>
            <a:pPr indent="263520" algn="just">
              <a:lnSpc>
                <a:spcPct val="100000"/>
              </a:lnSpc>
              <a:spcAft>
                <a:spcPts val="1001"/>
              </a:spcAft>
              <a:buSzPct val="100000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ook Antiqua"/>
              </a:rPr>
              <a:t> Чтобы связать свой профиль на сайте и с аккаунтом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Book Antiqua"/>
              </a:rPr>
              <a:t>telegram</a:t>
            </a:r>
            <a:r>
              <a:rPr lang="ru-RU" sz="2000" b="0" strike="noStrike" spc="-1" dirty="0">
                <a:solidFill>
                  <a:srgbClr val="000000"/>
                </a:solidFill>
                <a:latin typeface="Book Antiqua"/>
              </a:rPr>
              <a:t>, в боте нужно ввести специальный ключ, полученный на сайте</a:t>
            </a:r>
            <a:endParaRPr lang="ru-RU" sz="2000" b="0" strike="noStrike" spc="-1" dirty="0">
              <a:latin typeface="Arial"/>
            </a:endParaRPr>
          </a:p>
          <a:p>
            <a:pPr indent="263520" algn="just">
              <a:lnSpc>
                <a:spcPct val="100000"/>
              </a:lnSpc>
              <a:spcAft>
                <a:spcPts val="1001"/>
              </a:spcAft>
              <a:buSzPct val="100000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ook Antiqua"/>
              </a:rPr>
              <a:t> Каждая викторина имеет свою категорию</a:t>
            </a:r>
            <a:endParaRPr lang="ru-RU" sz="2000" b="0" strike="noStrike" spc="-1" dirty="0">
              <a:latin typeface="Arial"/>
            </a:endParaRPr>
          </a:p>
          <a:p>
            <a:pPr indent="263520" algn="just">
              <a:lnSpc>
                <a:spcPct val="100000"/>
              </a:lnSpc>
              <a:spcAft>
                <a:spcPts val="1001"/>
              </a:spcAft>
              <a:buSzPct val="100000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ook Antiqua"/>
              </a:rPr>
              <a:t> В викторинах есть 3 типа вопросов — выбор одного из вариантов предложенных вариантов, ввод строки и True/</a:t>
            </a:r>
            <a:endParaRPr lang="ru-RU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  <a:buSzPct val="100000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endParaRPr lang="ru-RU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  <a:buNone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3640" y="-1609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100" b="1" strike="noStrike" spc="-1">
                <a:latin typeface="Lucida Sans"/>
              </a:rPr>
              <a:t>Этапы создания проекта</a:t>
            </a:r>
            <a:endParaRPr lang="ru-RU" sz="41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40" name="Прямоугольник 14"/>
          <p:cNvSpPr/>
          <p:nvPr/>
        </p:nvSpPr>
        <p:spPr>
          <a:xfrm>
            <a:off x="135000" y="743040"/>
            <a:ext cx="2376000" cy="813600"/>
          </a:xfrm>
          <a:prstGeom prst="rect">
            <a:avLst/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1.Написание ТЗ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41" name="Прямоугольник 14"/>
          <p:cNvSpPr/>
          <p:nvPr/>
        </p:nvSpPr>
        <p:spPr>
          <a:xfrm>
            <a:off x="1980000" y="3024360"/>
            <a:ext cx="5760000" cy="395640"/>
          </a:xfrm>
          <a:prstGeom prst="rect">
            <a:avLst/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3. Создание БД и API для связи с ней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42" name="Прямоугольник 14"/>
          <p:cNvSpPr/>
          <p:nvPr/>
        </p:nvSpPr>
        <p:spPr>
          <a:xfrm>
            <a:off x="900000" y="1908360"/>
            <a:ext cx="3420000" cy="791640"/>
          </a:xfrm>
          <a:prstGeom prst="rect">
            <a:avLst/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2.</a:t>
            </a:r>
            <a:r>
              <a:rPr lang="en-US" sz="2200" b="1" i="1" strike="noStrike" spc="-1">
                <a:solidFill>
                  <a:srgbClr val="FFFFFF"/>
                </a:solidFill>
                <a:latin typeface="Book Antiqua"/>
              </a:rPr>
              <a:t> Создание репозитория на GitHub</a:t>
            </a: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 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43" name="Down Arrow 15"/>
          <p:cNvSpPr/>
          <p:nvPr/>
        </p:nvSpPr>
        <p:spPr>
          <a:xfrm>
            <a:off x="2160000" y="1556640"/>
            <a:ext cx="287640" cy="32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Down Arrow 16"/>
          <p:cNvSpPr/>
          <p:nvPr/>
        </p:nvSpPr>
        <p:spPr>
          <a:xfrm>
            <a:off x="3960000" y="2700720"/>
            <a:ext cx="287640" cy="32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оугольник 14"/>
          <p:cNvSpPr/>
          <p:nvPr/>
        </p:nvSpPr>
        <p:spPr>
          <a:xfrm>
            <a:off x="805680" y="3743640"/>
            <a:ext cx="2539080" cy="765360"/>
          </a:xfrm>
          <a:prstGeom prst="rect">
            <a:avLst/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5. Написание frontend сайта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46" name="Прямоугольник 14"/>
          <p:cNvSpPr/>
          <p:nvPr/>
        </p:nvSpPr>
        <p:spPr>
          <a:xfrm>
            <a:off x="3538080" y="3743640"/>
            <a:ext cx="2520000" cy="757440"/>
          </a:xfrm>
          <a:prstGeom prst="rect">
            <a:avLst/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200" b="1" i="1" strike="noStrike" spc="-1">
                <a:solidFill>
                  <a:srgbClr val="FFFFFF"/>
                </a:solidFill>
                <a:latin typeface="Book Antiqua"/>
                <a:ea typeface="Microsoft YaHei"/>
              </a:rPr>
              <a:t>6. </a:t>
            </a: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Написание backend сайта   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47" name="Прямоугольник 14"/>
          <p:cNvSpPr/>
          <p:nvPr/>
        </p:nvSpPr>
        <p:spPr>
          <a:xfrm>
            <a:off x="6444360" y="3747600"/>
            <a:ext cx="2376000" cy="757440"/>
          </a:xfrm>
          <a:prstGeom prst="rect">
            <a:avLst/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7. Написание telegram-бота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48" name="Down Arrow 14"/>
          <p:cNvSpPr/>
          <p:nvPr/>
        </p:nvSpPr>
        <p:spPr>
          <a:xfrm>
            <a:off x="2699640" y="3429360"/>
            <a:ext cx="287640" cy="32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Down Arrow 18"/>
          <p:cNvSpPr/>
          <p:nvPr/>
        </p:nvSpPr>
        <p:spPr>
          <a:xfrm>
            <a:off x="4586040" y="3434040"/>
            <a:ext cx="287640" cy="32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Down Arrow 19"/>
          <p:cNvSpPr/>
          <p:nvPr/>
        </p:nvSpPr>
        <p:spPr>
          <a:xfrm>
            <a:off x="6667200" y="3434040"/>
            <a:ext cx="287640" cy="32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Down Arrow 1"/>
          <p:cNvSpPr/>
          <p:nvPr/>
        </p:nvSpPr>
        <p:spPr>
          <a:xfrm>
            <a:off x="2699640" y="4509360"/>
            <a:ext cx="287640" cy="32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Down Arrow 2"/>
          <p:cNvSpPr/>
          <p:nvPr/>
        </p:nvSpPr>
        <p:spPr>
          <a:xfrm>
            <a:off x="4586040" y="4514040"/>
            <a:ext cx="287640" cy="32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Down Arrow 3"/>
          <p:cNvSpPr/>
          <p:nvPr/>
        </p:nvSpPr>
        <p:spPr>
          <a:xfrm>
            <a:off x="6667200" y="4514040"/>
            <a:ext cx="287640" cy="32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1"/>
          <p:cNvSpPr/>
          <p:nvPr/>
        </p:nvSpPr>
        <p:spPr>
          <a:xfrm>
            <a:off x="1980000" y="4860360"/>
            <a:ext cx="5760000" cy="395640"/>
          </a:xfrm>
          <a:prstGeom prst="rect">
            <a:avLst/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8. Наполнение БД тестами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55" name="Прямоугольник 2"/>
          <p:cNvSpPr/>
          <p:nvPr/>
        </p:nvSpPr>
        <p:spPr>
          <a:xfrm>
            <a:off x="1980000" y="5580000"/>
            <a:ext cx="5760000" cy="684000"/>
          </a:xfrm>
          <a:prstGeom prst="rect">
            <a:avLst/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9. Загрузка программ на сервер </a:t>
            </a:r>
            <a:endParaRPr lang="ru-RU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ru-RU" sz="2200" b="1" i="1" strike="noStrike" spc="-1">
                <a:solidFill>
                  <a:srgbClr val="FFFFFF"/>
                </a:solidFill>
                <a:latin typeface="Book Antiqua"/>
              </a:rPr>
              <a:t>(создание микросервисной архитектуры)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56" name="Down Arrow 4"/>
          <p:cNvSpPr/>
          <p:nvPr/>
        </p:nvSpPr>
        <p:spPr>
          <a:xfrm>
            <a:off x="4586040" y="5270040"/>
            <a:ext cx="287640" cy="32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EB966"/>
          </a:solidFill>
          <a:ln>
            <a:solidFill>
              <a:srgbClr val="9888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25880" y="18864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100" b="1" strike="noStrike" spc="-1">
                <a:latin typeface="Lucida Sans"/>
              </a:rPr>
              <a:t>Используемые технологии</a:t>
            </a:r>
            <a:endParaRPr lang="ru-RU" sz="4100" b="0" strike="noStrike" spc="-1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66" name="Прямоугольник 5"/>
          <p:cNvSpPr/>
          <p:nvPr/>
        </p:nvSpPr>
        <p:spPr>
          <a:xfrm>
            <a:off x="219600" y="701781"/>
            <a:ext cx="8704800" cy="769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263520" algn="just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400" b="1" strike="noStrike" spc="-1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ru-RU" sz="2400" spc="-1" dirty="0">
                <a:solidFill>
                  <a:srgbClr val="000000"/>
                </a:solidFill>
                <a:latin typeface="Book Antiqua"/>
              </a:rPr>
              <a:t>Использование библиотек </a:t>
            </a:r>
            <a:r>
              <a:rPr lang="en-US" sz="2400" spc="-1" dirty="0">
                <a:solidFill>
                  <a:srgbClr val="000000"/>
                </a:solidFill>
                <a:latin typeface="Book Antiqua"/>
              </a:rPr>
              <a:t>flask </a:t>
            </a:r>
            <a:endParaRPr lang="ru-RU" sz="2400" spc="-1" dirty="0">
              <a:solidFill>
                <a:srgbClr val="000000"/>
              </a:solidFill>
              <a:latin typeface="Book Antiqua"/>
            </a:endParaRPr>
          </a:p>
          <a:p>
            <a:pPr indent="263520" algn="just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ru-RU" sz="2400" strike="noStrike" spc="-1" dirty="0">
                <a:solidFill>
                  <a:srgbClr val="000000"/>
                </a:solidFill>
                <a:latin typeface="Book Antiqua"/>
              </a:rPr>
              <a:t>Использование библиотеки </a:t>
            </a:r>
            <a:r>
              <a:rPr lang="en-US" sz="2400" strike="noStrike" spc="-1" dirty="0">
                <a:solidFill>
                  <a:srgbClr val="000000"/>
                </a:solidFill>
                <a:latin typeface="Book Antiqua"/>
              </a:rPr>
              <a:t>flask-login </a:t>
            </a:r>
            <a:r>
              <a:rPr lang="ru-RU" sz="2400" strike="noStrike" spc="-1" dirty="0">
                <a:solidFill>
                  <a:srgbClr val="000000"/>
                </a:solidFill>
                <a:latin typeface="Book Antiqua"/>
              </a:rPr>
              <a:t>(чтобы несколько пользователей могли одновременно взаимодействовать с приложением)</a:t>
            </a:r>
          </a:p>
          <a:p>
            <a:pPr indent="263520" algn="just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400" b="1" spc="-1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ru-RU" sz="2400" spc="-1" dirty="0">
                <a:solidFill>
                  <a:srgbClr val="000000"/>
                </a:solidFill>
                <a:latin typeface="Book Antiqua"/>
              </a:rPr>
              <a:t>Использование библиотеки </a:t>
            </a:r>
            <a:r>
              <a:rPr lang="en-US" sz="2400" spc="-1" dirty="0">
                <a:solidFill>
                  <a:srgbClr val="000000"/>
                </a:solidFill>
                <a:latin typeface="Book Antiqua"/>
              </a:rPr>
              <a:t>requests – </a:t>
            </a:r>
            <a:r>
              <a:rPr lang="ru-RU" sz="2400" spc="-1" dirty="0">
                <a:solidFill>
                  <a:srgbClr val="000000"/>
                </a:solidFill>
                <a:latin typeface="Book Antiqua"/>
              </a:rPr>
              <a:t>для взаимодействия с </a:t>
            </a:r>
            <a:r>
              <a:rPr lang="en-US" sz="2400" spc="-1" dirty="0">
                <a:solidFill>
                  <a:srgbClr val="000000"/>
                </a:solidFill>
                <a:latin typeface="Book Antiqua"/>
              </a:rPr>
              <a:t>API</a:t>
            </a:r>
          </a:p>
          <a:p>
            <a:pPr indent="263520" algn="just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400" b="1" spc="-1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ru-RU" sz="2400" spc="-1" dirty="0">
                <a:solidFill>
                  <a:srgbClr val="000000"/>
                </a:solidFill>
                <a:latin typeface="Book Antiqua"/>
              </a:rPr>
              <a:t>Использование библиотеки </a:t>
            </a:r>
            <a:r>
              <a:rPr lang="en-US" sz="2400" spc="-1" dirty="0">
                <a:solidFill>
                  <a:srgbClr val="000000"/>
                </a:solidFill>
                <a:latin typeface="Book Antiqua"/>
              </a:rPr>
              <a:t>telegram </a:t>
            </a:r>
            <a:r>
              <a:rPr lang="ru-RU" sz="2400" spc="-1" dirty="0">
                <a:solidFill>
                  <a:srgbClr val="000000"/>
                </a:solidFill>
                <a:latin typeface="Book Antiqua"/>
              </a:rPr>
              <a:t>для создания бота в одноименном мессенджере </a:t>
            </a:r>
            <a:r>
              <a:rPr lang="ru-RU" sz="2400" b="1" strike="noStrike" spc="-1" dirty="0">
                <a:solidFill>
                  <a:srgbClr val="000000"/>
                </a:solidFill>
                <a:latin typeface="Book Antiqua"/>
              </a:rPr>
              <a:t>	</a:t>
            </a:r>
            <a:endParaRPr lang="ru-RU" sz="2400" b="0" strike="noStrike" spc="-1" dirty="0">
              <a:latin typeface="Arial"/>
            </a:endParaRPr>
          </a:p>
          <a:p>
            <a:pPr indent="263520" algn="just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ru-RU" sz="2400" b="0" strike="noStrike" spc="-1" dirty="0">
                <a:solidFill>
                  <a:srgbClr val="000000"/>
                </a:solidFill>
                <a:latin typeface="Book Antiqua"/>
              </a:rPr>
              <a:t>Совместная работа и контроль версий </a:t>
            </a:r>
            <a:r>
              <a:rPr lang="en-US" sz="2400" b="0" strike="noStrike" spc="-1" dirty="0">
                <a:solidFill>
                  <a:srgbClr val="000000"/>
                </a:solidFill>
                <a:latin typeface="Book Antiqua"/>
              </a:rPr>
              <a:t>(GitHub)</a:t>
            </a:r>
            <a:endParaRPr lang="ru-RU" sz="2400" b="0" strike="noStrike" spc="-1" dirty="0">
              <a:latin typeface="Arial"/>
            </a:endParaRPr>
          </a:p>
          <a:p>
            <a:pPr indent="263520" algn="just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Book Antiqua"/>
              </a:rPr>
              <a:t>Работа с БД </a:t>
            </a:r>
            <a:r>
              <a:rPr lang="ru-RU" sz="2400" spc="-1" dirty="0">
                <a:solidFill>
                  <a:srgbClr val="000000"/>
                </a:solidFill>
                <a:latin typeface="Book Antiqua"/>
              </a:rPr>
              <a:t>через </a:t>
            </a:r>
            <a:r>
              <a:rPr lang="en-US" sz="2400" spc="-1" dirty="0">
                <a:solidFill>
                  <a:srgbClr val="000000"/>
                </a:solidFill>
                <a:latin typeface="Book Antiqua"/>
              </a:rPr>
              <a:t>API</a:t>
            </a:r>
            <a:endParaRPr lang="en-US" sz="2400" b="0" strike="noStrike" spc="-1" dirty="0">
              <a:solidFill>
                <a:srgbClr val="000000"/>
              </a:solidFill>
              <a:latin typeface="Book Antiqua"/>
            </a:endParaRPr>
          </a:p>
          <a:p>
            <a:pPr indent="263520" algn="just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Book Antiqua"/>
              </a:rPr>
              <a:t>Использование классов и наследования</a:t>
            </a:r>
            <a:endParaRPr lang="ru-RU" sz="2400" b="0" strike="noStrike" spc="-1" dirty="0">
              <a:latin typeface="Arial"/>
            </a:endParaRPr>
          </a:p>
          <a:p>
            <a:pPr indent="263520" algn="just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Book Antiqua"/>
              </a:rPr>
              <a:t> C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Book Antiqua"/>
              </a:rPr>
              <a:t>оответствие</a:t>
            </a:r>
            <a:r>
              <a:rPr lang="ru-RU" sz="2400" b="0" strike="noStrike" spc="-1" dirty="0">
                <a:solidFill>
                  <a:srgbClr val="000000"/>
                </a:solidFill>
                <a:latin typeface="Book Antiqua"/>
              </a:rPr>
              <a:t> стандарту </a:t>
            </a:r>
            <a:r>
              <a:rPr lang="en-US" sz="2400" b="0" strike="noStrike" spc="-1" dirty="0">
                <a:solidFill>
                  <a:srgbClr val="000000"/>
                </a:solidFill>
                <a:latin typeface="Book Antiqua"/>
              </a:rPr>
              <a:t>pep8</a:t>
            </a:r>
            <a:endParaRPr lang="ru-RU" sz="2400" b="0" strike="noStrike" spc="-1" dirty="0">
              <a:solidFill>
                <a:srgbClr val="000000"/>
              </a:solidFill>
              <a:latin typeface="Book Antiqua"/>
            </a:endParaRPr>
          </a:p>
          <a:p>
            <a:pPr indent="263520" algn="just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Book Antiqua"/>
              </a:rPr>
              <a:t> Разве</a:t>
            </a:r>
            <a:r>
              <a:rPr lang="ru-RU" sz="2400" spc="-1" dirty="0">
                <a:solidFill>
                  <a:srgbClr val="000000"/>
                </a:solidFill>
                <a:latin typeface="Book Antiqua"/>
              </a:rPr>
              <a:t>ртывание на сервере с помощью </a:t>
            </a:r>
            <a:r>
              <a:rPr lang="en-US" sz="2400" spc="-1" dirty="0">
                <a:solidFill>
                  <a:srgbClr val="000000"/>
                </a:solidFill>
                <a:latin typeface="Book Antiqua"/>
              </a:rPr>
              <a:t>glitch</a:t>
            </a:r>
            <a:endParaRPr lang="ru-RU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  <a:buNone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endParaRPr lang="ru-RU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  <a:buNone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endParaRPr lang="ru-RU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  <a:buNone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Book Antiqua"/>
              </a:rPr>
              <a:t>	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Заголовок 1"/>
          <p:cNvSpPr/>
          <p:nvPr/>
        </p:nvSpPr>
        <p:spPr>
          <a:xfrm>
            <a:off x="179640" y="-27360"/>
            <a:ext cx="8964000" cy="99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1" spc="-1" dirty="0">
                <a:solidFill>
                  <a:srgbClr val="E9D596"/>
                </a:solidFill>
                <a:latin typeface="Arial"/>
              </a:rPr>
              <a:t>База данных - структура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7732C7-4519-77FC-DBE0-D52ABF2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13" y="966240"/>
            <a:ext cx="2990850" cy="5181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DC8CD-7F7A-D356-6DE2-FAE95969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61" y="1061490"/>
            <a:ext cx="3000375" cy="499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3A2BE-9A6D-8918-A56E-018BB55B396E}"/>
              </a:ext>
            </a:extLst>
          </p:cNvPr>
          <p:cNvSpPr txBox="1"/>
          <p:nvPr/>
        </p:nvSpPr>
        <p:spPr>
          <a:xfrm>
            <a:off x="904331" y="6243090"/>
            <a:ext cx="751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b="1" spc="-1" dirty="0">
                <a:solidFill>
                  <a:srgbClr val="000000"/>
                </a:solidFill>
                <a:latin typeface="Book Antiqua"/>
              </a:rPr>
              <a:t>Доступ к базе данных для сайта и бота осуществляется через </a:t>
            </a:r>
            <a:r>
              <a:rPr lang="en-US" b="1" spc="-1" dirty="0">
                <a:solidFill>
                  <a:srgbClr val="000000"/>
                </a:solidFill>
                <a:latin typeface="Book Antiqua"/>
              </a:rPr>
              <a:t>API</a:t>
            </a:r>
            <a:endParaRPr lang="ru-RU" b="1" spc="-1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/>
          <p:nvPr/>
        </p:nvSpPr>
        <p:spPr>
          <a:xfrm>
            <a:off x="-180360" y="16560"/>
            <a:ext cx="896400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1" spc="-1" dirty="0">
                <a:solidFill>
                  <a:srgbClr val="E9D596"/>
                </a:solidFill>
                <a:latin typeface="Arial"/>
              </a:rPr>
              <a:t>Сайт. Страницы авторизации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594380-D574-623A-B2A5-A6A96654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5" y="667560"/>
            <a:ext cx="4346339" cy="223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8A2D41-E79A-E2C6-AA89-319FE07ACC43}"/>
              </a:ext>
            </a:extLst>
          </p:cNvPr>
          <p:cNvSpPr txBox="1"/>
          <p:nvPr/>
        </p:nvSpPr>
        <p:spPr>
          <a:xfrm>
            <a:off x="1008434" y="2899921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Book Antiqua"/>
              </a:rPr>
              <a:t>/check_data/login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E13EBE-5E23-1D05-ADCC-9A3212B9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26" y="3703313"/>
            <a:ext cx="5486400" cy="2006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0D55BE-9268-44A4-8383-A36B6F29897B}"/>
              </a:ext>
            </a:extLst>
          </p:cNvPr>
          <p:cNvSpPr txBox="1"/>
          <p:nvPr/>
        </p:nvSpPr>
        <p:spPr>
          <a:xfrm>
            <a:off x="5470189" y="5709666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Book Antiqua"/>
              </a:rPr>
              <a:t>/registration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8F9F0-D72E-CA29-0057-672C89F95AE3}"/>
              </a:ext>
            </a:extLst>
          </p:cNvPr>
          <p:cNvSpPr txBox="1"/>
          <p:nvPr/>
        </p:nvSpPr>
        <p:spPr>
          <a:xfrm>
            <a:off x="4513634" y="1026260"/>
            <a:ext cx="45655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b="1" spc="-1" dirty="0">
                <a:solidFill>
                  <a:srgbClr val="000000"/>
                </a:solidFill>
                <a:latin typeface="Book Antiqua"/>
              </a:rPr>
              <a:t>Авторизация</a:t>
            </a: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4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Book Antiqua"/>
              </a:rPr>
              <a:t>Если пользователя нет или неверн</a:t>
            </a:r>
            <a:r>
              <a:rPr lang="ru-RU" spc="-1" dirty="0">
                <a:solidFill>
                  <a:srgbClr val="000000"/>
                </a:solidFill>
                <a:latin typeface="Book Antiqua"/>
              </a:rPr>
              <a:t>ый пароль – показывается соответствующее сообщение 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DCF0D-6843-FD0E-255E-FB987C41B1AF}"/>
              </a:ext>
            </a:extLst>
          </p:cNvPr>
          <p:cNvSpPr txBox="1"/>
          <p:nvPr/>
        </p:nvSpPr>
        <p:spPr>
          <a:xfrm>
            <a:off x="167295" y="3545648"/>
            <a:ext cx="321793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b="1" spc="-1" dirty="0">
                <a:solidFill>
                  <a:srgbClr val="000000"/>
                </a:solidFill>
                <a:latin typeface="Book Antiqua"/>
              </a:rPr>
              <a:t>Регистрация</a:t>
            </a: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4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Book Antiqua"/>
              </a:rPr>
              <a:t>В почте обязательно должен содержаться знак «</a:t>
            </a:r>
            <a:r>
              <a:rPr lang="en-US" sz="1800" b="0" strike="noStrike" spc="-1" dirty="0">
                <a:solidFill>
                  <a:srgbClr val="000000"/>
                </a:solidFill>
                <a:latin typeface="Book Antiqua"/>
              </a:rPr>
              <a:t>@</a:t>
            </a:r>
            <a:r>
              <a:rPr lang="ru-RU" sz="1800" b="0" strike="noStrike" spc="-1" dirty="0">
                <a:solidFill>
                  <a:srgbClr val="000000"/>
                </a:solidFill>
                <a:latin typeface="Book Antiqua"/>
              </a:rPr>
              <a:t>»</a:t>
            </a:r>
            <a:endParaRPr lang="en-US" sz="1800" b="0" strike="noStrike" spc="-1" dirty="0">
              <a:solidFill>
                <a:srgbClr val="000000"/>
              </a:solidFill>
              <a:latin typeface="Book Antiqua"/>
            </a:endParaRP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4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Book Antiqua"/>
              </a:rPr>
              <a:t>В пароле – не меньше 8 символов </a:t>
            </a: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4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pc="-1" dirty="0">
                <a:solidFill>
                  <a:srgbClr val="000000"/>
                </a:solidFill>
                <a:latin typeface="Book Antiqua"/>
              </a:rPr>
              <a:t>Логин - любой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ED05E-4E8F-9E13-ED98-A4D7AF0D1F13}"/>
              </a:ext>
            </a:extLst>
          </p:cNvPr>
          <p:cNvSpPr/>
          <p:nvPr/>
        </p:nvSpPr>
        <p:spPr>
          <a:xfrm>
            <a:off x="90000" y="172203"/>
            <a:ext cx="896400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1" spc="-1" dirty="0">
                <a:solidFill>
                  <a:srgbClr val="E9D596"/>
                </a:solidFill>
                <a:latin typeface="Arial"/>
              </a:rPr>
              <a:t>Сайт. Страницы о пользователе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38031-9CCB-F38E-AC2E-07D924D21C2F}"/>
              </a:ext>
            </a:extLst>
          </p:cNvPr>
          <p:cNvSpPr txBox="1"/>
          <p:nvPr/>
        </p:nvSpPr>
        <p:spPr>
          <a:xfrm>
            <a:off x="1802861" y="3218559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Book Antiqua"/>
              </a:rPr>
              <a:t>/check_data/login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BAE5A-17F6-CC5C-E780-DFE50A3CE57D}"/>
              </a:ext>
            </a:extLst>
          </p:cNvPr>
          <p:cNvSpPr txBox="1"/>
          <p:nvPr/>
        </p:nvSpPr>
        <p:spPr>
          <a:xfrm>
            <a:off x="285344" y="5579675"/>
            <a:ext cx="85733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endParaRPr lang="ru-RU" b="1" spc="-1" dirty="0">
              <a:solidFill>
                <a:srgbClr val="000000"/>
              </a:solidFill>
              <a:latin typeface="Book Antiqua"/>
            </a:endParaRP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pc="-1" dirty="0">
                <a:solidFill>
                  <a:srgbClr val="000000"/>
                </a:solidFill>
                <a:latin typeface="Book Antiqua"/>
              </a:rPr>
              <a:t>Отображение ключа для соединения с </a:t>
            </a:r>
            <a:r>
              <a:rPr lang="en-US" spc="-1" dirty="0">
                <a:solidFill>
                  <a:srgbClr val="000000"/>
                </a:solidFill>
                <a:latin typeface="Book Antiqua"/>
              </a:rPr>
              <a:t>telegram-</a:t>
            </a:r>
            <a:r>
              <a:rPr lang="ru-RU" spc="-1" dirty="0">
                <a:solidFill>
                  <a:srgbClr val="000000"/>
                </a:solidFill>
                <a:latin typeface="Book Antiqua"/>
              </a:rPr>
              <a:t>ботом. Действует 10 минут, чтобы получить новый, надо нажать на кнопку «</a:t>
            </a:r>
            <a:r>
              <a:rPr lang="ru-RU" spc="-1" dirty="0" err="1">
                <a:solidFill>
                  <a:srgbClr val="000000"/>
                </a:solidFill>
                <a:latin typeface="Book Antiqua"/>
              </a:rPr>
              <a:t>Сгенировать</a:t>
            </a:r>
            <a:r>
              <a:rPr lang="ru-RU" spc="-1" dirty="0">
                <a:solidFill>
                  <a:srgbClr val="000000"/>
                </a:solidFill>
                <a:latin typeface="Book Antiqua"/>
              </a:rPr>
              <a:t>» 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B63D6-263F-27FA-4CED-8FACD2EC7896}"/>
              </a:ext>
            </a:extLst>
          </p:cNvPr>
          <p:cNvSpPr txBox="1"/>
          <p:nvPr/>
        </p:nvSpPr>
        <p:spPr>
          <a:xfrm>
            <a:off x="324256" y="3533959"/>
            <a:ext cx="8287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pc="-1" dirty="0">
                <a:solidFill>
                  <a:srgbClr val="000000"/>
                </a:solidFill>
                <a:latin typeface="Book Antiqua"/>
              </a:rPr>
              <a:t>Общее количество и перечисление тестов, который прошел пользователь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857D45-1920-A3AD-709E-D5C4E31B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6" y="798316"/>
            <a:ext cx="6141395" cy="24101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19EBE3-7868-5D91-612E-E51096B8F0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07"/>
          <a:stretch/>
        </p:blipFill>
        <p:spPr>
          <a:xfrm>
            <a:off x="380657" y="4233876"/>
            <a:ext cx="5676432" cy="128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DC243-23C1-CD77-B9EA-00EB0B3A464C}"/>
              </a:ext>
            </a:extLst>
          </p:cNvPr>
          <p:cNvSpPr txBox="1"/>
          <p:nvPr/>
        </p:nvSpPr>
        <p:spPr>
          <a:xfrm>
            <a:off x="710120" y="5571145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pc="-1" dirty="0">
                <a:solidFill>
                  <a:srgbClr val="000000"/>
                </a:solidFill>
                <a:latin typeface="Book Antiqua"/>
              </a:rPr>
              <a:t>/</a:t>
            </a:r>
            <a:r>
              <a:rPr lang="ru-RU" altLang="ru-RU" spc="-1" dirty="0" err="1">
                <a:solidFill>
                  <a:srgbClr val="000000"/>
                </a:solidFill>
                <a:latin typeface="Book Antiqua"/>
              </a:rPr>
              <a:t>profile</a:t>
            </a:r>
            <a:r>
              <a:rPr lang="ru-RU" altLang="ru-RU" spc="-1" dirty="0">
                <a:solidFill>
                  <a:srgbClr val="000000"/>
                </a:solidFill>
                <a:latin typeface="Book Antiqua"/>
              </a:rPr>
              <a:t>/</a:t>
            </a:r>
            <a:r>
              <a:rPr lang="ru-RU" altLang="ru-RU" spc="-1" dirty="0" err="1">
                <a:solidFill>
                  <a:srgbClr val="000000"/>
                </a:solidFill>
                <a:latin typeface="Book Antiqua"/>
              </a:rPr>
              <a:t>stats?tg_key</a:t>
            </a:r>
            <a:r>
              <a:rPr lang="ru-RU" altLang="ru-RU" spc="-1" dirty="0">
                <a:solidFill>
                  <a:srgbClr val="000000"/>
                </a:solidFill>
                <a:latin typeface="Book Antiqua"/>
              </a:rPr>
              <a:t>=5638559229169476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D1CA2F1-1844-0872-8181-4F513EE1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/>
          <p:nvPr/>
        </p:nvSpPr>
        <p:spPr>
          <a:xfrm>
            <a:off x="-180360" y="16560"/>
            <a:ext cx="896400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1" spc="-1" dirty="0">
                <a:solidFill>
                  <a:srgbClr val="E9D596"/>
                </a:solidFill>
                <a:latin typeface="Arial"/>
              </a:rPr>
              <a:t>Сайт. Прохождение викторины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A2D41-E79A-E2C6-AA89-319FE07ACC43}"/>
              </a:ext>
            </a:extLst>
          </p:cNvPr>
          <p:cNvSpPr txBox="1"/>
          <p:nvPr/>
        </p:nvSpPr>
        <p:spPr>
          <a:xfrm>
            <a:off x="1970245" y="2475539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Book Antiqua"/>
              </a:rPr>
              <a:t>/welcome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8F9F0-D72E-CA29-0057-672C89F95AE3}"/>
              </a:ext>
            </a:extLst>
          </p:cNvPr>
          <p:cNvSpPr txBox="1"/>
          <p:nvPr/>
        </p:nvSpPr>
        <p:spPr>
          <a:xfrm>
            <a:off x="5693487" y="671295"/>
            <a:ext cx="325876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b="1" spc="-1" dirty="0">
                <a:solidFill>
                  <a:srgbClr val="000000"/>
                </a:solidFill>
                <a:latin typeface="Book Antiqua"/>
              </a:rPr>
              <a:t>Список всех тестов </a:t>
            </a: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Book Antiqua"/>
              </a:rPr>
              <a:t>Отображается список всех викторин. А также, их название, категория, описание, количество вопросов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6E32AF-D3C8-BBC0-AAB7-F718B265C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7" t="5348" r="1531" b="22951"/>
          <a:stretch/>
        </p:blipFill>
        <p:spPr>
          <a:xfrm>
            <a:off x="214008" y="592200"/>
            <a:ext cx="5395609" cy="19213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9DDE67-9B44-2D34-2D15-2576796D6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08" y="3041320"/>
            <a:ext cx="4403387" cy="7509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408EDE-E746-B0E3-BE4B-5F20F07AC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788" y="2840682"/>
            <a:ext cx="3607746" cy="15573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AADE0C2-4BB0-F70F-AD06-EBF76941E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788" y="5093326"/>
            <a:ext cx="3821959" cy="145386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DC9066A-8DFA-4D6D-9F39-D55F0908C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55" y="3897437"/>
            <a:ext cx="4005431" cy="19677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4EF2DB-F291-72B0-BD4B-A951D8DE5987}"/>
              </a:ext>
            </a:extLst>
          </p:cNvPr>
          <p:cNvSpPr txBox="1"/>
          <p:nvPr/>
        </p:nvSpPr>
        <p:spPr>
          <a:xfrm>
            <a:off x="360360" y="5820260"/>
            <a:ext cx="45034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b="1" spc="-1" dirty="0">
                <a:solidFill>
                  <a:srgbClr val="000000"/>
                </a:solidFill>
                <a:latin typeface="Book Antiqua"/>
              </a:rPr>
              <a:t>Ответы на вопросы</a:t>
            </a: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Book Antiqua"/>
              </a:rPr>
              <a:t>3 типа вопросов – имеют разные поля для ответа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A4DC7-01B3-841F-6B2B-567126B8E31F}"/>
              </a:ext>
            </a:extLst>
          </p:cNvPr>
          <p:cNvSpPr txBox="1"/>
          <p:nvPr/>
        </p:nvSpPr>
        <p:spPr>
          <a:xfrm>
            <a:off x="4888032" y="4723994"/>
            <a:ext cx="4503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b="1" spc="-1" dirty="0">
                <a:solidFill>
                  <a:srgbClr val="000000"/>
                </a:solidFill>
                <a:latin typeface="Book Antiqua"/>
              </a:rPr>
              <a:t>Результат после прохождения теста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772F6-6A55-3B3F-1437-851AC61EF816}"/>
              </a:ext>
            </a:extLst>
          </p:cNvPr>
          <p:cNvSpPr txBox="1"/>
          <p:nvPr/>
        </p:nvSpPr>
        <p:spPr>
          <a:xfrm>
            <a:off x="5693487" y="4397982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Book Antiqua"/>
              </a:rPr>
              <a:t>/test_open/983005770/4?ta=0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5FBE0-A8FC-6B15-A0E4-E28A539009B3}"/>
              </a:ext>
            </a:extLst>
          </p:cNvPr>
          <p:cNvSpPr txBox="1"/>
          <p:nvPr/>
        </p:nvSpPr>
        <p:spPr>
          <a:xfrm>
            <a:off x="6452245" y="6492478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Book Antiqua"/>
              </a:rPr>
              <a:t>/test_passed/5/0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88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/>
          <p:nvPr/>
        </p:nvSpPr>
        <p:spPr>
          <a:xfrm>
            <a:off x="-180360" y="16560"/>
            <a:ext cx="896400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1" spc="-1" dirty="0">
                <a:solidFill>
                  <a:srgbClr val="E9D596"/>
                </a:solidFill>
                <a:latin typeface="Arial"/>
              </a:rPr>
              <a:t>Сайт. Создание викторины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A2D41-E79A-E2C6-AA89-319FE07ACC43}"/>
              </a:ext>
            </a:extLst>
          </p:cNvPr>
          <p:cNvSpPr txBox="1"/>
          <p:nvPr/>
        </p:nvSpPr>
        <p:spPr>
          <a:xfrm>
            <a:off x="1008434" y="2899921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Book Antiqua"/>
              </a:rPr>
              <a:t>/check_data/login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D55BE-9268-44A4-8383-A36B6F29897B}"/>
              </a:ext>
            </a:extLst>
          </p:cNvPr>
          <p:cNvSpPr txBox="1"/>
          <p:nvPr/>
        </p:nvSpPr>
        <p:spPr>
          <a:xfrm>
            <a:off x="1689373" y="3711388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Book Antiqua"/>
              </a:rPr>
              <a:t>/creating</a:t>
            </a:r>
            <a:endParaRPr lang="ru-RU" spc="-1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8F9F0-D72E-CA29-0057-672C89F95AE3}"/>
              </a:ext>
            </a:extLst>
          </p:cNvPr>
          <p:cNvSpPr txBox="1"/>
          <p:nvPr/>
        </p:nvSpPr>
        <p:spPr>
          <a:xfrm>
            <a:off x="4960670" y="592200"/>
            <a:ext cx="45655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1199"/>
              </a:spcAft>
              <a:buSzPct val="100017"/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b="1" spc="-1" dirty="0">
                <a:solidFill>
                  <a:srgbClr val="000000"/>
                </a:solidFill>
                <a:latin typeface="Book Antiqua"/>
              </a:rPr>
              <a:t>Общая информация о тесте</a:t>
            </a:r>
          </a:p>
          <a:p>
            <a:pPr indent="263520">
              <a:lnSpc>
                <a:spcPct val="100000"/>
              </a:lnSpc>
              <a:spcAft>
                <a:spcPts val="1199"/>
              </a:spcAft>
              <a:buSzPct val="100017"/>
              <a:buBlip>
                <a:blip r:embed="rId2"/>
              </a:buBlip>
              <a:tabLst>
                <a:tab pos="6461280" algn="l"/>
                <a:tab pos="6726240" algn="l"/>
                <a:tab pos="6908760" algn="l"/>
                <a:tab pos="7172280" algn="l"/>
                <a:tab pos="7264440" algn="l"/>
                <a:tab pos="780264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Book Antiqua"/>
              </a:rPr>
              <a:t>Название, категория (выбор из выпадающего списка), количество вопросов, описание и доступ (открытый</a:t>
            </a:r>
            <a:r>
              <a:rPr lang="en-US" sz="1800" b="0" strike="noStrike" spc="-1" dirty="0">
                <a:solidFill>
                  <a:srgbClr val="000000"/>
                </a:solidFill>
                <a:latin typeface="Book Antiqua"/>
              </a:rPr>
              <a:t>/</a:t>
            </a:r>
            <a:r>
              <a:rPr lang="ru-RU" sz="1800" b="0" strike="noStrike" spc="-1" dirty="0">
                <a:solidFill>
                  <a:srgbClr val="000000"/>
                </a:solidFill>
                <a:latin typeface="Book Antiqua"/>
              </a:rPr>
              <a:t>закрытый)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182505-F297-234B-C586-93FE8F9C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3" y="954961"/>
            <a:ext cx="4703231" cy="26897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C645E8-FCBE-C53F-819D-221483A5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176" y="3429000"/>
            <a:ext cx="3822970" cy="2689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8B187-C1B4-E3E2-41B2-A72849624649}"/>
              </a:ext>
            </a:extLst>
          </p:cNvPr>
          <p:cNvSpPr txBox="1"/>
          <p:nvPr/>
        </p:nvSpPr>
        <p:spPr>
          <a:xfrm>
            <a:off x="4701266" y="6216454"/>
            <a:ext cx="466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spc="-1" dirty="0">
                <a:solidFill>
                  <a:srgbClr val="000000"/>
                </a:solidFill>
                <a:latin typeface="Book Antiqua"/>
              </a:rPr>
              <a:t>Возможные категории для викторин</a:t>
            </a:r>
          </a:p>
        </p:txBody>
      </p:sp>
    </p:spTree>
    <p:extLst>
      <p:ext uri="{BB962C8B-B14F-4D97-AF65-F5344CB8AC3E}">
        <p14:creationId xmlns:p14="http://schemas.microsoft.com/office/powerpoint/2010/main" val="385310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13575</TotalTime>
  <Words>627</Words>
  <Application>Microsoft Office PowerPoint</Application>
  <PresentationFormat>Экран (4:3)</PresentationFormat>
  <Paragraphs>90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Arial</vt:lpstr>
      <vt:lpstr>Book Antiqua</vt:lpstr>
      <vt:lpstr>Lucida Sans</vt:lpstr>
      <vt:lpstr>Symbol</vt:lpstr>
      <vt:lpstr>Times New Roman</vt:lpstr>
      <vt:lpstr>Wingdings</vt:lpstr>
      <vt:lpstr>Wingdings 2</vt:lpstr>
      <vt:lpstr>Wingdings 3</vt:lpstr>
      <vt:lpstr>Office Theme</vt:lpstr>
      <vt:lpstr>Office Theme</vt:lpstr>
      <vt:lpstr>Office Theme</vt:lpstr>
      <vt:lpstr>Онлайн среда для создания и прохождения тестов – testix.</vt:lpstr>
      <vt:lpstr>Цель и общее описание</vt:lpstr>
      <vt:lpstr>Этапы создания проекта</vt:lpstr>
      <vt:lpstr>Используемые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Telegram bot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ОПРЕДЕЛЕНИЯ МИНЕРАЛОВ</dc:title>
  <dc:subject/>
  <dc:creator>User</dc:creator>
  <dc:description/>
  <cp:lastModifiedBy>Павел Гершуни</cp:lastModifiedBy>
  <cp:revision>1072</cp:revision>
  <dcterms:created xsi:type="dcterms:W3CDTF">2016-12-10T09:36:44Z</dcterms:created>
  <dcterms:modified xsi:type="dcterms:W3CDTF">2023-04-25T16:34:06Z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12</vt:i4>
  </property>
</Properties>
</file>