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39"/>
  </p:notesMasterIdLst>
  <p:handoutMasterIdLst>
    <p:handoutMasterId r:id="rId40"/>
  </p:handoutMasterIdLst>
  <p:sldIdLst>
    <p:sldId id="272" r:id="rId3"/>
    <p:sldId id="270" r:id="rId4"/>
    <p:sldId id="274" r:id="rId5"/>
    <p:sldId id="276" r:id="rId6"/>
    <p:sldId id="287" r:id="rId7"/>
    <p:sldId id="323" r:id="rId8"/>
    <p:sldId id="289" r:id="rId9"/>
    <p:sldId id="290" r:id="rId10"/>
    <p:sldId id="291" r:id="rId11"/>
    <p:sldId id="293" r:id="rId12"/>
    <p:sldId id="294" r:id="rId13"/>
    <p:sldId id="295" r:id="rId14"/>
    <p:sldId id="298" r:id="rId15"/>
    <p:sldId id="299" r:id="rId16"/>
    <p:sldId id="301" r:id="rId17"/>
    <p:sldId id="300" r:id="rId18"/>
    <p:sldId id="302" r:id="rId19"/>
    <p:sldId id="304" r:id="rId20"/>
    <p:sldId id="305" r:id="rId21"/>
    <p:sldId id="324" r:id="rId22"/>
    <p:sldId id="280" r:id="rId23"/>
    <p:sldId id="281" r:id="rId24"/>
    <p:sldId id="282" r:id="rId25"/>
    <p:sldId id="283" r:id="rId26"/>
    <p:sldId id="284" r:id="rId27"/>
    <p:sldId id="285" r:id="rId28"/>
    <p:sldId id="309" r:id="rId29"/>
    <p:sldId id="311" r:id="rId30"/>
    <p:sldId id="310" r:id="rId31"/>
    <p:sldId id="316" r:id="rId32"/>
    <p:sldId id="317" r:id="rId33"/>
    <p:sldId id="318" r:id="rId34"/>
    <p:sldId id="319" r:id="rId35"/>
    <p:sldId id="320" r:id="rId36"/>
    <p:sldId id="321" r:id="rId37"/>
    <p:sldId id="322" r:id="rId38"/>
  </p:sldIdLst>
  <p:sldSz cx="9144000" cy="6858000" type="screen4x3"/>
  <p:notesSz cx="6797675" cy="9926638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6666FF"/>
    <a:srgbClr val="3399FF"/>
    <a:srgbClr val="FF99CC"/>
    <a:srgbClr val="FF66FF"/>
    <a:srgbClr val="CC66FF"/>
    <a:srgbClr val="CCFF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150" autoAdjust="0"/>
    <p:restoredTop sz="52471" autoAdjust="0"/>
  </p:normalViewPr>
  <p:slideViewPr>
    <p:cSldViewPr>
      <p:cViewPr varScale="1">
        <p:scale>
          <a:sx n="117" d="100"/>
          <a:sy n="117" d="100"/>
        </p:scale>
        <p:origin x="-232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894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508615-44A8-4D02-A12E-85D6CFE1C03B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819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DD78B2-72D3-478D-8D11-77AE0D20A283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62791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D8B61B-3763-4CFD-9300-25145A4B9156}" type="slidenum">
              <a:rPr lang="es-ES"/>
              <a:pPr/>
              <a:t>2</a:t>
            </a:fld>
            <a:endParaRPr lang="es-E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Animar convenientemente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E19F0C-573A-4EF0-8851-2CB2A4360D7D}" type="slidenum">
              <a:rPr lang="es-ES"/>
              <a:pPr/>
              <a:t>3</a:t>
            </a:fld>
            <a:endParaRPr lang="es-E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Los archivos de acceso directo son muy útiles para realizar accesos, de forma</a:t>
            </a:r>
          </a:p>
          <a:p>
            <a:r>
              <a:rPr lang="es-ES"/>
              <a:t>selectiva, en grandes cantidades de información (bases de datos).</a:t>
            </a:r>
          </a:p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B94253-C0B6-4281-88A1-DA5AA1BA729F}" type="slidenum">
              <a:rPr lang="es-ES"/>
              <a:pPr/>
              <a:t>13</a:t>
            </a:fld>
            <a:endParaRPr lang="es-E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En realidad en el multinivel faltaría enlazar con los datos a continuación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BFB13D-16D3-48AB-9C8A-8E26900B6AF0}" type="slidenum">
              <a:rPr lang="es-ES"/>
              <a:pPr/>
              <a:t>23</a:t>
            </a:fld>
            <a:endParaRPr lang="es-E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animar para resaltar el nombre de cada archivo mediante una ruta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CA147B-3760-4A0D-B40E-CA6AB3768F11}" type="slidenum">
              <a:rPr lang="es-ES"/>
              <a:pPr/>
              <a:t>34</a:t>
            </a:fld>
            <a:endParaRPr lang="es-ES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CEA40-FE5F-4B46-8BB3-7B68BA8424A3}" type="slidenum">
              <a:rPr lang="es-ES"/>
              <a:pPr/>
              <a:t>36</a:t>
            </a:fld>
            <a:endParaRPr lang="es-E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E572E6-8C9B-42BE-BA94-5987A20F79AC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29AF69-A569-4F5F-8D7F-68267F43361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D1409E-E3DD-4A7A-9B25-BD08641EB644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0E2CC-E9D1-424A-AE50-F2FFC4F7898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81863" y="44450"/>
            <a:ext cx="1862137" cy="608171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692275" y="44450"/>
            <a:ext cx="5437188" cy="608171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56105B-32C9-41C8-B6FA-8FA01D34C185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82EB3-2F5A-4FBF-88B4-3FA49C62CB99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374C43-8C8E-45C5-8164-A108E4A34421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D40CB-335B-43FE-AAC2-EB166395DCE4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54131-4834-4413-85CC-C307C41E298E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E0CD9F-8ED7-4601-A07E-1B1F318867B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CCAC97-798A-4353-A010-054C90C4C5EA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B14161-59A9-47BC-AF4A-FD9B72446AE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853B9-DCEB-42F2-89F2-3270F7BF6472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F67BC9-D5C1-4B93-81D3-721A3C75383D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CEC414-60BE-4974-BD3E-F66B9CADEBBA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08493-DE2B-452D-9AC1-361BBBB85192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F7086-5656-49F1-816D-B82EA36957E1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CD0DD-3A39-4E5E-AB8F-D4ED07AC75C2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3ED969-9348-485F-84FC-BB60DF016FF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D38079-FF04-4F0F-BC9E-C3325760DE9C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1CE59-5CAD-4BAC-AEEB-E1420B31391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763713" y="1600200"/>
            <a:ext cx="3613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529263" y="1600200"/>
            <a:ext cx="36147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4A3467-FDCE-431C-9187-5688E30FAF49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882C7C-D7DB-42AB-9C74-C9E6989E5E2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DE948F-4599-4EDB-92A2-66635ACCE1BD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3BE16-3279-494E-B4F2-C0A0CDE9311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8B6403-2999-46F1-9DB5-B9A2AA6B32A4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1D72E2-7434-46FC-A71D-60EDE69A693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5291F-3ABE-44A8-ACBE-40BE88B675A1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E9CF0-0599-4A3C-9DE7-EB96C32EDD8D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648D39-E494-4AB3-AFA7-2812443C2654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BFEB9-2042-423A-8859-E3803AEFCFA1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61CA9E-ECC7-4C72-B1DB-055DF3F49F7F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DB5E67-773D-4B1D-8250-6BA22F1D7C0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009A96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Título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63713" y="1600200"/>
            <a:ext cx="73802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E4F1D603-1900-4E4D-A78F-3D726507F8BD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7D8060C-4D04-4F19-BD33-59DE17C9438C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1692275" cy="6858000"/>
          </a:xfrm>
          <a:prstGeom prst="rect">
            <a:avLst/>
          </a:prstGeom>
          <a:gradFill rotWithShape="1">
            <a:gsLst>
              <a:gs pos="0">
                <a:srgbClr val="000080"/>
              </a:gs>
              <a:gs pos="100000">
                <a:srgbClr val="000080">
                  <a:gamma/>
                  <a:tint val="92157"/>
                  <a:invGamma/>
                  <a:alpha val="19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1692275" y="1052513"/>
            <a:ext cx="74517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-38100" y="628650"/>
            <a:ext cx="151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 b="1">
                <a:solidFill>
                  <a:schemeClr val="bg1"/>
                </a:solidFill>
              </a:rPr>
              <a:t>Contenido</a:t>
            </a:r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>
            <a:off x="0" y="1052513"/>
            <a:ext cx="1692275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</a:defRPr>
      </a:lvl9pPr>
    </p:titleStyle>
    <p:bodyStyle>
      <a:lvl1pPr marL="439738" indent="-439738" algn="l" rtl="0" fontAlgn="base">
        <a:spcBef>
          <a:spcPct val="20000"/>
        </a:spcBef>
        <a:spcAft>
          <a:spcPct val="0"/>
        </a:spcAft>
        <a:buBlip>
          <a:blip r:embed="rId13"/>
        </a:buBlip>
        <a:defRPr sz="3200">
          <a:solidFill>
            <a:srgbClr val="003366"/>
          </a:solidFill>
          <a:latin typeface="+mn-lt"/>
          <a:ea typeface="+mn-ea"/>
          <a:cs typeface="+mn-cs"/>
        </a:defRPr>
      </a:lvl1pPr>
      <a:lvl2pPr marL="904875" indent="-285750" algn="l" rtl="0" fontAlgn="base">
        <a:spcBef>
          <a:spcPct val="20000"/>
        </a:spcBef>
        <a:spcAft>
          <a:spcPct val="0"/>
        </a:spcAft>
        <a:buBlip>
          <a:blip r:embed="rId14"/>
        </a:buBlip>
        <a:defRPr sz="2800">
          <a:solidFill>
            <a:schemeClr val="tx1"/>
          </a:solidFill>
          <a:latin typeface="+mn-lt"/>
        </a:defRPr>
      </a:lvl2pPr>
      <a:lvl3pPr marL="1312863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2085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12883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8603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04323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50043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95763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AC79C60-3BBE-4A0A-9B10-FB215D8450CE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oleObject" Target="../embeddings/oleObject6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AA1B-4CA2-4308-953D-9F945EDEF779}" type="slidenum">
              <a:rPr lang="es-ES"/>
              <a:pPr/>
              <a:t>1</a:t>
            </a:fld>
            <a:endParaRPr lang="es-ES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>
                <a:solidFill>
                  <a:srgbClr val="000099"/>
                </a:solidFill>
              </a:rPr>
              <a:t>Conceptos fundamentales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863725" y="1196975"/>
            <a:ext cx="699452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39738" indent="-439738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800">
                <a:solidFill>
                  <a:srgbClr val="0066FF"/>
                </a:solidFill>
              </a:rPr>
              <a:t>Estructura de un archivo</a:t>
            </a:r>
          </a:p>
          <a:p>
            <a:pPr marL="915988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400">
                <a:solidFill>
                  <a:srgbClr val="003366"/>
                </a:solidFill>
              </a:rPr>
              <a:t>El contenido de un archivo está definido por el usuario</a:t>
            </a:r>
          </a:p>
        </p:txBody>
      </p:sp>
      <p:grpSp>
        <p:nvGrpSpPr>
          <p:cNvPr id="37899" name="Group 11"/>
          <p:cNvGrpSpPr>
            <a:grpSpLocks/>
          </p:cNvGrpSpPr>
          <p:nvPr/>
        </p:nvGrpSpPr>
        <p:grpSpPr bwMode="auto">
          <a:xfrm>
            <a:off x="7486650" y="2713038"/>
            <a:ext cx="1511300" cy="792162"/>
            <a:chOff x="1466" y="837"/>
            <a:chExt cx="1649" cy="915"/>
          </a:xfrm>
        </p:grpSpPr>
        <p:sp>
          <p:nvSpPr>
            <p:cNvPr id="37900" name="Rectangle 12"/>
            <p:cNvSpPr>
              <a:spLocks noChangeArrowheads="1"/>
            </p:cNvSpPr>
            <p:nvPr/>
          </p:nvSpPr>
          <p:spPr bwMode="auto">
            <a:xfrm>
              <a:off x="1466" y="837"/>
              <a:ext cx="1649" cy="915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01" name="Rectangle 13"/>
            <p:cNvSpPr>
              <a:spLocks noChangeArrowheads="1"/>
            </p:cNvSpPr>
            <p:nvPr/>
          </p:nvSpPr>
          <p:spPr bwMode="auto">
            <a:xfrm>
              <a:off x="1474" y="845"/>
              <a:ext cx="409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02" name="Rectangle 14"/>
            <p:cNvSpPr>
              <a:spLocks noChangeArrowheads="1"/>
            </p:cNvSpPr>
            <p:nvPr/>
          </p:nvSpPr>
          <p:spPr bwMode="auto">
            <a:xfrm>
              <a:off x="1883" y="845"/>
              <a:ext cx="409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03" name="Rectangle 15"/>
            <p:cNvSpPr>
              <a:spLocks noChangeArrowheads="1"/>
            </p:cNvSpPr>
            <p:nvPr/>
          </p:nvSpPr>
          <p:spPr bwMode="auto">
            <a:xfrm>
              <a:off x="2289" y="845"/>
              <a:ext cx="409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04" name="Rectangle 16"/>
            <p:cNvSpPr>
              <a:spLocks noChangeArrowheads="1"/>
            </p:cNvSpPr>
            <p:nvPr/>
          </p:nvSpPr>
          <p:spPr bwMode="auto">
            <a:xfrm>
              <a:off x="2698" y="844"/>
              <a:ext cx="409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05" name="Rectangle 17"/>
            <p:cNvSpPr>
              <a:spLocks noChangeArrowheads="1"/>
            </p:cNvSpPr>
            <p:nvPr/>
          </p:nvSpPr>
          <p:spPr bwMode="auto">
            <a:xfrm>
              <a:off x="1474" y="1026"/>
              <a:ext cx="409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06" name="Rectangle 18"/>
            <p:cNvSpPr>
              <a:spLocks noChangeArrowheads="1"/>
            </p:cNvSpPr>
            <p:nvPr/>
          </p:nvSpPr>
          <p:spPr bwMode="auto">
            <a:xfrm>
              <a:off x="1883" y="1026"/>
              <a:ext cx="409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07" name="Rectangle 19"/>
            <p:cNvSpPr>
              <a:spLocks noChangeArrowheads="1"/>
            </p:cNvSpPr>
            <p:nvPr/>
          </p:nvSpPr>
          <p:spPr bwMode="auto">
            <a:xfrm>
              <a:off x="2289" y="1026"/>
              <a:ext cx="409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08" name="Rectangle 20"/>
            <p:cNvSpPr>
              <a:spLocks noChangeArrowheads="1"/>
            </p:cNvSpPr>
            <p:nvPr/>
          </p:nvSpPr>
          <p:spPr bwMode="auto">
            <a:xfrm>
              <a:off x="2698" y="1025"/>
              <a:ext cx="409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09" name="Rectangle 21"/>
            <p:cNvSpPr>
              <a:spLocks noChangeArrowheads="1"/>
            </p:cNvSpPr>
            <p:nvPr/>
          </p:nvSpPr>
          <p:spPr bwMode="auto">
            <a:xfrm>
              <a:off x="1474" y="1207"/>
              <a:ext cx="409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10" name="Rectangle 22"/>
            <p:cNvSpPr>
              <a:spLocks noChangeArrowheads="1"/>
            </p:cNvSpPr>
            <p:nvPr/>
          </p:nvSpPr>
          <p:spPr bwMode="auto">
            <a:xfrm>
              <a:off x="1883" y="1207"/>
              <a:ext cx="409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11" name="Rectangle 23"/>
            <p:cNvSpPr>
              <a:spLocks noChangeArrowheads="1"/>
            </p:cNvSpPr>
            <p:nvPr/>
          </p:nvSpPr>
          <p:spPr bwMode="auto">
            <a:xfrm>
              <a:off x="2289" y="1207"/>
              <a:ext cx="409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12" name="Rectangle 24"/>
            <p:cNvSpPr>
              <a:spLocks noChangeArrowheads="1"/>
            </p:cNvSpPr>
            <p:nvPr/>
          </p:nvSpPr>
          <p:spPr bwMode="auto">
            <a:xfrm>
              <a:off x="2698" y="1207"/>
              <a:ext cx="409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13" name="Rectangle 25"/>
            <p:cNvSpPr>
              <a:spLocks noChangeArrowheads="1"/>
            </p:cNvSpPr>
            <p:nvPr/>
          </p:nvSpPr>
          <p:spPr bwMode="auto">
            <a:xfrm>
              <a:off x="1474" y="1389"/>
              <a:ext cx="409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14" name="Rectangle 26"/>
            <p:cNvSpPr>
              <a:spLocks noChangeArrowheads="1"/>
            </p:cNvSpPr>
            <p:nvPr/>
          </p:nvSpPr>
          <p:spPr bwMode="auto">
            <a:xfrm>
              <a:off x="1883" y="1389"/>
              <a:ext cx="409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15" name="Rectangle 27"/>
            <p:cNvSpPr>
              <a:spLocks noChangeArrowheads="1"/>
            </p:cNvSpPr>
            <p:nvPr/>
          </p:nvSpPr>
          <p:spPr bwMode="auto">
            <a:xfrm>
              <a:off x="2289" y="1389"/>
              <a:ext cx="409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16" name="Rectangle 28"/>
            <p:cNvSpPr>
              <a:spLocks noChangeArrowheads="1"/>
            </p:cNvSpPr>
            <p:nvPr/>
          </p:nvSpPr>
          <p:spPr bwMode="auto">
            <a:xfrm>
              <a:off x="2698" y="1389"/>
              <a:ext cx="409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17" name="Rectangle 29"/>
            <p:cNvSpPr>
              <a:spLocks noChangeArrowheads="1"/>
            </p:cNvSpPr>
            <p:nvPr/>
          </p:nvSpPr>
          <p:spPr bwMode="auto">
            <a:xfrm>
              <a:off x="1474" y="1570"/>
              <a:ext cx="409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18" name="Rectangle 30"/>
            <p:cNvSpPr>
              <a:spLocks noChangeArrowheads="1"/>
            </p:cNvSpPr>
            <p:nvPr/>
          </p:nvSpPr>
          <p:spPr bwMode="auto">
            <a:xfrm>
              <a:off x="1883" y="1570"/>
              <a:ext cx="409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19" name="Rectangle 31"/>
            <p:cNvSpPr>
              <a:spLocks noChangeArrowheads="1"/>
            </p:cNvSpPr>
            <p:nvPr/>
          </p:nvSpPr>
          <p:spPr bwMode="auto">
            <a:xfrm>
              <a:off x="2289" y="1570"/>
              <a:ext cx="409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20" name="Rectangle 32"/>
            <p:cNvSpPr>
              <a:spLocks noChangeArrowheads="1"/>
            </p:cNvSpPr>
            <p:nvPr/>
          </p:nvSpPr>
          <p:spPr bwMode="auto">
            <a:xfrm>
              <a:off x="2698" y="1570"/>
              <a:ext cx="409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37921" name="Group 33"/>
          <p:cNvGrpSpPr>
            <a:grpSpLocks/>
          </p:cNvGrpSpPr>
          <p:nvPr/>
        </p:nvGrpSpPr>
        <p:grpSpPr bwMode="auto">
          <a:xfrm>
            <a:off x="7486650" y="5059363"/>
            <a:ext cx="1511300" cy="792162"/>
            <a:chOff x="3552" y="845"/>
            <a:chExt cx="1505" cy="915"/>
          </a:xfrm>
        </p:grpSpPr>
        <p:sp>
          <p:nvSpPr>
            <p:cNvPr id="37922" name="Rectangle 34"/>
            <p:cNvSpPr>
              <a:spLocks noChangeArrowheads="1"/>
            </p:cNvSpPr>
            <p:nvPr/>
          </p:nvSpPr>
          <p:spPr bwMode="auto">
            <a:xfrm>
              <a:off x="3552" y="845"/>
              <a:ext cx="1503" cy="915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23" name="Rectangle 35"/>
            <p:cNvSpPr>
              <a:spLocks noChangeArrowheads="1"/>
            </p:cNvSpPr>
            <p:nvPr/>
          </p:nvSpPr>
          <p:spPr bwMode="auto">
            <a:xfrm>
              <a:off x="3560" y="845"/>
              <a:ext cx="409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24" name="Rectangle 36"/>
            <p:cNvSpPr>
              <a:spLocks noChangeArrowheads="1"/>
            </p:cNvSpPr>
            <p:nvPr/>
          </p:nvSpPr>
          <p:spPr bwMode="auto">
            <a:xfrm>
              <a:off x="3969" y="845"/>
              <a:ext cx="81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25" name="Rectangle 37"/>
            <p:cNvSpPr>
              <a:spLocks noChangeArrowheads="1"/>
            </p:cNvSpPr>
            <p:nvPr/>
          </p:nvSpPr>
          <p:spPr bwMode="auto">
            <a:xfrm>
              <a:off x="4785" y="845"/>
              <a:ext cx="272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26" name="Rectangle 38"/>
            <p:cNvSpPr>
              <a:spLocks noChangeArrowheads="1"/>
            </p:cNvSpPr>
            <p:nvPr/>
          </p:nvSpPr>
          <p:spPr bwMode="auto">
            <a:xfrm>
              <a:off x="3560" y="1026"/>
              <a:ext cx="409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27" name="Rectangle 39"/>
            <p:cNvSpPr>
              <a:spLocks noChangeArrowheads="1"/>
            </p:cNvSpPr>
            <p:nvPr/>
          </p:nvSpPr>
          <p:spPr bwMode="auto">
            <a:xfrm>
              <a:off x="3969" y="1026"/>
              <a:ext cx="81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28" name="Rectangle 40"/>
            <p:cNvSpPr>
              <a:spLocks noChangeArrowheads="1"/>
            </p:cNvSpPr>
            <p:nvPr/>
          </p:nvSpPr>
          <p:spPr bwMode="auto">
            <a:xfrm>
              <a:off x="4785" y="1026"/>
              <a:ext cx="272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29" name="Rectangle 41"/>
            <p:cNvSpPr>
              <a:spLocks noChangeArrowheads="1"/>
            </p:cNvSpPr>
            <p:nvPr/>
          </p:nvSpPr>
          <p:spPr bwMode="auto">
            <a:xfrm>
              <a:off x="3560" y="1207"/>
              <a:ext cx="409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30" name="Rectangle 42"/>
            <p:cNvSpPr>
              <a:spLocks noChangeArrowheads="1"/>
            </p:cNvSpPr>
            <p:nvPr/>
          </p:nvSpPr>
          <p:spPr bwMode="auto">
            <a:xfrm>
              <a:off x="3969" y="1207"/>
              <a:ext cx="81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31" name="Rectangle 43"/>
            <p:cNvSpPr>
              <a:spLocks noChangeArrowheads="1"/>
            </p:cNvSpPr>
            <p:nvPr/>
          </p:nvSpPr>
          <p:spPr bwMode="auto">
            <a:xfrm>
              <a:off x="4785" y="1207"/>
              <a:ext cx="272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32" name="Rectangle 44"/>
            <p:cNvSpPr>
              <a:spLocks noChangeArrowheads="1"/>
            </p:cNvSpPr>
            <p:nvPr/>
          </p:nvSpPr>
          <p:spPr bwMode="auto">
            <a:xfrm>
              <a:off x="3560" y="1388"/>
              <a:ext cx="409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33" name="Rectangle 45"/>
            <p:cNvSpPr>
              <a:spLocks noChangeArrowheads="1"/>
            </p:cNvSpPr>
            <p:nvPr/>
          </p:nvSpPr>
          <p:spPr bwMode="auto">
            <a:xfrm>
              <a:off x="3969" y="1388"/>
              <a:ext cx="81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34" name="Rectangle 46"/>
            <p:cNvSpPr>
              <a:spLocks noChangeArrowheads="1"/>
            </p:cNvSpPr>
            <p:nvPr/>
          </p:nvSpPr>
          <p:spPr bwMode="auto">
            <a:xfrm>
              <a:off x="4785" y="1388"/>
              <a:ext cx="272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35" name="Rectangle 47"/>
            <p:cNvSpPr>
              <a:spLocks noChangeArrowheads="1"/>
            </p:cNvSpPr>
            <p:nvPr/>
          </p:nvSpPr>
          <p:spPr bwMode="auto">
            <a:xfrm>
              <a:off x="3560" y="1570"/>
              <a:ext cx="409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36" name="Rectangle 48"/>
            <p:cNvSpPr>
              <a:spLocks noChangeArrowheads="1"/>
            </p:cNvSpPr>
            <p:nvPr/>
          </p:nvSpPr>
          <p:spPr bwMode="auto">
            <a:xfrm>
              <a:off x="3969" y="1570"/>
              <a:ext cx="81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37" name="Rectangle 49"/>
            <p:cNvSpPr>
              <a:spLocks noChangeArrowheads="1"/>
            </p:cNvSpPr>
            <p:nvPr/>
          </p:nvSpPr>
          <p:spPr bwMode="auto">
            <a:xfrm>
              <a:off x="4785" y="1570"/>
              <a:ext cx="272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37938" name="Rectangle 50"/>
          <p:cNvSpPr>
            <a:spLocks noChangeArrowheads="1"/>
          </p:cNvSpPr>
          <p:nvPr/>
        </p:nvSpPr>
        <p:spPr bwMode="auto">
          <a:xfrm>
            <a:off x="1839913" y="2552700"/>
            <a:ext cx="5688012" cy="424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904875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400">
                <a:solidFill>
                  <a:srgbClr val="003366"/>
                </a:solidFill>
              </a:rPr>
              <a:t>Desde el punto de vista del SO: secuencia de bytes organizados en bloques</a:t>
            </a:r>
          </a:p>
          <a:p>
            <a:pPr marL="904875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400">
                <a:solidFill>
                  <a:srgbClr val="003366"/>
                </a:solidFill>
              </a:rPr>
              <a:t>Desde el punto de vista de las aplicaciones: </a:t>
            </a:r>
          </a:p>
          <a:p>
            <a:pPr marL="1312863" lvl="2" indent="-228600">
              <a:spcBef>
                <a:spcPct val="20000"/>
              </a:spcBef>
              <a:buFontTx/>
              <a:buChar char="•"/>
            </a:pPr>
            <a:r>
              <a:rPr lang="es-ES" sz="2000"/>
              <a:t>Secuencia de registros de longitud variable</a:t>
            </a:r>
          </a:p>
          <a:p>
            <a:pPr marL="1312863" lvl="2" indent="-228600">
              <a:spcBef>
                <a:spcPct val="20000"/>
              </a:spcBef>
              <a:buFontTx/>
              <a:buChar char="•"/>
            </a:pPr>
            <a:r>
              <a:rPr lang="es-ES" sz="2000"/>
              <a:t>Secuencia de registros de longitud fija</a:t>
            </a:r>
          </a:p>
          <a:p>
            <a:pPr marL="1312863" lvl="2" indent="-228600">
              <a:spcBef>
                <a:spcPct val="20000"/>
              </a:spcBef>
              <a:buFontTx/>
              <a:buChar char="•"/>
            </a:pPr>
            <a:r>
              <a:rPr lang="es-ES" sz="2000"/>
              <a:t>Estructura compleja</a:t>
            </a:r>
          </a:p>
          <a:p>
            <a:pPr marL="904875" lvl="1" indent="-285750">
              <a:spcBef>
                <a:spcPct val="20000"/>
              </a:spcBef>
              <a:buFontTx/>
              <a:buBlip>
                <a:blip r:embed="rId3"/>
              </a:buBlip>
            </a:pPr>
            <a:endParaRPr lang="es-ES" sz="2400">
              <a:solidFill>
                <a:srgbClr val="003366"/>
              </a:solidFill>
            </a:endParaRPr>
          </a:p>
        </p:txBody>
      </p:sp>
      <p:grpSp>
        <p:nvGrpSpPr>
          <p:cNvPr id="37939" name="Group 51"/>
          <p:cNvGrpSpPr>
            <a:grpSpLocks/>
          </p:cNvGrpSpPr>
          <p:nvPr/>
        </p:nvGrpSpPr>
        <p:grpSpPr bwMode="auto">
          <a:xfrm>
            <a:off x="7486650" y="4149725"/>
            <a:ext cx="1511300" cy="792163"/>
            <a:chOff x="1474" y="2024"/>
            <a:chExt cx="1678" cy="915"/>
          </a:xfrm>
        </p:grpSpPr>
        <p:sp>
          <p:nvSpPr>
            <p:cNvPr id="37940" name="Rectangle 52"/>
            <p:cNvSpPr>
              <a:spLocks noChangeArrowheads="1"/>
            </p:cNvSpPr>
            <p:nvPr/>
          </p:nvSpPr>
          <p:spPr bwMode="auto">
            <a:xfrm>
              <a:off x="1474" y="2024"/>
              <a:ext cx="1678" cy="915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41" name="Rectangle 53"/>
            <p:cNvSpPr>
              <a:spLocks noChangeArrowheads="1"/>
            </p:cNvSpPr>
            <p:nvPr/>
          </p:nvSpPr>
          <p:spPr bwMode="auto">
            <a:xfrm>
              <a:off x="1474" y="2024"/>
              <a:ext cx="1089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42" name="Rectangle 54"/>
            <p:cNvSpPr>
              <a:spLocks noChangeArrowheads="1"/>
            </p:cNvSpPr>
            <p:nvPr/>
          </p:nvSpPr>
          <p:spPr bwMode="auto">
            <a:xfrm>
              <a:off x="2563" y="2024"/>
              <a:ext cx="589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43" name="Rectangle 55"/>
            <p:cNvSpPr>
              <a:spLocks noChangeArrowheads="1"/>
            </p:cNvSpPr>
            <p:nvPr/>
          </p:nvSpPr>
          <p:spPr bwMode="auto">
            <a:xfrm>
              <a:off x="1475" y="2206"/>
              <a:ext cx="589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44" name="Rectangle 56"/>
            <p:cNvSpPr>
              <a:spLocks noChangeArrowheads="1"/>
            </p:cNvSpPr>
            <p:nvPr/>
          </p:nvSpPr>
          <p:spPr bwMode="auto">
            <a:xfrm>
              <a:off x="2064" y="2205"/>
              <a:ext cx="81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45" name="Rectangle 57"/>
            <p:cNvSpPr>
              <a:spLocks noChangeArrowheads="1"/>
            </p:cNvSpPr>
            <p:nvPr/>
          </p:nvSpPr>
          <p:spPr bwMode="auto">
            <a:xfrm>
              <a:off x="2881" y="2205"/>
              <a:ext cx="271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46" name="Rectangle 58"/>
            <p:cNvSpPr>
              <a:spLocks noChangeArrowheads="1"/>
            </p:cNvSpPr>
            <p:nvPr/>
          </p:nvSpPr>
          <p:spPr bwMode="auto">
            <a:xfrm>
              <a:off x="1474" y="2387"/>
              <a:ext cx="72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47" name="Rectangle 59"/>
            <p:cNvSpPr>
              <a:spLocks noChangeArrowheads="1"/>
            </p:cNvSpPr>
            <p:nvPr/>
          </p:nvSpPr>
          <p:spPr bwMode="auto">
            <a:xfrm>
              <a:off x="2200" y="2387"/>
              <a:ext cx="95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48" name="Rectangle 60"/>
            <p:cNvSpPr>
              <a:spLocks noChangeArrowheads="1"/>
            </p:cNvSpPr>
            <p:nvPr/>
          </p:nvSpPr>
          <p:spPr bwMode="auto">
            <a:xfrm>
              <a:off x="1681" y="2568"/>
              <a:ext cx="519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49" name="Rectangle 61"/>
            <p:cNvSpPr>
              <a:spLocks noChangeArrowheads="1"/>
            </p:cNvSpPr>
            <p:nvPr/>
          </p:nvSpPr>
          <p:spPr bwMode="auto">
            <a:xfrm>
              <a:off x="2472" y="2568"/>
              <a:ext cx="680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50" name="Rectangle 62"/>
            <p:cNvSpPr>
              <a:spLocks noChangeArrowheads="1"/>
            </p:cNvSpPr>
            <p:nvPr/>
          </p:nvSpPr>
          <p:spPr bwMode="auto">
            <a:xfrm>
              <a:off x="2200" y="2568"/>
              <a:ext cx="271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51" name="Rectangle 63"/>
            <p:cNvSpPr>
              <a:spLocks noChangeArrowheads="1"/>
            </p:cNvSpPr>
            <p:nvPr/>
          </p:nvSpPr>
          <p:spPr bwMode="auto">
            <a:xfrm>
              <a:off x="1474" y="2568"/>
              <a:ext cx="22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52" name="Rectangle 64"/>
            <p:cNvSpPr>
              <a:spLocks noChangeArrowheads="1"/>
            </p:cNvSpPr>
            <p:nvPr/>
          </p:nvSpPr>
          <p:spPr bwMode="auto">
            <a:xfrm>
              <a:off x="1474" y="2750"/>
              <a:ext cx="1089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53" name="Rectangle 65"/>
            <p:cNvSpPr>
              <a:spLocks noChangeArrowheads="1"/>
            </p:cNvSpPr>
            <p:nvPr/>
          </p:nvSpPr>
          <p:spPr bwMode="auto">
            <a:xfrm>
              <a:off x="2563" y="2750"/>
              <a:ext cx="589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37954" name="Group 66"/>
          <p:cNvGrpSpPr>
            <a:grpSpLocks/>
          </p:cNvGrpSpPr>
          <p:nvPr/>
        </p:nvGrpSpPr>
        <p:grpSpPr bwMode="auto">
          <a:xfrm>
            <a:off x="7486650" y="5957888"/>
            <a:ext cx="1511300" cy="792162"/>
            <a:chOff x="3560" y="2024"/>
            <a:chExt cx="1497" cy="1134"/>
          </a:xfrm>
        </p:grpSpPr>
        <p:sp>
          <p:nvSpPr>
            <p:cNvPr id="37955" name="Rectangle 67"/>
            <p:cNvSpPr>
              <a:spLocks noChangeArrowheads="1"/>
            </p:cNvSpPr>
            <p:nvPr/>
          </p:nvSpPr>
          <p:spPr bwMode="auto">
            <a:xfrm>
              <a:off x="3560" y="2024"/>
              <a:ext cx="1497" cy="1134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56" name="Rectangle 68"/>
            <p:cNvSpPr>
              <a:spLocks noChangeArrowheads="1"/>
            </p:cNvSpPr>
            <p:nvPr/>
          </p:nvSpPr>
          <p:spPr bwMode="auto">
            <a:xfrm>
              <a:off x="3560" y="2024"/>
              <a:ext cx="149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57" name="Rectangle 69"/>
            <p:cNvSpPr>
              <a:spLocks noChangeArrowheads="1"/>
            </p:cNvSpPr>
            <p:nvPr/>
          </p:nvSpPr>
          <p:spPr bwMode="auto">
            <a:xfrm>
              <a:off x="3560" y="2251"/>
              <a:ext cx="1497" cy="499"/>
            </a:xfrm>
            <a:prstGeom prst="rect">
              <a:avLst/>
            </a:prstGeom>
            <a:solidFill>
              <a:srgbClr val="9DD3D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58" name="Rectangle 70"/>
            <p:cNvSpPr>
              <a:spLocks noChangeArrowheads="1"/>
            </p:cNvSpPr>
            <p:nvPr/>
          </p:nvSpPr>
          <p:spPr bwMode="auto">
            <a:xfrm>
              <a:off x="3560" y="2750"/>
              <a:ext cx="1497" cy="408"/>
            </a:xfrm>
            <a:prstGeom prst="rect">
              <a:avLst/>
            </a:prstGeom>
            <a:solidFill>
              <a:srgbClr val="88C9C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37959" name="AutoShape 71"/>
          <p:cNvSpPr>
            <a:spLocks noChangeArrowheads="1"/>
          </p:cNvSpPr>
          <p:nvPr/>
        </p:nvSpPr>
        <p:spPr bwMode="auto">
          <a:xfrm rot="-5400000">
            <a:off x="1705768" y="1847057"/>
            <a:ext cx="144463" cy="1397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960" name="Text Box 72"/>
          <p:cNvSpPr txBox="1">
            <a:spLocks noChangeArrowheads="1"/>
          </p:cNvSpPr>
          <p:nvPr/>
        </p:nvSpPr>
        <p:spPr bwMode="auto">
          <a:xfrm>
            <a:off x="-25400" y="10731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</a:pPr>
            <a:r>
              <a:rPr lang="es-ES" sz="1600" b="1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37961" name="Text Box 73"/>
          <p:cNvSpPr txBox="1">
            <a:spLocks noChangeArrowheads="1"/>
          </p:cNvSpPr>
          <p:nvPr/>
        </p:nvSpPr>
        <p:spPr bwMode="auto">
          <a:xfrm>
            <a:off x="-28575" y="4368800"/>
            <a:ext cx="2087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chemeClr val="bg1"/>
                </a:solidFill>
              </a:rPr>
              <a:t>Gestión del almacenamiento</a:t>
            </a:r>
          </a:p>
        </p:txBody>
      </p:sp>
      <p:grpSp>
        <p:nvGrpSpPr>
          <p:cNvPr id="37962" name="Group 74"/>
          <p:cNvGrpSpPr>
            <a:grpSpLocks/>
          </p:cNvGrpSpPr>
          <p:nvPr/>
        </p:nvGrpSpPr>
        <p:grpSpPr bwMode="auto">
          <a:xfrm>
            <a:off x="-23813" y="1668463"/>
            <a:ext cx="1695451" cy="433387"/>
            <a:chOff x="-15" y="1051"/>
            <a:chExt cx="1068" cy="273"/>
          </a:xfrm>
        </p:grpSpPr>
        <p:sp>
          <p:nvSpPr>
            <p:cNvPr id="37963" name="Line 75"/>
            <p:cNvSpPr>
              <a:spLocks noChangeShapeType="1"/>
            </p:cNvSpPr>
            <p:nvPr/>
          </p:nvSpPr>
          <p:spPr bwMode="auto">
            <a:xfrm>
              <a:off x="-15" y="1324"/>
              <a:ext cx="106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37964" name="Line 76"/>
            <p:cNvSpPr>
              <a:spLocks noChangeShapeType="1"/>
            </p:cNvSpPr>
            <p:nvPr/>
          </p:nvSpPr>
          <p:spPr bwMode="auto">
            <a:xfrm>
              <a:off x="-13" y="1051"/>
              <a:ext cx="106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7965" name="Text Box 77"/>
          <p:cNvSpPr txBox="1">
            <a:spLocks noChangeArrowheads="1"/>
          </p:cNvSpPr>
          <p:nvPr/>
        </p:nvSpPr>
        <p:spPr bwMode="auto">
          <a:xfrm>
            <a:off x="-23813" y="1363663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rgbClr val="FFFF00"/>
                </a:solidFill>
              </a:rPr>
              <a:t>Archivos</a:t>
            </a:r>
          </a:p>
        </p:txBody>
      </p:sp>
      <p:sp>
        <p:nvSpPr>
          <p:cNvPr id="37966" name="Text Box 78"/>
          <p:cNvSpPr txBox="1">
            <a:spLocks noChangeArrowheads="1"/>
          </p:cNvSpPr>
          <p:nvPr/>
        </p:nvSpPr>
        <p:spPr bwMode="auto">
          <a:xfrm>
            <a:off x="-23813" y="162877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rgbClr val="FFFF00"/>
                </a:solidFill>
              </a:rPr>
              <a:t>Conceptos fundamentales</a:t>
            </a:r>
          </a:p>
        </p:txBody>
      </p:sp>
      <p:sp>
        <p:nvSpPr>
          <p:cNvPr id="37967" name="Text Box 79"/>
          <p:cNvSpPr txBox="1">
            <a:spLocks noChangeArrowheads="1"/>
          </p:cNvSpPr>
          <p:nvPr/>
        </p:nvSpPr>
        <p:spPr bwMode="auto">
          <a:xfrm>
            <a:off x="-23813" y="207962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Métodos de acceso</a:t>
            </a:r>
          </a:p>
        </p:txBody>
      </p:sp>
      <p:sp>
        <p:nvSpPr>
          <p:cNvPr id="37968" name="Text Box 80"/>
          <p:cNvSpPr txBox="1">
            <a:spLocks noChangeArrowheads="1"/>
          </p:cNvSpPr>
          <p:nvPr/>
        </p:nvSpPr>
        <p:spPr bwMode="auto">
          <a:xfrm>
            <a:off x="-23813" y="2511425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37969" name="Text Box 81"/>
          <p:cNvSpPr txBox="1">
            <a:spLocks noChangeArrowheads="1"/>
          </p:cNvSpPr>
          <p:nvPr/>
        </p:nvSpPr>
        <p:spPr bwMode="auto">
          <a:xfrm>
            <a:off x="-23813" y="27638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37970" name="Text Box 82"/>
          <p:cNvSpPr txBox="1">
            <a:spLocks noChangeArrowheads="1"/>
          </p:cNvSpPr>
          <p:nvPr/>
        </p:nvSpPr>
        <p:spPr bwMode="auto">
          <a:xfrm>
            <a:off x="-36513" y="30289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Directorios</a:t>
            </a:r>
          </a:p>
        </p:txBody>
      </p:sp>
      <p:sp>
        <p:nvSpPr>
          <p:cNvPr id="37971" name="Text Box 83"/>
          <p:cNvSpPr txBox="1">
            <a:spLocks noChangeArrowheads="1"/>
          </p:cNvSpPr>
          <p:nvPr/>
        </p:nvSpPr>
        <p:spPr bwMode="auto">
          <a:xfrm>
            <a:off x="-36513" y="3284538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37972" name="Text Box 84"/>
          <p:cNvSpPr txBox="1">
            <a:spLocks noChangeArrowheads="1"/>
          </p:cNvSpPr>
          <p:nvPr/>
        </p:nvSpPr>
        <p:spPr bwMode="auto">
          <a:xfrm>
            <a:off x="-36513" y="37036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Estructura</a:t>
            </a:r>
          </a:p>
        </p:txBody>
      </p:sp>
      <p:sp>
        <p:nvSpPr>
          <p:cNvPr id="37973" name="Text Box 85"/>
          <p:cNvSpPr txBox="1">
            <a:spLocks noChangeArrowheads="1"/>
          </p:cNvSpPr>
          <p:nvPr/>
        </p:nvSpPr>
        <p:spPr bwMode="auto">
          <a:xfrm>
            <a:off x="-36513" y="39195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37974" name="Text Box 86"/>
          <p:cNvSpPr txBox="1">
            <a:spLocks noChangeArrowheads="1"/>
          </p:cNvSpPr>
          <p:nvPr/>
        </p:nvSpPr>
        <p:spPr bwMode="auto">
          <a:xfrm>
            <a:off x="-36513" y="41576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37975" name="Text Box 87"/>
          <p:cNvSpPr txBox="1">
            <a:spLocks noChangeArrowheads="1"/>
          </p:cNvSpPr>
          <p:nvPr/>
        </p:nvSpPr>
        <p:spPr bwMode="auto">
          <a:xfrm>
            <a:off x="-36513" y="48688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Parámetros de diseño</a:t>
            </a:r>
          </a:p>
        </p:txBody>
      </p:sp>
      <p:sp>
        <p:nvSpPr>
          <p:cNvPr id="37976" name="Text Box 88"/>
          <p:cNvSpPr txBox="1">
            <a:spLocks noChangeArrowheads="1"/>
          </p:cNvSpPr>
          <p:nvPr/>
        </p:nvSpPr>
        <p:spPr bwMode="auto">
          <a:xfrm>
            <a:off x="-36513" y="52879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Administración del espacio libre</a:t>
            </a:r>
          </a:p>
        </p:txBody>
      </p:sp>
      <p:sp>
        <p:nvSpPr>
          <p:cNvPr id="37977" name="Text Box 89"/>
          <p:cNvSpPr txBox="1">
            <a:spLocks noChangeArrowheads="1"/>
          </p:cNvSpPr>
          <p:nvPr/>
        </p:nvSpPr>
        <p:spPr bwMode="auto">
          <a:xfrm>
            <a:off x="-36513" y="57197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922B-F383-4236-90FC-B806AD8BB86B}" type="slidenum">
              <a:rPr lang="es-ES"/>
              <a:pPr/>
              <a:t>10</a:t>
            </a:fld>
            <a:endParaRPr lang="es-ES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1852613" y="1143000"/>
            <a:ext cx="69945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175" indent="11113">
              <a:spcBef>
                <a:spcPct val="20000"/>
              </a:spcBef>
            </a:pPr>
            <a:r>
              <a:rPr lang="es-ES" sz="2800">
                <a:solidFill>
                  <a:srgbClr val="0066FF"/>
                </a:solidFill>
              </a:rPr>
              <a:t>Asignación enlazada (cont):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>
                <a:solidFill>
                  <a:srgbClr val="000099"/>
                </a:solidFill>
              </a:rPr>
              <a:t>Implementación de archivos</a:t>
            </a:r>
          </a:p>
        </p:txBody>
      </p:sp>
      <p:sp>
        <p:nvSpPr>
          <p:cNvPr id="65548" name="Rectangle 12"/>
          <p:cNvSpPr>
            <a:spLocks noChangeArrowheads="1"/>
          </p:cNvSpPr>
          <p:nvPr/>
        </p:nvSpPr>
        <p:spPr bwMode="auto">
          <a:xfrm>
            <a:off x="1814513" y="1673225"/>
            <a:ext cx="7202487" cy="391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Ventajas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No limita el crecimiento de los archivos.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Buena gestión del espacio en disco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No provoca fragmentación externa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Inconvenientes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Presenta dificultades en el acceso directo a los archivos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Se reduce el espacio útil de cada bloque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Baja fiabilidad por punteros mal calculados</a:t>
            </a: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-25400" y="10731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</a:pPr>
            <a:r>
              <a:rPr lang="es-ES" sz="1600" b="1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-28575" y="4368800"/>
            <a:ext cx="2087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chemeClr val="bg1"/>
                </a:solidFill>
              </a:rPr>
              <a:t>Gestión del almacenamiento</a:t>
            </a:r>
          </a:p>
        </p:txBody>
      </p:sp>
      <p:grpSp>
        <p:nvGrpSpPr>
          <p:cNvPr id="65551" name="Group 15"/>
          <p:cNvGrpSpPr>
            <a:grpSpLocks/>
          </p:cNvGrpSpPr>
          <p:nvPr/>
        </p:nvGrpSpPr>
        <p:grpSpPr bwMode="auto">
          <a:xfrm>
            <a:off x="-23813" y="2563813"/>
            <a:ext cx="1695451" cy="233362"/>
            <a:chOff x="-15" y="1615"/>
            <a:chExt cx="1068" cy="147"/>
          </a:xfrm>
        </p:grpSpPr>
        <p:sp>
          <p:nvSpPr>
            <p:cNvPr id="65552" name="Line 16"/>
            <p:cNvSpPr>
              <a:spLocks noChangeShapeType="1"/>
            </p:cNvSpPr>
            <p:nvPr/>
          </p:nvSpPr>
          <p:spPr bwMode="auto">
            <a:xfrm>
              <a:off x="-15" y="1762"/>
              <a:ext cx="106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5553" name="Line 17"/>
            <p:cNvSpPr>
              <a:spLocks noChangeShapeType="1"/>
            </p:cNvSpPr>
            <p:nvPr/>
          </p:nvSpPr>
          <p:spPr bwMode="auto">
            <a:xfrm>
              <a:off x="-13" y="1615"/>
              <a:ext cx="106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5554" name="Text Box 18"/>
          <p:cNvSpPr txBox="1">
            <a:spLocks noChangeArrowheads="1"/>
          </p:cNvSpPr>
          <p:nvPr/>
        </p:nvSpPr>
        <p:spPr bwMode="auto">
          <a:xfrm>
            <a:off x="-23813" y="1363663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rgbClr val="FFFF00"/>
                </a:solidFill>
              </a:rPr>
              <a:t>Archivos</a:t>
            </a:r>
          </a:p>
        </p:txBody>
      </p:sp>
      <p:sp>
        <p:nvSpPr>
          <p:cNvPr id="65555" name="Text Box 19"/>
          <p:cNvSpPr txBox="1">
            <a:spLocks noChangeArrowheads="1"/>
          </p:cNvSpPr>
          <p:nvPr/>
        </p:nvSpPr>
        <p:spPr bwMode="auto">
          <a:xfrm>
            <a:off x="-23813" y="162877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65556" name="Text Box 20"/>
          <p:cNvSpPr txBox="1">
            <a:spLocks noChangeArrowheads="1"/>
          </p:cNvSpPr>
          <p:nvPr/>
        </p:nvSpPr>
        <p:spPr bwMode="auto">
          <a:xfrm>
            <a:off x="-23813" y="207962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Métodos de acceso</a:t>
            </a:r>
          </a:p>
        </p:txBody>
      </p:sp>
      <p:sp>
        <p:nvSpPr>
          <p:cNvPr id="65557" name="Text Box 21"/>
          <p:cNvSpPr txBox="1">
            <a:spLocks noChangeArrowheads="1"/>
          </p:cNvSpPr>
          <p:nvPr/>
        </p:nvSpPr>
        <p:spPr bwMode="auto">
          <a:xfrm>
            <a:off x="-23813" y="2511425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rgbClr val="FFFF00"/>
                </a:solidFill>
              </a:rPr>
              <a:t>Implementación</a:t>
            </a:r>
          </a:p>
        </p:txBody>
      </p:sp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-23813" y="27638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-36513" y="30289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Directorios</a:t>
            </a:r>
          </a:p>
        </p:txBody>
      </p:sp>
      <p:sp>
        <p:nvSpPr>
          <p:cNvPr id="65560" name="Text Box 24"/>
          <p:cNvSpPr txBox="1">
            <a:spLocks noChangeArrowheads="1"/>
          </p:cNvSpPr>
          <p:nvPr/>
        </p:nvSpPr>
        <p:spPr bwMode="auto">
          <a:xfrm>
            <a:off x="-36513" y="3284538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65561" name="Text Box 25"/>
          <p:cNvSpPr txBox="1">
            <a:spLocks noChangeArrowheads="1"/>
          </p:cNvSpPr>
          <p:nvPr/>
        </p:nvSpPr>
        <p:spPr bwMode="auto">
          <a:xfrm>
            <a:off x="-36513" y="37036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Estructura</a:t>
            </a:r>
          </a:p>
        </p:txBody>
      </p:sp>
      <p:sp>
        <p:nvSpPr>
          <p:cNvPr id="65562" name="Text Box 26"/>
          <p:cNvSpPr txBox="1">
            <a:spLocks noChangeArrowheads="1"/>
          </p:cNvSpPr>
          <p:nvPr/>
        </p:nvSpPr>
        <p:spPr bwMode="auto">
          <a:xfrm>
            <a:off x="-36513" y="39195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65563" name="Text Box 27"/>
          <p:cNvSpPr txBox="1">
            <a:spLocks noChangeArrowheads="1"/>
          </p:cNvSpPr>
          <p:nvPr/>
        </p:nvSpPr>
        <p:spPr bwMode="auto">
          <a:xfrm>
            <a:off x="-36513" y="41576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65564" name="Text Box 28"/>
          <p:cNvSpPr txBox="1">
            <a:spLocks noChangeArrowheads="1"/>
          </p:cNvSpPr>
          <p:nvPr/>
        </p:nvSpPr>
        <p:spPr bwMode="auto">
          <a:xfrm>
            <a:off x="-36513" y="48688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Parámetros de diseño</a:t>
            </a:r>
          </a:p>
        </p:txBody>
      </p:sp>
      <p:sp>
        <p:nvSpPr>
          <p:cNvPr id="65565" name="Text Box 29"/>
          <p:cNvSpPr txBox="1">
            <a:spLocks noChangeArrowheads="1"/>
          </p:cNvSpPr>
          <p:nvPr/>
        </p:nvSpPr>
        <p:spPr bwMode="auto">
          <a:xfrm>
            <a:off x="-36513" y="52879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Administración del espacio libre</a:t>
            </a:r>
          </a:p>
        </p:txBody>
      </p:sp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-36513" y="57197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65567" name="AutoShape 31"/>
          <p:cNvSpPr>
            <a:spLocks noChangeArrowheads="1"/>
          </p:cNvSpPr>
          <p:nvPr/>
        </p:nvSpPr>
        <p:spPr bwMode="auto">
          <a:xfrm rot="-5400000">
            <a:off x="1705769" y="2623344"/>
            <a:ext cx="144462" cy="1397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6D4E-3B62-48CC-92B6-A65E5DD0A568}" type="slidenum">
              <a:rPr lang="es-ES"/>
              <a:pPr/>
              <a:t>11</a:t>
            </a:fld>
            <a:endParaRPr lang="es-ES"/>
          </a:p>
        </p:txBody>
      </p:sp>
      <p:grpSp>
        <p:nvGrpSpPr>
          <p:cNvPr id="66751" name="Group 191"/>
          <p:cNvGrpSpPr>
            <a:grpSpLocks/>
          </p:cNvGrpSpPr>
          <p:nvPr/>
        </p:nvGrpSpPr>
        <p:grpSpPr bwMode="auto">
          <a:xfrm>
            <a:off x="3971925" y="5116513"/>
            <a:ext cx="798513" cy="1368425"/>
            <a:chOff x="2502" y="3223"/>
            <a:chExt cx="503" cy="862"/>
          </a:xfrm>
        </p:grpSpPr>
        <p:sp>
          <p:nvSpPr>
            <p:cNvPr id="66719" name="Rectangle 159"/>
            <p:cNvSpPr>
              <a:spLocks noChangeArrowheads="1"/>
            </p:cNvSpPr>
            <p:nvPr/>
          </p:nvSpPr>
          <p:spPr bwMode="auto">
            <a:xfrm>
              <a:off x="2502" y="3223"/>
              <a:ext cx="498" cy="86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6725" name="Line 165"/>
            <p:cNvSpPr>
              <a:spLocks noChangeShapeType="1"/>
            </p:cNvSpPr>
            <p:nvPr/>
          </p:nvSpPr>
          <p:spPr bwMode="auto">
            <a:xfrm>
              <a:off x="2502" y="3391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6726" name="Line 166"/>
            <p:cNvSpPr>
              <a:spLocks noChangeShapeType="1"/>
            </p:cNvSpPr>
            <p:nvPr/>
          </p:nvSpPr>
          <p:spPr bwMode="auto">
            <a:xfrm>
              <a:off x="2507" y="3562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6727" name="Line 167"/>
            <p:cNvSpPr>
              <a:spLocks noChangeShapeType="1"/>
            </p:cNvSpPr>
            <p:nvPr/>
          </p:nvSpPr>
          <p:spPr bwMode="auto">
            <a:xfrm>
              <a:off x="2502" y="3730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6728" name="Line 168"/>
            <p:cNvSpPr>
              <a:spLocks noChangeShapeType="1"/>
            </p:cNvSpPr>
            <p:nvPr/>
          </p:nvSpPr>
          <p:spPr bwMode="auto">
            <a:xfrm>
              <a:off x="2507" y="3901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865313" y="1079500"/>
            <a:ext cx="69945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175" indent="11113">
              <a:spcBef>
                <a:spcPct val="20000"/>
              </a:spcBef>
            </a:pPr>
            <a:r>
              <a:rPr lang="es-ES" sz="2800">
                <a:solidFill>
                  <a:srgbClr val="0066FF"/>
                </a:solidFill>
              </a:rPr>
              <a:t>Asignación indexada: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>
                <a:solidFill>
                  <a:srgbClr val="000099"/>
                </a:solidFill>
              </a:rPr>
              <a:t>Implementación de archivos</a:t>
            </a:r>
          </a:p>
        </p:txBody>
      </p: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1789113" y="1609725"/>
            <a:ext cx="7599362" cy="233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Cada archivo tiene un bloque de índices con un vector de las direcciones de los bloques del archivo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La i-ésima entrada del vector contiene el puntero al i-ésimo bloque</a:t>
            </a:r>
          </a:p>
        </p:txBody>
      </p:sp>
      <p:grpSp>
        <p:nvGrpSpPr>
          <p:cNvPr id="66750" name="Group 190"/>
          <p:cNvGrpSpPr>
            <a:grpSpLocks/>
          </p:cNvGrpSpPr>
          <p:nvPr/>
        </p:nvGrpSpPr>
        <p:grpSpPr bwMode="auto">
          <a:xfrm>
            <a:off x="2195513" y="4076700"/>
            <a:ext cx="2782887" cy="793750"/>
            <a:chOff x="1383" y="2568"/>
            <a:chExt cx="1753" cy="500"/>
          </a:xfrm>
        </p:grpSpPr>
        <p:sp>
          <p:nvSpPr>
            <p:cNvPr id="66572" name="Rectangle 12"/>
            <p:cNvSpPr>
              <a:spLocks noChangeArrowheads="1"/>
            </p:cNvSpPr>
            <p:nvPr/>
          </p:nvSpPr>
          <p:spPr bwMode="auto">
            <a:xfrm>
              <a:off x="1383" y="2568"/>
              <a:ext cx="1633" cy="5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6573" name="Line 13"/>
            <p:cNvSpPr>
              <a:spLocks noChangeShapeType="1"/>
            </p:cNvSpPr>
            <p:nvPr/>
          </p:nvSpPr>
          <p:spPr bwMode="auto">
            <a:xfrm>
              <a:off x="1383" y="2808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6574" name="Text Box 14"/>
            <p:cNvSpPr txBox="1">
              <a:spLocks noChangeArrowheads="1"/>
            </p:cNvSpPr>
            <p:nvPr/>
          </p:nvSpPr>
          <p:spPr bwMode="auto">
            <a:xfrm>
              <a:off x="1429" y="2568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>
                  <a:solidFill>
                    <a:schemeClr val="accent2"/>
                  </a:solidFill>
                </a:rPr>
                <a:t>Archivo</a:t>
              </a:r>
            </a:p>
          </p:txBody>
        </p:sp>
        <p:sp>
          <p:nvSpPr>
            <p:cNvPr id="66575" name="Text Box 15"/>
            <p:cNvSpPr txBox="1">
              <a:spLocks noChangeArrowheads="1"/>
            </p:cNvSpPr>
            <p:nvPr/>
          </p:nvSpPr>
          <p:spPr bwMode="auto">
            <a:xfrm>
              <a:off x="2048" y="2568"/>
              <a:ext cx="10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>
                  <a:solidFill>
                    <a:schemeClr val="accent2"/>
                  </a:solidFill>
                </a:rPr>
                <a:t>Bloque índice</a:t>
              </a:r>
            </a:p>
          </p:txBody>
        </p:sp>
        <p:sp>
          <p:nvSpPr>
            <p:cNvPr id="66576" name="Line 16"/>
            <p:cNvSpPr>
              <a:spLocks noChangeShapeType="1"/>
            </p:cNvSpPr>
            <p:nvPr/>
          </p:nvSpPr>
          <p:spPr bwMode="auto">
            <a:xfrm>
              <a:off x="2064" y="2568"/>
              <a:ext cx="0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2339975" y="4486275"/>
            <a:ext cx="1152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nexo</a:t>
            </a:r>
          </a:p>
        </p:txBody>
      </p:sp>
      <p:sp>
        <p:nvSpPr>
          <p:cNvPr id="66648" name="Text Box 88"/>
          <p:cNvSpPr txBox="1">
            <a:spLocks noChangeArrowheads="1"/>
          </p:cNvSpPr>
          <p:nvPr/>
        </p:nvSpPr>
        <p:spPr bwMode="auto">
          <a:xfrm>
            <a:off x="3852863" y="4510088"/>
            <a:ext cx="574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15</a:t>
            </a:r>
          </a:p>
        </p:txBody>
      </p:sp>
      <p:sp>
        <p:nvSpPr>
          <p:cNvPr id="66669" name="Oval 109"/>
          <p:cNvSpPr>
            <a:spLocks noChangeArrowheads="1"/>
          </p:cNvSpPr>
          <p:nvPr/>
        </p:nvSpPr>
        <p:spPr bwMode="auto">
          <a:xfrm>
            <a:off x="6300788" y="6164263"/>
            <a:ext cx="2592387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6670" name="Rectangle 110"/>
          <p:cNvSpPr>
            <a:spLocks noChangeArrowheads="1"/>
          </p:cNvSpPr>
          <p:nvPr/>
        </p:nvSpPr>
        <p:spPr bwMode="auto">
          <a:xfrm>
            <a:off x="6300788" y="3940175"/>
            <a:ext cx="2592387" cy="2424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6671" name="Oval 111"/>
          <p:cNvSpPr>
            <a:spLocks noChangeArrowheads="1"/>
          </p:cNvSpPr>
          <p:nvPr/>
        </p:nvSpPr>
        <p:spPr bwMode="auto">
          <a:xfrm>
            <a:off x="6300788" y="3736975"/>
            <a:ext cx="2592387" cy="3603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6672" name="Line 112"/>
          <p:cNvSpPr>
            <a:spLocks noChangeShapeType="1"/>
          </p:cNvSpPr>
          <p:nvPr/>
        </p:nvSpPr>
        <p:spPr bwMode="auto">
          <a:xfrm>
            <a:off x="6300788" y="3932238"/>
            <a:ext cx="0" cy="2432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6673" name="Line 113"/>
          <p:cNvSpPr>
            <a:spLocks noChangeShapeType="1"/>
          </p:cNvSpPr>
          <p:nvPr/>
        </p:nvSpPr>
        <p:spPr bwMode="auto">
          <a:xfrm>
            <a:off x="8893175" y="3940175"/>
            <a:ext cx="0" cy="2424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6674" name="Rectangle 114"/>
          <p:cNvSpPr>
            <a:spLocks noChangeArrowheads="1"/>
          </p:cNvSpPr>
          <p:nvPr/>
        </p:nvSpPr>
        <p:spPr bwMode="auto">
          <a:xfrm>
            <a:off x="8461375" y="4313238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6675" name="Rectangle 115"/>
          <p:cNvSpPr>
            <a:spLocks noChangeArrowheads="1"/>
          </p:cNvSpPr>
          <p:nvPr/>
        </p:nvSpPr>
        <p:spPr bwMode="auto">
          <a:xfrm>
            <a:off x="6445250" y="487362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6676" name="Rectangle 116"/>
          <p:cNvSpPr>
            <a:spLocks noChangeArrowheads="1"/>
          </p:cNvSpPr>
          <p:nvPr/>
        </p:nvSpPr>
        <p:spPr bwMode="auto">
          <a:xfrm>
            <a:off x="6948488" y="487362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6677" name="Rectangle 117"/>
          <p:cNvSpPr>
            <a:spLocks noChangeArrowheads="1"/>
          </p:cNvSpPr>
          <p:nvPr/>
        </p:nvSpPr>
        <p:spPr bwMode="auto">
          <a:xfrm>
            <a:off x="6445250" y="540861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6678" name="Rectangle 118"/>
          <p:cNvSpPr>
            <a:spLocks noChangeArrowheads="1"/>
          </p:cNvSpPr>
          <p:nvPr/>
        </p:nvSpPr>
        <p:spPr bwMode="auto">
          <a:xfrm>
            <a:off x="6948488" y="540861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6679" name="Rectangle 119"/>
          <p:cNvSpPr>
            <a:spLocks noChangeArrowheads="1"/>
          </p:cNvSpPr>
          <p:nvPr/>
        </p:nvSpPr>
        <p:spPr bwMode="auto">
          <a:xfrm>
            <a:off x="7453313" y="540861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6680" name="Rectangle 120"/>
          <p:cNvSpPr>
            <a:spLocks noChangeArrowheads="1"/>
          </p:cNvSpPr>
          <p:nvPr/>
        </p:nvSpPr>
        <p:spPr bwMode="auto">
          <a:xfrm>
            <a:off x="7958138" y="540861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6681" name="Rectangle 121"/>
          <p:cNvSpPr>
            <a:spLocks noChangeArrowheads="1"/>
          </p:cNvSpPr>
          <p:nvPr/>
        </p:nvSpPr>
        <p:spPr bwMode="auto">
          <a:xfrm>
            <a:off x="8461375" y="540861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6682" name="Rectangle 122"/>
          <p:cNvSpPr>
            <a:spLocks noChangeArrowheads="1"/>
          </p:cNvSpPr>
          <p:nvPr/>
        </p:nvSpPr>
        <p:spPr bwMode="auto">
          <a:xfrm>
            <a:off x="6445250" y="432117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6683" name="Rectangle 123"/>
          <p:cNvSpPr>
            <a:spLocks noChangeArrowheads="1"/>
          </p:cNvSpPr>
          <p:nvPr/>
        </p:nvSpPr>
        <p:spPr bwMode="auto">
          <a:xfrm>
            <a:off x="6948488" y="432117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6684" name="Rectangle 124"/>
          <p:cNvSpPr>
            <a:spLocks noChangeArrowheads="1"/>
          </p:cNvSpPr>
          <p:nvPr/>
        </p:nvSpPr>
        <p:spPr bwMode="auto">
          <a:xfrm>
            <a:off x="7453313" y="432117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6685" name="Rectangle 125"/>
          <p:cNvSpPr>
            <a:spLocks noChangeArrowheads="1"/>
          </p:cNvSpPr>
          <p:nvPr/>
        </p:nvSpPr>
        <p:spPr bwMode="auto">
          <a:xfrm>
            <a:off x="7958138" y="432117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6686" name="Rectangle 126"/>
          <p:cNvSpPr>
            <a:spLocks noChangeArrowheads="1"/>
          </p:cNvSpPr>
          <p:nvPr/>
        </p:nvSpPr>
        <p:spPr bwMode="auto">
          <a:xfrm>
            <a:off x="7472363" y="487997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6687" name="Rectangle 127"/>
          <p:cNvSpPr>
            <a:spLocks noChangeArrowheads="1"/>
          </p:cNvSpPr>
          <p:nvPr/>
        </p:nvSpPr>
        <p:spPr bwMode="auto">
          <a:xfrm>
            <a:off x="7977188" y="487997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6688" name="Rectangle 128"/>
          <p:cNvSpPr>
            <a:spLocks noChangeArrowheads="1"/>
          </p:cNvSpPr>
          <p:nvPr/>
        </p:nvSpPr>
        <p:spPr bwMode="auto">
          <a:xfrm>
            <a:off x="8480425" y="487997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6689" name="Text Box 129"/>
          <p:cNvSpPr txBox="1">
            <a:spLocks noChangeArrowheads="1"/>
          </p:cNvSpPr>
          <p:nvPr/>
        </p:nvSpPr>
        <p:spPr bwMode="auto">
          <a:xfrm>
            <a:off x="6443663" y="4300538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0</a:t>
            </a:r>
          </a:p>
        </p:txBody>
      </p:sp>
      <p:sp>
        <p:nvSpPr>
          <p:cNvPr id="66690" name="Text Box 130"/>
          <p:cNvSpPr txBox="1">
            <a:spLocks noChangeArrowheads="1"/>
          </p:cNvSpPr>
          <p:nvPr/>
        </p:nvSpPr>
        <p:spPr bwMode="auto">
          <a:xfrm>
            <a:off x="6961188" y="4308475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</a:t>
            </a:r>
          </a:p>
        </p:txBody>
      </p:sp>
      <p:sp>
        <p:nvSpPr>
          <p:cNvPr id="66691" name="Text Box 131"/>
          <p:cNvSpPr txBox="1">
            <a:spLocks noChangeArrowheads="1"/>
          </p:cNvSpPr>
          <p:nvPr/>
        </p:nvSpPr>
        <p:spPr bwMode="auto">
          <a:xfrm>
            <a:off x="7451725" y="4313238"/>
            <a:ext cx="36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2</a:t>
            </a:r>
          </a:p>
        </p:txBody>
      </p:sp>
      <p:sp>
        <p:nvSpPr>
          <p:cNvPr id="66692" name="Text Box 132"/>
          <p:cNvSpPr txBox="1">
            <a:spLocks noChangeArrowheads="1"/>
          </p:cNvSpPr>
          <p:nvPr/>
        </p:nvSpPr>
        <p:spPr bwMode="auto">
          <a:xfrm>
            <a:off x="7956550" y="4295775"/>
            <a:ext cx="36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3</a:t>
            </a:r>
          </a:p>
        </p:txBody>
      </p:sp>
      <p:sp>
        <p:nvSpPr>
          <p:cNvPr id="66693" name="Text Box 133"/>
          <p:cNvSpPr txBox="1">
            <a:spLocks noChangeArrowheads="1"/>
          </p:cNvSpPr>
          <p:nvPr/>
        </p:nvSpPr>
        <p:spPr bwMode="auto">
          <a:xfrm>
            <a:off x="8472488" y="4300538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4</a:t>
            </a:r>
          </a:p>
        </p:txBody>
      </p:sp>
      <p:sp>
        <p:nvSpPr>
          <p:cNvPr id="66694" name="Text Box 134"/>
          <p:cNvSpPr txBox="1">
            <a:spLocks noChangeArrowheads="1"/>
          </p:cNvSpPr>
          <p:nvPr/>
        </p:nvSpPr>
        <p:spPr bwMode="auto">
          <a:xfrm>
            <a:off x="6443663" y="4859338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5</a:t>
            </a:r>
          </a:p>
        </p:txBody>
      </p:sp>
      <p:sp>
        <p:nvSpPr>
          <p:cNvPr id="66695" name="Text Box 135"/>
          <p:cNvSpPr txBox="1">
            <a:spLocks noChangeArrowheads="1"/>
          </p:cNvSpPr>
          <p:nvPr/>
        </p:nvSpPr>
        <p:spPr bwMode="auto">
          <a:xfrm>
            <a:off x="6961188" y="4864100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6</a:t>
            </a:r>
          </a:p>
        </p:txBody>
      </p:sp>
      <p:sp>
        <p:nvSpPr>
          <p:cNvPr id="66696" name="Text Box 136"/>
          <p:cNvSpPr txBox="1">
            <a:spLocks noChangeArrowheads="1"/>
          </p:cNvSpPr>
          <p:nvPr/>
        </p:nvSpPr>
        <p:spPr bwMode="auto">
          <a:xfrm>
            <a:off x="7473950" y="4864100"/>
            <a:ext cx="36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7</a:t>
            </a:r>
          </a:p>
        </p:txBody>
      </p:sp>
      <p:sp>
        <p:nvSpPr>
          <p:cNvPr id="66697" name="Text Box 137"/>
          <p:cNvSpPr txBox="1">
            <a:spLocks noChangeArrowheads="1"/>
          </p:cNvSpPr>
          <p:nvPr/>
        </p:nvSpPr>
        <p:spPr bwMode="auto">
          <a:xfrm>
            <a:off x="7989888" y="4864100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8</a:t>
            </a:r>
          </a:p>
        </p:txBody>
      </p:sp>
      <p:sp>
        <p:nvSpPr>
          <p:cNvPr id="66698" name="Text Box 138"/>
          <p:cNvSpPr txBox="1">
            <a:spLocks noChangeArrowheads="1"/>
          </p:cNvSpPr>
          <p:nvPr/>
        </p:nvSpPr>
        <p:spPr bwMode="auto">
          <a:xfrm>
            <a:off x="8485188" y="4864100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9</a:t>
            </a:r>
          </a:p>
        </p:txBody>
      </p:sp>
      <p:sp>
        <p:nvSpPr>
          <p:cNvPr id="66699" name="Text Box 139"/>
          <p:cNvSpPr txBox="1">
            <a:spLocks noChangeArrowheads="1"/>
          </p:cNvSpPr>
          <p:nvPr/>
        </p:nvSpPr>
        <p:spPr bwMode="auto">
          <a:xfrm>
            <a:off x="6397625" y="5394325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10</a:t>
            </a:r>
          </a:p>
        </p:txBody>
      </p:sp>
      <p:sp>
        <p:nvSpPr>
          <p:cNvPr id="66700" name="Text Box 140"/>
          <p:cNvSpPr txBox="1">
            <a:spLocks noChangeArrowheads="1"/>
          </p:cNvSpPr>
          <p:nvPr/>
        </p:nvSpPr>
        <p:spPr bwMode="auto">
          <a:xfrm>
            <a:off x="6889750" y="53975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11</a:t>
            </a:r>
          </a:p>
        </p:txBody>
      </p:sp>
      <p:sp>
        <p:nvSpPr>
          <p:cNvPr id="66701" name="Text Box 141"/>
          <p:cNvSpPr txBox="1">
            <a:spLocks noChangeArrowheads="1"/>
          </p:cNvSpPr>
          <p:nvPr/>
        </p:nvSpPr>
        <p:spPr bwMode="auto">
          <a:xfrm>
            <a:off x="7405688" y="53975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12</a:t>
            </a:r>
          </a:p>
        </p:txBody>
      </p:sp>
      <p:sp>
        <p:nvSpPr>
          <p:cNvPr id="66702" name="Text Box 142"/>
          <p:cNvSpPr txBox="1">
            <a:spLocks noChangeArrowheads="1"/>
          </p:cNvSpPr>
          <p:nvPr/>
        </p:nvSpPr>
        <p:spPr bwMode="auto">
          <a:xfrm>
            <a:off x="7897813" y="53975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13</a:t>
            </a:r>
          </a:p>
        </p:txBody>
      </p:sp>
      <p:sp>
        <p:nvSpPr>
          <p:cNvPr id="66703" name="Text Box 143"/>
          <p:cNvSpPr txBox="1">
            <a:spLocks noChangeArrowheads="1"/>
          </p:cNvSpPr>
          <p:nvPr/>
        </p:nvSpPr>
        <p:spPr bwMode="auto">
          <a:xfrm>
            <a:off x="8401050" y="54102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14</a:t>
            </a:r>
          </a:p>
        </p:txBody>
      </p:sp>
      <p:sp>
        <p:nvSpPr>
          <p:cNvPr id="66704" name="Rectangle 144"/>
          <p:cNvSpPr>
            <a:spLocks noChangeArrowheads="1"/>
          </p:cNvSpPr>
          <p:nvPr/>
        </p:nvSpPr>
        <p:spPr bwMode="auto">
          <a:xfrm>
            <a:off x="6442075" y="5969000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6705" name="Rectangle 145"/>
          <p:cNvSpPr>
            <a:spLocks noChangeArrowheads="1"/>
          </p:cNvSpPr>
          <p:nvPr/>
        </p:nvSpPr>
        <p:spPr bwMode="auto">
          <a:xfrm>
            <a:off x="6945313" y="5969000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6706" name="Rectangle 146"/>
          <p:cNvSpPr>
            <a:spLocks noChangeArrowheads="1"/>
          </p:cNvSpPr>
          <p:nvPr/>
        </p:nvSpPr>
        <p:spPr bwMode="auto">
          <a:xfrm>
            <a:off x="7450138" y="5969000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6707" name="Rectangle 147"/>
          <p:cNvSpPr>
            <a:spLocks noChangeArrowheads="1"/>
          </p:cNvSpPr>
          <p:nvPr/>
        </p:nvSpPr>
        <p:spPr bwMode="auto">
          <a:xfrm>
            <a:off x="7954963" y="5969000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6708" name="Rectangle 148"/>
          <p:cNvSpPr>
            <a:spLocks noChangeArrowheads="1"/>
          </p:cNvSpPr>
          <p:nvPr/>
        </p:nvSpPr>
        <p:spPr bwMode="auto">
          <a:xfrm>
            <a:off x="8458200" y="5969000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6709" name="Text Box 149"/>
          <p:cNvSpPr txBox="1">
            <a:spLocks noChangeArrowheads="1"/>
          </p:cNvSpPr>
          <p:nvPr/>
        </p:nvSpPr>
        <p:spPr bwMode="auto">
          <a:xfrm>
            <a:off x="6369050" y="5953125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15</a:t>
            </a:r>
          </a:p>
        </p:txBody>
      </p:sp>
      <p:sp>
        <p:nvSpPr>
          <p:cNvPr id="66710" name="Text Box 150"/>
          <p:cNvSpPr txBox="1">
            <a:spLocks noChangeArrowheads="1"/>
          </p:cNvSpPr>
          <p:nvPr/>
        </p:nvSpPr>
        <p:spPr bwMode="auto">
          <a:xfrm>
            <a:off x="6907213" y="59690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16</a:t>
            </a:r>
          </a:p>
        </p:txBody>
      </p:sp>
      <p:sp>
        <p:nvSpPr>
          <p:cNvPr id="66711" name="Text Box 151"/>
          <p:cNvSpPr txBox="1">
            <a:spLocks noChangeArrowheads="1"/>
          </p:cNvSpPr>
          <p:nvPr/>
        </p:nvSpPr>
        <p:spPr bwMode="auto">
          <a:xfrm>
            <a:off x="7402513" y="59690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17</a:t>
            </a:r>
          </a:p>
        </p:txBody>
      </p:sp>
      <p:sp>
        <p:nvSpPr>
          <p:cNvPr id="66712" name="Text Box 152"/>
          <p:cNvSpPr txBox="1">
            <a:spLocks noChangeArrowheads="1"/>
          </p:cNvSpPr>
          <p:nvPr/>
        </p:nvSpPr>
        <p:spPr bwMode="auto">
          <a:xfrm>
            <a:off x="7894638" y="59690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18</a:t>
            </a:r>
          </a:p>
        </p:txBody>
      </p:sp>
      <p:sp>
        <p:nvSpPr>
          <p:cNvPr id="66713" name="Text Box 153"/>
          <p:cNvSpPr txBox="1">
            <a:spLocks noChangeArrowheads="1"/>
          </p:cNvSpPr>
          <p:nvPr/>
        </p:nvSpPr>
        <p:spPr bwMode="auto">
          <a:xfrm>
            <a:off x="8397875" y="59690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19</a:t>
            </a:r>
          </a:p>
        </p:txBody>
      </p:sp>
      <p:sp>
        <p:nvSpPr>
          <p:cNvPr id="66714" name="Freeform 154"/>
          <p:cNvSpPr>
            <a:spLocks/>
          </p:cNvSpPr>
          <p:nvPr/>
        </p:nvSpPr>
        <p:spPr bwMode="auto">
          <a:xfrm>
            <a:off x="6156325" y="4508500"/>
            <a:ext cx="287338" cy="1512888"/>
          </a:xfrm>
          <a:custGeom>
            <a:avLst/>
            <a:gdLst/>
            <a:ahLst/>
            <a:cxnLst>
              <a:cxn ang="0">
                <a:pos x="181" y="953"/>
              </a:cxn>
              <a:cxn ang="0">
                <a:pos x="0" y="772"/>
              </a:cxn>
              <a:cxn ang="0">
                <a:pos x="181" y="0"/>
              </a:cxn>
            </a:cxnLst>
            <a:rect l="0" t="0" r="r" b="b"/>
            <a:pathLst>
              <a:path w="181" h="953">
                <a:moveTo>
                  <a:pt x="181" y="953"/>
                </a:moveTo>
                <a:cubicBezTo>
                  <a:pt x="90" y="942"/>
                  <a:pt x="0" y="931"/>
                  <a:pt x="0" y="772"/>
                </a:cubicBezTo>
                <a:cubicBezTo>
                  <a:pt x="0" y="613"/>
                  <a:pt x="90" y="306"/>
                  <a:pt x="181" y="0"/>
                </a:cubicBezTo>
              </a:path>
            </a:pathLst>
          </a:custGeom>
          <a:noFill/>
          <a:ln w="19050" cmpd="sng">
            <a:solidFill>
              <a:srgbClr val="000099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6715" name="Freeform 155"/>
          <p:cNvSpPr>
            <a:spLocks/>
          </p:cNvSpPr>
          <p:nvPr/>
        </p:nvSpPr>
        <p:spPr bwMode="auto">
          <a:xfrm>
            <a:off x="6588125" y="6237288"/>
            <a:ext cx="1512888" cy="371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3" y="227"/>
              </a:cxn>
              <a:cxn ang="0">
                <a:pos x="953" y="45"/>
              </a:cxn>
            </a:cxnLst>
            <a:rect l="0" t="0" r="r" b="b"/>
            <a:pathLst>
              <a:path w="953" h="234">
                <a:moveTo>
                  <a:pt x="0" y="0"/>
                </a:moveTo>
                <a:cubicBezTo>
                  <a:pt x="102" y="110"/>
                  <a:pt x="204" y="220"/>
                  <a:pt x="363" y="227"/>
                </a:cubicBezTo>
                <a:cubicBezTo>
                  <a:pt x="522" y="234"/>
                  <a:pt x="855" y="90"/>
                  <a:pt x="953" y="45"/>
                </a:cubicBezTo>
              </a:path>
            </a:pathLst>
          </a:custGeom>
          <a:noFill/>
          <a:ln w="19050" cmpd="sng">
            <a:solidFill>
              <a:srgbClr val="000099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6717" name="Freeform 157"/>
          <p:cNvSpPr>
            <a:spLocks/>
          </p:cNvSpPr>
          <p:nvPr/>
        </p:nvSpPr>
        <p:spPr bwMode="auto">
          <a:xfrm>
            <a:off x="6719888" y="5661025"/>
            <a:ext cx="1812925" cy="360363"/>
          </a:xfrm>
          <a:custGeom>
            <a:avLst/>
            <a:gdLst/>
            <a:ahLst/>
            <a:cxnLst>
              <a:cxn ang="0">
                <a:pos x="8" y="227"/>
              </a:cxn>
              <a:cxn ang="0">
                <a:pos x="144" y="136"/>
              </a:cxn>
              <a:cxn ang="0">
                <a:pos x="870" y="136"/>
              </a:cxn>
              <a:cxn ang="0">
                <a:pos x="1142" y="0"/>
              </a:cxn>
            </a:cxnLst>
            <a:rect l="0" t="0" r="r" b="b"/>
            <a:pathLst>
              <a:path w="1142" h="227">
                <a:moveTo>
                  <a:pt x="8" y="227"/>
                </a:moveTo>
                <a:cubicBezTo>
                  <a:pt x="4" y="189"/>
                  <a:pt x="0" y="151"/>
                  <a:pt x="144" y="136"/>
                </a:cubicBezTo>
                <a:cubicBezTo>
                  <a:pt x="288" y="121"/>
                  <a:pt x="704" y="159"/>
                  <a:pt x="870" y="136"/>
                </a:cubicBezTo>
                <a:cubicBezTo>
                  <a:pt x="1036" y="113"/>
                  <a:pt x="1089" y="45"/>
                  <a:pt x="1142" y="0"/>
                </a:cubicBezTo>
              </a:path>
            </a:pathLst>
          </a:custGeom>
          <a:noFill/>
          <a:ln w="19050" cmpd="sng">
            <a:solidFill>
              <a:srgbClr val="000099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6718" name="Freeform 158"/>
          <p:cNvSpPr>
            <a:spLocks/>
          </p:cNvSpPr>
          <p:nvPr/>
        </p:nvSpPr>
        <p:spPr bwMode="auto">
          <a:xfrm>
            <a:off x="6588125" y="4581525"/>
            <a:ext cx="1439863" cy="1368425"/>
          </a:xfrm>
          <a:custGeom>
            <a:avLst/>
            <a:gdLst/>
            <a:ahLst/>
            <a:cxnLst>
              <a:cxn ang="0">
                <a:pos x="0" y="862"/>
              </a:cxn>
              <a:cxn ang="0">
                <a:pos x="182" y="635"/>
              </a:cxn>
              <a:cxn ang="0">
                <a:pos x="136" y="136"/>
              </a:cxn>
              <a:cxn ang="0">
                <a:pos x="771" y="90"/>
              </a:cxn>
              <a:cxn ang="0">
                <a:pos x="907" y="0"/>
              </a:cxn>
            </a:cxnLst>
            <a:rect l="0" t="0" r="r" b="b"/>
            <a:pathLst>
              <a:path w="907" h="862">
                <a:moveTo>
                  <a:pt x="0" y="862"/>
                </a:moveTo>
                <a:cubicBezTo>
                  <a:pt x="79" y="809"/>
                  <a:pt x="159" y="756"/>
                  <a:pt x="182" y="635"/>
                </a:cubicBezTo>
                <a:cubicBezTo>
                  <a:pt x="205" y="514"/>
                  <a:pt x="38" y="227"/>
                  <a:pt x="136" y="136"/>
                </a:cubicBezTo>
                <a:cubicBezTo>
                  <a:pt x="234" y="45"/>
                  <a:pt x="643" y="113"/>
                  <a:pt x="771" y="90"/>
                </a:cubicBezTo>
                <a:cubicBezTo>
                  <a:pt x="899" y="67"/>
                  <a:pt x="869" y="23"/>
                  <a:pt x="907" y="0"/>
                </a:cubicBezTo>
              </a:path>
            </a:pathLst>
          </a:custGeom>
          <a:noFill/>
          <a:ln w="19050" cmpd="sng">
            <a:solidFill>
              <a:srgbClr val="000099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6720" name="Text Box 160"/>
          <p:cNvSpPr txBox="1">
            <a:spLocks noChangeArrowheads="1"/>
          </p:cNvSpPr>
          <p:nvPr/>
        </p:nvSpPr>
        <p:spPr bwMode="auto">
          <a:xfrm>
            <a:off x="4200525" y="5084763"/>
            <a:ext cx="574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0</a:t>
            </a:r>
          </a:p>
        </p:txBody>
      </p:sp>
      <p:sp>
        <p:nvSpPr>
          <p:cNvPr id="66721" name="Text Box 161"/>
          <p:cNvSpPr txBox="1">
            <a:spLocks noChangeArrowheads="1"/>
          </p:cNvSpPr>
          <p:nvPr/>
        </p:nvSpPr>
        <p:spPr bwMode="auto">
          <a:xfrm>
            <a:off x="4114800" y="5338763"/>
            <a:ext cx="574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14</a:t>
            </a:r>
          </a:p>
        </p:txBody>
      </p:sp>
      <p:sp>
        <p:nvSpPr>
          <p:cNvPr id="66722" name="Text Box 162"/>
          <p:cNvSpPr txBox="1">
            <a:spLocks noChangeArrowheads="1"/>
          </p:cNvSpPr>
          <p:nvPr/>
        </p:nvSpPr>
        <p:spPr bwMode="auto">
          <a:xfrm>
            <a:off x="4213225" y="5613400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3</a:t>
            </a:r>
          </a:p>
        </p:txBody>
      </p:sp>
      <p:sp>
        <p:nvSpPr>
          <p:cNvPr id="66723" name="Text Box 163"/>
          <p:cNvSpPr txBox="1">
            <a:spLocks noChangeArrowheads="1"/>
          </p:cNvSpPr>
          <p:nvPr/>
        </p:nvSpPr>
        <p:spPr bwMode="auto">
          <a:xfrm>
            <a:off x="4114800" y="5892800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18</a:t>
            </a:r>
          </a:p>
        </p:txBody>
      </p:sp>
      <p:sp>
        <p:nvSpPr>
          <p:cNvPr id="66724" name="Text Box 164"/>
          <p:cNvSpPr txBox="1">
            <a:spLocks noChangeArrowheads="1"/>
          </p:cNvSpPr>
          <p:nvPr/>
        </p:nvSpPr>
        <p:spPr bwMode="auto">
          <a:xfrm>
            <a:off x="4127500" y="6159500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-1</a:t>
            </a:r>
          </a:p>
        </p:txBody>
      </p:sp>
      <p:sp>
        <p:nvSpPr>
          <p:cNvPr id="66729" name="Line 169"/>
          <p:cNvSpPr>
            <a:spLocks noChangeShapeType="1"/>
          </p:cNvSpPr>
          <p:nvPr/>
        </p:nvSpPr>
        <p:spPr bwMode="auto">
          <a:xfrm flipH="1" flipV="1">
            <a:off x="4787900" y="5157788"/>
            <a:ext cx="1655763" cy="792162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6730" name="Line 170"/>
          <p:cNvSpPr>
            <a:spLocks noChangeShapeType="1"/>
          </p:cNvSpPr>
          <p:nvPr/>
        </p:nvSpPr>
        <p:spPr bwMode="auto">
          <a:xfrm flipH="1">
            <a:off x="4787900" y="6237288"/>
            <a:ext cx="1655763" cy="2159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6731" name="Text Box 171"/>
          <p:cNvSpPr txBox="1">
            <a:spLocks noChangeArrowheads="1"/>
          </p:cNvSpPr>
          <p:nvPr/>
        </p:nvSpPr>
        <p:spPr bwMode="auto">
          <a:xfrm>
            <a:off x="-25400" y="10731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</a:pPr>
            <a:r>
              <a:rPr lang="es-ES" sz="1600" b="1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66732" name="Text Box 172"/>
          <p:cNvSpPr txBox="1">
            <a:spLocks noChangeArrowheads="1"/>
          </p:cNvSpPr>
          <p:nvPr/>
        </p:nvSpPr>
        <p:spPr bwMode="auto">
          <a:xfrm>
            <a:off x="-28575" y="4368800"/>
            <a:ext cx="2087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chemeClr val="bg1"/>
                </a:solidFill>
              </a:rPr>
              <a:t>Gestión del almacenamiento</a:t>
            </a:r>
          </a:p>
        </p:txBody>
      </p:sp>
      <p:grpSp>
        <p:nvGrpSpPr>
          <p:cNvPr id="66733" name="Group 173"/>
          <p:cNvGrpSpPr>
            <a:grpSpLocks/>
          </p:cNvGrpSpPr>
          <p:nvPr/>
        </p:nvGrpSpPr>
        <p:grpSpPr bwMode="auto">
          <a:xfrm>
            <a:off x="-23813" y="2563813"/>
            <a:ext cx="1695451" cy="233362"/>
            <a:chOff x="-15" y="1615"/>
            <a:chExt cx="1068" cy="147"/>
          </a:xfrm>
        </p:grpSpPr>
        <p:sp>
          <p:nvSpPr>
            <p:cNvPr id="66734" name="Line 174"/>
            <p:cNvSpPr>
              <a:spLocks noChangeShapeType="1"/>
            </p:cNvSpPr>
            <p:nvPr/>
          </p:nvSpPr>
          <p:spPr bwMode="auto">
            <a:xfrm>
              <a:off x="-15" y="1762"/>
              <a:ext cx="106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6735" name="Line 175"/>
            <p:cNvSpPr>
              <a:spLocks noChangeShapeType="1"/>
            </p:cNvSpPr>
            <p:nvPr/>
          </p:nvSpPr>
          <p:spPr bwMode="auto">
            <a:xfrm>
              <a:off x="-13" y="1615"/>
              <a:ext cx="106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6736" name="Text Box 176"/>
          <p:cNvSpPr txBox="1">
            <a:spLocks noChangeArrowheads="1"/>
          </p:cNvSpPr>
          <p:nvPr/>
        </p:nvSpPr>
        <p:spPr bwMode="auto">
          <a:xfrm>
            <a:off x="-23813" y="1363663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rgbClr val="FFFF00"/>
                </a:solidFill>
              </a:rPr>
              <a:t>Archivos</a:t>
            </a:r>
          </a:p>
        </p:txBody>
      </p:sp>
      <p:sp>
        <p:nvSpPr>
          <p:cNvPr id="66737" name="Text Box 177"/>
          <p:cNvSpPr txBox="1">
            <a:spLocks noChangeArrowheads="1"/>
          </p:cNvSpPr>
          <p:nvPr/>
        </p:nvSpPr>
        <p:spPr bwMode="auto">
          <a:xfrm>
            <a:off x="-23813" y="162877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66738" name="Text Box 178"/>
          <p:cNvSpPr txBox="1">
            <a:spLocks noChangeArrowheads="1"/>
          </p:cNvSpPr>
          <p:nvPr/>
        </p:nvSpPr>
        <p:spPr bwMode="auto">
          <a:xfrm>
            <a:off x="-23813" y="207962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Métodos de acceso</a:t>
            </a:r>
          </a:p>
        </p:txBody>
      </p:sp>
      <p:sp>
        <p:nvSpPr>
          <p:cNvPr id="66739" name="Text Box 179"/>
          <p:cNvSpPr txBox="1">
            <a:spLocks noChangeArrowheads="1"/>
          </p:cNvSpPr>
          <p:nvPr/>
        </p:nvSpPr>
        <p:spPr bwMode="auto">
          <a:xfrm>
            <a:off x="-23813" y="2511425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rgbClr val="FFFF00"/>
                </a:solidFill>
              </a:rPr>
              <a:t>Implementación</a:t>
            </a:r>
          </a:p>
        </p:txBody>
      </p:sp>
      <p:sp>
        <p:nvSpPr>
          <p:cNvPr id="66740" name="Text Box 180"/>
          <p:cNvSpPr txBox="1">
            <a:spLocks noChangeArrowheads="1"/>
          </p:cNvSpPr>
          <p:nvPr/>
        </p:nvSpPr>
        <p:spPr bwMode="auto">
          <a:xfrm>
            <a:off x="-23813" y="27638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66741" name="Text Box 181"/>
          <p:cNvSpPr txBox="1">
            <a:spLocks noChangeArrowheads="1"/>
          </p:cNvSpPr>
          <p:nvPr/>
        </p:nvSpPr>
        <p:spPr bwMode="auto">
          <a:xfrm>
            <a:off x="-36513" y="30289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Directorios</a:t>
            </a:r>
          </a:p>
        </p:txBody>
      </p:sp>
      <p:sp>
        <p:nvSpPr>
          <p:cNvPr id="66742" name="Text Box 182"/>
          <p:cNvSpPr txBox="1">
            <a:spLocks noChangeArrowheads="1"/>
          </p:cNvSpPr>
          <p:nvPr/>
        </p:nvSpPr>
        <p:spPr bwMode="auto">
          <a:xfrm>
            <a:off x="-36513" y="3284538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66743" name="Text Box 183"/>
          <p:cNvSpPr txBox="1">
            <a:spLocks noChangeArrowheads="1"/>
          </p:cNvSpPr>
          <p:nvPr/>
        </p:nvSpPr>
        <p:spPr bwMode="auto">
          <a:xfrm>
            <a:off x="-36513" y="37036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Estructura</a:t>
            </a:r>
          </a:p>
        </p:txBody>
      </p:sp>
      <p:sp>
        <p:nvSpPr>
          <p:cNvPr id="66744" name="Text Box 184"/>
          <p:cNvSpPr txBox="1">
            <a:spLocks noChangeArrowheads="1"/>
          </p:cNvSpPr>
          <p:nvPr/>
        </p:nvSpPr>
        <p:spPr bwMode="auto">
          <a:xfrm>
            <a:off x="-36513" y="39195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66745" name="Text Box 185"/>
          <p:cNvSpPr txBox="1">
            <a:spLocks noChangeArrowheads="1"/>
          </p:cNvSpPr>
          <p:nvPr/>
        </p:nvSpPr>
        <p:spPr bwMode="auto">
          <a:xfrm>
            <a:off x="-36513" y="41576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66746" name="Text Box 186"/>
          <p:cNvSpPr txBox="1">
            <a:spLocks noChangeArrowheads="1"/>
          </p:cNvSpPr>
          <p:nvPr/>
        </p:nvSpPr>
        <p:spPr bwMode="auto">
          <a:xfrm>
            <a:off x="-36513" y="48688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Parámetros de diseño</a:t>
            </a:r>
          </a:p>
        </p:txBody>
      </p:sp>
      <p:sp>
        <p:nvSpPr>
          <p:cNvPr id="66747" name="Text Box 187"/>
          <p:cNvSpPr txBox="1">
            <a:spLocks noChangeArrowheads="1"/>
          </p:cNvSpPr>
          <p:nvPr/>
        </p:nvSpPr>
        <p:spPr bwMode="auto">
          <a:xfrm>
            <a:off x="-36513" y="52879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Administración del espacio libre</a:t>
            </a:r>
          </a:p>
        </p:txBody>
      </p:sp>
      <p:sp>
        <p:nvSpPr>
          <p:cNvPr id="66748" name="Text Box 188"/>
          <p:cNvSpPr txBox="1">
            <a:spLocks noChangeArrowheads="1"/>
          </p:cNvSpPr>
          <p:nvPr/>
        </p:nvSpPr>
        <p:spPr bwMode="auto">
          <a:xfrm>
            <a:off x="-36513" y="57197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66749" name="AutoShape 189"/>
          <p:cNvSpPr>
            <a:spLocks noChangeArrowheads="1"/>
          </p:cNvSpPr>
          <p:nvPr/>
        </p:nvSpPr>
        <p:spPr bwMode="auto">
          <a:xfrm rot="-5400000">
            <a:off x="1705769" y="2623344"/>
            <a:ext cx="144462" cy="1397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6752" name="AutoShape 192"/>
          <p:cNvSpPr>
            <a:spLocks noChangeArrowheads="1"/>
          </p:cNvSpPr>
          <p:nvPr/>
        </p:nvSpPr>
        <p:spPr bwMode="ltGray">
          <a:xfrm>
            <a:off x="3995738" y="1916113"/>
            <a:ext cx="4681537" cy="1152525"/>
          </a:xfrm>
          <a:prstGeom prst="wedgeRoundRectCallout">
            <a:avLst>
              <a:gd name="adj1" fmla="val -1644"/>
              <a:gd name="adj2" fmla="val 550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 anchorCtr="1"/>
          <a:lstStyle/>
          <a:p>
            <a:pPr marL="342900" indent="-342900" defTabSz="288925">
              <a:lnSpc>
                <a:spcPct val="160000"/>
              </a:lnSpc>
              <a:spcBef>
                <a:spcPct val="20000"/>
              </a:spcBef>
            </a:pPr>
            <a:r>
              <a:rPr lang="es-ES" b="1"/>
              <a:t>Uno de los bloques no se usa para datos,</a:t>
            </a:r>
          </a:p>
          <a:p>
            <a:pPr marL="342900" indent="-342900" defTabSz="288925">
              <a:lnSpc>
                <a:spcPct val="160000"/>
              </a:lnSpc>
              <a:spcBef>
                <a:spcPct val="20000"/>
              </a:spcBef>
            </a:pPr>
            <a:r>
              <a:rPr lang="es-ES" b="1"/>
              <a:t>Se usa para índices o enlaces</a:t>
            </a:r>
            <a:endParaRPr lang="es-ES_tradnl" b="1"/>
          </a:p>
        </p:txBody>
      </p:sp>
      <p:sp>
        <p:nvSpPr>
          <p:cNvPr id="66753" name="Line 193"/>
          <p:cNvSpPr>
            <a:spLocks noChangeShapeType="1"/>
          </p:cNvSpPr>
          <p:nvPr/>
        </p:nvSpPr>
        <p:spPr bwMode="auto">
          <a:xfrm flipH="1">
            <a:off x="4572000" y="3068638"/>
            <a:ext cx="1368425" cy="158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sm" len="sm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7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6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6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66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6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6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6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66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6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66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66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6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66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66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6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6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66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6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1000" fill="hold"/>
                                        <p:tgtEl>
                                          <p:spTgt spid="667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166" dur="1000" fill="hold"/>
                                        <p:tgtEl>
                                          <p:spTgt spid="667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1000" fill="hold"/>
                                        <p:tgtEl>
                                          <p:spTgt spid="667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500"/>
                            </p:stCondLst>
                            <p:childTnLst>
                              <p:par>
                                <p:cTn id="1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66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4" dur="500"/>
                                        <p:tgtEl>
                                          <p:spTgt spid="66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000"/>
                            </p:stCondLst>
                            <p:childTnLst>
                              <p:par>
                                <p:cTn id="1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6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500"/>
                            </p:stCondLst>
                            <p:childTnLst>
                              <p:par>
                                <p:cTn id="1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500"/>
                            </p:stCondLst>
                            <p:childTnLst>
                              <p:par>
                                <p:cTn id="1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1000"/>
                                        <p:tgtEl>
                                          <p:spTgt spid="6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3500"/>
                            </p:stCondLst>
                            <p:childTnLst>
                              <p:par>
                                <p:cTn id="18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1000" fill="hold"/>
                                        <p:tgtEl>
                                          <p:spTgt spid="666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189" dur="1000" fill="hold"/>
                                        <p:tgtEl>
                                          <p:spTgt spid="666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1000" fill="hold"/>
                                        <p:tgtEl>
                                          <p:spTgt spid="666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4500"/>
                            </p:stCondLst>
                            <p:childTnLst>
                              <p:par>
                                <p:cTn id="1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1000"/>
                                        <p:tgtEl>
                                          <p:spTgt spid="66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500"/>
                            </p:stCondLst>
                            <p:childTnLst>
                              <p:par>
                                <p:cTn id="19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1000" fill="hold"/>
                                        <p:tgtEl>
                                          <p:spTgt spid="666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200" dur="1000" fill="hold"/>
                                        <p:tgtEl>
                                          <p:spTgt spid="666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1000" fill="hold"/>
                                        <p:tgtEl>
                                          <p:spTgt spid="666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500"/>
                            </p:stCondLst>
                            <p:childTnLst>
                              <p:par>
                                <p:cTn id="2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1000"/>
                                        <p:tgtEl>
                                          <p:spTgt spid="66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7500"/>
                            </p:stCondLst>
                            <p:childTnLst>
                              <p:par>
                                <p:cTn id="20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1000" fill="hold"/>
                                        <p:tgtEl>
                                          <p:spTgt spid="666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211" dur="1000" fill="hold"/>
                                        <p:tgtEl>
                                          <p:spTgt spid="666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1000" fill="hold"/>
                                        <p:tgtEl>
                                          <p:spTgt spid="666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8500"/>
                            </p:stCondLst>
                            <p:childTnLst>
                              <p:par>
                                <p:cTn id="2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1000"/>
                                        <p:tgtEl>
                                          <p:spTgt spid="6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9500"/>
                            </p:stCondLst>
                            <p:childTnLst>
                              <p:par>
                                <p:cTn id="2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1000" fill="hold"/>
                                        <p:tgtEl>
                                          <p:spTgt spid="667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222" dur="1000" fill="hold"/>
                                        <p:tgtEl>
                                          <p:spTgt spid="667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1000" fill="hold"/>
                                        <p:tgtEl>
                                          <p:spTgt spid="667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2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7" grpId="0"/>
      <p:bldP spid="66648" grpId="0"/>
      <p:bldP spid="66669" grpId="0" animBg="1"/>
      <p:bldP spid="66670" grpId="0" animBg="1"/>
      <p:bldP spid="66671" grpId="0" animBg="1"/>
      <p:bldP spid="66672" grpId="0" animBg="1"/>
      <p:bldP spid="66673" grpId="0" animBg="1"/>
      <p:bldP spid="66674" grpId="0" animBg="1"/>
      <p:bldP spid="66675" grpId="0" animBg="1"/>
      <p:bldP spid="66676" grpId="0" animBg="1"/>
      <p:bldP spid="66677" grpId="0" animBg="1"/>
      <p:bldP spid="66678" grpId="0" animBg="1"/>
      <p:bldP spid="66679" grpId="0" animBg="1"/>
      <p:bldP spid="66680" grpId="0" animBg="1"/>
      <p:bldP spid="66681" grpId="0" animBg="1"/>
      <p:bldP spid="66682" grpId="0" animBg="1"/>
      <p:bldP spid="66683" grpId="0" animBg="1"/>
      <p:bldP spid="66684" grpId="0" animBg="1"/>
      <p:bldP spid="66685" grpId="0" animBg="1"/>
      <p:bldP spid="66686" grpId="0" animBg="1"/>
      <p:bldP spid="66687" grpId="0" animBg="1"/>
      <p:bldP spid="66688" grpId="0" animBg="1"/>
      <p:bldP spid="66689" grpId="0"/>
      <p:bldP spid="66690" grpId="0"/>
      <p:bldP spid="66691" grpId="0"/>
      <p:bldP spid="66692" grpId="0"/>
      <p:bldP spid="66693" grpId="0"/>
      <p:bldP spid="66694" grpId="0"/>
      <p:bldP spid="66695" grpId="0"/>
      <p:bldP spid="66696" grpId="0"/>
      <p:bldP spid="66697" grpId="0"/>
      <p:bldP spid="66698" grpId="0"/>
      <p:bldP spid="66699" grpId="0"/>
      <p:bldP spid="66700" grpId="0"/>
      <p:bldP spid="66701" grpId="0"/>
      <p:bldP spid="66702" grpId="0"/>
      <p:bldP spid="66703" grpId="0"/>
      <p:bldP spid="66704" grpId="0" animBg="1"/>
      <p:bldP spid="66705" grpId="0" animBg="1"/>
      <p:bldP spid="66706" grpId="0" animBg="1"/>
      <p:bldP spid="66707" grpId="0" animBg="1"/>
      <p:bldP spid="66708" grpId="0" animBg="1"/>
      <p:bldP spid="66709" grpId="0"/>
      <p:bldP spid="66710" grpId="0"/>
      <p:bldP spid="66711" grpId="0"/>
      <p:bldP spid="66712" grpId="0"/>
      <p:bldP spid="66713" grpId="0"/>
      <p:bldP spid="66714" grpId="0" animBg="1"/>
      <p:bldP spid="66715" grpId="0" animBg="1"/>
      <p:bldP spid="66717" grpId="0" animBg="1"/>
      <p:bldP spid="66718" grpId="0" animBg="1"/>
      <p:bldP spid="66720" grpId="0"/>
      <p:bldP spid="66721" grpId="0"/>
      <p:bldP spid="66722" grpId="0"/>
      <p:bldP spid="66723" grpId="0"/>
      <p:bldP spid="66724" grpId="0"/>
      <p:bldP spid="66729" grpId="0" animBg="1"/>
      <p:bldP spid="66730" grpId="0" animBg="1"/>
      <p:bldP spid="66752" grpId="0" animBg="1"/>
      <p:bldP spid="667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1C64-B462-405A-90E7-79083578DAE0}" type="slidenum">
              <a:rPr lang="es-ES"/>
              <a:pPr/>
              <a:t>12</a:t>
            </a:fld>
            <a:endParaRPr lang="es-ES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1852613" y="1143000"/>
            <a:ext cx="69945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175" indent="11113">
              <a:spcBef>
                <a:spcPct val="20000"/>
              </a:spcBef>
            </a:pPr>
            <a:r>
              <a:rPr lang="es-ES" sz="2800">
                <a:solidFill>
                  <a:srgbClr val="0066FF"/>
                </a:solidFill>
              </a:rPr>
              <a:t>Asignación indexada (cont):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>
                <a:solidFill>
                  <a:srgbClr val="000099"/>
                </a:solidFill>
              </a:rPr>
              <a:t>Implementación de archivos</a:t>
            </a:r>
          </a:p>
        </p:txBody>
      </p: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1814513" y="1673225"/>
            <a:ext cx="7202487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Ventajas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Implementación eficiente del acceso aleatorio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Buena gestión del espacio en disco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No provoca fragmentación externa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Diseño más fiable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Inconvenientes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Fragmentación interna en el bloque índice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s-ES" sz="2100"/>
              <a:t>Si hay pocos bloques </a:t>
            </a:r>
            <a:r>
              <a:rPr lang="es-ES" sz="2100">
                <a:sym typeface="Wingdings" pitchFamily="2" charset="2"/>
              </a:rPr>
              <a:t> desperdicio alto</a:t>
            </a:r>
            <a:endParaRPr lang="es-ES" sz="2100"/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El tamaño máximo del archivo depende de la cantidad de bloques que caben en el bloque índice</a:t>
            </a:r>
          </a:p>
          <a:p>
            <a:pPr marL="742950" lvl="1" indent="-285750">
              <a:spcBef>
                <a:spcPct val="20000"/>
              </a:spcBef>
            </a:pPr>
            <a:endParaRPr lang="es-ES" sz="2300"/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-25400" y="10731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</a:pPr>
            <a:r>
              <a:rPr lang="es-ES" sz="1600" b="1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-28575" y="4368800"/>
            <a:ext cx="2087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chemeClr val="bg1"/>
                </a:solidFill>
              </a:rPr>
              <a:t>Gestión del almacenamiento</a:t>
            </a:r>
          </a:p>
        </p:txBody>
      </p:sp>
      <p:grpSp>
        <p:nvGrpSpPr>
          <p:cNvPr id="68622" name="Group 14"/>
          <p:cNvGrpSpPr>
            <a:grpSpLocks/>
          </p:cNvGrpSpPr>
          <p:nvPr/>
        </p:nvGrpSpPr>
        <p:grpSpPr bwMode="auto">
          <a:xfrm>
            <a:off x="-23813" y="2563813"/>
            <a:ext cx="1695451" cy="233362"/>
            <a:chOff x="-15" y="1615"/>
            <a:chExt cx="1068" cy="147"/>
          </a:xfrm>
        </p:grpSpPr>
        <p:sp>
          <p:nvSpPr>
            <p:cNvPr id="68623" name="Line 15"/>
            <p:cNvSpPr>
              <a:spLocks noChangeShapeType="1"/>
            </p:cNvSpPr>
            <p:nvPr/>
          </p:nvSpPr>
          <p:spPr bwMode="auto">
            <a:xfrm>
              <a:off x="-15" y="1762"/>
              <a:ext cx="106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8624" name="Line 16"/>
            <p:cNvSpPr>
              <a:spLocks noChangeShapeType="1"/>
            </p:cNvSpPr>
            <p:nvPr/>
          </p:nvSpPr>
          <p:spPr bwMode="auto">
            <a:xfrm>
              <a:off x="-13" y="1615"/>
              <a:ext cx="106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-23813" y="1363663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rgbClr val="FFFF00"/>
                </a:solidFill>
              </a:rPr>
              <a:t>Archivos</a:t>
            </a:r>
          </a:p>
        </p:txBody>
      </p:sp>
      <p:sp>
        <p:nvSpPr>
          <p:cNvPr id="68626" name="Text Box 18"/>
          <p:cNvSpPr txBox="1">
            <a:spLocks noChangeArrowheads="1"/>
          </p:cNvSpPr>
          <p:nvPr/>
        </p:nvSpPr>
        <p:spPr bwMode="auto">
          <a:xfrm>
            <a:off x="-23813" y="162877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68627" name="Text Box 19"/>
          <p:cNvSpPr txBox="1">
            <a:spLocks noChangeArrowheads="1"/>
          </p:cNvSpPr>
          <p:nvPr/>
        </p:nvSpPr>
        <p:spPr bwMode="auto">
          <a:xfrm>
            <a:off x="-23813" y="207962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Métodos de acceso</a:t>
            </a:r>
          </a:p>
        </p:txBody>
      </p:sp>
      <p:sp>
        <p:nvSpPr>
          <p:cNvPr id="68628" name="Text Box 20"/>
          <p:cNvSpPr txBox="1">
            <a:spLocks noChangeArrowheads="1"/>
          </p:cNvSpPr>
          <p:nvPr/>
        </p:nvSpPr>
        <p:spPr bwMode="auto">
          <a:xfrm>
            <a:off x="-23813" y="2511425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rgbClr val="FFFF00"/>
                </a:solidFill>
              </a:rPr>
              <a:t>Implementación</a:t>
            </a:r>
          </a:p>
        </p:txBody>
      </p:sp>
      <p:sp>
        <p:nvSpPr>
          <p:cNvPr id="68629" name="Text Box 21"/>
          <p:cNvSpPr txBox="1">
            <a:spLocks noChangeArrowheads="1"/>
          </p:cNvSpPr>
          <p:nvPr/>
        </p:nvSpPr>
        <p:spPr bwMode="auto">
          <a:xfrm>
            <a:off x="-23813" y="27638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-36513" y="30289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Directorios</a:t>
            </a:r>
          </a:p>
        </p:txBody>
      </p:sp>
      <p:sp>
        <p:nvSpPr>
          <p:cNvPr id="68631" name="Text Box 23"/>
          <p:cNvSpPr txBox="1">
            <a:spLocks noChangeArrowheads="1"/>
          </p:cNvSpPr>
          <p:nvPr/>
        </p:nvSpPr>
        <p:spPr bwMode="auto">
          <a:xfrm>
            <a:off x="-36513" y="3284538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auto">
          <a:xfrm>
            <a:off x="-36513" y="37036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Estructura</a:t>
            </a:r>
          </a:p>
        </p:txBody>
      </p:sp>
      <p:sp>
        <p:nvSpPr>
          <p:cNvPr id="68633" name="Text Box 25"/>
          <p:cNvSpPr txBox="1">
            <a:spLocks noChangeArrowheads="1"/>
          </p:cNvSpPr>
          <p:nvPr/>
        </p:nvSpPr>
        <p:spPr bwMode="auto">
          <a:xfrm>
            <a:off x="-36513" y="39195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68634" name="Text Box 26"/>
          <p:cNvSpPr txBox="1">
            <a:spLocks noChangeArrowheads="1"/>
          </p:cNvSpPr>
          <p:nvPr/>
        </p:nvSpPr>
        <p:spPr bwMode="auto">
          <a:xfrm>
            <a:off x="-36513" y="41576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68635" name="Text Box 27"/>
          <p:cNvSpPr txBox="1">
            <a:spLocks noChangeArrowheads="1"/>
          </p:cNvSpPr>
          <p:nvPr/>
        </p:nvSpPr>
        <p:spPr bwMode="auto">
          <a:xfrm>
            <a:off x="-36513" y="48688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Parámetros de diseño</a:t>
            </a:r>
          </a:p>
        </p:txBody>
      </p:sp>
      <p:sp>
        <p:nvSpPr>
          <p:cNvPr id="68636" name="Text Box 28"/>
          <p:cNvSpPr txBox="1">
            <a:spLocks noChangeArrowheads="1"/>
          </p:cNvSpPr>
          <p:nvPr/>
        </p:nvSpPr>
        <p:spPr bwMode="auto">
          <a:xfrm>
            <a:off x="-36513" y="52879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Administración del espacio libre</a:t>
            </a:r>
          </a:p>
        </p:txBody>
      </p:sp>
      <p:sp>
        <p:nvSpPr>
          <p:cNvPr id="68637" name="Text Box 29"/>
          <p:cNvSpPr txBox="1">
            <a:spLocks noChangeArrowheads="1"/>
          </p:cNvSpPr>
          <p:nvPr/>
        </p:nvSpPr>
        <p:spPr bwMode="auto">
          <a:xfrm>
            <a:off x="-36513" y="57197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68638" name="AutoShape 30"/>
          <p:cNvSpPr>
            <a:spLocks noChangeArrowheads="1"/>
          </p:cNvSpPr>
          <p:nvPr/>
        </p:nvSpPr>
        <p:spPr bwMode="auto">
          <a:xfrm rot="-5400000">
            <a:off x="1705769" y="2623344"/>
            <a:ext cx="144462" cy="1397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9A4D-9C50-4B56-B0E8-43B844C82876}" type="slidenum">
              <a:rPr lang="es-ES"/>
              <a:pPr/>
              <a:t>13</a:t>
            </a:fld>
            <a:endParaRPr lang="es-ES"/>
          </a:p>
        </p:txBody>
      </p:sp>
      <p:grpSp>
        <p:nvGrpSpPr>
          <p:cNvPr id="72587" name="Group 907"/>
          <p:cNvGrpSpPr>
            <a:grpSpLocks/>
          </p:cNvGrpSpPr>
          <p:nvPr/>
        </p:nvGrpSpPr>
        <p:grpSpPr bwMode="auto">
          <a:xfrm>
            <a:off x="2700338" y="1773238"/>
            <a:ext cx="5329237" cy="3600450"/>
            <a:chOff x="1701" y="1117"/>
            <a:chExt cx="3357" cy="2268"/>
          </a:xfrm>
        </p:grpSpPr>
        <p:sp>
          <p:nvSpPr>
            <p:cNvPr id="72494" name="AutoShape 814"/>
            <p:cNvSpPr>
              <a:spLocks noChangeArrowheads="1"/>
            </p:cNvSpPr>
            <p:nvPr/>
          </p:nvSpPr>
          <p:spPr bwMode="auto">
            <a:xfrm>
              <a:off x="1701" y="1117"/>
              <a:ext cx="3357" cy="226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16" name="Text Box 836"/>
            <p:cNvSpPr txBox="1">
              <a:spLocks noChangeArrowheads="1"/>
            </p:cNvSpPr>
            <p:nvPr/>
          </p:nvSpPr>
          <p:spPr bwMode="auto">
            <a:xfrm>
              <a:off x="1821" y="1163"/>
              <a:ext cx="31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2400">
                  <a:solidFill>
                    <a:srgbClr val="000099"/>
                  </a:solidFill>
                </a:rPr>
                <a:t>Esquema de índice consecutivo</a:t>
              </a:r>
            </a:p>
          </p:txBody>
        </p:sp>
      </p:grp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>
                <a:solidFill>
                  <a:srgbClr val="000099"/>
                </a:solidFill>
              </a:rPr>
              <a:t>Implementación de archivos</a:t>
            </a:r>
          </a:p>
        </p:txBody>
      </p:sp>
      <p:grpSp>
        <p:nvGrpSpPr>
          <p:cNvPr id="72543" name="Group 863"/>
          <p:cNvGrpSpPr>
            <a:grpSpLocks/>
          </p:cNvGrpSpPr>
          <p:nvPr/>
        </p:nvGrpSpPr>
        <p:grpSpPr bwMode="auto">
          <a:xfrm>
            <a:off x="3636963" y="3430588"/>
            <a:ext cx="1368425" cy="1727200"/>
            <a:chOff x="2291" y="2161"/>
            <a:chExt cx="862" cy="1088"/>
          </a:xfrm>
        </p:grpSpPr>
        <p:sp>
          <p:nvSpPr>
            <p:cNvPr id="72495" name="Rectangle 815"/>
            <p:cNvSpPr>
              <a:spLocks noChangeArrowheads="1"/>
            </p:cNvSpPr>
            <p:nvPr/>
          </p:nvSpPr>
          <p:spPr bwMode="auto">
            <a:xfrm>
              <a:off x="2427" y="2362"/>
              <a:ext cx="498" cy="862"/>
            </a:xfrm>
            <a:prstGeom prst="rect">
              <a:avLst/>
            </a:prstGeom>
            <a:solidFill>
              <a:srgbClr val="9DD3D7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96" name="Text Box 816"/>
            <p:cNvSpPr txBox="1">
              <a:spLocks noChangeArrowheads="1"/>
            </p:cNvSpPr>
            <p:nvPr/>
          </p:nvSpPr>
          <p:spPr bwMode="auto">
            <a:xfrm>
              <a:off x="2571" y="2342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0</a:t>
              </a:r>
            </a:p>
          </p:txBody>
        </p:sp>
        <p:sp>
          <p:nvSpPr>
            <p:cNvPr id="72497" name="Text Box 817"/>
            <p:cNvSpPr txBox="1">
              <a:spLocks noChangeArrowheads="1"/>
            </p:cNvSpPr>
            <p:nvPr/>
          </p:nvSpPr>
          <p:spPr bwMode="auto">
            <a:xfrm>
              <a:off x="2517" y="2502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17</a:t>
              </a:r>
            </a:p>
          </p:txBody>
        </p:sp>
        <p:sp>
          <p:nvSpPr>
            <p:cNvPr id="72498" name="Text Box 818"/>
            <p:cNvSpPr txBox="1">
              <a:spLocks noChangeArrowheads="1"/>
            </p:cNvSpPr>
            <p:nvPr/>
          </p:nvSpPr>
          <p:spPr bwMode="auto">
            <a:xfrm>
              <a:off x="2579" y="2675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3</a:t>
              </a:r>
            </a:p>
          </p:txBody>
        </p:sp>
        <p:sp>
          <p:nvSpPr>
            <p:cNvPr id="72499" name="Text Box 819"/>
            <p:cNvSpPr txBox="1">
              <a:spLocks noChangeArrowheads="1"/>
            </p:cNvSpPr>
            <p:nvPr/>
          </p:nvSpPr>
          <p:spPr bwMode="auto">
            <a:xfrm>
              <a:off x="2517" y="2851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18</a:t>
              </a:r>
            </a:p>
          </p:txBody>
        </p:sp>
        <p:sp>
          <p:nvSpPr>
            <p:cNvPr id="72500" name="Line 820"/>
            <p:cNvSpPr>
              <a:spLocks noChangeShapeType="1"/>
            </p:cNvSpPr>
            <p:nvPr/>
          </p:nvSpPr>
          <p:spPr bwMode="auto">
            <a:xfrm>
              <a:off x="2427" y="2530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01" name="Line 821"/>
            <p:cNvSpPr>
              <a:spLocks noChangeShapeType="1"/>
            </p:cNvSpPr>
            <p:nvPr/>
          </p:nvSpPr>
          <p:spPr bwMode="auto">
            <a:xfrm>
              <a:off x="2432" y="2701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02" name="Line 822"/>
            <p:cNvSpPr>
              <a:spLocks noChangeShapeType="1"/>
            </p:cNvSpPr>
            <p:nvPr/>
          </p:nvSpPr>
          <p:spPr bwMode="auto">
            <a:xfrm>
              <a:off x="2427" y="2869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11" name="Text Box 831"/>
            <p:cNvSpPr txBox="1">
              <a:spLocks noChangeArrowheads="1"/>
            </p:cNvSpPr>
            <p:nvPr/>
          </p:nvSpPr>
          <p:spPr bwMode="auto">
            <a:xfrm>
              <a:off x="2517" y="3018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127</a:t>
              </a:r>
            </a:p>
          </p:txBody>
        </p:sp>
        <p:sp>
          <p:nvSpPr>
            <p:cNvPr id="72512" name="Line 832"/>
            <p:cNvSpPr>
              <a:spLocks noChangeShapeType="1"/>
            </p:cNvSpPr>
            <p:nvPr/>
          </p:nvSpPr>
          <p:spPr bwMode="auto">
            <a:xfrm>
              <a:off x="2432" y="3040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15" name="Text Box 835"/>
            <p:cNvSpPr txBox="1">
              <a:spLocks noChangeArrowheads="1"/>
            </p:cNvSpPr>
            <p:nvPr/>
          </p:nvSpPr>
          <p:spPr bwMode="auto">
            <a:xfrm>
              <a:off x="2291" y="2161"/>
              <a:ext cx="8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Bloque 31</a:t>
              </a:r>
            </a:p>
          </p:txBody>
        </p:sp>
      </p:grpSp>
      <p:grpSp>
        <p:nvGrpSpPr>
          <p:cNvPr id="72527" name="Group 847"/>
          <p:cNvGrpSpPr>
            <a:grpSpLocks/>
          </p:cNvGrpSpPr>
          <p:nvPr/>
        </p:nvGrpSpPr>
        <p:grpSpPr bwMode="auto">
          <a:xfrm>
            <a:off x="5927725" y="4416425"/>
            <a:ext cx="358775" cy="71438"/>
            <a:chOff x="703" y="3884"/>
            <a:chExt cx="226" cy="45"/>
          </a:xfrm>
        </p:grpSpPr>
        <p:sp>
          <p:nvSpPr>
            <p:cNvPr id="72528" name="Oval 848"/>
            <p:cNvSpPr>
              <a:spLocks noChangeArrowheads="1"/>
            </p:cNvSpPr>
            <p:nvPr/>
          </p:nvSpPr>
          <p:spPr bwMode="auto">
            <a:xfrm>
              <a:off x="703" y="388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29" name="Oval 849"/>
            <p:cNvSpPr>
              <a:spLocks noChangeArrowheads="1"/>
            </p:cNvSpPr>
            <p:nvPr/>
          </p:nvSpPr>
          <p:spPr bwMode="auto">
            <a:xfrm>
              <a:off x="793" y="388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30" name="Oval 850"/>
            <p:cNvSpPr>
              <a:spLocks noChangeArrowheads="1"/>
            </p:cNvSpPr>
            <p:nvPr/>
          </p:nvSpPr>
          <p:spPr bwMode="auto">
            <a:xfrm>
              <a:off x="884" y="388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72531" name="Rectangle 851"/>
          <p:cNvSpPr>
            <a:spLocks noChangeArrowheads="1"/>
          </p:cNvSpPr>
          <p:nvPr/>
        </p:nvSpPr>
        <p:spPr bwMode="auto">
          <a:xfrm>
            <a:off x="4046538" y="2413000"/>
            <a:ext cx="2447925" cy="7937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2532" name="Line 852"/>
          <p:cNvSpPr>
            <a:spLocks noChangeShapeType="1"/>
          </p:cNvSpPr>
          <p:nvPr/>
        </p:nvSpPr>
        <p:spPr bwMode="auto">
          <a:xfrm>
            <a:off x="4046538" y="2794000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2533" name="Text Box 853"/>
          <p:cNvSpPr txBox="1">
            <a:spLocks noChangeArrowheads="1"/>
          </p:cNvSpPr>
          <p:nvPr/>
        </p:nvSpPr>
        <p:spPr bwMode="auto">
          <a:xfrm>
            <a:off x="4119563" y="2413000"/>
            <a:ext cx="107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chemeClr val="accent2"/>
                </a:solidFill>
              </a:rPr>
              <a:t>Archivo</a:t>
            </a:r>
          </a:p>
        </p:txBody>
      </p:sp>
      <p:sp>
        <p:nvSpPr>
          <p:cNvPr id="72534" name="Text Box 854"/>
          <p:cNvSpPr txBox="1">
            <a:spLocks noChangeArrowheads="1"/>
          </p:cNvSpPr>
          <p:nvPr/>
        </p:nvSpPr>
        <p:spPr bwMode="auto">
          <a:xfrm>
            <a:off x="5102225" y="2413000"/>
            <a:ext cx="744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chemeClr val="accent2"/>
                </a:solidFill>
              </a:rPr>
              <a:t>inicio</a:t>
            </a:r>
          </a:p>
        </p:txBody>
      </p:sp>
      <p:sp>
        <p:nvSpPr>
          <p:cNvPr id="72535" name="Line 855"/>
          <p:cNvSpPr>
            <a:spLocks noChangeShapeType="1"/>
          </p:cNvSpPr>
          <p:nvPr/>
        </p:nvSpPr>
        <p:spPr bwMode="auto">
          <a:xfrm>
            <a:off x="5127625" y="24130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2536" name="Text Box 856"/>
          <p:cNvSpPr txBox="1">
            <a:spLocks noChangeArrowheads="1"/>
          </p:cNvSpPr>
          <p:nvPr/>
        </p:nvSpPr>
        <p:spPr bwMode="auto">
          <a:xfrm>
            <a:off x="4191000" y="2822575"/>
            <a:ext cx="1152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nexo</a:t>
            </a:r>
          </a:p>
        </p:txBody>
      </p:sp>
      <p:sp>
        <p:nvSpPr>
          <p:cNvPr id="72537" name="Text Box 857"/>
          <p:cNvSpPr txBox="1">
            <a:spLocks noChangeArrowheads="1"/>
          </p:cNvSpPr>
          <p:nvPr/>
        </p:nvSpPr>
        <p:spPr bwMode="auto">
          <a:xfrm>
            <a:off x="5270500" y="2846388"/>
            <a:ext cx="574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31</a:t>
            </a:r>
          </a:p>
        </p:txBody>
      </p:sp>
      <p:sp>
        <p:nvSpPr>
          <p:cNvPr id="72538" name="Text Box 858"/>
          <p:cNvSpPr txBox="1">
            <a:spLocks noChangeArrowheads="1"/>
          </p:cNvSpPr>
          <p:nvPr/>
        </p:nvSpPr>
        <p:spPr bwMode="auto">
          <a:xfrm>
            <a:off x="5918200" y="2420938"/>
            <a:ext cx="744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chemeClr val="accent2"/>
                </a:solidFill>
              </a:rPr>
              <a:t>fin</a:t>
            </a:r>
          </a:p>
        </p:txBody>
      </p:sp>
      <p:sp>
        <p:nvSpPr>
          <p:cNvPr id="72539" name="Text Box 859"/>
          <p:cNvSpPr txBox="1">
            <a:spLocks noChangeArrowheads="1"/>
          </p:cNvSpPr>
          <p:nvPr/>
        </p:nvSpPr>
        <p:spPr bwMode="auto">
          <a:xfrm>
            <a:off x="5919788" y="2836863"/>
            <a:ext cx="574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45</a:t>
            </a:r>
          </a:p>
        </p:txBody>
      </p:sp>
      <p:sp>
        <p:nvSpPr>
          <p:cNvPr id="72540" name="Line 860"/>
          <p:cNvSpPr>
            <a:spLocks noChangeShapeType="1"/>
          </p:cNvSpPr>
          <p:nvPr/>
        </p:nvSpPr>
        <p:spPr bwMode="auto">
          <a:xfrm>
            <a:off x="5867400" y="2420938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72544" name="Group 864"/>
          <p:cNvGrpSpPr>
            <a:grpSpLocks/>
          </p:cNvGrpSpPr>
          <p:nvPr/>
        </p:nvGrpSpPr>
        <p:grpSpPr bwMode="auto">
          <a:xfrm>
            <a:off x="4764088" y="3430588"/>
            <a:ext cx="1368425" cy="1719262"/>
            <a:chOff x="3001" y="2161"/>
            <a:chExt cx="862" cy="1083"/>
          </a:xfrm>
        </p:grpSpPr>
        <p:sp>
          <p:nvSpPr>
            <p:cNvPr id="72503" name="Rectangle 823"/>
            <p:cNvSpPr>
              <a:spLocks noChangeArrowheads="1"/>
            </p:cNvSpPr>
            <p:nvPr/>
          </p:nvSpPr>
          <p:spPr bwMode="auto">
            <a:xfrm>
              <a:off x="3103" y="2362"/>
              <a:ext cx="498" cy="862"/>
            </a:xfrm>
            <a:prstGeom prst="rect">
              <a:avLst/>
            </a:prstGeom>
            <a:solidFill>
              <a:srgbClr val="9DD3D7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04" name="Text Box 824"/>
            <p:cNvSpPr txBox="1">
              <a:spLocks noChangeArrowheads="1"/>
            </p:cNvSpPr>
            <p:nvPr/>
          </p:nvSpPr>
          <p:spPr bwMode="auto">
            <a:xfrm>
              <a:off x="3188" y="2342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10</a:t>
              </a:r>
            </a:p>
          </p:txBody>
        </p:sp>
        <p:sp>
          <p:nvSpPr>
            <p:cNvPr id="72505" name="Text Box 825"/>
            <p:cNvSpPr txBox="1">
              <a:spLocks noChangeArrowheads="1"/>
            </p:cNvSpPr>
            <p:nvPr/>
          </p:nvSpPr>
          <p:spPr bwMode="auto">
            <a:xfrm>
              <a:off x="3193" y="2502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14</a:t>
              </a:r>
            </a:p>
          </p:txBody>
        </p:sp>
        <p:sp>
          <p:nvSpPr>
            <p:cNvPr id="72506" name="Text Box 826"/>
            <p:cNvSpPr txBox="1">
              <a:spLocks noChangeArrowheads="1"/>
            </p:cNvSpPr>
            <p:nvPr/>
          </p:nvSpPr>
          <p:spPr bwMode="auto">
            <a:xfrm>
              <a:off x="3209" y="2675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30</a:t>
              </a:r>
            </a:p>
          </p:txBody>
        </p:sp>
        <p:sp>
          <p:nvSpPr>
            <p:cNvPr id="72507" name="Text Box 827"/>
            <p:cNvSpPr txBox="1">
              <a:spLocks noChangeArrowheads="1"/>
            </p:cNvSpPr>
            <p:nvPr/>
          </p:nvSpPr>
          <p:spPr bwMode="auto">
            <a:xfrm>
              <a:off x="3161" y="2851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180</a:t>
              </a:r>
            </a:p>
          </p:txBody>
        </p:sp>
        <p:sp>
          <p:nvSpPr>
            <p:cNvPr id="72508" name="Line 828"/>
            <p:cNvSpPr>
              <a:spLocks noChangeShapeType="1"/>
            </p:cNvSpPr>
            <p:nvPr/>
          </p:nvSpPr>
          <p:spPr bwMode="auto">
            <a:xfrm>
              <a:off x="3103" y="2530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09" name="Line 829"/>
            <p:cNvSpPr>
              <a:spLocks noChangeShapeType="1"/>
            </p:cNvSpPr>
            <p:nvPr/>
          </p:nvSpPr>
          <p:spPr bwMode="auto">
            <a:xfrm>
              <a:off x="3108" y="2701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10" name="Line 830"/>
            <p:cNvSpPr>
              <a:spLocks noChangeShapeType="1"/>
            </p:cNvSpPr>
            <p:nvPr/>
          </p:nvSpPr>
          <p:spPr bwMode="auto">
            <a:xfrm>
              <a:off x="3103" y="2869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13" name="Text Box 833"/>
            <p:cNvSpPr txBox="1">
              <a:spLocks noChangeArrowheads="1"/>
            </p:cNvSpPr>
            <p:nvPr/>
          </p:nvSpPr>
          <p:spPr bwMode="auto">
            <a:xfrm>
              <a:off x="3181" y="3013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415</a:t>
              </a:r>
            </a:p>
          </p:txBody>
        </p:sp>
        <p:sp>
          <p:nvSpPr>
            <p:cNvPr id="72514" name="Line 834"/>
            <p:cNvSpPr>
              <a:spLocks noChangeShapeType="1"/>
            </p:cNvSpPr>
            <p:nvPr/>
          </p:nvSpPr>
          <p:spPr bwMode="auto">
            <a:xfrm>
              <a:off x="3108" y="3040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41" name="Text Box 861"/>
            <p:cNvSpPr txBox="1">
              <a:spLocks noChangeArrowheads="1"/>
            </p:cNvSpPr>
            <p:nvPr/>
          </p:nvSpPr>
          <p:spPr bwMode="auto">
            <a:xfrm>
              <a:off x="3001" y="2161"/>
              <a:ext cx="8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Bloque 32</a:t>
              </a:r>
            </a:p>
          </p:txBody>
        </p:sp>
      </p:grpSp>
      <p:grpSp>
        <p:nvGrpSpPr>
          <p:cNvPr id="72545" name="Group 865"/>
          <p:cNvGrpSpPr>
            <a:grpSpLocks/>
          </p:cNvGrpSpPr>
          <p:nvPr/>
        </p:nvGrpSpPr>
        <p:grpSpPr bwMode="auto">
          <a:xfrm>
            <a:off x="6330950" y="3438525"/>
            <a:ext cx="1368425" cy="1704975"/>
            <a:chOff x="3988" y="2166"/>
            <a:chExt cx="862" cy="1074"/>
          </a:xfrm>
        </p:grpSpPr>
        <p:sp>
          <p:nvSpPr>
            <p:cNvPr id="72517" name="Rectangle 837"/>
            <p:cNvSpPr>
              <a:spLocks noChangeArrowheads="1"/>
            </p:cNvSpPr>
            <p:nvPr/>
          </p:nvSpPr>
          <p:spPr bwMode="auto">
            <a:xfrm>
              <a:off x="4101" y="2358"/>
              <a:ext cx="498" cy="862"/>
            </a:xfrm>
            <a:prstGeom prst="rect">
              <a:avLst/>
            </a:prstGeom>
            <a:solidFill>
              <a:srgbClr val="9DD3D7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18" name="Text Box 838"/>
            <p:cNvSpPr txBox="1">
              <a:spLocks noChangeArrowheads="1"/>
            </p:cNvSpPr>
            <p:nvPr/>
          </p:nvSpPr>
          <p:spPr bwMode="auto">
            <a:xfrm>
              <a:off x="4186" y="2338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98</a:t>
              </a:r>
            </a:p>
          </p:txBody>
        </p:sp>
        <p:sp>
          <p:nvSpPr>
            <p:cNvPr id="72519" name="Text Box 839"/>
            <p:cNvSpPr txBox="1">
              <a:spLocks noChangeArrowheads="1"/>
            </p:cNvSpPr>
            <p:nvPr/>
          </p:nvSpPr>
          <p:spPr bwMode="auto">
            <a:xfrm>
              <a:off x="4167" y="2498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235</a:t>
              </a:r>
            </a:p>
          </p:txBody>
        </p:sp>
        <p:sp>
          <p:nvSpPr>
            <p:cNvPr id="72520" name="Text Box 840"/>
            <p:cNvSpPr txBox="1">
              <a:spLocks noChangeArrowheads="1"/>
            </p:cNvSpPr>
            <p:nvPr/>
          </p:nvSpPr>
          <p:spPr bwMode="auto">
            <a:xfrm>
              <a:off x="4207" y="2671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61</a:t>
              </a:r>
            </a:p>
          </p:txBody>
        </p:sp>
        <p:sp>
          <p:nvSpPr>
            <p:cNvPr id="72521" name="Text Box 841"/>
            <p:cNvSpPr txBox="1">
              <a:spLocks noChangeArrowheads="1"/>
            </p:cNvSpPr>
            <p:nvPr/>
          </p:nvSpPr>
          <p:spPr bwMode="auto">
            <a:xfrm>
              <a:off x="4207" y="2847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72</a:t>
              </a:r>
            </a:p>
          </p:txBody>
        </p:sp>
        <p:sp>
          <p:nvSpPr>
            <p:cNvPr id="72522" name="Line 842"/>
            <p:cNvSpPr>
              <a:spLocks noChangeShapeType="1"/>
            </p:cNvSpPr>
            <p:nvPr/>
          </p:nvSpPr>
          <p:spPr bwMode="auto">
            <a:xfrm>
              <a:off x="4101" y="252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23" name="Line 843"/>
            <p:cNvSpPr>
              <a:spLocks noChangeShapeType="1"/>
            </p:cNvSpPr>
            <p:nvPr/>
          </p:nvSpPr>
          <p:spPr bwMode="auto">
            <a:xfrm>
              <a:off x="4106" y="2697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24" name="Line 844"/>
            <p:cNvSpPr>
              <a:spLocks noChangeShapeType="1"/>
            </p:cNvSpPr>
            <p:nvPr/>
          </p:nvSpPr>
          <p:spPr bwMode="auto">
            <a:xfrm>
              <a:off x="4101" y="2865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25" name="Text Box 845"/>
            <p:cNvSpPr txBox="1">
              <a:spLocks noChangeArrowheads="1"/>
            </p:cNvSpPr>
            <p:nvPr/>
          </p:nvSpPr>
          <p:spPr bwMode="auto">
            <a:xfrm>
              <a:off x="4187" y="3009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-1</a:t>
              </a:r>
            </a:p>
          </p:txBody>
        </p:sp>
        <p:sp>
          <p:nvSpPr>
            <p:cNvPr id="72526" name="Line 846"/>
            <p:cNvSpPr>
              <a:spLocks noChangeShapeType="1"/>
            </p:cNvSpPr>
            <p:nvPr/>
          </p:nvSpPr>
          <p:spPr bwMode="auto">
            <a:xfrm>
              <a:off x="4106" y="303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42" name="Text Box 862"/>
            <p:cNvSpPr txBox="1">
              <a:spLocks noChangeArrowheads="1"/>
            </p:cNvSpPr>
            <p:nvPr/>
          </p:nvSpPr>
          <p:spPr bwMode="auto">
            <a:xfrm>
              <a:off x="3988" y="2166"/>
              <a:ext cx="8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Bloque 45</a:t>
              </a:r>
            </a:p>
          </p:txBody>
        </p:sp>
      </p:grpSp>
      <p:grpSp>
        <p:nvGrpSpPr>
          <p:cNvPr id="72591" name="Group 911"/>
          <p:cNvGrpSpPr>
            <a:grpSpLocks/>
          </p:cNvGrpSpPr>
          <p:nvPr/>
        </p:nvGrpSpPr>
        <p:grpSpPr bwMode="auto">
          <a:xfrm>
            <a:off x="2700338" y="2060575"/>
            <a:ext cx="5329237" cy="3097213"/>
            <a:chOff x="1701" y="1298"/>
            <a:chExt cx="3357" cy="1951"/>
          </a:xfrm>
        </p:grpSpPr>
        <p:sp>
          <p:nvSpPr>
            <p:cNvPr id="72547" name="AutoShape 867"/>
            <p:cNvSpPr>
              <a:spLocks noChangeArrowheads="1"/>
            </p:cNvSpPr>
            <p:nvPr/>
          </p:nvSpPr>
          <p:spPr bwMode="auto">
            <a:xfrm>
              <a:off x="1701" y="1298"/>
              <a:ext cx="3357" cy="195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86" name="Text Box 906"/>
            <p:cNvSpPr txBox="1">
              <a:spLocks noChangeArrowheads="1"/>
            </p:cNvSpPr>
            <p:nvPr/>
          </p:nvSpPr>
          <p:spPr bwMode="auto">
            <a:xfrm>
              <a:off x="2006" y="1344"/>
              <a:ext cx="26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2400">
                  <a:solidFill>
                    <a:srgbClr val="000099"/>
                  </a:solidFill>
                </a:rPr>
                <a:t>Esquema de índice enlazado</a:t>
              </a:r>
            </a:p>
          </p:txBody>
        </p:sp>
      </p:grpSp>
      <p:grpSp>
        <p:nvGrpSpPr>
          <p:cNvPr id="72588" name="Group 908"/>
          <p:cNvGrpSpPr>
            <a:grpSpLocks/>
          </p:cNvGrpSpPr>
          <p:nvPr/>
        </p:nvGrpSpPr>
        <p:grpSpPr bwMode="auto">
          <a:xfrm>
            <a:off x="3276600" y="3090863"/>
            <a:ext cx="815975" cy="1439862"/>
            <a:chOff x="2064" y="3748"/>
            <a:chExt cx="514" cy="907"/>
          </a:xfrm>
        </p:grpSpPr>
        <p:sp>
          <p:nvSpPr>
            <p:cNvPr id="72549" name="Rectangle 869"/>
            <p:cNvSpPr>
              <a:spLocks noChangeArrowheads="1"/>
            </p:cNvSpPr>
            <p:nvPr/>
          </p:nvSpPr>
          <p:spPr bwMode="auto">
            <a:xfrm>
              <a:off x="2064" y="3768"/>
              <a:ext cx="498" cy="86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50" name="Text Box 870"/>
            <p:cNvSpPr txBox="1">
              <a:spLocks noChangeArrowheads="1"/>
            </p:cNvSpPr>
            <p:nvPr/>
          </p:nvSpPr>
          <p:spPr bwMode="auto">
            <a:xfrm>
              <a:off x="2208" y="3748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0</a:t>
              </a:r>
            </a:p>
          </p:txBody>
        </p:sp>
        <p:sp>
          <p:nvSpPr>
            <p:cNvPr id="72551" name="Text Box 871"/>
            <p:cNvSpPr txBox="1">
              <a:spLocks noChangeArrowheads="1"/>
            </p:cNvSpPr>
            <p:nvPr/>
          </p:nvSpPr>
          <p:spPr bwMode="auto">
            <a:xfrm>
              <a:off x="2154" y="3908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17</a:t>
              </a:r>
            </a:p>
          </p:txBody>
        </p:sp>
        <p:sp>
          <p:nvSpPr>
            <p:cNvPr id="72552" name="Text Box 872"/>
            <p:cNvSpPr txBox="1">
              <a:spLocks noChangeArrowheads="1"/>
            </p:cNvSpPr>
            <p:nvPr/>
          </p:nvSpPr>
          <p:spPr bwMode="auto">
            <a:xfrm>
              <a:off x="2216" y="4081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3</a:t>
              </a:r>
            </a:p>
          </p:txBody>
        </p:sp>
        <p:sp>
          <p:nvSpPr>
            <p:cNvPr id="72553" name="Text Box 873"/>
            <p:cNvSpPr txBox="1">
              <a:spLocks noChangeArrowheads="1"/>
            </p:cNvSpPr>
            <p:nvPr/>
          </p:nvSpPr>
          <p:spPr bwMode="auto">
            <a:xfrm>
              <a:off x="2154" y="4257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18</a:t>
              </a:r>
            </a:p>
          </p:txBody>
        </p:sp>
        <p:sp>
          <p:nvSpPr>
            <p:cNvPr id="72554" name="Line 874"/>
            <p:cNvSpPr>
              <a:spLocks noChangeShapeType="1"/>
            </p:cNvSpPr>
            <p:nvPr/>
          </p:nvSpPr>
          <p:spPr bwMode="auto">
            <a:xfrm>
              <a:off x="2064" y="393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55" name="Line 875"/>
            <p:cNvSpPr>
              <a:spLocks noChangeShapeType="1"/>
            </p:cNvSpPr>
            <p:nvPr/>
          </p:nvSpPr>
          <p:spPr bwMode="auto">
            <a:xfrm>
              <a:off x="2069" y="4107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56" name="Line 876"/>
            <p:cNvSpPr>
              <a:spLocks noChangeShapeType="1"/>
            </p:cNvSpPr>
            <p:nvPr/>
          </p:nvSpPr>
          <p:spPr bwMode="auto">
            <a:xfrm>
              <a:off x="2064" y="4275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73" name="Rectangle 893"/>
            <p:cNvSpPr>
              <a:spLocks noChangeArrowheads="1"/>
            </p:cNvSpPr>
            <p:nvPr/>
          </p:nvSpPr>
          <p:spPr bwMode="auto">
            <a:xfrm>
              <a:off x="2079" y="4453"/>
              <a:ext cx="474" cy="181"/>
            </a:xfrm>
            <a:prstGeom prst="rect">
              <a:avLst/>
            </a:prstGeom>
            <a:solidFill>
              <a:srgbClr val="66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74" name="Text Box 894"/>
            <p:cNvSpPr txBox="1">
              <a:spLocks noChangeArrowheads="1"/>
            </p:cNvSpPr>
            <p:nvPr/>
          </p:nvSpPr>
          <p:spPr bwMode="auto">
            <a:xfrm>
              <a:off x="2154" y="4424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127</a:t>
              </a:r>
            </a:p>
          </p:txBody>
        </p:sp>
        <p:sp>
          <p:nvSpPr>
            <p:cNvPr id="72575" name="Line 895"/>
            <p:cNvSpPr>
              <a:spLocks noChangeShapeType="1"/>
            </p:cNvSpPr>
            <p:nvPr/>
          </p:nvSpPr>
          <p:spPr bwMode="auto">
            <a:xfrm>
              <a:off x="2069" y="444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2582" name="Freeform 902"/>
          <p:cNvSpPr>
            <a:spLocks/>
          </p:cNvSpPr>
          <p:nvPr/>
        </p:nvSpPr>
        <p:spPr bwMode="auto">
          <a:xfrm>
            <a:off x="4092575" y="3224213"/>
            <a:ext cx="792163" cy="1103312"/>
          </a:xfrm>
          <a:custGeom>
            <a:avLst/>
            <a:gdLst/>
            <a:ahLst/>
            <a:cxnLst>
              <a:cxn ang="0">
                <a:pos x="0" y="687"/>
              </a:cxn>
              <a:cxn ang="0">
                <a:pos x="182" y="597"/>
              </a:cxn>
              <a:cxn ang="0">
                <a:pos x="136" y="98"/>
              </a:cxn>
              <a:cxn ang="0">
                <a:pos x="499" y="7"/>
              </a:cxn>
            </a:cxnLst>
            <a:rect l="0" t="0" r="r" b="b"/>
            <a:pathLst>
              <a:path w="499" h="695">
                <a:moveTo>
                  <a:pt x="0" y="687"/>
                </a:moveTo>
                <a:cubicBezTo>
                  <a:pt x="79" y="691"/>
                  <a:pt x="159" y="695"/>
                  <a:pt x="182" y="597"/>
                </a:cubicBezTo>
                <a:cubicBezTo>
                  <a:pt x="205" y="499"/>
                  <a:pt x="83" y="196"/>
                  <a:pt x="136" y="98"/>
                </a:cubicBezTo>
                <a:cubicBezTo>
                  <a:pt x="189" y="0"/>
                  <a:pt x="378" y="22"/>
                  <a:pt x="499" y="7"/>
                </a:cubicBezTo>
              </a:path>
            </a:pathLst>
          </a:custGeom>
          <a:noFill/>
          <a:ln w="19050" cmpd="sng">
            <a:solidFill>
              <a:srgbClr val="000099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2583" name="Freeform 903"/>
          <p:cNvSpPr>
            <a:spLocks/>
          </p:cNvSpPr>
          <p:nvPr/>
        </p:nvSpPr>
        <p:spPr bwMode="auto">
          <a:xfrm>
            <a:off x="5656263" y="3235325"/>
            <a:ext cx="792162" cy="1103313"/>
          </a:xfrm>
          <a:custGeom>
            <a:avLst/>
            <a:gdLst/>
            <a:ahLst/>
            <a:cxnLst>
              <a:cxn ang="0">
                <a:pos x="0" y="687"/>
              </a:cxn>
              <a:cxn ang="0">
                <a:pos x="182" y="597"/>
              </a:cxn>
              <a:cxn ang="0">
                <a:pos x="136" y="98"/>
              </a:cxn>
              <a:cxn ang="0">
                <a:pos x="499" y="7"/>
              </a:cxn>
            </a:cxnLst>
            <a:rect l="0" t="0" r="r" b="b"/>
            <a:pathLst>
              <a:path w="499" h="695">
                <a:moveTo>
                  <a:pt x="0" y="687"/>
                </a:moveTo>
                <a:cubicBezTo>
                  <a:pt x="79" y="691"/>
                  <a:pt x="159" y="695"/>
                  <a:pt x="182" y="597"/>
                </a:cubicBezTo>
                <a:cubicBezTo>
                  <a:pt x="205" y="499"/>
                  <a:pt x="83" y="196"/>
                  <a:pt x="136" y="98"/>
                </a:cubicBezTo>
                <a:cubicBezTo>
                  <a:pt x="189" y="0"/>
                  <a:pt x="378" y="22"/>
                  <a:pt x="499" y="7"/>
                </a:cubicBezTo>
              </a:path>
            </a:pathLst>
          </a:custGeom>
          <a:noFill/>
          <a:ln w="19050" cmpd="sng">
            <a:solidFill>
              <a:srgbClr val="000099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72589" name="Group 909"/>
          <p:cNvGrpSpPr>
            <a:grpSpLocks/>
          </p:cNvGrpSpPr>
          <p:nvPr/>
        </p:nvGrpSpPr>
        <p:grpSpPr bwMode="auto">
          <a:xfrm>
            <a:off x="4651375" y="2781300"/>
            <a:ext cx="1368425" cy="1741488"/>
            <a:chOff x="2930" y="3553"/>
            <a:chExt cx="862" cy="1097"/>
          </a:xfrm>
        </p:grpSpPr>
        <p:sp>
          <p:nvSpPr>
            <p:cNvPr id="72557" name="Rectangle 877"/>
            <p:cNvSpPr>
              <a:spLocks noChangeArrowheads="1"/>
            </p:cNvSpPr>
            <p:nvPr/>
          </p:nvSpPr>
          <p:spPr bwMode="auto">
            <a:xfrm>
              <a:off x="3073" y="3768"/>
              <a:ext cx="498" cy="86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58" name="Text Box 878"/>
            <p:cNvSpPr txBox="1">
              <a:spLocks noChangeArrowheads="1"/>
            </p:cNvSpPr>
            <p:nvPr/>
          </p:nvSpPr>
          <p:spPr bwMode="auto">
            <a:xfrm>
              <a:off x="3158" y="3748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10</a:t>
              </a:r>
            </a:p>
          </p:txBody>
        </p:sp>
        <p:sp>
          <p:nvSpPr>
            <p:cNvPr id="72559" name="Text Box 879"/>
            <p:cNvSpPr txBox="1">
              <a:spLocks noChangeArrowheads="1"/>
            </p:cNvSpPr>
            <p:nvPr/>
          </p:nvSpPr>
          <p:spPr bwMode="auto">
            <a:xfrm>
              <a:off x="3163" y="3908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14</a:t>
              </a:r>
            </a:p>
          </p:txBody>
        </p:sp>
        <p:sp>
          <p:nvSpPr>
            <p:cNvPr id="72560" name="Text Box 880"/>
            <p:cNvSpPr txBox="1">
              <a:spLocks noChangeArrowheads="1"/>
            </p:cNvSpPr>
            <p:nvPr/>
          </p:nvSpPr>
          <p:spPr bwMode="auto">
            <a:xfrm>
              <a:off x="3179" y="4081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30</a:t>
              </a:r>
            </a:p>
          </p:txBody>
        </p:sp>
        <p:sp>
          <p:nvSpPr>
            <p:cNvPr id="72561" name="Text Box 881"/>
            <p:cNvSpPr txBox="1">
              <a:spLocks noChangeArrowheads="1"/>
            </p:cNvSpPr>
            <p:nvPr/>
          </p:nvSpPr>
          <p:spPr bwMode="auto">
            <a:xfrm>
              <a:off x="3131" y="4257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180</a:t>
              </a:r>
            </a:p>
          </p:txBody>
        </p:sp>
        <p:sp>
          <p:nvSpPr>
            <p:cNvPr id="72562" name="Line 882"/>
            <p:cNvSpPr>
              <a:spLocks noChangeShapeType="1"/>
            </p:cNvSpPr>
            <p:nvPr/>
          </p:nvSpPr>
          <p:spPr bwMode="auto">
            <a:xfrm>
              <a:off x="3073" y="393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63" name="Line 883"/>
            <p:cNvSpPr>
              <a:spLocks noChangeShapeType="1"/>
            </p:cNvSpPr>
            <p:nvPr/>
          </p:nvSpPr>
          <p:spPr bwMode="auto">
            <a:xfrm>
              <a:off x="3078" y="4107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64" name="Line 884"/>
            <p:cNvSpPr>
              <a:spLocks noChangeShapeType="1"/>
            </p:cNvSpPr>
            <p:nvPr/>
          </p:nvSpPr>
          <p:spPr bwMode="auto">
            <a:xfrm>
              <a:off x="3073" y="4275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78" name="Rectangle 898"/>
            <p:cNvSpPr>
              <a:spLocks noChangeArrowheads="1"/>
            </p:cNvSpPr>
            <p:nvPr/>
          </p:nvSpPr>
          <p:spPr bwMode="auto">
            <a:xfrm>
              <a:off x="3085" y="4453"/>
              <a:ext cx="481" cy="181"/>
            </a:xfrm>
            <a:prstGeom prst="rect">
              <a:avLst/>
            </a:prstGeom>
            <a:solidFill>
              <a:srgbClr val="66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79" name="Text Box 899"/>
            <p:cNvSpPr txBox="1">
              <a:spLocks noChangeArrowheads="1"/>
            </p:cNvSpPr>
            <p:nvPr/>
          </p:nvSpPr>
          <p:spPr bwMode="auto">
            <a:xfrm>
              <a:off x="3151" y="4419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415</a:t>
              </a:r>
            </a:p>
          </p:txBody>
        </p:sp>
        <p:sp>
          <p:nvSpPr>
            <p:cNvPr id="72580" name="Line 900"/>
            <p:cNvSpPr>
              <a:spLocks noChangeShapeType="1"/>
            </p:cNvSpPr>
            <p:nvPr/>
          </p:nvSpPr>
          <p:spPr bwMode="auto">
            <a:xfrm>
              <a:off x="3078" y="444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84" name="Text Box 904"/>
            <p:cNvSpPr txBox="1">
              <a:spLocks noChangeArrowheads="1"/>
            </p:cNvSpPr>
            <p:nvPr/>
          </p:nvSpPr>
          <p:spPr bwMode="auto">
            <a:xfrm>
              <a:off x="2930" y="3553"/>
              <a:ext cx="8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Bloque 127</a:t>
              </a:r>
            </a:p>
          </p:txBody>
        </p:sp>
      </p:grpSp>
      <p:grpSp>
        <p:nvGrpSpPr>
          <p:cNvPr id="72590" name="Group 910"/>
          <p:cNvGrpSpPr>
            <a:grpSpLocks/>
          </p:cNvGrpSpPr>
          <p:nvPr/>
        </p:nvGrpSpPr>
        <p:grpSpPr bwMode="auto">
          <a:xfrm>
            <a:off x="6253163" y="2781300"/>
            <a:ext cx="1368425" cy="1735138"/>
            <a:chOff x="3939" y="3553"/>
            <a:chExt cx="862" cy="1093"/>
          </a:xfrm>
        </p:grpSpPr>
        <p:sp>
          <p:nvSpPr>
            <p:cNvPr id="72565" name="Rectangle 885"/>
            <p:cNvSpPr>
              <a:spLocks noChangeArrowheads="1"/>
            </p:cNvSpPr>
            <p:nvPr/>
          </p:nvSpPr>
          <p:spPr bwMode="auto">
            <a:xfrm>
              <a:off x="4079" y="3768"/>
              <a:ext cx="498" cy="86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66" name="Text Box 886"/>
            <p:cNvSpPr txBox="1">
              <a:spLocks noChangeArrowheads="1"/>
            </p:cNvSpPr>
            <p:nvPr/>
          </p:nvSpPr>
          <p:spPr bwMode="auto">
            <a:xfrm>
              <a:off x="4183" y="3748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45</a:t>
              </a:r>
            </a:p>
          </p:txBody>
        </p:sp>
        <p:sp>
          <p:nvSpPr>
            <p:cNvPr id="72567" name="Text Box 887"/>
            <p:cNvSpPr txBox="1">
              <a:spLocks noChangeArrowheads="1"/>
            </p:cNvSpPr>
            <p:nvPr/>
          </p:nvSpPr>
          <p:spPr bwMode="auto">
            <a:xfrm>
              <a:off x="4169" y="3908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65</a:t>
              </a:r>
            </a:p>
          </p:txBody>
        </p:sp>
        <p:sp>
          <p:nvSpPr>
            <p:cNvPr id="72568" name="Text Box 888"/>
            <p:cNvSpPr txBox="1">
              <a:spLocks noChangeArrowheads="1"/>
            </p:cNvSpPr>
            <p:nvPr/>
          </p:nvSpPr>
          <p:spPr bwMode="auto">
            <a:xfrm>
              <a:off x="4175" y="4081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94</a:t>
              </a:r>
            </a:p>
          </p:txBody>
        </p:sp>
        <p:sp>
          <p:nvSpPr>
            <p:cNvPr id="72569" name="Text Box 889"/>
            <p:cNvSpPr txBox="1">
              <a:spLocks noChangeArrowheads="1"/>
            </p:cNvSpPr>
            <p:nvPr/>
          </p:nvSpPr>
          <p:spPr bwMode="auto">
            <a:xfrm>
              <a:off x="4169" y="4257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-1</a:t>
              </a:r>
            </a:p>
          </p:txBody>
        </p:sp>
        <p:sp>
          <p:nvSpPr>
            <p:cNvPr id="72570" name="Line 890"/>
            <p:cNvSpPr>
              <a:spLocks noChangeShapeType="1"/>
            </p:cNvSpPr>
            <p:nvPr/>
          </p:nvSpPr>
          <p:spPr bwMode="auto">
            <a:xfrm>
              <a:off x="4079" y="393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71" name="Line 891"/>
            <p:cNvSpPr>
              <a:spLocks noChangeShapeType="1"/>
            </p:cNvSpPr>
            <p:nvPr/>
          </p:nvSpPr>
          <p:spPr bwMode="auto">
            <a:xfrm>
              <a:off x="4084" y="4107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72" name="Line 892"/>
            <p:cNvSpPr>
              <a:spLocks noChangeShapeType="1"/>
            </p:cNvSpPr>
            <p:nvPr/>
          </p:nvSpPr>
          <p:spPr bwMode="auto">
            <a:xfrm>
              <a:off x="4079" y="4275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76" name="Rectangle 896"/>
            <p:cNvSpPr>
              <a:spLocks noChangeArrowheads="1"/>
            </p:cNvSpPr>
            <p:nvPr/>
          </p:nvSpPr>
          <p:spPr bwMode="auto">
            <a:xfrm>
              <a:off x="4091" y="4449"/>
              <a:ext cx="478" cy="181"/>
            </a:xfrm>
            <a:prstGeom prst="rect">
              <a:avLst/>
            </a:prstGeom>
            <a:solidFill>
              <a:srgbClr val="66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77" name="Text Box 897"/>
            <p:cNvSpPr txBox="1">
              <a:spLocks noChangeArrowheads="1"/>
            </p:cNvSpPr>
            <p:nvPr/>
          </p:nvSpPr>
          <p:spPr bwMode="auto">
            <a:xfrm>
              <a:off x="4174" y="4415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-1</a:t>
              </a:r>
            </a:p>
          </p:txBody>
        </p:sp>
        <p:sp>
          <p:nvSpPr>
            <p:cNvPr id="72581" name="Line 901"/>
            <p:cNvSpPr>
              <a:spLocks noChangeShapeType="1"/>
            </p:cNvSpPr>
            <p:nvPr/>
          </p:nvSpPr>
          <p:spPr bwMode="auto">
            <a:xfrm>
              <a:off x="4084" y="444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85" name="Text Box 905"/>
            <p:cNvSpPr txBox="1">
              <a:spLocks noChangeArrowheads="1"/>
            </p:cNvSpPr>
            <p:nvPr/>
          </p:nvSpPr>
          <p:spPr bwMode="auto">
            <a:xfrm>
              <a:off x="3939" y="3553"/>
              <a:ext cx="8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Bloque 415</a:t>
              </a:r>
            </a:p>
          </p:txBody>
        </p:sp>
      </p:grpSp>
      <p:grpSp>
        <p:nvGrpSpPr>
          <p:cNvPr id="72636" name="Group 956"/>
          <p:cNvGrpSpPr>
            <a:grpSpLocks/>
          </p:cNvGrpSpPr>
          <p:nvPr/>
        </p:nvGrpSpPr>
        <p:grpSpPr bwMode="auto">
          <a:xfrm>
            <a:off x="2692400" y="1581150"/>
            <a:ext cx="5329238" cy="4824413"/>
            <a:chOff x="1701" y="3339"/>
            <a:chExt cx="3357" cy="3039"/>
          </a:xfrm>
        </p:grpSpPr>
        <p:sp>
          <p:nvSpPr>
            <p:cNvPr id="72593" name="AutoShape 913"/>
            <p:cNvSpPr>
              <a:spLocks noChangeArrowheads="1"/>
            </p:cNvSpPr>
            <p:nvPr/>
          </p:nvSpPr>
          <p:spPr bwMode="auto">
            <a:xfrm>
              <a:off x="1701" y="3339"/>
              <a:ext cx="3357" cy="303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31" name="Text Box 951"/>
            <p:cNvSpPr txBox="1">
              <a:spLocks noChangeArrowheads="1"/>
            </p:cNvSpPr>
            <p:nvPr/>
          </p:nvSpPr>
          <p:spPr bwMode="auto">
            <a:xfrm>
              <a:off x="1882" y="3355"/>
              <a:ext cx="29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2400">
                  <a:solidFill>
                    <a:srgbClr val="000099"/>
                  </a:solidFill>
                </a:rPr>
                <a:t>Esquema multinivel</a:t>
              </a:r>
            </a:p>
          </p:txBody>
        </p:sp>
      </p:grpSp>
      <p:grpSp>
        <p:nvGrpSpPr>
          <p:cNvPr id="72637" name="Group 957"/>
          <p:cNvGrpSpPr>
            <a:grpSpLocks/>
          </p:cNvGrpSpPr>
          <p:nvPr/>
        </p:nvGrpSpPr>
        <p:grpSpPr bwMode="auto">
          <a:xfrm>
            <a:off x="3665538" y="3597275"/>
            <a:ext cx="815975" cy="1439863"/>
            <a:chOff x="2178" y="4609"/>
            <a:chExt cx="514" cy="907"/>
          </a:xfrm>
        </p:grpSpPr>
        <p:sp>
          <p:nvSpPr>
            <p:cNvPr id="72594" name="Rectangle 914"/>
            <p:cNvSpPr>
              <a:spLocks noChangeArrowheads="1"/>
            </p:cNvSpPr>
            <p:nvPr/>
          </p:nvSpPr>
          <p:spPr bwMode="auto">
            <a:xfrm>
              <a:off x="2178" y="4629"/>
              <a:ext cx="498" cy="862"/>
            </a:xfrm>
            <a:prstGeom prst="rect">
              <a:avLst/>
            </a:prstGeom>
            <a:solidFill>
              <a:srgbClr val="6699FF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95" name="Text Box 915"/>
            <p:cNvSpPr txBox="1">
              <a:spLocks noChangeArrowheads="1"/>
            </p:cNvSpPr>
            <p:nvPr/>
          </p:nvSpPr>
          <p:spPr bwMode="auto">
            <a:xfrm>
              <a:off x="2269" y="4609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14</a:t>
              </a:r>
            </a:p>
          </p:txBody>
        </p:sp>
        <p:sp>
          <p:nvSpPr>
            <p:cNvPr id="72596" name="Text Box 916"/>
            <p:cNvSpPr txBox="1">
              <a:spLocks noChangeArrowheads="1"/>
            </p:cNvSpPr>
            <p:nvPr/>
          </p:nvSpPr>
          <p:spPr bwMode="auto">
            <a:xfrm>
              <a:off x="2268" y="4769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17</a:t>
              </a:r>
            </a:p>
          </p:txBody>
        </p:sp>
        <p:sp>
          <p:nvSpPr>
            <p:cNvPr id="72597" name="Text Box 917"/>
            <p:cNvSpPr txBox="1">
              <a:spLocks noChangeArrowheads="1"/>
            </p:cNvSpPr>
            <p:nvPr/>
          </p:nvSpPr>
          <p:spPr bwMode="auto">
            <a:xfrm>
              <a:off x="2330" y="4942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3</a:t>
              </a:r>
            </a:p>
          </p:txBody>
        </p:sp>
        <p:sp>
          <p:nvSpPr>
            <p:cNvPr id="72598" name="Text Box 918"/>
            <p:cNvSpPr txBox="1">
              <a:spLocks noChangeArrowheads="1"/>
            </p:cNvSpPr>
            <p:nvPr/>
          </p:nvSpPr>
          <p:spPr bwMode="auto">
            <a:xfrm>
              <a:off x="2268" y="5118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18</a:t>
              </a:r>
            </a:p>
          </p:txBody>
        </p:sp>
        <p:sp>
          <p:nvSpPr>
            <p:cNvPr id="72599" name="Line 919"/>
            <p:cNvSpPr>
              <a:spLocks noChangeShapeType="1"/>
            </p:cNvSpPr>
            <p:nvPr/>
          </p:nvSpPr>
          <p:spPr bwMode="auto">
            <a:xfrm>
              <a:off x="2178" y="4797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00" name="Line 920"/>
            <p:cNvSpPr>
              <a:spLocks noChangeShapeType="1"/>
            </p:cNvSpPr>
            <p:nvPr/>
          </p:nvSpPr>
          <p:spPr bwMode="auto">
            <a:xfrm>
              <a:off x="2183" y="4968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01" name="Line 921"/>
            <p:cNvSpPr>
              <a:spLocks noChangeShapeType="1"/>
            </p:cNvSpPr>
            <p:nvPr/>
          </p:nvSpPr>
          <p:spPr bwMode="auto">
            <a:xfrm>
              <a:off x="2178" y="513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02" name="Text Box 922"/>
            <p:cNvSpPr txBox="1">
              <a:spLocks noChangeArrowheads="1"/>
            </p:cNvSpPr>
            <p:nvPr/>
          </p:nvSpPr>
          <p:spPr bwMode="auto">
            <a:xfrm>
              <a:off x="2268" y="5285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127</a:t>
              </a:r>
            </a:p>
          </p:txBody>
        </p:sp>
        <p:sp>
          <p:nvSpPr>
            <p:cNvPr id="72603" name="Line 923"/>
            <p:cNvSpPr>
              <a:spLocks noChangeShapeType="1"/>
            </p:cNvSpPr>
            <p:nvPr/>
          </p:nvSpPr>
          <p:spPr bwMode="auto">
            <a:xfrm>
              <a:off x="2183" y="5307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2639" name="Group 959"/>
          <p:cNvGrpSpPr>
            <a:grpSpLocks/>
          </p:cNvGrpSpPr>
          <p:nvPr/>
        </p:nvGrpSpPr>
        <p:grpSpPr bwMode="auto">
          <a:xfrm>
            <a:off x="5499100" y="4549775"/>
            <a:ext cx="1368425" cy="1711325"/>
            <a:chOff x="3333" y="5209"/>
            <a:chExt cx="862" cy="1078"/>
          </a:xfrm>
        </p:grpSpPr>
        <p:sp>
          <p:nvSpPr>
            <p:cNvPr id="72614" name="Rectangle 934"/>
            <p:cNvSpPr>
              <a:spLocks noChangeArrowheads="1"/>
            </p:cNvSpPr>
            <p:nvPr/>
          </p:nvSpPr>
          <p:spPr bwMode="auto">
            <a:xfrm>
              <a:off x="3425" y="5400"/>
              <a:ext cx="498" cy="86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15" name="Text Box 935"/>
            <p:cNvSpPr txBox="1">
              <a:spLocks noChangeArrowheads="1"/>
            </p:cNvSpPr>
            <p:nvPr/>
          </p:nvSpPr>
          <p:spPr bwMode="auto">
            <a:xfrm>
              <a:off x="3569" y="5380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9</a:t>
              </a:r>
            </a:p>
          </p:txBody>
        </p:sp>
        <p:sp>
          <p:nvSpPr>
            <p:cNvPr id="72616" name="Text Box 936"/>
            <p:cNvSpPr txBox="1">
              <a:spLocks noChangeArrowheads="1"/>
            </p:cNvSpPr>
            <p:nvPr/>
          </p:nvSpPr>
          <p:spPr bwMode="auto">
            <a:xfrm>
              <a:off x="3515" y="5540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96</a:t>
              </a:r>
            </a:p>
          </p:txBody>
        </p:sp>
        <p:sp>
          <p:nvSpPr>
            <p:cNvPr id="72617" name="Text Box 937"/>
            <p:cNvSpPr txBox="1">
              <a:spLocks noChangeArrowheads="1"/>
            </p:cNvSpPr>
            <p:nvPr/>
          </p:nvSpPr>
          <p:spPr bwMode="auto">
            <a:xfrm>
              <a:off x="3577" y="5713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2</a:t>
              </a:r>
            </a:p>
          </p:txBody>
        </p:sp>
        <p:sp>
          <p:nvSpPr>
            <p:cNvPr id="72618" name="Text Box 938"/>
            <p:cNvSpPr txBox="1">
              <a:spLocks noChangeArrowheads="1"/>
            </p:cNvSpPr>
            <p:nvPr/>
          </p:nvSpPr>
          <p:spPr bwMode="auto">
            <a:xfrm>
              <a:off x="3515" y="5889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-1</a:t>
              </a:r>
            </a:p>
          </p:txBody>
        </p:sp>
        <p:sp>
          <p:nvSpPr>
            <p:cNvPr id="72619" name="Line 939"/>
            <p:cNvSpPr>
              <a:spLocks noChangeShapeType="1"/>
            </p:cNvSpPr>
            <p:nvPr/>
          </p:nvSpPr>
          <p:spPr bwMode="auto">
            <a:xfrm>
              <a:off x="3425" y="5568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20" name="Line 940"/>
            <p:cNvSpPr>
              <a:spLocks noChangeShapeType="1"/>
            </p:cNvSpPr>
            <p:nvPr/>
          </p:nvSpPr>
          <p:spPr bwMode="auto">
            <a:xfrm>
              <a:off x="3430" y="5739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21" name="Line 941"/>
            <p:cNvSpPr>
              <a:spLocks noChangeShapeType="1"/>
            </p:cNvSpPr>
            <p:nvPr/>
          </p:nvSpPr>
          <p:spPr bwMode="auto">
            <a:xfrm>
              <a:off x="3425" y="5907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22" name="Text Box 942"/>
            <p:cNvSpPr txBox="1">
              <a:spLocks noChangeArrowheads="1"/>
            </p:cNvSpPr>
            <p:nvPr/>
          </p:nvSpPr>
          <p:spPr bwMode="auto">
            <a:xfrm>
              <a:off x="3515" y="6056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-1</a:t>
              </a:r>
            </a:p>
          </p:txBody>
        </p:sp>
        <p:sp>
          <p:nvSpPr>
            <p:cNvPr id="72623" name="Line 943"/>
            <p:cNvSpPr>
              <a:spLocks noChangeShapeType="1"/>
            </p:cNvSpPr>
            <p:nvPr/>
          </p:nvSpPr>
          <p:spPr bwMode="auto">
            <a:xfrm>
              <a:off x="3430" y="6078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24" name="Text Box 944"/>
            <p:cNvSpPr txBox="1">
              <a:spLocks noChangeArrowheads="1"/>
            </p:cNvSpPr>
            <p:nvPr/>
          </p:nvSpPr>
          <p:spPr bwMode="auto">
            <a:xfrm>
              <a:off x="3333" y="5209"/>
              <a:ext cx="86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400" b="1"/>
                <a:t>Bloque 127</a:t>
              </a:r>
            </a:p>
          </p:txBody>
        </p:sp>
      </p:grpSp>
      <p:grpSp>
        <p:nvGrpSpPr>
          <p:cNvPr id="72638" name="Group 958"/>
          <p:cNvGrpSpPr>
            <a:grpSpLocks/>
          </p:cNvGrpSpPr>
          <p:nvPr/>
        </p:nvGrpSpPr>
        <p:grpSpPr bwMode="auto">
          <a:xfrm>
            <a:off x="5380038" y="2109788"/>
            <a:ext cx="1368425" cy="1701800"/>
            <a:chOff x="3258" y="3672"/>
            <a:chExt cx="862" cy="1072"/>
          </a:xfrm>
        </p:grpSpPr>
        <p:sp>
          <p:nvSpPr>
            <p:cNvPr id="72604" name="Rectangle 924"/>
            <p:cNvSpPr>
              <a:spLocks noChangeArrowheads="1"/>
            </p:cNvSpPr>
            <p:nvPr/>
          </p:nvSpPr>
          <p:spPr bwMode="auto">
            <a:xfrm>
              <a:off x="3358" y="3857"/>
              <a:ext cx="498" cy="86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05" name="Text Box 925"/>
            <p:cNvSpPr txBox="1">
              <a:spLocks noChangeArrowheads="1"/>
            </p:cNvSpPr>
            <p:nvPr/>
          </p:nvSpPr>
          <p:spPr bwMode="auto">
            <a:xfrm>
              <a:off x="3502" y="3837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0</a:t>
              </a:r>
            </a:p>
          </p:txBody>
        </p:sp>
        <p:sp>
          <p:nvSpPr>
            <p:cNvPr id="72606" name="Text Box 926"/>
            <p:cNvSpPr txBox="1">
              <a:spLocks noChangeArrowheads="1"/>
            </p:cNvSpPr>
            <p:nvPr/>
          </p:nvSpPr>
          <p:spPr bwMode="auto">
            <a:xfrm>
              <a:off x="3448" y="3997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65</a:t>
              </a:r>
            </a:p>
          </p:txBody>
        </p:sp>
        <p:sp>
          <p:nvSpPr>
            <p:cNvPr id="72607" name="Text Box 927"/>
            <p:cNvSpPr txBox="1">
              <a:spLocks noChangeArrowheads="1"/>
            </p:cNvSpPr>
            <p:nvPr/>
          </p:nvSpPr>
          <p:spPr bwMode="auto">
            <a:xfrm>
              <a:off x="3510" y="4170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</a:t>
              </a:r>
            </a:p>
          </p:txBody>
        </p:sp>
        <p:sp>
          <p:nvSpPr>
            <p:cNvPr id="72608" name="Text Box 928"/>
            <p:cNvSpPr txBox="1">
              <a:spLocks noChangeArrowheads="1"/>
            </p:cNvSpPr>
            <p:nvPr/>
          </p:nvSpPr>
          <p:spPr bwMode="auto">
            <a:xfrm>
              <a:off x="3448" y="4346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19</a:t>
              </a:r>
            </a:p>
          </p:txBody>
        </p:sp>
        <p:sp>
          <p:nvSpPr>
            <p:cNvPr id="72609" name="Line 929"/>
            <p:cNvSpPr>
              <a:spLocks noChangeShapeType="1"/>
            </p:cNvSpPr>
            <p:nvPr/>
          </p:nvSpPr>
          <p:spPr bwMode="auto">
            <a:xfrm>
              <a:off x="3358" y="4025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10" name="Line 930"/>
            <p:cNvSpPr>
              <a:spLocks noChangeShapeType="1"/>
            </p:cNvSpPr>
            <p:nvPr/>
          </p:nvSpPr>
          <p:spPr bwMode="auto">
            <a:xfrm>
              <a:off x="3363" y="419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11" name="Line 931"/>
            <p:cNvSpPr>
              <a:spLocks noChangeShapeType="1"/>
            </p:cNvSpPr>
            <p:nvPr/>
          </p:nvSpPr>
          <p:spPr bwMode="auto">
            <a:xfrm>
              <a:off x="3358" y="4364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12" name="Text Box 932"/>
            <p:cNvSpPr txBox="1">
              <a:spLocks noChangeArrowheads="1"/>
            </p:cNvSpPr>
            <p:nvPr/>
          </p:nvSpPr>
          <p:spPr bwMode="auto">
            <a:xfrm>
              <a:off x="3448" y="4513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223</a:t>
              </a:r>
            </a:p>
          </p:txBody>
        </p:sp>
        <p:sp>
          <p:nvSpPr>
            <p:cNvPr id="72613" name="Line 933"/>
            <p:cNvSpPr>
              <a:spLocks noChangeShapeType="1"/>
            </p:cNvSpPr>
            <p:nvPr/>
          </p:nvSpPr>
          <p:spPr bwMode="auto">
            <a:xfrm>
              <a:off x="3363" y="4535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25" name="Text Box 945"/>
            <p:cNvSpPr txBox="1">
              <a:spLocks noChangeArrowheads="1"/>
            </p:cNvSpPr>
            <p:nvPr/>
          </p:nvSpPr>
          <p:spPr bwMode="auto">
            <a:xfrm>
              <a:off x="3258" y="3672"/>
              <a:ext cx="86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400" b="1"/>
                <a:t>Bloque 14</a:t>
              </a:r>
            </a:p>
          </p:txBody>
        </p:sp>
      </p:grpSp>
      <p:sp>
        <p:nvSpPr>
          <p:cNvPr id="72626" name="Line 946"/>
          <p:cNvSpPr>
            <a:spLocks noChangeShapeType="1"/>
          </p:cNvSpPr>
          <p:nvPr/>
        </p:nvSpPr>
        <p:spPr bwMode="auto">
          <a:xfrm flipV="1">
            <a:off x="4465638" y="2528888"/>
            <a:ext cx="1046162" cy="129698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2627" name="Line 947"/>
          <p:cNvSpPr>
            <a:spLocks noChangeShapeType="1"/>
          </p:cNvSpPr>
          <p:nvPr/>
        </p:nvSpPr>
        <p:spPr bwMode="auto">
          <a:xfrm>
            <a:off x="4491038" y="4821238"/>
            <a:ext cx="1152525" cy="144462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2628" name="Line 948"/>
          <p:cNvSpPr>
            <a:spLocks noChangeShapeType="1"/>
          </p:cNvSpPr>
          <p:nvPr/>
        </p:nvSpPr>
        <p:spPr bwMode="auto">
          <a:xfrm>
            <a:off x="4491038" y="4029075"/>
            <a:ext cx="93662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2629" name="Line 949"/>
          <p:cNvSpPr>
            <a:spLocks noChangeShapeType="1"/>
          </p:cNvSpPr>
          <p:nvPr/>
        </p:nvSpPr>
        <p:spPr bwMode="auto">
          <a:xfrm flipV="1">
            <a:off x="4491038" y="4244975"/>
            <a:ext cx="1008062" cy="7302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2630" name="Line 950"/>
          <p:cNvSpPr>
            <a:spLocks noChangeShapeType="1"/>
          </p:cNvSpPr>
          <p:nvPr/>
        </p:nvSpPr>
        <p:spPr bwMode="auto">
          <a:xfrm flipV="1">
            <a:off x="4457700" y="4460875"/>
            <a:ext cx="1114425" cy="1174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72632" name="Group 952"/>
          <p:cNvGrpSpPr>
            <a:grpSpLocks/>
          </p:cNvGrpSpPr>
          <p:nvPr/>
        </p:nvGrpSpPr>
        <p:grpSpPr bwMode="auto">
          <a:xfrm>
            <a:off x="5872163" y="3983038"/>
            <a:ext cx="71437" cy="360362"/>
            <a:chOff x="1338" y="3929"/>
            <a:chExt cx="45" cy="227"/>
          </a:xfrm>
        </p:grpSpPr>
        <p:sp>
          <p:nvSpPr>
            <p:cNvPr id="72633" name="Oval 953"/>
            <p:cNvSpPr>
              <a:spLocks noChangeArrowheads="1"/>
            </p:cNvSpPr>
            <p:nvPr/>
          </p:nvSpPr>
          <p:spPr bwMode="auto">
            <a:xfrm>
              <a:off x="1338" y="3929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34" name="Oval 954"/>
            <p:cNvSpPr>
              <a:spLocks noChangeArrowheads="1"/>
            </p:cNvSpPr>
            <p:nvPr/>
          </p:nvSpPr>
          <p:spPr bwMode="auto">
            <a:xfrm>
              <a:off x="1338" y="4111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35" name="Oval 955"/>
            <p:cNvSpPr>
              <a:spLocks noChangeArrowheads="1"/>
            </p:cNvSpPr>
            <p:nvPr/>
          </p:nvSpPr>
          <p:spPr bwMode="auto">
            <a:xfrm>
              <a:off x="1338" y="4020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72640" name="Group 960"/>
          <p:cNvGrpSpPr>
            <a:grpSpLocks/>
          </p:cNvGrpSpPr>
          <p:nvPr/>
        </p:nvGrpSpPr>
        <p:grpSpPr bwMode="auto">
          <a:xfrm>
            <a:off x="2627313" y="1557338"/>
            <a:ext cx="5400675" cy="5040312"/>
            <a:chOff x="1610" y="845"/>
            <a:chExt cx="3402" cy="3130"/>
          </a:xfrm>
        </p:grpSpPr>
        <p:sp>
          <p:nvSpPr>
            <p:cNvPr id="72641" name="AutoShape 961"/>
            <p:cNvSpPr>
              <a:spLocks noChangeArrowheads="1"/>
            </p:cNvSpPr>
            <p:nvPr/>
          </p:nvSpPr>
          <p:spPr bwMode="auto">
            <a:xfrm>
              <a:off x="1610" y="845"/>
              <a:ext cx="3402" cy="313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42" name="Text Box 962"/>
            <p:cNvSpPr txBox="1">
              <a:spLocks noChangeArrowheads="1"/>
            </p:cNvSpPr>
            <p:nvPr/>
          </p:nvSpPr>
          <p:spPr bwMode="auto">
            <a:xfrm>
              <a:off x="1922" y="872"/>
              <a:ext cx="2994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2400">
                  <a:solidFill>
                    <a:srgbClr val="000099"/>
                  </a:solidFill>
                </a:rPr>
                <a:t>Esquema combinado</a:t>
              </a:r>
            </a:p>
          </p:txBody>
        </p:sp>
      </p:grpSp>
      <p:grpSp>
        <p:nvGrpSpPr>
          <p:cNvPr id="72643" name="Group 963"/>
          <p:cNvGrpSpPr>
            <a:grpSpLocks/>
          </p:cNvGrpSpPr>
          <p:nvPr/>
        </p:nvGrpSpPr>
        <p:grpSpPr bwMode="auto">
          <a:xfrm>
            <a:off x="5702300" y="5081588"/>
            <a:ext cx="803275" cy="1439862"/>
            <a:chOff x="3456" y="2974"/>
            <a:chExt cx="506" cy="907"/>
          </a:xfrm>
        </p:grpSpPr>
        <p:sp>
          <p:nvSpPr>
            <p:cNvPr id="72644" name="Rectangle 964"/>
            <p:cNvSpPr>
              <a:spLocks noChangeArrowheads="1"/>
            </p:cNvSpPr>
            <p:nvPr/>
          </p:nvSpPr>
          <p:spPr bwMode="auto">
            <a:xfrm>
              <a:off x="3456" y="2994"/>
              <a:ext cx="498" cy="862"/>
            </a:xfrm>
            <a:prstGeom prst="rect">
              <a:avLst/>
            </a:prstGeom>
            <a:solidFill>
              <a:srgbClr val="9DD3D7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45" name="Text Box 965"/>
            <p:cNvSpPr txBox="1">
              <a:spLocks noChangeArrowheads="1"/>
            </p:cNvSpPr>
            <p:nvPr/>
          </p:nvSpPr>
          <p:spPr bwMode="auto">
            <a:xfrm>
              <a:off x="3600" y="2974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0</a:t>
              </a:r>
            </a:p>
          </p:txBody>
        </p:sp>
        <p:sp>
          <p:nvSpPr>
            <p:cNvPr id="72646" name="Text Box 966"/>
            <p:cNvSpPr txBox="1">
              <a:spLocks noChangeArrowheads="1"/>
            </p:cNvSpPr>
            <p:nvPr/>
          </p:nvSpPr>
          <p:spPr bwMode="auto">
            <a:xfrm>
              <a:off x="3546" y="3134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65</a:t>
              </a:r>
            </a:p>
          </p:txBody>
        </p:sp>
        <p:sp>
          <p:nvSpPr>
            <p:cNvPr id="72647" name="Text Box 967"/>
            <p:cNvSpPr txBox="1">
              <a:spLocks noChangeArrowheads="1"/>
            </p:cNvSpPr>
            <p:nvPr/>
          </p:nvSpPr>
          <p:spPr bwMode="auto">
            <a:xfrm>
              <a:off x="3547" y="3307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23</a:t>
              </a:r>
            </a:p>
          </p:txBody>
        </p:sp>
        <p:sp>
          <p:nvSpPr>
            <p:cNvPr id="72648" name="Text Box 968"/>
            <p:cNvSpPr txBox="1">
              <a:spLocks noChangeArrowheads="1"/>
            </p:cNvSpPr>
            <p:nvPr/>
          </p:nvSpPr>
          <p:spPr bwMode="auto">
            <a:xfrm>
              <a:off x="3546" y="3483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-1</a:t>
              </a:r>
            </a:p>
          </p:txBody>
        </p:sp>
        <p:sp>
          <p:nvSpPr>
            <p:cNvPr id="72649" name="Line 969"/>
            <p:cNvSpPr>
              <a:spLocks noChangeShapeType="1"/>
            </p:cNvSpPr>
            <p:nvPr/>
          </p:nvSpPr>
          <p:spPr bwMode="auto">
            <a:xfrm>
              <a:off x="3456" y="3162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50" name="Line 970"/>
            <p:cNvSpPr>
              <a:spLocks noChangeShapeType="1"/>
            </p:cNvSpPr>
            <p:nvPr/>
          </p:nvSpPr>
          <p:spPr bwMode="auto">
            <a:xfrm>
              <a:off x="3461" y="3333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51" name="Line 971"/>
            <p:cNvSpPr>
              <a:spLocks noChangeShapeType="1"/>
            </p:cNvSpPr>
            <p:nvPr/>
          </p:nvSpPr>
          <p:spPr bwMode="auto">
            <a:xfrm>
              <a:off x="3456" y="3501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52" name="Text Box 972"/>
            <p:cNvSpPr txBox="1">
              <a:spLocks noChangeArrowheads="1"/>
            </p:cNvSpPr>
            <p:nvPr/>
          </p:nvSpPr>
          <p:spPr bwMode="auto">
            <a:xfrm>
              <a:off x="3546" y="3650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-1</a:t>
              </a:r>
            </a:p>
          </p:txBody>
        </p:sp>
        <p:sp>
          <p:nvSpPr>
            <p:cNvPr id="72653" name="Line 973"/>
            <p:cNvSpPr>
              <a:spLocks noChangeShapeType="1"/>
            </p:cNvSpPr>
            <p:nvPr/>
          </p:nvSpPr>
          <p:spPr bwMode="auto">
            <a:xfrm>
              <a:off x="3461" y="3672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2654" name="Group 974"/>
          <p:cNvGrpSpPr>
            <a:grpSpLocks/>
          </p:cNvGrpSpPr>
          <p:nvPr/>
        </p:nvGrpSpPr>
        <p:grpSpPr bwMode="auto">
          <a:xfrm>
            <a:off x="5272088" y="3209925"/>
            <a:ext cx="815975" cy="1439863"/>
            <a:chOff x="3185" y="1795"/>
            <a:chExt cx="514" cy="907"/>
          </a:xfrm>
        </p:grpSpPr>
        <p:sp>
          <p:nvSpPr>
            <p:cNvPr id="72655" name="Rectangle 975"/>
            <p:cNvSpPr>
              <a:spLocks noChangeArrowheads="1"/>
            </p:cNvSpPr>
            <p:nvPr/>
          </p:nvSpPr>
          <p:spPr bwMode="auto">
            <a:xfrm>
              <a:off x="3185" y="1815"/>
              <a:ext cx="498" cy="86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56" name="Text Box 976"/>
            <p:cNvSpPr txBox="1">
              <a:spLocks noChangeArrowheads="1"/>
            </p:cNvSpPr>
            <p:nvPr/>
          </p:nvSpPr>
          <p:spPr bwMode="auto">
            <a:xfrm>
              <a:off x="3329" y="1795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9</a:t>
              </a:r>
            </a:p>
          </p:txBody>
        </p:sp>
        <p:sp>
          <p:nvSpPr>
            <p:cNvPr id="72657" name="Text Box 977"/>
            <p:cNvSpPr txBox="1">
              <a:spLocks noChangeArrowheads="1"/>
            </p:cNvSpPr>
            <p:nvPr/>
          </p:nvSpPr>
          <p:spPr bwMode="auto">
            <a:xfrm>
              <a:off x="3275" y="1955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96</a:t>
              </a:r>
            </a:p>
          </p:txBody>
        </p:sp>
        <p:sp>
          <p:nvSpPr>
            <p:cNvPr id="72658" name="Text Box 978"/>
            <p:cNvSpPr txBox="1">
              <a:spLocks noChangeArrowheads="1"/>
            </p:cNvSpPr>
            <p:nvPr/>
          </p:nvSpPr>
          <p:spPr bwMode="auto">
            <a:xfrm>
              <a:off x="3337" y="2128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2</a:t>
              </a:r>
            </a:p>
          </p:txBody>
        </p:sp>
        <p:sp>
          <p:nvSpPr>
            <p:cNvPr id="72659" name="Text Box 979"/>
            <p:cNvSpPr txBox="1">
              <a:spLocks noChangeArrowheads="1"/>
            </p:cNvSpPr>
            <p:nvPr/>
          </p:nvSpPr>
          <p:spPr bwMode="auto">
            <a:xfrm>
              <a:off x="3251" y="2304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183</a:t>
              </a:r>
            </a:p>
          </p:txBody>
        </p:sp>
        <p:sp>
          <p:nvSpPr>
            <p:cNvPr id="72660" name="Line 980"/>
            <p:cNvSpPr>
              <a:spLocks noChangeShapeType="1"/>
            </p:cNvSpPr>
            <p:nvPr/>
          </p:nvSpPr>
          <p:spPr bwMode="auto">
            <a:xfrm>
              <a:off x="3185" y="1983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61" name="Line 981"/>
            <p:cNvSpPr>
              <a:spLocks noChangeShapeType="1"/>
            </p:cNvSpPr>
            <p:nvPr/>
          </p:nvSpPr>
          <p:spPr bwMode="auto">
            <a:xfrm>
              <a:off x="3190" y="2154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62" name="Line 982"/>
            <p:cNvSpPr>
              <a:spLocks noChangeShapeType="1"/>
            </p:cNvSpPr>
            <p:nvPr/>
          </p:nvSpPr>
          <p:spPr bwMode="auto">
            <a:xfrm>
              <a:off x="3185" y="2322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63" name="Text Box 983"/>
            <p:cNvSpPr txBox="1">
              <a:spLocks noChangeArrowheads="1"/>
            </p:cNvSpPr>
            <p:nvPr/>
          </p:nvSpPr>
          <p:spPr bwMode="auto">
            <a:xfrm>
              <a:off x="3299" y="2471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45</a:t>
              </a:r>
            </a:p>
          </p:txBody>
        </p:sp>
        <p:sp>
          <p:nvSpPr>
            <p:cNvPr id="72664" name="Line 984"/>
            <p:cNvSpPr>
              <a:spLocks noChangeShapeType="1"/>
            </p:cNvSpPr>
            <p:nvPr/>
          </p:nvSpPr>
          <p:spPr bwMode="auto">
            <a:xfrm>
              <a:off x="3190" y="2493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2665" name="Line 985"/>
          <p:cNvSpPr>
            <a:spLocks noChangeShapeType="1"/>
          </p:cNvSpPr>
          <p:nvPr/>
        </p:nvSpPr>
        <p:spPr bwMode="auto">
          <a:xfrm flipV="1">
            <a:off x="3889375" y="2417763"/>
            <a:ext cx="1165225" cy="159702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2666" name="Line 986"/>
          <p:cNvSpPr>
            <a:spLocks noChangeShapeType="1"/>
          </p:cNvSpPr>
          <p:nvPr/>
        </p:nvSpPr>
        <p:spPr bwMode="auto">
          <a:xfrm>
            <a:off x="3902075" y="5010150"/>
            <a:ext cx="1800225" cy="2286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2667" name="Line 987"/>
          <p:cNvSpPr>
            <a:spLocks noChangeShapeType="1"/>
          </p:cNvSpPr>
          <p:nvPr/>
        </p:nvSpPr>
        <p:spPr bwMode="auto">
          <a:xfrm flipV="1">
            <a:off x="3902075" y="2778125"/>
            <a:ext cx="1152525" cy="1439863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2668" name="Line 988"/>
          <p:cNvSpPr>
            <a:spLocks noChangeShapeType="1"/>
          </p:cNvSpPr>
          <p:nvPr/>
        </p:nvSpPr>
        <p:spPr bwMode="auto">
          <a:xfrm flipV="1">
            <a:off x="3902075" y="3425825"/>
            <a:ext cx="1368425" cy="10795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72669" name="Group 989"/>
          <p:cNvGrpSpPr>
            <a:grpSpLocks/>
          </p:cNvGrpSpPr>
          <p:nvPr/>
        </p:nvGrpSpPr>
        <p:grpSpPr bwMode="auto">
          <a:xfrm>
            <a:off x="6856413" y="3779838"/>
            <a:ext cx="798512" cy="1452562"/>
            <a:chOff x="4183" y="2154"/>
            <a:chExt cx="503" cy="915"/>
          </a:xfrm>
        </p:grpSpPr>
        <p:sp>
          <p:nvSpPr>
            <p:cNvPr id="72670" name="Rectangle 990"/>
            <p:cNvSpPr>
              <a:spLocks noChangeArrowheads="1"/>
            </p:cNvSpPr>
            <p:nvPr/>
          </p:nvSpPr>
          <p:spPr bwMode="auto">
            <a:xfrm>
              <a:off x="4183" y="2182"/>
              <a:ext cx="498" cy="86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71" name="Text Box 991"/>
            <p:cNvSpPr txBox="1">
              <a:spLocks noChangeArrowheads="1"/>
            </p:cNvSpPr>
            <p:nvPr/>
          </p:nvSpPr>
          <p:spPr bwMode="auto">
            <a:xfrm>
              <a:off x="4287" y="2154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70</a:t>
              </a:r>
            </a:p>
          </p:txBody>
        </p:sp>
        <p:sp>
          <p:nvSpPr>
            <p:cNvPr id="72672" name="Text Box 992"/>
            <p:cNvSpPr txBox="1">
              <a:spLocks noChangeArrowheads="1"/>
            </p:cNvSpPr>
            <p:nvPr/>
          </p:nvSpPr>
          <p:spPr bwMode="auto">
            <a:xfrm>
              <a:off x="4289" y="2322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51</a:t>
              </a:r>
            </a:p>
          </p:txBody>
        </p:sp>
        <p:sp>
          <p:nvSpPr>
            <p:cNvPr id="72673" name="Text Box 993"/>
            <p:cNvSpPr txBox="1">
              <a:spLocks noChangeArrowheads="1"/>
            </p:cNvSpPr>
            <p:nvPr/>
          </p:nvSpPr>
          <p:spPr bwMode="auto">
            <a:xfrm>
              <a:off x="4227" y="2495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193</a:t>
              </a:r>
            </a:p>
          </p:txBody>
        </p:sp>
        <p:sp>
          <p:nvSpPr>
            <p:cNvPr id="72674" name="Text Box 994"/>
            <p:cNvSpPr txBox="1">
              <a:spLocks noChangeArrowheads="1"/>
            </p:cNvSpPr>
            <p:nvPr/>
          </p:nvSpPr>
          <p:spPr bwMode="auto">
            <a:xfrm>
              <a:off x="4241" y="2671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231</a:t>
              </a:r>
            </a:p>
          </p:txBody>
        </p:sp>
        <p:sp>
          <p:nvSpPr>
            <p:cNvPr id="72675" name="Line 995"/>
            <p:cNvSpPr>
              <a:spLocks noChangeShapeType="1"/>
            </p:cNvSpPr>
            <p:nvPr/>
          </p:nvSpPr>
          <p:spPr bwMode="auto">
            <a:xfrm>
              <a:off x="4183" y="2350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76" name="Line 996"/>
            <p:cNvSpPr>
              <a:spLocks noChangeShapeType="1"/>
            </p:cNvSpPr>
            <p:nvPr/>
          </p:nvSpPr>
          <p:spPr bwMode="auto">
            <a:xfrm>
              <a:off x="4188" y="2521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77" name="Line 997"/>
            <p:cNvSpPr>
              <a:spLocks noChangeShapeType="1"/>
            </p:cNvSpPr>
            <p:nvPr/>
          </p:nvSpPr>
          <p:spPr bwMode="auto">
            <a:xfrm>
              <a:off x="4183" y="2689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78" name="Text Box 998"/>
            <p:cNvSpPr txBox="1">
              <a:spLocks noChangeArrowheads="1"/>
            </p:cNvSpPr>
            <p:nvPr/>
          </p:nvSpPr>
          <p:spPr bwMode="auto">
            <a:xfrm>
              <a:off x="4273" y="2838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27</a:t>
              </a:r>
            </a:p>
          </p:txBody>
        </p:sp>
        <p:sp>
          <p:nvSpPr>
            <p:cNvPr id="72679" name="Line 999"/>
            <p:cNvSpPr>
              <a:spLocks noChangeShapeType="1"/>
            </p:cNvSpPr>
            <p:nvPr/>
          </p:nvSpPr>
          <p:spPr bwMode="auto">
            <a:xfrm>
              <a:off x="4188" y="2860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2680" name="Freeform 1000"/>
          <p:cNvSpPr>
            <a:spLocks/>
          </p:cNvSpPr>
          <p:nvPr/>
        </p:nvSpPr>
        <p:spPr bwMode="auto">
          <a:xfrm>
            <a:off x="3902075" y="3917950"/>
            <a:ext cx="2952750" cy="1055688"/>
          </a:xfrm>
          <a:custGeom>
            <a:avLst/>
            <a:gdLst/>
            <a:ahLst/>
            <a:cxnLst>
              <a:cxn ang="0">
                <a:pos x="0" y="506"/>
              </a:cxn>
              <a:cxn ang="0">
                <a:pos x="1270" y="597"/>
              </a:cxn>
              <a:cxn ang="0">
                <a:pos x="1633" y="98"/>
              </a:cxn>
              <a:cxn ang="0">
                <a:pos x="1860" y="7"/>
              </a:cxn>
            </a:cxnLst>
            <a:rect l="0" t="0" r="r" b="b"/>
            <a:pathLst>
              <a:path w="1860" h="665">
                <a:moveTo>
                  <a:pt x="0" y="506"/>
                </a:moveTo>
                <a:cubicBezTo>
                  <a:pt x="499" y="585"/>
                  <a:pt x="998" y="665"/>
                  <a:pt x="1270" y="597"/>
                </a:cubicBezTo>
                <a:cubicBezTo>
                  <a:pt x="1542" y="529"/>
                  <a:pt x="1535" y="196"/>
                  <a:pt x="1633" y="98"/>
                </a:cubicBezTo>
                <a:cubicBezTo>
                  <a:pt x="1731" y="0"/>
                  <a:pt x="1795" y="3"/>
                  <a:pt x="1860" y="7"/>
                </a:cubicBezTo>
              </a:path>
            </a:pathLst>
          </a:custGeom>
          <a:noFill/>
          <a:ln w="19050" cmpd="sng">
            <a:solidFill>
              <a:srgbClr val="000099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72681" name="Group 1001"/>
          <p:cNvGrpSpPr>
            <a:grpSpLocks/>
          </p:cNvGrpSpPr>
          <p:nvPr/>
        </p:nvGrpSpPr>
        <p:grpSpPr bwMode="auto">
          <a:xfrm>
            <a:off x="5133975" y="2201863"/>
            <a:ext cx="1073150" cy="336550"/>
            <a:chOff x="3098" y="1160"/>
            <a:chExt cx="676" cy="212"/>
          </a:xfrm>
        </p:grpSpPr>
        <p:sp>
          <p:nvSpPr>
            <p:cNvPr id="72682" name="Rectangle 1002"/>
            <p:cNvSpPr>
              <a:spLocks noChangeArrowheads="1"/>
            </p:cNvSpPr>
            <p:nvPr/>
          </p:nvSpPr>
          <p:spPr bwMode="auto">
            <a:xfrm>
              <a:off x="3098" y="1180"/>
              <a:ext cx="635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83" name="Text Box 1003"/>
            <p:cNvSpPr txBox="1">
              <a:spLocks noChangeArrowheads="1"/>
            </p:cNvSpPr>
            <p:nvPr/>
          </p:nvSpPr>
          <p:spPr bwMode="auto">
            <a:xfrm>
              <a:off x="3184" y="1160"/>
              <a:ext cx="5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Datos</a:t>
              </a:r>
            </a:p>
          </p:txBody>
        </p:sp>
      </p:grpSp>
      <p:grpSp>
        <p:nvGrpSpPr>
          <p:cNvPr id="72684" name="Group 1004"/>
          <p:cNvGrpSpPr>
            <a:grpSpLocks/>
          </p:cNvGrpSpPr>
          <p:nvPr/>
        </p:nvGrpSpPr>
        <p:grpSpPr bwMode="auto">
          <a:xfrm>
            <a:off x="5168900" y="2562225"/>
            <a:ext cx="1073150" cy="336550"/>
            <a:chOff x="3120" y="1387"/>
            <a:chExt cx="676" cy="212"/>
          </a:xfrm>
        </p:grpSpPr>
        <p:sp>
          <p:nvSpPr>
            <p:cNvPr id="72685" name="Rectangle 1005"/>
            <p:cNvSpPr>
              <a:spLocks noChangeArrowheads="1"/>
            </p:cNvSpPr>
            <p:nvPr/>
          </p:nvSpPr>
          <p:spPr bwMode="auto">
            <a:xfrm>
              <a:off x="3120" y="1407"/>
              <a:ext cx="635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86" name="Text Box 1006"/>
            <p:cNvSpPr txBox="1">
              <a:spLocks noChangeArrowheads="1"/>
            </p:cNvSpPr>
            <p:nvPr/>
          </p:nvSpPr>
          <p:spPr bwMode="auto">
            <a:xfrm>
              <a:off x="3206" y="1387"/>
              <a:ext cx="5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Datos</a:t>
              </a:r>
            </a:p>
          </p:txBody>
        </p:sp>
      </p:grpSp>
      <p:grpSp>
        <p:nvGrpSpPr>
          <p:cNvPr id="72687" name="Group 1007"/>
          <p:cNvGrpSpPr>
            <a:grpSpLocks/>
          </p:cNvGrpSpPr>
          <p:nvPr/>
        </p:nvGrpSpPr>
        <p:grpSpPr bwMode="auto">
          <a:xfrm>
            <a:off x="3089275" y="3786188"/>
            <a:ext cx="815975" cy="1439862"/>
            <a:chOff x="1810" y="2158"/>
            <a:chExt cx="514" cy="907"/>
          </a:xfrm>
        </p:grpSpPr>
        <p:sp>
          <p:nvSpPr>
            <p:cNvPr id="72688" name="Rectangle 1008"/>
            <p:cNvSpPr>
              <a:spLocks noChangeArrowheads="1"/>
            </p:cNvSpPr>
            <p:nvPr/>
          </p:nvSpPr>
          <p:spPr bwMode="auto">
            <a:xfrm>
              <a:off x="1810" y="2178"/>
              <a:ext cx="498" cy="862"/>
            </a:xfrm>
            <a:prstGeom prst="rect">
              <a:avLst/>
            </a:prstGeom>
            <a:solidFill>
              <a:srgbClr val="9DD3D7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89" name="Text Box 1009"/>
            <p:cNvSpPr txBox="1">
              <a:spLocks noChangeArrowheads="1"/>
            </p:cNvSpPr>
            <p:nvPr/>
          </p:nvSpPr>
          <p:spPr bwMode="auto">
            <a:xfrm>
              <a:off x="1901" y="2158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14</a:t>
              </a:r>
            </a:p>
          </p:txBody>
        </p:sp>
        <p:sp>
          <p:nvSpPr>
            <p:cNvPr id="72690" name="Text Box 1010"/>
            <p:cNvSpPr txBox="1">
              <a:spLocks noChangeArrowheads="1"/>
            </p:cNvSpPr>
            <p:nvPr/>
          </p:nvSpPr>
          <p:spPr bwMode="auto">
            <a:xfrm>
              <a:off x="1900" y="2318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17</a:t>
              </a:r>
            </a:p>
          </p:txBody>
        </p:sp>
        <p:sp>
          <p:nvSpPr>
            <p:cNvPr id="72691" name="Line 1011"/>
            <p:cNvSpPr>
              <a:spLocks noChangeShapeType="1"/>
            </p:cNvSpPr>
            <p:nvPr/>
          </p:nvSpPr>
          <p:spPr bwMode="auto">
            <a:xfrm>
              <a:off x="1810" y="234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92" name="Rectangle 1012"/>
            <p:cNvSpPr>
              <a:spLocks noChangeArrowheads="1"/>
            </p:cNvSpPr>
            <p:nvPr/>
          </p:nvSpPr>
          <p:spPr bwMode="auto">
            <a:xfrm>
              <a:off x="1818" y="2529"/>
              <a:ext cx="487" cy="499"/>
            </a:xfrm>
            <a:prstGeom prst="rect">
              <a:avLst/>
            </a:prstGeom>
            <a:solidFill>
              <a:srgbClr val="66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93" name="Text Box 1013"/>
            <p:cNvSpPr txBox="1">
              <a:spLocks noChangeArrowheads="1"/>
            </p:cNvSpPr>
            <p:nvPr/>
          </p:nvSpPr>
          <p:spPr bwMode="auto">
            <a:xfrm>
              <a:off x="1962" y="2491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3</a:t>
              </a:r>
            </a:p>
          </p:txBody>
        </p:sp>
        <p:sp>
          <p:nvSpPr>
            <p:cNvPr id="72694" name="Text Box 1014"/>
            <p:cNvSpPr txBox="1">
              <a:spLocks noChangeArrowheads="1"/>
            </p:cNvSpPr>
            <p:nvPr/>
          </p:nvSpPr>
          <p:spPr bwMode="auto">
            <a:xfrm>
              <a:off x="1900" y="2667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18</a:t>
              </a:r>
            </a:p>
          </p:txBody>
        </p:sp>
        <p:sp>
          <p:nvSpPr>
            <p:cNvPr id="72695" name="Line 1015"/>
            <p:cNvSpPr>
              <a:spLocks noChangeShapeType="1"/>
            </p:cNvSpPr>
            <p:nvPr/>
          </p:nvSpPr>
          <p:spPr bwMode="auto">
            <a:xfrm>
              <a:off x="1815" y="2517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96" name="Line 1016"/>
            <p:cNvSpPr>
              <a:spLocks noChangeShapeType="1"/>
            </p:cNvSpPr>
            <p:nvPr/>
          </p:nvSpPr>
          <p:spPr bwMode="auto">
            <a:xfrm>
              <a:off x="1810" y="2685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97" name="Text Box 1017"/>
            <p:cNvSpPr txBox="1">
              <a:spLocks noChangeArrowheads="1"/>
            </p:cNvSpPr>
            <p:nvPr/>
          </p:nvSpPr>
          <p:spPr bwMode="auto">
            <a:xfrm>
              <a:off x="1900" y="2834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127</a:t>
              </a:r>
            </a:p>
          </p:txBody>
        </p:sp>
        <p:sp>
          <p:nvSpPr>
            <p:cNvPr id="72698" name="Line 1018"/>
            <p:cNvSpPr>
              <a:spLocks noChangeShapeType="1"/>
            </p:cNvSpPr>
            <p:nvPr/>
          </p:nvSpPr>
          <p:spPr bwMode="auto">
            <a:xfrm>
              <a:off x="1815" y="285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2699" name="Text Box 1019"/>
          <p:cNvSpPr txBox="1">
            <a:spLocks noChangeArrowheads="1"/>
          </p:cNvSpPr>
          <p:nvPr/>
        </p:nvSpPr>
        <p:spPr bwMode="auto">
          <a:xfrm>
            <a:off x="-25400" y="10731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</a:pPr>
            <a:r>
              <a:rPr lang="es-ES" sz="1600" b="1">
                <a:solidFill>
                  <a:schemeClr val="bg1"/>
                </a:solidFill>
              </a:rPr>
              <a:t>Introducción</a:t>
            </a:r>
          </a:p>
        </p:txBody>
      </p:sp>
      <p:grpSp>
        <p:nvGrpSpPr>
          <p:cNvPr id="72700" name="Group 1020"/>
          <p:cNvGrpSpPr>
            <a:grpSpLocks/>
          </p:cNvGrpSpPr>
          <p:nvPr/>
        </p:nvGrpSpPr>
        <p:grpSpPr bwMode="auto">
          <a:xfrm>
            <a:off x="-23813" y="2563813"/>
            <a:ext cx="1695451" cy="233362"/>
            <a:chOff x="-15" y="1615"/>
            <a:chExt cx="1068" cy="147"/>
          </a:xfrm>
        </p:grpSpPr>
        <p:sp>
          <p:nvSpPr>
            <p:cNvPr id="72701" name="Line 1021"/>
            <p:cNvSpPr>
              <a:spLocks noChangeShapeType="1"/>
            </p:cNvSpPr>
            <p:nvPr/>
          </p:nvSpPr>
          <p:spPr bwMode="auto">
            <a:xfrm>
              <a:off x="-15" y="1762"/>
              <a:ext cx="106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702" name="Line 1022"/>
            <p:cNvSpPr>
              <a:spLocks noChangeShapeType="1"/>
            </p:cNvSpPr>
            <p:nvPr/>
          </p:nvSpPr>
          <p:spPr bwMode="auto">
            <a:xfrm>
              <a:off x="-13" y="1615"/>
              <a:ext cx="106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2703" name="Text Box 1023"/>
          <p:cNvSpPr txBox="1">
            <a:spLocks noChangeArrowheads="1"/>
          </p:cNvSpPr>
          <p:nvPr/>
        </p:nvSpPr>
        <p:spPr bwMode="auto">
          <a:xfrm>
            <a:off x="-23813" y="1363663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rgbClr val="FFFF00"/>
                </a:solidFill>
              </a:rPr>
              <a:t>Archivos</a:t>
            </a:r>
          </a:p>
        </p:txBody>
      </p:sp>
      <p:sp>
        <p:nvSpPr>
          <p:cNvPr id="184320" name="Text Box 1024"/>
          <p:cNvSpPr txBox="1">
            <a:spLocks noChangeArrowheads="1"/>
          </p:cNvSpPr>
          <p:nvPr/>
        </p:nvSpPr>
        <p:spPr bwMode="auto">
          <a:xfrm>
            <a:off x="-23813" y="162877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184321" name="Text Box 1025"/>
          <p:cNvSpPr txBox="1">
            <a:spLocks noChangeArrowheads="1"/>
          </p:cNvSpPr>
          <p:nvPr/>
        </p:nvSpPr>
        <p:spPr bwMode="auto">
          <a:xfrm>
            <a:off x="-23813" y="207962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Métodos de acceso</a:t>
            </a:r>
          </a:p>
        </p:txBody>
      </p:sp>
      <p:sp>
        <p:nvSpPr>
          <p:cNvPr id="184322" name="Text Box 1026"/>
          <p:cNvSpPr txBox="1">
            <a:spLocks noChangeArrowheads="1"/>
          </p:cNvSpPr>
          <p:nvPr/>
        </p:nvSpPr>
        <p:spPr bwMode="auto">
          <a:xfrm>
            <a:off x="-23813" y="2511425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rgbClr val="FFFF00"/>
                </a:solidFill>
              </a:rPr>
              <a:t>Implementación</a:t>
            </a:r>
          </a:p>
        </p:txBody>
      </p:sp>
      <p:sp>
        <p:nvSpPr>
          <p:cNvPr id="184323" name="Text Box 1027"/>
          <p:cNvSpPr txBox="1">
            <a:spLocks noChangeArrowheads="1"/>
          </p:cNvSpPr>
          <p:nvPr/>
        </p:nvSpPr>
        <p:spPr bwMode="auto">
          <a:xfrm>
            <a:off x="-23813" y="27638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184324" name="Text Box 1028"/>
          <p:cNvSpPr txBox="1">
            <a:spLocks noChangeArrowheads="1"/>
          </p:cNvSpPr>
          <p:nvPr/>
        </p:nvSpPr>
        <p:spPr bwMode="auto">
          <a:xfrm>
            <a:off x="-36513" y="30289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Directorios</a:t>
            </a:r>
          </a:p>
        </p:txBody>
      </p:sp>
      <p:sp>
        <p:nvSpPr>
          <p:cNvPr id="184325" name="Text Box 1029"/>
          <p:cNvSpPr txBox="1">
            <a:spLocks noChangeArrowheads="1"/>
          </p:cNvSpPr>
          <p:nvPr/>
        </p:nvSpPr>
        <p:spPr bwMode="auto">
          <a:xfrm>
            <a:off x="-36513" y="3284538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184326" name="Text Box 1030"/>
          <p:cNvSpPr txBox="1">
            <a:spLocks noChangeArrowheads="1"/>
          </p:cNvSpPr>
          <p:nvPr/>
        </p:nvSpPr>
        <p:spPr bwMode="auto">
          <a:xfrm>
            <a:off x="-36513" y="37036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Estructura</a:t>
            </a:r>
          </a:p>
        </p:txBody>
      </p:sp>
      <p:sp>
        <p:nvSpPr>
          <p:cNvPr id="184327" name="Text Box 1031"/>
          <p:cNvSpPr txBox="1">
            <a:spLocks noChangeArrowheads="1"/>
          </p:cNvSpPr>
          <p:nvPr/>
        </p:nvSpPr>
        <p:spPr bwMode="auto">
          <a:xfrm>
            <a:off x="-36513" y="39195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184328" name="Text Box 1032"/>
          <p:cNvSpPr txBox="1">
            <a:spLocks noChangeArrowheads="1"/>
          </p:cNvSpPr>
          <p:nvPr/>
        </p:nvSpPr>
        <p:spPr bwMode="auto">
          <a:xfrm>
            <a:off x="-36513" y="41576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184329" name="Text Box 1033"/>
          <p:cNvSpPr txBox="1">
            <a:spLocks noChangeArrowheads="1"/>
          </p:cNvSpPr>
          <p:nvPr/>
        </p:nvSpPr>
        <p:spPr bwMode="auto">
          <a:xfrm>
            <a:off x="-36513" y="48688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Parámetros de diseño</a:t>
            </a:r>
          </a:p>
        </p:txBody>
      </p:sp>
      <p:sp>
        <p:nvSpPr>
          <p:cNvPr id="184330" name="Text Box 1034"/>
          <p:cNvSpPr txBox="1">
            <a:spLocks noChangeArrowheads="1"/>
          </p:cNvSpPr>
          <p:nvPr/>
        </p:nvSpPr>
        <p:spPr bwMode="auto">
          <a:xfrm>
            <a:off x="-36513" y="52879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Administración del espacio libre</a:t>
            </a:r>
          </a:p>
        </p:txBody>
      </p:sp>
      <p:sp>
        <p:nvSpPr>
          <p:cNvPr id="184331" name="Text Box 1035"/>
          <p:cNvSpPr txBox="1">
            <a:spLocks noChangeArrowheads="1"/>
          </p:cNvSpPr>
          <p:nvPr/>
        </p:nvSpPr>
        <p:spPr bwMode="auto">
          <a:xfrm>
            <a:off x="-36513" y="57197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184332" name="AutoShape 1036"/>
          <p:cNvSpPr>
            <a:spLocks noChangeArrowheads="1"/>
          </p:cNvSpPr>
          <p:nvPr/>
        </p:nvSpPr>
        <p:spPr bwMode="auto">
          <a:xfrm rot="-5400000">
            <a:off x="1705769" y="2623344"/>
            <a:ext cx="144462" cy="1397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84333" name="Text Box 1037"/>
          <p:cNvSpPr txBox="1">
            <a:spLocks noChangeArrowheads="1"/>
          </p:cNvSpPr>
          <p:nvPr/>
        </p:nvSpPr>
        <p:spPr bwMode="auto">
          <a:xfrm>
            <a:off x="-28575" y="4368800"/>
            <a:ext cx="2087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chemeClr val="bg1"/>
                </a:solidFill>
              </a:rPr>
              <a:t>Gestión del almacenamiento</a:t>
            </a:r>
          </a:p>
        </p:txBody>
      </p:sp>
      <p:sp>
        <p:nvSpPr>
          <p:cNvPr id="184334" name="Rectangle 1038"/>
          <p:cNvSpPr>
            <a:spLocks noChangeArrowheads="1"/>
          </p:cNvSpPr>
          <p:nvPr/>
        </p:nvSpPr>
        <p:spPr bwMode="auto">
          <a:xfrm>
            <a:off x="1865313" y="1079500"/>
            <a:ext cx="7278687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175" indent="11113">
              <a:spcBef>
                <a:spcPct val="20000"/>
              </a:spcBef>
            </a:pPr>
            <a:r>
              <a:rPr lang="es-ES" sz="2800">
                <a:solidFill>
                  <a:srgbClr val="0066FF"/>
                </a:solidFill>
              </a:rPr>
              <a:t>Variantes de la asignación indexada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72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7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7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2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7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7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7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7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2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7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7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7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5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7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50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7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582" grpId="0" animBg="1"/>
      <p:bldP spid="72583" grpId="0" animBg="1"/>
      <p:bldP spid="72626" grpId="0" animBg="1"/>
      <p:bldP spid="72627" grpId="0" animBg="1"/>
      <p:bldP spid="72628" grpId="0" animBg="1"/>
      <p:bldP spid="72629" grpId="0" animBg="1"/>
      <p:bldP spid="72630" grpId="0" animBg="1"/>
      <p:bldP spid="72665" grpId="0" animBg="1"/>
      <p:bldP spid="72666" grpId="0" animBg="1"/>
      <p:bldP spid="72667" grpId="0" animBg="1"/>
      <p:bldP spid="72668" grpId="0" animBg="1"/>
      <p:bldP spid="7268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E315-DE32-407C-B39D-7B71A5BEAD06}" type="slidenum">
              <a:rPr lang="es-ES"/>
              <a:pPr/>
              <a:t>14</a:t>
            </a:fld>
            <a:endParaRPr lang="es-ES"/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>
                <a:solidFill>
                  <a:srgbClr val="000099"/>
                </a:solidFill>
              </a:rPr>
              <a:t>Ejemplos</a:t>
            </a:r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1789113" y="1079500"/>
            <a:ext cx="699452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175" indent="11113">
              <a:spcBef>
                <a:spcPct val="20000"/>
              </a:spcBef>
            </a:pPr>
            <a:r>
              <a:rPr lang="es-ES" sz="2700">
                <a:solidFill>
                  <a:srgbClr val="0066FF"/>
                </a:solidFill>
              </a:rPr>
              <a:t>Esquema FAT: File Allocation Table</a:t>
            </a:r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1808163" y="1628775"/>
            <a:ext cx="7418387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MS-DOS, Windows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Variante de la asignación enlazada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Los enlaces a los bloques se encuentran en una estructura de datos separada </a:t>
            </a:r>
            <a:r>
              <a:rPr lang="es-ES" sz="2700">
                <a:solidFill>
                  <a:srgbClr val="0066FF"/>
                </a:solidFill>
              </a:rPr>
              <a:t>FAT</a:t>
            </a:r>
            <a:r>
              <a:rPr lang="es-ES" sz="2700">
                <a:solidFill>
                  <a:srgbClr val="003366"/>
                </a:solidFill>
              </a:rPr>
              <a:t>, localizada en los primeros sectores del disco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La FAT consta de una entrada para cada bloque de datos. Cada entrada puede indicar: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Si el bloque está libre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Si el bloque está defectuoso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Si el bloque está ocupado</a:t>
            </a: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-25400" y="10731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</a:pPr>
            <a:r>
              <a:rPr lang="es-ES" sz="1600" b="1">
                <a:solidFill>
                  <a:schemeClr val="bg1"/>
                </a:solidFill>
              </a:rPr>
              <a:t>Introducción</a:t>
            </a:r>
          </a:p>
        </p:txBody>
      </p:sp>
      <p:grpSp>
        <p:nvGrpSpPr>
          <p:cNvPr id="72717" name="Group 13"/>
          <p:cNvGrpSpPr>
            <a:grpSpLocks/>
          </p:cNvGrpSpPr>
          <p:nvPr/>
        </p:nvGrpSpPr>
        <p:grpSpPr bwMode="auto">
          <a:xfrm>
            <a:off x="-23813" y="2819400"/>
            <a:ext cx="1695451" cy="233363"/>
            <a:chOff x="-15" y="1615"/>
            <a:chExt cx="1068" cy="147"/>
          </a:xfrm>
        </p:grpSpPr>
        <p:sp>
          <p:nvSpPr>
            <p:cNvPr id="72718" name="Line 14"/>
            <p:cNvSpPr>
              <a:spLocks noChangeShapeType="1"/>
            </p:cNvSpPr>
            <p:nvPr/>
          </p:nvSpPr>
          <p:spPr bwMode="auto">
            <a:xfrm>
              <a:off x="-15" y="1762"/>
              <a:ext cx="106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719" name="Line 15"/>
            <p:cNvSpPr>
              <a:spLocks noChangeShapeType="1"/>
            </p:cNvSpPr>
            <p:nvPr/>
          </p:nvSpPr>
          <p:spPr bwMode="auto">
            <a:xfrm>
              <a:off x="-13" y="1615"/>
              <a:ext cx="106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2720" name="Text Box 16"/>
          <p:cNvSpPr txBox="1">
            <a:spLocks noChangeArrowheads="1"/>
          </p:cNvSpPr>
          <p:nvPr/>
        </p:nvSpPr>
        <p:spPr bwMode="auto">
          <a:xfrm>
            <a:off x="-23813" y="1363663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rgbClr val="FFFF00"/>
                </a:solidFill>
              </a:rPr>
              <a:t>Archivos</a:t>
            </a:r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-23813" y="162877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72722" name="Text Box 18"/>
          <p:cNvSpPr txBox="1">
            <a:spLocks noChangeArrowheads="1"/>
          </p:cNvSpPr>
          <p:nvPr/>
        </p:nvSpPr>
        <p:spPr bwMode="auto">
          <a:xfrm>
            <a:off x="-23813" y="207962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Métodos de acceso</a:t>
            </a:r>
          </a:p>
        </p:txBody>
      </p:sp>
      <p:sp>
        <p:nvSpPr>
          <p:cNvPr id="72723" name="Text Box 19"/>
          <p:cNvSpPr txBox="1">
            <a:spLocks noChangeArrowheads="1"/>
          </p:cNvSpPr>
          <p:nvPr/>
        </p:nvSpPr>
        <p:spPr bwMode="auto">
          <a:xfrm>
            <a:off x="-23813" y="2511425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-23813" y="277971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rgbClr val="FFFF00"/>
                </a:solidFill>
              </a:rPr>
              <a:t>Ejemplos</a:t>
            </a:r>
          </a:p>
        </p:txBody>
      </p:sp>
      <p:sp>
        <p:nvSpPr>
          <p:cNvPr id="72725" name="Text Box 21"/>
          <p:cNvSpPr txBox="1">
            <a:spLocks noChangeArrowheads="1"/>
          </p:cNvSpPr>
          <p:nvPr/>
        </p:nvSpPr>
        <p:spPr bwMode="auto">
          <a:xfrm>
            <a:off x="-36513" y="30289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Directorios</a:t>
            </a:r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-36513" y="3284538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-36513" y="37036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Estructura</a:t>
            </a:r>
          </a:p>
        </p:txBody>
      </p:sp>
      <p:sp>
        <p:nvSpPr>
          <p:cNvPr id="72728" name="Text Box 24"/>
          <p:cNvSpPr txBox="1">
            <a:spLocks noChangeArrowheads="1"/>
          </p:cNvSpPr>
          <p:nvPr/>
        </p:nvSpPr>
        <p:spPr bwMode="auto">
          <a:xfrm>
            <a:off x="-36513" y="39195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72729" name="Text Box 25"/>
          <p:cNvSpPr txBox="1">
            <a:spLocks noChangeArrowheads="1"/>
          </p:cNvSpPr>
          <p:nvPr/>
        </p:nvSpPr>
        <p:spPr bwMode="auto">
          <a:xfrm>
            <a:off x="-36513" y="41576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72730" name="Text Box 26"/>
          <p:cNvSpPr txBox="1">
            <a:spLocks noChangeArrowheads="1"/>
          </p:cNvSpPr>
          <p:nvPr/>
        </p:nvSpPr>
        <p:spPr bwMode="auto">
          <a:xfrm>
            <a:off x="-36513" y="48688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Parámetros de diseño</a:t>
            </a:r>
          </a:p>
        </p:txBody>
      </p:sp>
      <p:sp>
        <p:nvSpPr>
          <p:cNvPr id="72731" name="Text Box 27"/>
          <p:cNvSpPr txBox="1">
            <a:spLocks noChangeArrowheads="1"/>
          </p:cNvSpPr>
          <p:nvPr/>
        </p:nvSpPr>
        <p:spPr bwMode="auto">
          <a:xfrm>
            <a:off x="-36513" y="52879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Administración del espacio libre</a:t>
            </a:r>
          </a:p>
        </p:txBody>
      </p:sp>
      <p:sp>
        <p:nvSpPr>
          <p:cNvPr id="72732" name="Text Box 28"/>
          <p:cNvSpPr txBox="1">
            <a:spLocks noChangeArrowheads="1"/>
          </p:cNvSpPr>
          <p:nvPr/>
        </p:nvSpPr>
        <p:spPr bwMode="auto">
          <a:xfrm>
            <a:off x="-36513" y="57197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72733" name="AutoShape 29"/>
          <p:cNvSpPr>
            <a:spLocks noChangeArrowheads="1"/>
          </p:cNvSpPr>
          <p:nvPr/>
        </p:nvSpPr>
        <p:spPr bwMode="auto">
          <a:xfrm rot="-5400000">
            <a:off x="1705769" y="2623344"/>
            <a:ext cx="144462" cy="1397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-28575" y="4368800"/>
            <a:ext cx="2087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chemeClr val="bg1"/>
                </a:solidFill>
              </a:rPr>
              <a:t>Gestión del almacenamiento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1.27168E-6 L 0.00174 0.04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27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2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 tmFilter="0,0; .5, 1; 1, 1"/>
                                        <p:tgtEl>
                                          <p:spTgt spid="7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2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2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  <p:bldP spid="72724" grpId="0"/>
      <p:bldP spid="727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5CF5-41D3-49F5-AA33-6A0A2831CF3F}" type="slidenum">
              <a:rPr lang="es-ES"/>
              <a:pPr/>
              <a:t>15</a:t>
            </a:fld>
            <a:endParaRPr lang="es-ES"/>
          </a:p>
        </p:txBody>
      </p:sp>
      <p:sp>
        <p:nvSpPr>
          <p:cNvPr id="74958" name="Rectangle 206"/>
          <p:cNvSpPr>
            <a:spLocks noChangeArrowheads="1"/>
          </p:cNvSpPr>
          <p:nvPr/>
        </p:nvSpPr>
        <p:spPr bwMode="auto">
          <a:xfrm>
            <a:off x="3851275" y="4149725"/>
            <a:ext cx="1166813" cy="2159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4957" name="Rectangle 205"/>
          <p:cNvSpPr>
            <a:spLocks noChangeArrowheads="1"/>
          </p:cNvSpPr>
          <p:nvPr/>
        </p:nvSpPr>
        <p:spPr bwMode="auto">
          <a:xfrm>
            <a:off x="2268538" y="4149725"/>
            <a:ext cx="1150937" cy="2159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>
                <a:solidFill>
                  <a:srgbClr val="000099"/>
                </a:solidFill>
              </a:rPr>
              <a:t>Ejemplos</a:t>
            </a:r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1789113" y="1079500"/>
            <a:ext cx="699452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175" indent="11113">
              <a:spcBef>
                <a:spcPct val="20000"/>
              </a:spcBef>
            </a:pPr>
            <a:r>
              <a:rPr lang="es-ES" sz="2700">
                <a:solidFill>
                  <a:srgbClr val="0066FF"/>
                </a:solidFill>
              </a:rPr>
              <a:t>Esquema FAT: File Allocation Table (cont.)</a:t>
            </a:r>
          </a:p>
        </p:txBody>
      </p:sp>
      <p:sp>
        <p:nvSpPr>
          <p:cNvPr id="74765" name="Oval 13"/>
          <p:cNvSpPr>
            <a:spLocks noChangeArrowheads="1"/>
          </p:cNvSpPr>
          <p:nvPr/>
        </p:nvSpPr>
        <p:spPr bwMode="auto">
          <a:xfrm>
            <a:off x="6300788" y="6164263"/>
            <a:ext cx="2592387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6300788" y="3940175"/>
            <a:ext cx="2592387" cy="2424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4767" name="Oval 15"/>
          <p:cNvSpPr>
            <a:spLocks noChangeArrowheads="1"/>
          </p:cNvSpPr>
          <p:nvPr/>
        </p:nvSpPr>
        <p:spPr bwMode="auto">
          <a:xfrm>
            <a:off x="6300788" y="3736975"/>
            <a:ext cx="2592387" cy="3603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>
            <a:off x="6300788" y="3932238"/>
            <a:ext cx="0" cy="2432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4769" name="Line 17"/>
          <p:cNvSpPr>
            <a:spLocks noChangeShapeType="1"/>
          </p:cNvSpPr>
          <p:nvPr/>
        </p:nvSpPr>
        <p:spPr bwMode="auto">
          <a:xfrm>
            <a:off x="8893175" y="3940175"/>
            <a:ext cx="0" cy="2424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4770" name="Rectangle 18"/>
          <p:cNvSpPr>
            <a:spLocks noChangeArrowheads="1"/>
          </p:cNvSpPr>
          <p:nvPr/>
        </p:nvSpPr>
        <p:spPr bwMode="auto">
          <a:xfrm>
            <a:off x="8461375" y="4313238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74771" name="Rectangle 19"/>
          <p:cNvSpPr>
            <a:spLocks noChangeArrowheads="1"/>
          </p:cNvSpPr>
          <p:nvPr/>
        </p:nvSpPr>
        <p:spPr bwMode="auto">
          <a:xfrm>
            <a:off x="6445250" y="487362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74772" name="Rectangle 20"/>
          <p:cNvSpPr>
            <a:spLocks noChangeArrowheads="1"/>
          </p:cNvSpPr>
          <p:nvPr/>
        </p:nvSpPr>
        <p:spPr bwMode="auto">
          <a:xfrm>
            <a:off x="6948488" y="487362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74773" name="Rectangle 21"/>
          <p:cNvSpPr>
            <a:spLocks noChangeArrowheads="1"/>
          </p:cNvSpPr>
          <p:nvPr/>
        </p:nvSpPr>
        <p:spPr bwMode="auto">
          <a:xfrm>
            <a:off x="6445250" y="540861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74774" name="Rectangle 22"/>
          <p:cNvSpPr>
            <a:spLocks noChangeArrowheads="1"/>
          </p:cNvSpPr>
          <p:nvPr/>
        </p:nvSpPr>
        <p:spPr bwMode="auto">
          <a:xfrm>
            <a:off x="6948488" y="540861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74775" name="Rectangle 23"/>
          <p:cNvSpPr>
            <a:spLocks noChangeArrowheads="1"/>
          </p:cNvSpPr>
          <p:nvPr/>
        </p:nvSpPr>
        <p:spPr bwMode="auto">
          <a:xfrm>
            <a:off x="7453313" y="540861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74776" name="Rectangle 24"/>
          <p:cNvSpPr>
            <a:spLocks noChangeArrowheads="1"/>
          </p:cNvSpPr>
          <p:nvPr/>
        </p:nvSpPr>
        <p:spPr bwMode="auto">
          <a:xfrm>
            <a:off x="7958138" y="540861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74777" name="Rectangle 25"/>
          <p:cNvSpPr>
            <a:spLocks noChangeArrowheads="1"/>
          </p:cNvSpPr>
          <p:nvPr/>
        </p:nvSpPr>
        <p:spPr bwMode="auto">
          <a:xfrm>
            <a:off x="8461375" y="540861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74778" name="Rectangle 26"/>
          <p:cNvSpPr>
            <a:spLocks noChangeArrowheads="1"/>
          </p:cNvSpPr>
          <p:nvPr/>
        </p:nvSpPr>
        <p:spPr bwMode="auto">
          <a:xfrm>
            <a:off x="6445250" y="432117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74779" name="Rectangle 27"/>
          <p:cNvSpPr>
            <a:spLocks noChangeArrowheads="1"/>
          </p:cNvSpPr>
          <p:nvPr/>
        </p:nvSpPr>
        <p:spPr bwMode="auto">
          <a:xfrm>
            <a:off x="6948488" y="432117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74780" name="Rectangle 28"/>
          <p:cNvSpPr>
            <a:spLocks noChangeArrowheads="1"/>
          </p:cNvSpPr>
          <p:nvPr/>
        </p:nvSpPr>
        <p:spPr bwMode="auto">
          <a:xfrm>
            <a:off x="7453313" y="432117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74781" name="Rectangle 29"/>
          <p:cNvSpPr>
            <a:spLocks noChangeArrowheads="1"/>
          </p:cNvSpPr>
          <p:nvPr/>
        </p:nvSpPr>
        <p:spPr bwMode="auto">
          <a:xfrm>
            <a:off x="7958138" y="432117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74782" name="Rectangle 30"/>
          <p:cNvSpPr>
            <a:spLocks noChangeArrowheads="1"/>
          </p:cNvSpPr>
          <p:nvPr/>
        </p:nvSpPr>
        <p:spPr bwMode="auto">
          <a:xfrm>
            <a:off x="7472363" y="487997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74783" name="Rectangle 31"/>
          <p:cNvSpPr>
            <a:spLocks noChangeArrowheads="1"/>
          </p:cNvSpPr>
          <p:nvPr/>
        </p:nvSpPr>
        <p:spPr bwMode="auto">
          <a:xfrm>
            <a:off x="7977188" y="4879975"/>
            <a:ext cx="288925" cy="288925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74784" name="Rectangle 32"/>
          <p:cNvSpPr>
            <a:spLocks noChangeArrowheads="1"/>
          </p:cNvSpPr>
          <p:nvPr/>
        </p:nvSpPr>
        <p:spPr bwMode="auto">
          <a:xfrm>
            <a:off x="8480425" y="487997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74785" name="Text Box 33"/>
          <p:cNvSpPr txBox="1">
            <a:spLocks noChangeArrowheads="1"/>
          </p:cNvSpPr>
          <p:nvPr/>
        </p:nvSpPr>
        <p:spPr bwMode="auto">
          <a:xfrm>
            <a:off x="6443663" y="4300538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0</a:t>
            </a:r>
          </a:p>
        </p:txBody>
      </p:sp>
      <p:sp>
        <p:nvSpPr>
          <p:cNvPr id="74786" name="Text Box 34"/>
          <p:cNvSpPr txBox="1">
            <a:spLocks noChangeArrowheads="1"/>
          </p:cNvSpPr>
          <p:nvPr/>
        </p:nvSpPr>
        <p:spPr bwMode="auto">
          <a:xfrm>
            <a:off x="6961188" y="4308475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</a:t>
            </a:r>
          </a:p>
        </p:txBody>
      </p:sp>
      <p:sp>
        <p:nvSpPr>
          <p:cNvPr id="74787" name="Text Box 35"/>
          <p:cNvSpPr txBox="1">
            <a:spLocks noChangeArrowheads="1"/>
          </p:cNvSpPr>
          <p:nvPr/>
        </p:nvSpPr>
        <p:spPr bwMode="auto">
          <a:xfrm>
            <a:off x="7451725" y="4313238"/>
            <a:ext cx="36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2</a:t>
            </a:r>
          </a:p>
        </p:txBody>
      </p:sp>
      <p:sp>
        <p:nvSpPr>
          <p:cNvPr id="74788" name="Text Box 36"/>
          <p:cNvSpPr txBox="1">
            <a:spLocks noChangeArrowheads="1"/>
          </p:cNvSpPr>
          <p:nvPr/>
        </p:nvSpPr>
        <p:spPr bwMode="auto">
          <a:xfrm>
            <a:off x="7956550" y="4295775"/>
            <a:ext cx="36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3</a:t>
            </a:r>
          </a:p>
        </p:txBody>
      </p:sp>
      <p:sp>
        <p:nvSpPr>
          <p:cNvPr id="74789" name="Text Box 37"/>
          <p:cNvSpPr txBox="1">
            <a:spLocks noChangeArrowheads="1"/>
          </p:cNvSpPr>
          <p:nvPr/>
        </p:nvSpPr>
        <p:spPr bwMode="auto">
          <a:xfrm>
            <a:off x="8472488" y="4300538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4</a:t>
            </a:r>
          </a:p>
        </p:txBody>
      </p:sp>
      <p:sp>
        <p:nvSpPr>
          <p:cNvPr id="74790" name="Text Box 38"/>
          <p:cNvSpPr txBox="1">
            <a:spLocks noChangeArrowheads="1"/>
          </p:cNvSpPr>
          <p:nvPr/>
        </p:nvSpPr>
        <p:spPr bwMode="auto">
          <a:xfrm>
            <a:off x="6443663" y="4859338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5</a:t>
            </a:r>
          </a:p>
        </p:txBody>
      </p:sp>
      <p:sp>
        <p:nvSpPr>
          <p:cNvPr id="74791" name="Text Box 39"/>
          <p:cNvSpPr txBox="1">
            <a:spLocks noChangeArrowheads="1"/>
          </p:cNvSpPr>
          <p:nvPr/>
        </p:nvSpPr>
        <p:spPr bwMode="auto">
          <a:xfrm>
            <a:off x="6961188" y="4864100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6</a:t>
            </a:r>
          </a:p>
        </p:txBody>
      </p:sp>
      <p:sp>
        <p:nvSpPr>
          <p:cNvPr id="74792" name="Text Box 40"/>
          <p:cNvSpPr txBox="1">
            <a:spLocks noChangeArrowheads="1"/>
          </p:cNvSpPr>
          <p:nvPr/>
        </p:nvSpPr>
        <p:spPr bwMode="auto">
          <a:xfrm>
            <a:off x="7473950" y="4864100"/>
            <a:ext cx="36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7</a:t>
            </a:r>
          </a:p>
        </p:txBody>
      </p:sp>
      <p:sp>
        <p:nvSpPr>
          <p:cNvPr id="74793" name="Text Box 41"/>
          <p:cNvSpPr txBox="1">
            <a:spLocks noChangeArrowheads="1"/>
          </p:cNvSpPr>
          <p:nvPr/>
        </p:nvSpPr>
        <p:spPr bwMode="auto">
          <a:xfrm>
            <a:off x="7989888" y="4864100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8</a:t>
            </a:r>
          </a:p>
        </p:txBody>
      </p:sp>
      <p:sp>
        <p:nvSpPr>
          <p:cNvPr id="74794" name="Text Box 42"/>
          <p:cNvSpPr txBox="1">
            <a:spLocks noChangeArrowheads="1"/>
          </p:cNvSpPr>
          <p:nvPr/>
        </p:nvSpPr>
        <p:spPr bwMode="auto">
          <a:xfrm>
            <a:off x="8485188" y="4864100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9</a:t>
            </a:r>
          </a:p>
        </p:txBody>
      </p:sp>
      <p:sp>
        <p:nvSpPr>
          <p:cNvPr id="74795" name="Text Box 43"/>
          <p:cNvSpPr txBox="1">
            <a:spLocks noChangeArrowheads="1"/>
          </p:cNvSpPr>
          <p:nvPr/>
        </p:nvSpPr>
        <p:spPr bwMode="auto">
          <a:xfrm>
            <a:off x="6397625" y="5394325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10</a:t>
            </a:r>
          </a:p>
        </p:txBody>
      </p:sp>
      <p:sp>
        <p:nvSpPr>
          <p:cNvPr id="74796" name="Text Box 44"/>
          <p:cNvSpPr txBox="1">
            <a:spLocks noChangeArrowheads="1"/>
          </p:cNvSpPr>
          <p:nvPr/>
        </p:nvSpPr>
        <p:spPr bwMode="auto">
          <a:xfrm>
            <a:off x="6889750" y="53975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11</a:t>
            </a:r>
          </a:p>
        </p:txBody>
      </p:sp>
      <p:sp>
        <p:nvSpPr>
          <p:cNvPr id="74797" name="Text Box 45"/>
          <p:cNvSpPr txBox="1">
            <a:spLocks noChangeArrowheads="1"/>
          </p:cNvSpPr>
          <p:nvPr/>
        </p:nvSpPr>
        <p:spPr bwMode="auto">
          <a:xfrm>
            <a:off x="7405688" y="53975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12</a:t>
            </a:r>
          </a:p>
        </p:txBody>
      </p:sp>
      <p:sp>
        <p:nvSpPr>
          <p:cNvPr id="74798" name="Text Box 46"/>
          <p:cNvSpPr txBox="1">
            <a:spLocks noChangeArrowheads="1"/>
          </p:cNvSpPr>
          <p:nvPr/>
        </p:nvSpPr>
        <p:spPr bwMode="auto">
          <a:xfrm>
            <a:off x="7897813" y="53975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13</a:t>
            </a:r>
          </a:p>
        </p:txBody>
      </p:sp>
      <p:sp>
        <p:nvSpPr>
          <p:cNvPr id="74799" name="Text Box 47"/>
          <p:cNvSpPr txBox="1">
            <a:spLocks noChangeArrowheads="1"/>
          </p:cNvSpPr>
          <p:nvPr/>
        </p:nvSpPr>
        <p:spPr bwMode="auto">
          <a:xfrm>
            <a:off x="8401050" y="54102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14</a:t>
            </a:r>
          </a:p>
        </p:txBody>
      </p:sp>
      <p:sp>
        <p:nvSpPr>
          <p:cNvPr id="74800" name="Rectangle 48"/>
          <p:cNvSpPr>
            <a:spLocks noChangeArrowheads="1"/>
          </p:cNvSpPr>
          <p:nvPr/>
        </p:nvSpPr>
        <p:spPr bwMode="auto">
          <a:xfrm>
            <a:off x="6442075" y="5969000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74801" name="Rectangle 49"/>
          <p:cNvSpPr>
            <a:spLocks noChangeArrowheads="1"/>
          </p:cNvSpPr>
          <p:nvPr/>
        </p:nvSpPr>
        <p:spPr bwMode="auto">
          <a:xfrm>
            <a:off x="6945313" y="5969000"/>
            <a:ext cx="288925" cy="288925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74802" name="Rectangle 50"/>
          <p:cNvSpPr>
            <a:spLocks noChangeArrowheads="1"/>
          </p:cNvSpPr>
          <p:nvPr/>
        </p:nvSpPr>
        <p:spPr bwMode="auto">
          <a:xfrm>
            <a:off x="7450138" y="5969000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74803" name="Rectangle 51"/>
          <p:cNvSpPr>
            <a:spLocks noChangeArrowheads="1"/>
          </p:cNvSpPr>
          <p:nvPr/>
        </p:nvSpPr>
        <p:spPr bwMode="auto">
          <a:xfrm>
            <a:off x="7954963" y="5969000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74804" name="Rectangle 52"/>
          <p:cNvSpPr>
            <a:spLocks noChangeArrowheads="1"/>
          </p:cNvSpPr>
          <p:nvPr/>
        </p:nvSpPr>
        <p:spPr bwMode="auto">
          <a:xfrm>
            <a:off x="8458200" y="5969000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74805" name="Text Box 53"/>
          <p:cNvSpPr txBox="1">
            <a:spLocks noChangeArrowheads="1"/>
          </p:cNvSpPr>
          <p:nvPr/>
        </p:nvSpPr>
        <p:spPr bwMode="auto">
          <a:xfrm>
            <a:off x="6369050" y="5953125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15</a:t>
            </a:r>
          </a:p>
        </p:txBody>
      </p:sp>
      <p:sp>
        <p:nvSpPr>
          <p:cNvPr id="74806" name="Text Box 54"/>
          <p:cNvSpPr txBox="1">
            <a:spLocks noChangeArrowheads="1"/>
          </p:cNvSpPr>
          <p:nvPr/>
        </p:nvSpPr>
        <p:spPr bwMode="auto">
          <a:xfrm>
            <a:off x="6907213" y="59690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16</a:t>
            </a:r>
          </a:p>
        </p:txBody>
      </p:sp>
      <p:sp>
        <p:nvSpPr>
          <p:cNvPr id="74807" name="Text Box 55"/>
          <p:cNvSpPr txBox="1">
            <a:spLocks noChangeArrowheads="1"/>
          </p:cNvSpPr>
          <p:nvPr/>
        </p:nvSpPr>
        <p:spPr bwMode="auto">
          <a:xfrm>
            <a:off x="7402513" y="59690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17</a:t>
            </a:r>
          </a:p>
        </p:txBody>
      </p:sp>
      <p:sp>
        <p:nvSpPr>
          <p:cNvPr id="74808" name="Text Box 56"/>
          <p:cNvSpPr txBox="1">
            <a:spLocks noChangeArrowheads="1"/>
          </p:cNvSpPr>
          <p:nvPr/>
        </p:nvSpPr>
        <p:spPr bwMode="auto">
          <a:xfrm>
            <a:off x="7894638" y="59690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18</a:t>
            </a:r>
          </a:p>
        </p:txBody>
      </p:sp>
      <p:sp>
        <p:nvSpPr>
          <p:cNvPr id="74809" name="Text Box 57"/>
          <p:cNvSpPr txBox="1">
            <a:spLocks noChangeArrowheads="1"/>
          </p:cNvSpPr>
          <p:nvPr/>
        </p:nvSpPr>
        <p:spPr bwMode="auto">
          <a:xfrm>
            <a:off x="8397875" y="59690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19</a:t>
            </a:r>
          </a:p>
        </p:txBody>
      </p:sp>
      <p:grpSp>
        <p:nvGrpSpPr>
          <p:cNvPr id="74993" name="Group 241"/>
          <p:cNvGrpSpPr>
            <a:grpSpLocks/>
          </p:cNvGrpSpPr>
          <p:nvPr/>
        </p:nvGrpSpPr>
        <p:grpSpPr bwMode="auto">
          <a:xfrm>
            <a:off x="5148263" y="1916113"/>
            <a:ext cx="1152525" cy="622300"/>
            <a:chOff x="3243" y="1207"/>
            <a:chExt cx="726" cy="392"/>
          </a:xfrm>
        </p:grpSpPr>
        <p:sp>
          <p:nvSpPr>
            <p:cNvPr id="74831" name="Line 79"/>
            <p:cNvSpPr>
              <a:spLocks noChangeShapeType="1"/>
            </p:cNvSpPr>
            <p:nvPr/>
          </p:nvSpPr>
          <p:spPr bwMode="auto">
            <a:xfrm>
              <a:off x="3486" y="150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4823" name="Text Box 71"/>
            <p:cNvSpPr txBox="1">
              <a:spLocks noChangeArrowheads="1"/>
            </p:cNvSpPr>
            <p:nvPr/>
          </p:nvSpPr>
          <p:spPr bwMode="auto">
            <a:xfrm>
              <a:off x="3243" y="1207"/>
              <a:ext cx="7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nexo</a:t>
              </a:r>
            </a:p>
          </p:txBody>
        </p:sp>
        <p:sp>
          <p:nvSpPr>
            <p:cNvPr id="74824" name="Rectangle 72"/>
            <p:cNvSpPr>
              <a:spLocks noChangeArrowheads="1"/>
            </p:cNvSpPr>
            <p:nvPr/>
          </p:nvSpPr>
          <p:spPr bwMode="auto">
            <a:xfrm>
              <a:off x="3303" y="1417"/>
              <a:ext cx="182" cy="182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3" name="Text Box 91"/>
            <p:cNvSpPr txBox="1">
              <a:spLocks noChangeArrowheads="1"/>
            </p:cNvSpPr>
            <p:nvPr/>
          </p:nvSpPr>
          <p:spPr bwMode="auto">
            <a:xfrm>
              <a:off x="3304" y="1407"/>
              <a:ext cx="2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400" b="1"/>
                <a:t>3</a:t>
              </a:r>
            </a:p>
          </p:txBody>
        </p:sp>
      </p:grpSp>
      <p:grpSp>
        <p:nvGrpSpPr>
          <p:cNvPr id="74985" name="Group 233"/>
          <p:cNvGrpSpPr>
            <a:grpSpLocks/>
          </p:cNvGrpSpPr>
          <p:nvPr/>
        </p:nvGrpSpPr>
        <p:grpSpPr bwMode="auto">
          <a:xfrm>
            <a:off x="5748338" y="2251075"/>
            <a:ext cx="504825" cy="304800"/>
            <a:chOff x="3621" y="1418"/>
            <a:chExt cx="318" cy="192"/>
          </a:xfrm>
        </p:grpSpPr>
        <p:sp>
          <p:nvSpPr>
            <p:cNvPr id="74825" name="Rectangle 73"/>
            <p:cNvSpPr>
              <a:spLocks noChangeArrowheads="1"/>
            </p:cNvSpPr>
            <p:nvPr/>
          </p:nvSpPr>
          <p:spPr bwMode="auto">
            <a:xfrm>
              <a:off x="3621" y="1418"/>
              <a:ext cx="182" cy="182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2" name="Line 80"/>
            <p:cNvSpPr>
              <a:spLocks noChangeShapeType="1"/>
            </p:cNvSpPr>
            <p:nvPr/>
          </p:nvSpPr>
          <p:spPr bwMode="auto">
            <a:xfrm>
              <a:off x="3803" y="150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4844" name="Text Box 92"/>
            <p:cNvSpPr txBox="1">
              <a:spLocks noChangeArrowheads="1"/>
            </p:cNvSpPr>
            <p:nvPr/>
          </p:nvSpPr>
          <p:spPr bwMode="auto">
            <a:xfrm>
              <a:off x="3621" y="1418"/>
              <a:ext cx="2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400" b="1"/>
                <a:t>5</a:t>
              </a:r>
            </a:p>
          </p:txBody>
        </p:sp>
      </p:grpSp>
      <p:grpSp>
        <p:nvGrpSpPr>
          <p:cNvPr id="74986" name="Group 234"/>
          <p:cNvGrpSpPr>
            <a:grpSpLocks/>
          </p:cNvGrpSpPr>
          <p:nvPr/>
        </p:nvGrpSpPr>
        <p:grpSpPr bwMode="auto">
          <a:xfrm>
            <a:off x="6251575" y="2251075"/>
            <a:ext cx="506413" cy="304800"/>
            <a:chOff x="3938" y="1418"/>
            <a:chExt cx="319" cy="192"/>
          </a:xfrm>
        </p:grpSpPr>
        <p:sp>
          <p:nvSpPr>
            <p:cNvPr id="74826" name="Rectangle 74"/>
            <p:cNvSpPr>
              <a:spLocks noChangeArrowheads="1"/>
            </p:cNvSpPr>
            <p:nvPr/>
          </p:nvSpPr>
          <p:spPr bwMode="auto">
            <a:xfrm>
              <a:off x="3938" y="1418"/>
              <a:ext cx="182" cy="182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3" name="Line 81"/>
            <p:cNvSpPr>
              <a:spLocks noChangeShapeType="1"/>
            </p:cNvSpPr>
            <p:nvPr/>
          </p:nvSpPr>
          <p:spPr bwMode="auto">
            <a:xfrm>
              <a:off x="4121" y="150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4845" name="Text Box 93"/>
            <p:cNvSpPr txBox="1">
              <a:spLocks noChangeArrowheads="1"/>
            </p:cNvSpPr>
            <p:nvPr/>
          </p:nvSpPr>
          <p:spPr bwMode="auto">
            <a:xfrm>
              <a:off x="3939" y="1418"/>
              <a:ext cx="2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400" b="1"/>
                <a:t>2</a:t>
              </a:r>
            </a:p>
          </p:txBody>
        </p:sp>
      </p:grpSp>
      <p:grpSp>
        <p:nvGrpSpPr>
          <p:cNvPr id="74987" name="Group 235"/>
          <p:cNvGrpSpPr>
            <a:grpSpLocks/>
          </p:cNvGrpSpPr>
          <p:nvPr/>
        </p:nvGrpSpPr>
        <p:grpSpPr bwMode="auto">
          <a:xfrm>
            <a:off x="6697663" y="2233613"/>
            <a:ext cx="563562" cy="306387"/>
            <a:chOff x="4219" y="1407"/>
            <a:chExt cx="355" cy="193"/>
          </a:xfrm>
        </p:grpSpPr>
        <p:sp>
          <p:nvSpPr>
            <p:cNvPr id="74827" name="Rectangle 75"/>
            <p:cNvSpPr>
              <a:spLocks noChangeArrowheads="1"/>
            </p:cNvSpPr>
            <p:nvPr/>
          </p:nvSpPr>
          <p:spPr bwMode="auto">
            <a:xfrm>
              <a:off x="4256" y="1418"/>
              <a:ext cx="182" cy="182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4" name="Line 82"/>
            <p:cNvSpPr>
              <a:spLocks noChangeShapeType="1"/>
            </p:cNvSpPr>
            <p:nvPr/>
          </p:nvSpPr>
          <p:spPr bwMode="auto">
            <a:xfrm>
              <a:off x="4438" y="150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4846" name="Text Box 94"/>
            <p:cNvSpPr txBox="1">
              <a:spLocks noChangeArrowheads="1"/>
            </p:cNvSpPr>
            <p:nvPr/>
          </p:nvSpPr>
          <p:spPr bwMode="auto">
            <a:xfrm>
              <a:off x="4219" y="1407"/>
              <a:ext cx="31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400" b="1"/>
                <a:t>17</a:t>
              </a:r>
            </a:p>
          </p:txBody>
        </p:sp>
      </p:grpSp>
      <p:grpSp>
        <p:nvGrpSpPr>
          <p:cNvPr id="74989" name="Group 237"/>
          <p:cNvGrpSpPr>
            <a:grpSpLocks/>
          </p:cNvGrpSpPr>
          <p:nvPr/>
        </p:nvGrpSpPr>
        <p:grpSpPr bwMode="auto">
          <a:xfrm>
            <a:off x="7693025" y="2233613"/>
            <a:ext cx="576263" cy="307975"/>
            <a:chOff x="4846" y="1407"/>
            <a:chExt cx="363" cy="194"/>
          </a:xfrm>
        </p:grpSpPr>
        <p:sp>
          <p:nvSpPr>
            <p:cNvPr id="74829" name="Rectangle 77"/>
            <p:cNvSpPr>
              <a:spLocks noChangeArrowheads="1"/>
            </p:cNvSpPr>
            <p:nvPr/>
          </p:nvSpPr>
          <p:spPr bwMode="auto">
            <a:xfrm>
              <a:off x="4891" y="1419"/>
              <a:ext cx="182" cy="182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6" name="Line 84"/>
            <p:cNvSpPr>
              <a:spLocks noChangeShapeType="1"/>
            </p:cNvSpPr>
            <p:nvPr/>
          </p:nvSpPr>
          <p:spPr bwMode="auto">
            <a:xfrm>
              <a:off x="5073" y="150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4847" name="Text Box 95"/>
            <p:cNvSpPr txBox="1">
              <a:spLocks noChangeArrowheads="1"/>
            </p:cNvSpPr>
            <p:nvPr/>
          </p:nvSpPr>
          <p:spPr bwMode="auto">
            <a:xfrm>
              <a:off x="4846" y="1407"/>
              <a:ext cx="31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400" b="1"/>
                <a:t>15</a:t>
              </a:r>
            </a:p>
          </p:txBody>
        </p:sp>
      </p:grpSp>
      <p:grpSp>
        <p:nvGrpSpPr>
          <p:cNvPr id="74990" name="Group 238"/>
          <p:cNvGrpSpPr>
            <a:grpSpLocks/>
          </p:cNvGrpSpPr>
          <p:nvPr/>
        </p:nvGrpSpPr>
        <p:grpSpPr bwMode="auto">
          <a:xfrm>
            <a:off x="8210550" y="2251075"/>
            <a:ext cx="706438" cy="406400"/>
            <a:chOff x="5172" y="1418"/>
            <a:chExt cx="445" cy="256"/>
          </a:xfrm>
        </p:grpSpPr>
        <p:sp>
          <p:nvSpPr>
            <p:cNvPr id="74830" name="Rectangle 78"/>
            <p:cNvSpPr>
              <a:spLocks noChangeArrowheads="1"/>
            </p:cNvSpPr>
            <p:nvPr/>
          </p:nvSpPr>
          <p:spPr bwMode="auto">
            <a:xfrm>
              <a:off x="5208" y="1418"/>
              <a:ext cx="182" cy="182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7" name="Line 85"/>
            <p:cNvSpPr>
              <a:spLocks noChangeShapeType="1"/>
            </p:cNvSpPr>
            <p:nvPr/>
          </p:nvSpPr>
          <p:spPr bwMode="auto">
            <a:xfrm>
              <a:off x="5391" y="150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4838" name="Line 86"/>
            <p:cNvSpPr>
              <a:spLocks noChangeShapeType="1"/>
            </p:cNvSpPr>
            <p:nvPr/>
          </p:nvSpPr>
          <p:spPr bwMode="auto">
            <a:xfrm>
              <a:off x="5527" y="1509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grpSp>
          <p:nvGrpSpPr>
            <p:cNvPr id="74839" name="Group 87"/>
            <p:cNvGrpSpPr>
              <a:grpSpLocks/>
            </p:cNvGrpSpPr>
            <p:nvPr/>
          </p:nvGrpSpPr>
          <p:grpSpPr bwMode="auto">
            <a:xfrm>
              <a:off x="5435" y="1599"/>
              <a:ext cx="182" cy="75"/>
              <a:chOff x="1882" y="3475"/>
              <a:chExt cx="182" cy="75"/>
            </a:xfrm>
          </p:grpSpPr>
          <p:sp>
            <p:nvSpPr>
              <p:cNvPr id="74840" name="Line 88"/>
              <p:cNvSpPr>
                <a:spLocks noChangeShapeType="1"/>
              </p:cNvSpPr>
              <p:nvPr/>
            </p:nvSpPr>
            <p:spPr bwMode="auto">
              <a:xfrm>
                <a:off x="1882" y="3475"/>
                <a:ext cx="182" cy="0"/>
              </a:xfrm>
              <a:prstGeom prst="line">
                <a:avLst/>
              </a:prstGeom>
              <a:noFill/>
              <a:ln w="12700">
                <a:solidFill>
                  <a:srgbClr val="00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4841" name="Line 89"/>
              <p:cNvSpPr>
                <a:spLocks noChangeShapeType="1"/>
              </p:cNvSpPr>
              <p:nvPr/>
            </p:nvSpPr>
            <p:spPr bwMode="auto">
              <a:xfrm>
                <a:off x="1951" y="3550"/>
                <a:ext cx="45" cy="0"/>
              </a:xfrm>
              <a:prstGeom prst="line">
                <a:avLst/>
              </a:prstGeom>
              <a:noFill/>
              <a:ln w="12700">
                <a:solidFill>
                  <a:srgbClr val="00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4842" name="Line 90"/>
              <p:cNvSpPr>
                <a:spLocks noChangeShapeType="1"/>
              </p:cNvSpPr>
              <p:nvPr/>
            </p:nvSpPr>
            <p:spPr bwMode="auto">
              <a:xfrm>
                <a:off x="1927" y="3513"/>
                <a:ext cx="91" cy="0"/>
              </a:xfrm>
              <a:prstGeom prst="line">
                <a:avLst/>
              </a:prstGeom>
              <a:noFill/>
              <a:ln w="12700">
                <a:solidFill>
                  <a:srgbClr val="00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74848" name="Text Box 96"/>
            <p:cNvSpPr txBox="1">
              <a:spLocks noChangeArrowheads="1"/>
            </p:cNvSpPr>
            <p:nvPr/>
          </p:nvSpPr>
          <p:spPr bwMode="auto">
            <a:xfrm>
              <a:off x="5172" y="1418"/>
              <a:ext cx="31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400" b="1"/>
                <a:t>19</a:t>
              </a:r>
            </a:p>
          </p:txBody>
        </p:sp>
      </p:grpSp>
      <p:grpSp>
        <p:nvGrpSpPr>
          <p:cNvPr id="74988" name="Group 236"/>
          <p:cNvGrpSpPr>
            <a:grpSpLocks/>
          </p:cNvGrpSpPr>
          <p:nvPr/>
        </p:nvGrpSpPr>
        <p:grpSpPr bwMode="auto">
          <a:xfrm>
            <a:off x="7261225" y="2251075"/>
            <a:ext cx="504825" cy="304800"/>
            <a:chOff x="4574" y="1418"/>
            <a:chExt cx="318" cy="192"/>
          </a:xfrm>
        </p:grpSpPr>
        <p:sp>
          <p:nvSpPr>
            <p:cNvPr id="74828" name="Rectangle 76"/>
            <p:cNvSpPr>
              <a:spLocks noChangeArrowheads="1"/>
            </p:cNvSpPr>
            <p:nvPr/>
          </p:nvSpPr>
          <p:spPr bwMode="auto">
            <a:xfrm>
              <a:off x="4574" y="1419"/>
              <a:ext cx="182" cy="182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5" name="Line 83"/>
            <p:cNvSpPr>
              <a:spLocks noChangeShapeType="1"/>
            </p:cNvSpPr>
            <p:nvPr/>
          </p:nvSpPr>
          <p:spPr bwMode="auto">
            <a:xfrm>
              <a:off x="4756" y="150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4849" name="Text Box 97"/>
            <p:cNvSpPr txBox="1">
              <a:spLocks noChangeArrowheads="1"/>
            </p:cNvSpPr>
            <p:nvPr/>
          </p:nvSpPr>
          <p:spPr bwMode="auto">
            <a:xfrm>
              <a:off x="4574" y="1418"/>
              <a:ext cx="2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400" b="1"/>
                <a:t>6</a:t>
              </a:r>
            </a:p>
          </p:txBody>
        </p:sp>
      </p:grpSp>
      <p:sp>
        <p:nvSpPr>
          <p:cNvPr id="74857" name="Text Box 105"/>
          <p:cNvSpPr txBox="1">
            <a:spLocks noChangeArrowheads="1"/>
          </p:cNvSpPr>
          <p:nvPr/>
        </p:nvSpPr>
        <p:spPr bwMode="auto">
          <a:xfrm>
            <a:off x="2268538" y="3729038"/>
            <a:ext cx="1295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FAT</a:t>
            </a:r>
          </a:p>
        </p:txBody>
      </p:sp>
      <p:sp>
        <p:nvSpPr>
          <p:cNvPr id="74861" name="Rectangle 109"/>
          <p:cNvSpPr>
            <a:spLocks noChangeArrowheads="1"/>
          </p:cNvSpPr>
          <p:nvPr/>
        </p:nvSpPr>
        <p:spPr bwMode="auto">
          <a:xfrm>
            <a:off x="2271713" y="4148138"/>
            <a:ext cx="1147762" cy="2159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4862" name="Rectangle 110"/>
          <p:cNvSpPr>
            <a:spLocks noChangeArrowheads="1"/>
          </p:cNvSpPr>
          <p:nvPr/>
        </p:nvSpPr>
        <p:spPr bwMode="auto">
          <a:xfrm>
            <a:off x="2271713" y="4364038"/>
            <a:ext cx="1147762" cy="2159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4863" name="Rectangle 111"/>
          <p:cNvSpPr>
            <a:spLocks noChangeArrowheads="1"/>
          </p:cNvSpPr>
          <p:nvPr/>
        </p:nvSpPr>
        <p:spPr bwMode="auto">
          <a:xfrm>
            <a:off x="2271713" y="4579938"/>
            <a:ext cx="1147762" cy="2159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4864" name="Rectangle 112"/>
          <p:cNvSpPr>
            <a:spLocks noChangeArrowheads="1"/>
          </p:cNvSpPr>
          <p:nvPr/>
        </p:nvSpPr>
        <p:spPr bwMode="auto">
          <a:xfrm>
            <a:off x="2271713" y="4795838"/>
            <a:ext cx="1147762" cy="2159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4865" name="Rectangle 113"/>
          <p:cNvSpPr>
            <a:spLocks noChangeArrowheads="1"/>
          </p:cNvSpPr>
          <p:nvPr/>
        </p:nvSpPr>
        <p:spPr bwMode="auto">
          <a:xfrm>
            <a:off x="2271713" y="5011738"/>
            <a:ext cx="1147762" cy="2159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4866" name="Rectangle 114"/>
          <p:cNvSpPr>
            <a:spLocks noChangeArrowheads="1"/>
          </p:cNvSpPr>
          <p:nvPr/>
        </p:nvSpPr>
        <p:spPr bwMode="auto">
          <a:xfrm>
            <a:off x="2271713" y="5227638"/>
            <a:ext cx="1147762" cy="2159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4867" name="Rectangle 115"/>
          <p:cNvSpPr>
            <a:spLocks noChangeArrowheads="1"/>
          </p:cNvSpPr>
          <p:nvPr/>
        </p:nvSpPr>
        <p:spPr bwMode="auto">
          <a:xfrm>
            <a:off x="2271713" y="5443538"/>
            <a:ext cx="1147762" cy="2159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4868" name="Rectangle 116"/>
          <p:cNvSpPr>
            <a:spLocks noChangeArrowheads="1"/>
          </p:cNvSpPr>
          <p:nvPr/>
        </p:nvSpPr>
        <p:spPr bwMode="auto">
          <a:xfrm>
            <a:off x="2271713" y="5659438"/>
            <a:ext cx="1147762" cy="2159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4869" name="Text Box 117"/>
          <p:cNvSpPr txBox="1">
            <a:spLocks noChangeArrowheads="1"/>
          </p:cNvSpPr>
          <p:nvPr/>
        </p:nvSpPr>
        <p:spPr bwMode="auto">
          <a:xfrm>
            <a:off x="6515100" y="3384550"/>
            <a:ext cx="208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Bloques de datos</a:t>
            </a:r>
          </a:p>
        </p:txBody>
      </p:sp>
      <p:sp>
        <p:nvSpPr>
          <p:cNvPr id="74870" name="Rectangle 118"/>
          <p:cNvSpPr>
            <a:spLocks noChangeArrowheads="1"/>
          </p:cNvSpPr>
          <p:nvPr/>
        </p:nvSpPr>
        <p:spPr bwMode="auto">
          <a:xfrm>
            <a:off x="2271713" y="5876925"/>
            <a:ext cx="1147762" cy="215900"/>
          </a:xfrm>
          <a:prstGeom prst="rect">
            <a:avLst/>
          </a:prstGeom>
          <a:solidFill>
            <a:srgbClr val="FF66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4871" name="Rectangle 119"/>
          <p:cNvSpPr>
            <a:spLocks noChangeArrowheads="1"/>
          </p:cNvSpPr>
          <p:nvPr/>
        </p:nvSpPr>
        <p:spPr bwMode="auto">
          <a:xfrm>
            <a:off x="2271713" y="6092825"/>
            <a:ext cx="1147762" cy="2159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4881" name="Rectangle 129"/>
          <p:cNvSpPr>
            <a:spLocks noChangeArrowheads="1"/>
          </p:cNvSpPr>
          <p:nvPr/>
        </p:nvSpPr>
        <p:spPr bwMode="auto">
          <a:xfrm>
            <a:off x="3856038" y="4146550"/>
            <a:ext cx="1147762" cy="2159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4882" name="Rectangle 130"/>
          <p:cNvSpPr>
            <a:spLocks noChangeArrowheads="1"/>
          </p:cNvSpPr>
          <p:nvPr/>
        </p:nvSpPr>
        <p:spPr bwMode="auto">
          <a:xfrm>
            <a:off x="3856038" y="4362450"/>
            <a:ext cx="1147762" cy="2159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4883" name="Rectangle 131"/>
          <p:cNvSpPr>
            <a:spLocks noChangeArrowheads="1"/>
          </p:cNvSpPr>
          <p:nvPr/>
        </p:nvSpPr>
        <p:spPr bwMode="auto">
          <a:xfrm>
            <a:off x="3856038" y="4578350"/>
            <a:ext cx="1147762" cy="2159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4884" name="Rectangle 132"/>
          <p:cNvSpPr>
            <a:spLocks noChangeArrowheads="1"/>
          </p:cNvSpPr>
          <p:nvPr/>
        </p:nvSpPr>
        <p:spPr bwMode="auto">
          <a:xfrm>
            <a:off x="3856038" y="4794250"/>
            <a:ext cx="1147762" cy="2159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4885" name="Rectangle 133"/>
          <p:cNvSpPr>
            <a:spLocks noChangeArrowheads="1"/>
          </p:cNvSpPr>
          <p:nvPr/>
        </p:nvSpPr>
        <p:spPr bwMode="auto">
          <a:xfrm>
            <a:off x="3856038" y="5010150"/>
            <a:ext cx="1147762" cy="2159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4886" name="Rectangle 134"/>
          <p:cNvSpPr>
            <a:spLocks noChangeArrowheads="1"/>
          </p:cNvSpPr>
          <p:nvPr/>
        </p:nvSpPr>
        <p:spPr bwMode="auto">
          <a:xfrm>
            <a:off x="3856038" y="5226050"/>
            <a:ext cx="1147762" cy="2159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4887" name="Rectangle 135"/>
          <p:cNvSpPr>
            <a:spLocks noChangeArrowheads="1"/>
          </p:cNvSpPr>
          <p:nvPr/>
        </p:nvSpPr>
        <p:spPr bwMode="auto">
          <a:xfrm>
            <a:off x="3856038" y="5441950"/>
            <a:ext cx="1147762" cy="215900"/>
          </a:xfrm>
          <a:prstGeom prst="rect">
            <a:avLst/>
          </a:prstGeom>
          <a:solidFill>
            <a:srgbClr val="FF66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4888" name="Rectangle 136"/>
          <p:cNvSpPr>
            <a:spLocks noChangeArrowheads="1"/>
          </p:cNvSpPr>
          <p:nvPr/>
        </p:nvSpPr>
        <p:spPr bwMode="auto">
          <a:xfrm>
            <a:off x="3856038" y="5657850"/>
            <a:ext cx="1147762" cy="2159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4889" name="Rectangle 137"/>
          <p:cNvSpPr>
            <a:spLocks noChangeArrowheads="1"/>
          </p:cNvSpPr>
          <p:nvPr/>
        </p:nvSpPr>
        <p:spPr bwMode="auto">
          <a:xfrm>
            <a:off x="3856038" y="5875338"/>
            <a:ext cx="1147762" cy="2159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4890" name="Rectangle 138"/>
          <p:cNvSpPr>
            <a:spLocks noChangeArrowheads="1"/>
          </p:cNvSpPr>
          <p:nvPr/>
        </p:nvSpPr>
        <p:spPr bwMode="auto">
          <a:xfrm>
            <a:off x="3856038" y="6091238"/>
            <a:ext cx="1147762" cy="2159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4891" name="Text Box 139"/>
          <p:cNvSpPr txBox="1">
            <a:spLocks noChangeArrowheads="1"/>
          </p:cNvSpPr>
          <p:nvPr/>
        </p:nvSpPr>
        <p:spPr bwMode="auto">
          <a:xfrm>
            <a:off x="2038350" y="4106863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/>
              <a:t>0</a:t>
            </a:r>
          </a:p>
        </p:txBody>
      </p:sp>
      <p:sp>
        <p:nvSpPr>
          <p:cNvPr id="74892" name="Text Box 140"/>
          <p:cNvSpPr txBox="1">
            <a:spLocks noChangeArrowheads="1"/>
          </p:cNvSpPr>
          <p:nvPr/>
        </p:nvSpPr>
        <p:spPr bwMode="auto">
          <a:xfrm>
            <a:off x="2051050" y="4322763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/>
              <a:t>1</a:t>
            </a:r>
          </a:p>
        </p:txBody>
      </p:sp>
      <p:sp>
        <p:nvSpPr>
          <p:cNvPr id="74893" name="Text Box 141"/>
          <p:cNvSpPr txBox="1">
            <a:spLocks noChangeArrowheads="1"/>
          </p:cNvSpPr>
          <p:nvPr/>
        </p:nvSpPr>
        <p:spPr bwMode="auto">
          <a:xfrm>
            <a:off x="2051050" y="4538663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/>
              <a:t>2</a:t>
            </a:r>
          </a:p>
        </p:txBody>
      </p:sp>
      <p:sp>
        <p:nvSpPr>
          <p:cNvPr id="74894" name="Text Box 142"/>
          <p:cNvSpPr txBox="1">
            <a:spLocks noChangeArrowheads="1"/>
          </p:cNvSpPr>
          <p:nvPr/>
        </p:nvSpPr>
        <p:spPr bwMode="auto">
          <a:xfrm>
            <a:off x="2051050" y="4754563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/>
              <a:t>3</a:t>
            </a:r>
          </a:p>
        </p:txBody>
      </p:sp>
      <p:sp>
        <p:nvSpPr>
          <p:cNvPr id="74895" name="Text Box 143"/>
          <p:cNvSpPr txBox="1">
            <a:spLocks noChangeArrowheads="1"/>
          </p:cNvSpPr>
          <p:nvPr/>
        </p:nvSpPr>
        <p:spPr bwMode="auto">
          <a:xfrm>
            <a:off x="2051050" y="4970463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/>
              <a:t>4</a:t>
            </a:r>
          </a:p>
        </p:txBody>
      </p:sp>
      <p:sp>
        <p:nvSpPr>
          <p:cNvPr id="74896" name="Text Box 144"/>
          <p:cNvSpPr txBox="1">
            <a:spLocks noChangeArrowheads="1"/>
          </p:cNvSpPr>
          <p:nvPr/>
        </p:nvSpPr>
        <p:spPr bwMode="auto">
          <a:xfrm>
            <a:off x="2051050" y="5186363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/>
              <a:t>5</a:t>
            </a:r>
          </a:p>
        </p:txBody>
      </p:sp>
      <p:sp>
        <p:nvSpPr>
          <p:cNvPr id="74897" name="Text Box 145"/>
          <p:cNvSpPr txBox="1">
            <a:spLocks noChangeArrowheads="1"/>
          </p:cNvSpPr>
          <p:nvPr/>
        </p:nvSpPr>
        <p:spPr bwMode="auto">
          <a:xfrm>
            <a:off x="2051050" y="5402263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/>
              <a:t>6</a:t>
            </a:r>
          </a:p>
        </p:txBody>
      </p:sp>
      <p:sp>
        <p:nvSpPr>
          <p:cNvPr id="74898" name="Text Box 146"/>
          <p:cNvSpPr txBox="1">
            <a:spLocks noChangeArrowheads="1"/>
          </p:cNvSpPr>
          <p:nvPr/>
        </p:nvSpPr>
        <p:spPr bwMode="auto">
          <a:xfrm>
            <a:off x="2051050" y="5618163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/>
              <a:t>7</a:t>
            </a:r>
          </a:p>
        </p:txBody>
      </p:sp>
      <p:sp>
        <p:nvSpPr>
          <p:cNvPr id="74899" name="Text Box 147"/>
          <p:cNvSpPr txBox="1">
            <a:spLocks noChangeArrowheads="1"/>
          </p:cNvSpPr>
          <p:nvPr/>
        </p:nvSpPr>
        <p:spPr bwMode="auto">
          <a:xfrm>
            <a:off x="2051050" y="5834063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/>
              <a:t>8</a:t>
            </a:r>
          </a:p>
        </p:txBody>
      </p:sp>
      <p:sp>
        <p:nvSpPr>
          <p:cNvPr id="74900" name="Text Box 148"/>
          <p:cNvSpPr txBox="1">
            <a:spLocks noChangeArrowheads="1"/>
          </p:cNvSpPr>
          <p:nvPr/>
        </p:nvSpPr>
        <p:spPr bwMode="auto">
          <a:xfrm>
            <a:off x="2051050" y="6049963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/>
              <a:t>9</a:t>
            </a:r>
          </a:p>
        </p:txBody>
      </p:sp>
      <p:sp>
        <p:nvSpPr>
          <p:cNvPr id="74901" name="Text Box 149"/>
          <p:cNvSpPr txBox="1">
            <a:spLocks noChangeArrowheads="1"/>
          </p:cNvSpPr>
          <p:nvPr/>
        </p:nvSpPr>
        <p:spPr bwMode="auto">
          <a:xfrm>
            <a:off x="3498850" y="4102100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/>
              <a:t>10</a:t>
            </a:r>
          </a:p>
        </p:txBody>
      </p:sp>
      <p:sp>
        <p:nvSpPr>
          <p:cNvPr id="74902" name="Text Box 150"/>
          <p:cNvSpPr txBox="1">
            <a:spLocks noChangeArrowheads="1"/>
          </p:cNvSpPr>
          <p:nvPr/>
        </p:nvSpPr>
        <p:spPr bwMode="auto">
          <a:xfrm>
            <a:off x="3513138" y="4318000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/>
              <a:t>11</a:t>
            </a:r>
          </a:p>
        </p:txBody>
      </p:sp>
      <p:sp>
        <p:nvSpPr>
          <p:cNvPr id="74903" name="Text Box 151"/>
          <p:cNvSpPr txBox="1">
            <a:spLocks noChangeArrowheads="1"/>
          </p:cNvSpPr>
          <p:nvPr/>
        </p:nvSpPr>
        <p:spPr bwMode="auto">
          <a:xfrm>
            <a:off x="3513138" y="4533900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/>
              <a:t>12</a:t>
            </a:r>
          </a:p>
        </p:txBody>
      </p:sp>
      <p:sp>
        <p:nvSpPr>
          <p:cNvPr id="74904" name="Text Box 152"/>
          <p:cNvSpPr txBox="1">
            <a:spLocks noChangeArrowheads="1"/>
          </p:cNvSpPr>
          <p:nvPr/>
        </p:nvSpPr>
        <p:spPr bwMode="auto">
          <a:xfrm>
            <a:off x="3508375" y="4759325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/>
              <a:t>13</a:t>
            </a:r>
          </a:p>
        </p:txBody>
      </p:sp>
      <p:sp>
        <p:nvSpPr>
          <p:cNvPr id="74905" name="Text Box 153"/>
          <p:cNvSpPr txBox="1">
            <a:spLocks noChangeArrowheads="1"/>
          </p:cNvSpPr>
          <p:nvPr/>
        </p:nvSpPr>
        <p:spPr bwMode="auto">
          <a:xfrm>
            <a:off x="3508375" y="4975225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/>
              <a:t>14</a:t>
            </a:r>
          </a:p>
        </p:txBody>
      </p:sp>
      <p:sp>
        <p:nvSpPr>
          <p:cNvPr id="74906" name="Text Box 154"/>
          <p:cNvSpPr txBox="1">
            <a:spLocks noChangeArrowheads="1"/>
          </p:cNvSpPr>
          <p:nvPr/>
        </p:nvSpPr>
        <p:spPr bwMode="auto">
          <a:xfrm>
            <a:off x="3511550" y="5191125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/>
              <a:t>15</a:t>
            </a:r>
          </a:p>
        </p:txBody>
      </p:sp>
      <p:sp>
        <p:nvSpPr>
          <p:cNvPr id="74907" name="Text Box 155"/>
          <p:cNvSpPr txBox="1">
            <a:spLocks noChangeArrowheads="1"/>
          </p:cNvSpPr>
          <p:nvPr/>
        </p:nvSpPr>
        <p:spPr bwMode="auto">
          <a:xfrm>
            <a:off x="3505200" y="5407025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/>
              <a:t>16</a:t>
            </a:r>
          </a:p>
        </p:txBody>
      </p:sp>
      <p:sp>
        <p:nvSpPr>
          <p:cNvPr id="74908" name="Text Box 156"/>
          <p:cNvSpPr txBox="1">
            <a:spLocks noChangeArrowheads="1"/>
          </p:cNvSpPr>
          <p:nvPr/>
        </p:nvSpPr>
        <p:spPr bwMode="auto">
          <a:xfrm>
            <a:off x="3511550" y="5622925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/>
              <a:t>17</a:t>
            </a:r>
          </a:p>
        </p:txBody>
      </p:sp>
      <p:sp>
        <p:nvSpPr>
          <p:cNvPr id="74909" name="Text Box 157"/>
          <p:cNvSpPr txBox="1">
            <a:spLocks noChangeArrowheads="1"/>
          </p:cNvSpPr>
          <p:nvPr/>
        </p:nvSpPr>
        <p:spPr bwMode="auto">
          <a:xfrm>
            <a:off x="3511550" y="5838825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/>
              <a:t>18</a:t>
            </a:r>
          </a:p>
        </p:txBody>
      </p:sp>
      <p:sp>
        <p:nvSpPr>
          <p:cNvPr id="74910" name="Text Box 158"/>
          <p:cNvSpPr txBox="1">
            <a:spLocks noChangeArrowheads="1"/>
          </p:cNvSpPr>
          <p:nvPr/>
        </p:nvSpPr>
        <p:spPr bwMode="auto">
          <a:xfrm>
            <a:off x="3513138" y="6051550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/>
              <a:t>19</a:t>
            </a:r>
          </a:p>
        </p:txBody>
      </p:sp>
      <p:sp>
        <p:nvSpPr>
          <p:cNvPr id="74911" name="Text Box 159"/>
          <p:cNvSpPr txBox="1">
            <a:spLocks noChangeArrowheads="1"/>
          </p:cNvSpPr>
          <p:nvPr/>
        </p:nvSpPr>
        <p:spPr bwMode="auto">
          <a:xfrm>
            <a:off x="2319338" y="4089400"/>
            <a:ext cx="1225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reservado</a:t>
            </a:r>
          </a:p>
        </p:txBody>
      </p:sp>
      <p:sp>
        <p:nvSpPr>
          <p:cNvPr id="74912" name="Text Box 160"/>
          <p:cNvSpPr txBox="1">
            <a:spLocks noChangeArrowheads="1"/>
          </p:cNvSpPr>
          <p:nvPr/>
        </p:nvSpPr>
        <p:spPr bwMode="auto">
          <a:xfrm>
            <a:off x="2339975" y="4305300"/>
            <a:ext cx="1225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reservado</a:t>
            </a:r>
          </a:p>
        </p:txBody>
      </p:sp>
      <p:sp>
        <p:nvSpPr>
          <p:cNvPr id="74913" name="Text Box 161"/>
          <p:cNvSpPr txBox="1">
            <a:spLocks noChangeArrowheads="1"/>
          </p:cNvSpPr>
          <p:nvPr/>
        </p:nvSpPr>
        <p:spPr bwMode="auto">
          <a:xfrm>
            <a:off x="4117975" y="5403850"/>
            <a:ext cx="1225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error</a:t>
            </a:r>
          </a:p>
        </p:txBody>
      </p:sp>
      <p:sp>
        <p:nvSpPr>
          <p:cNvPr id="74914" name="Text Box 162"/>
          <p:cNvSpPr txBox="1">
            <a:spLocks noChangeArrowheads="1"/>
          </p:cNvSpPr>
          <p:nvPr/>
        </p:nvSpPr>
        <p:spPr bwMode="auto">
          <a:xfrm>
            <a:off x="2560638" y="5818188"/>
            <a:ext cx="1225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error</a:t>
            </a:r>
          </a:p>
        </p:txBody>
      </p:sp>
      <p:sp>
        <p:nvSpPr>
          <p:cNvPr id="74915" name="Text Box 163"/>
          <p:cNvSpPr txBox="1">
            <a:spLocks noChangeArrowheads="1"/>
          </p:cNvSpPr>
          <p:nvPr/>
        </p:nvSpPr>
        <p:spPr bwMode="auto">
          <a:xfrm>
            <a:off x="2670175" y="4762500"/>
            <a:ext cx="358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1400" b="1"/>
              <a:t>5</a:t>
            </a:r>
          </a:p>
        </p:txBody>
      </p:sp>
      <p:sp>
        <p:nvSpPr>
          <p:cNvPr id="74916" name="Text Box 164"/>
          <p:cNvSpPr txBox="1">
            <a:spLocks noChangeArrowheads="1"/>
          </p:cNvSpPr>
          <p:nvPr/>
        </p:nvSpPr>
        <p:spPr bwMode="auto">
          <a:xfrm>
            <a:off x="2665413" y="5170488"/>
            <a:ext cx="358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1400" b="1"/>
              <a:t>2</a:t>
            </a:r>
          </a:p>
        </p:txBody>
      </p:sp>
      <p:sp>
        <p:nvSpPr>
          <p:cNvPr id="74917" name="Text Box 165"/>
          <p:cNvSpPr txBox="1">
            <a:spLocks noChangeArrowheads="1"/>
          </p:cNvSpPr>
          <p:nvPr/>
        </p:nvSpPr>
        <p:spPr bwMode="auto">
          <a:xfrm>
            <a:off x="2640013" y="4521200"/>
            <a:ext cx="40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1400" b="1"/>
              <a:t>17</a:t>
            </a:r>
          </a:p>
        </p:txBody>
      </p:sp>
      <p:sp>
        <p:nvSpPr>
          <p:cNvPr id="74918" name="Text Box 166"/>
          <p:cNvSpPr txBox="1">
            <a:spLocks noChangeArrowheads="1"/>
          </p:cNvSpPr>
          <p:nvPr/>
        </p:nvSpPr>
        <p:spPr bwMode="auto">
          <a:xfrm>
            <a:off x="2581275" y="5399088"/>
            <a:ext cx="469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1400" b="1"/>
              <a:t>15</a:t>
            </a:r>
          </a:p>
        </p:txBody>
      </p:sp>
      <p:sp>
        <p:nvSpPr>
          <p:cNvPr id="74919" name="Text Box 167"/>
          <p:cNvSpPr txBox="1">
            <a:spLocks noChangeArrowheads="1"/>
          </p:cNvSpPr>
          <p:nvPr/>
        </p:nvSpPr>
        <p:spPr bwMode="auto">
          <a:xfrm>
            <a:off x="4264025" y="5602288"/>
            <a:ext cx="358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1400" b="1"/>
              <a:t>6</a:t>
            </a:r>
          </a:p>
        </p:txBody>
      </p:sp>
      <p:sp>
        <p:nvSpPr>
          <p:cNvPr id="74920" name="Text Box 168"/>
          <p:cNvSpPr txBox="1">
            <a:spLocks noChangeArrowheads="1"/>
          </p:cNvSpPr>
          <p:nvPr/>
        </p:nvSpPr>
        <p:spPr bwMode="auto">
          <a:xfrm>
            <a:off x="4160838" y="5191125"/>
            <a:ext cx="469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1400" b="1"/>
              <a:t>19</a:t>
            </a:r>
          </a:p>
        </p:txBody>
      </p:sp>
      <p:sp>
        <p:nvSpPr>
          <p:cNvPr id="74921" name="Text Box 169"/>
          <p:cNvSpPr txBox="1">
            <a:spLocks noChangeArrowheads="1"/>
          </p:cNvSpPr>
          <p:nvPr/>
        </p:nvSpPr>
        <p:spPr bwMode="auto">
          <a:xfrm>
            <a:off x="4140200" y="6034088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1400" b="1"/>
              <a:t>EOF</a:t>
            </a:r>
          </a:p>
        </p:txBody>
      </p:sp>
      <p:grpSp>
        <p:nvGrpSpPr>
          <p:cNvPr id="74994" name="Group 242"/>
          <p:cNvGrpSpPr>
            <a:grpSpLocks/>
          </p:cNvGrpSpPr>
          <p:nvPr/>
        </p:nvGrpSpPr>
        <p:grpSpPr bwMode="auto">
          <a:xfrm>
            <a:off x="2124075" y="1700213"/>
            <a:ext cx="2854325" cy="1455737"/>
            <a:chOff x="1338" y="1071"/>
            <a:chExt cx="1798" cy="917"/>
          </a:xfrm>
        </p:grpSpPr>
        <p:sp>
          <p:nvSpPr>
            <p:cNvPr id="74815" name="Rectangle 63"/>
            <p:cNvSpPr>
              <a:spLocks noChangeArrowheads="1"/>
            </p:cNvSpPr>
            <p:nvPr/>
          </p:nvSpPr>
          <p:spPr bwMode="auto">
            <a:xfrm>
              <a:off x="1383" y="1302"/>
              <a:ext cx="1633" cy="68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8" name="Text Box 66"/>
            <p:cNvSpPr txBox="1">
              <a:spLocks noChangeArrowheads="1"/>
            </p:cNvSpPr>
            <p:nvPr/>
          </p:nvSpPr>
          <p:spPr bwMode="auto">
            <a:xfrm>
              <a:off x="2048" y="1293"/>
              <a:ext cx="10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>
                  <a:solidFill>
                    <a:schemeClr val="accent2"/>
                  </a:solidFill>
                </a:rPr>
                <a:t>Bloque inicial</a:t>
              </a:r>
            </a:p>
          </p:txBody>
        </p:sp>
        <p:sp>
          <p:nvSpPr>
            <p:cNvPr id="74816" name="Line 64"/>
            <p:cNvSpPr>
              <a:spLocks noChangeShapeType="1"/>
            </p:cNvSpPr>
            <p:nvPr/>
          </p:nvSpPr>
          <p:spPr bwMode="auto">
            <a:xfrm>
              <a:off x="1383" y="1542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4817" name="Text Box 65"/>
            <p:cNvSpPr txBox="1">
              <a:spLocks noChangeArrowheads="1"/>
            </p:cNvSpPr>
            <p:nvPr/>
          </p:nvSpPr>
          <p:spPr bwMode="auto">
            <a:xfrm>
              <a:off x="1429" y="1302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>
                  <a:solidFill>
                    <a:schemeClr val="accent2"/>
                  </a:solidFill>
                </a:rPr>
                <a:t>Archivo</a:t>
              </a:r>
            </a:p>
          </p:txBody>
        </p:sp>
        <p:sp>
          <p:nvSpPr>
            <p:cNvPr id="74819" name="Line 67"/>
            <p:cNvSpPr>
              <a:spLocks noChangeShapeType="1"/>
            </p:cNvSpPr>
            <p:nvPr/>
          </p:nvSpPr>
          <p:spPr bwMode="auto">
            <a:xfrm>
              <a:off x="2064" y="1302"/>
              <a:ext cx="0" cy="6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4822" name="Text Box 70"/>
            <p:cNvSpPr txBox="1">
              <a:spLocks noChangeArrowheads="1"/>
            </p:cNvSpPr>
            <p:nvPr/>
          </p:nvSpPr>
          <p:spPr bwMode="auto">
            <a:xfrm>
              <a:off x="1338" y="1071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Directorio</a:t>
              </a:r>
            </a:p>
          </p:txBody>
        </p:sp>
        <p:sp>
          <p:nvSpPr>
            <p:cNvPr id="74924" name="Line 172"/>
            <p:cNvSpPr>
              <a:spLocks noChangeShapeType="1"/>
            </p:cNvSpPr>
            <p:nvPr/>
          </p:nvSpPr>
          <p:spPr bwMode="auto">
            <a:xfrm>
              <a:off x="1383" y="1761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4991" name="Group 239"/>
          <p:cNvGrpSpPr>
            <a:grpSpLocks/>
          </p:cNvGrpSpPr>
          <p:nvPr/>
        </p:nvGrpSpPr>
        <p:grpSpPr bwMode="auto">
          <a:xfrm>
            <a:off x="5148263" y="2565400"/>
            <a:ext cx="1152525" cy="622300"/>
            <a:chOff x="3243" y="1616"/>
            <a:chExt cx="726" cy="392"/>
          </a:xfrm>
        </p:grpSpPr>
        <p:sp>
          <p:nvSpPr>
            <p:cNvPr id="74927" name="Text Box 175"/>
            <p:cNvSpPr txBox="1">
              <a:spLocks noChangeArrowheads="1"/>
            </p:cNvSpPr>
            <p:nvPr/>
          </p:nvSpPr>
          <p:spPr bwMode="auto">
            <a:xfrm>
              <a:off x="3243" y="1616"/>
              <a:ext cx="7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maty</a:t>
              </a:r>
            </a:p>
          </p:txBody>
        </p:sp>
        <p:sp>
          <p:nvSpPr>
            <p:cNvPr id="74928" name="Rectangle 176"/>
            <p:cNvSpPr>
              <a:spLocks noChangeArrowheads="1"/>
            </p:cNvSpPr>
            <p:nvPr/>
          </p:nvSpPr>
          <p:spPr bwMode="auto">
            <a:xfrm>
              <a:off x="3303" y="1826"/>
              <a:ext cx="182" cy="182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935" name="Line 183"/>
            <p:cNvSpPr>
              <a:spLocks noChangeShapeType="1"/>
            </p:cNvSpPr>
            <p:nvPr/>
          </p:nvSpPr>
          <p:spPr bwMode="auto">
            <a:xfrm>
              <a:off x="3486" y="191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4947" name="Text Box 195"/>
            <p:cNvSpPr txBox="1">
              <a:spLocks noChangeArrowheads="1"/>
            </p:cNvSpPr>
            <p:nvPr/>
          </p:nvSpPr>
          <p:spPr bwMode="auto">
            <a:xfrm>
              <a:off x="3272" y="1816"/>
              <a:ext cx="24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400" b="1"/>
                <a:t>10</a:t>
              </a:r>
            </a:p>
          </p:txBody>
        </p:sp>
      </p:grpSp>
      <p:grpSp>
        <p:nvGrpSpPr>
          <p:cNvPr id="74998" name="Group 246"/>
          <p:cNvGrpSpPr>
            <a:grpSpLocks/>
          </p:cNvGrpSpPr>
          <p:nvPr/>
        </p:nvGrpSpPr>
        <p:grpSpPr bwMode="auto">
          <a:xfrm>
            <a:off x="5748338" y="2900363"/>
            <a:ext cx="504825" cy="304800"/>
            <a:chOff x="3621" y="1827"/>
            <a:chExt cx="318" cy="192"/>
          </a:xfrm>
        </p:grpSpPr>
        <p:sp>
          <p:nvSpPr>
            <p:cNvPr id="74929" name="Rectangle 177"/>
            <p:cNvSpPr>
              <a:spLocks noChangeArrowheads="1"/>
            </p:cNvSpPr>
            <p:nvPr/>
          </p:nvSpPr>
          <p:spPr bwMode="auto">
            <a:xfrm>
              <a:off x="3621" y="1827"/>
              <a:ext cx="182" cy="182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936" name="Line 184"/>
            <p:cNvSpPr>
              <a:spLocks noChangeShapeType="1"/>
            </p:cNvSpPr>
            <p:nvPr/>
          </p:nvSpPr>
          <p:spPr bwMode="auto">
            <a:xfrm>
              <a:off x="3803" y="191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4948" name="Text Box 196"/>
            <p:cNvSpPr txBox="1">
              <a:spLocks noChangeArrowheads="1"/>
            </p:cNvSpPr>
            <p:nvPr/>
          </p:nvSpPr>
          <p:spPr bwMode="auto">
            <a:xfrm>
              <a:off x="3621" y="1827"/>
              <a:ext cx="2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400" b="1"/>
                <a:t>4</a:t>
              </a:r>
            </a:p>
          </p:txBody>
        </p:sp>
      </p:grpSp>
      <p:grpSp>
        <p:nvGrpSpPr>
          <p:cNvPr id="74997" name="Group 245"/>
          <p:cNvGrpSpPr>
            <a:grpSpLocks/>
          </p:cNvGrpSpPr>
          <p:nvPr/>
        </p:nvGrpSpPr>
        <p:grpSpPr bwMode="auto">
          <a:xfrm>
            <a:off x="6194425" y="2900363"/>
            <a:ext cx="701675" cy="406400"/>
            <a:chOff x="3902" y="1827"/>
            <a:chExt cx="442" cy="256"/>
          </a:xfrm>
        </p:grpSpPr>
        <p:sp>
          <p:nvSpPr>
            <p:cNvPr id="74930" name="Rectangle 178"/>
            <p:cNvSpPr>
              <a:spLocks noChangeArrowheads="1"/>
            </p:cNvSpPr>
            <p:nvPr/>
          </p:nvSpPr>
          <p:spPr bwMode="auto">
            <a:xfrm>
              <a:off x="3938" y="1827"/>
              <a:ext cx="182" cy="182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941" name="Line 189"/>
            <p:cNvSpPr>
              <a:spLocks noChangeShapeType="1"/>
            </p:cNvSpPr>
            <p:nvPr/>
          </p:nvSpPr>
          <p:spPr bwMode="auto">
            <a:xfrm>
              <a:off x="4118" y="191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4942" name="Line 190"/>
            <p:cNvSpPr>
              <a:spLocks noChangeShapeType="1"/>
            </p:cNvSpPr>
            <p:nvPr/>
          </p:nvSpPr>
          <p:spPr bwMode="auto">
            <a:xfrm>
              <a:off x="4254" y="1918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grpSp>
          <p:nvGrpSpPr>
            <p:cNvPr id="74943" name="Group 191"/>
            <p:cNvGrpSpPr>
              <a:grpSpLocks/>
            </p:cNvGrpSpPr>
            <p:nvPr/>
          </p:nvGrpSpPr>
          <p:grpSpPr bwMode="auto">
            <a:xfrm>
              <a:off x="4162" y="2008"/>
              <a:ext cx="182" cy="75"/>
              <a:chOff x="1882" y="3475"/>
              <a:chExt cx="182" cy="75"/>
            </a:xfrm>
          </p:grpSpPr>
          <p:sp>
            <p:nvSpPr>
              <p:cNvPr id="74944" name="Line 192"/>
              <p:cNvSpPr>
                <a:spLocks noChangeShapeType="1"/>
              </p:cNvSpPr>
              <p:nvPr/>
            </p:nvSpPr>
            <p:spPr bwMode="auto">
              <a:xfrm>
                <a:off x="1882" y="3475"/>
                <a:ext cx="182" cy="0"/>
              </a:xfrm>
              <a:prstGeom prst="line">
                <a:avLst/>
              </a:prstGeom>
              <a:noFill/>
              <a:ln w="12700">
                <a:solidFill>
                  <a:srgbClr val="00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4945" name="Line 193"/>
              <p:cNvSpPr>
                <a:spLocks noChangeShapeType="1"/>
              </p:cNvSpPr>
              <p:nvPr/>
            </p:nvSpPr>
            <p:spPr bwMode="auto">
              <a:xfrm>
                <a:off x="1951" y="3550"/>
                <a:ext cx="45" cy="0"/>
              </a:xfrm>
              <a:prstGeom prst="line">
                <a:avLst/>
              </a:prstGeom>
              <a:noFill/>
              <a:ln w="12700">
                <a:solidFill>
                  <a:srgbClr val="00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4946" name="Line 194"/>
              <p:cNvSpPr>
                <a:spLocks noChangeShapeType="1"/>
              </p:cNvSpPr>
              <p:nvPr/>
            </p:nvSpPr>
            <p:spPr bwMode="auto">
              <a:xfrm>
                <a:off x="1927" y="3513"/>
                <a:ext cx="91" cy="0"/>
              </a:xfrm>
              <a:prstGeom prst="line">
                <a:avLst/>
              </a:prstGeom>
              <a:noFill/>
              <a:ln w="12700">
                <a:solidFill>
                  <a:srgbClr val="00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74949" name="Text Box 197"/>
            <p:cNvSpPr txBox="1">
              <a:spLocks noChangeArrowheads="1"/>
            </p:cNvSpPr>
            <p:nvPr/>
          </p:nvSpPr>
          <p:spPr bwMode="auto">
            <a:xfrm>
              <a:off x="3902" y="1827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400" b="1"/>
                <a:t>12</a:t>
              </a:r>
            </a:p>
          </p:txBody>
        </p:sp>
      </p:grpSp>
      <p:sp>
        <p:nvSpPr>
          <p:cNvPr id="74954" name="Text Box 202"/>
          <p:cNvSpPr txBox="1">
            <a:spLocks noChangeArrowheads="1"/>
          </p:cNvSpPr>
          <p:nvPr/>
        </p:nvSpPr>
        <p:spPr bwMode="auto">
          <a:xfrm>
            <a:off x="4249738" y="4102100"/>
            <a:ext cx="358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1400" b="1"/>
              <a:t>4</a:t>
            </a:r>
          </a:p>
        </p:txBody>
      </p:sp>
      <p:sp>
        <p:nvSpPr>
          <p:cNvPr id="74955" name="Text Box 203"/>
          <p:cNvSpPr txBox="1">
            <a:spLocks noChangeArrowheads="1"/>
          </p:cNvSpPr>
          <p:nvPr/>
        </p:nvSpPr>
        <p:spPr bwMode="auto">
          <a:xfrm>
            <a:off x="4114800" y="45339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1400" b="1"/>
              <a:t>EOF</a:t>
            </a:r>
          </a:p>
        </p:txBody>
      </p:sp>
      <p:sp>
        <p:nvSpPr>
          <p:cNvPr id="74956" name="Text Box 204"/>
          <p:cNvSpPr txBox="1">
            <a:spLocks noChangeArrowheads="1"/>
          </p:cNvSpPr>
          <p:nvPr/>
        </p:nvSpPr>
        <p:spPr bwMode="auto">
          <a:xfrm>
            <a:off x="2619375" y="4957763"/>
            <a:ext cx="40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1400" b="1"/>
              <a:t>12</a:t>
            </a:r>
          </a:p>
        </p:txBody>
      </p:sp>
      <p:sp>
        <p:nvSpPr>
          <p:cNvPr id="74959" name="Text Box 207"/>
          <p:cNvSpPr txBox="1">
            <a:spLocks noChangeArrowheads="1"/>
          </p:cNvSpPr>
          <p:nvPr/>
        </p:nvSpPr>
        <p:spPr bwMode="auto">
          <a:xfrm>
            <a:off x="-25400" y="10731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</a:pPr>
            <a:r>
              <a:rPr lang="es-ES" sz="1600" b="1">
                <a:solidFill>
                  <a:schemeClr val="bg1"/>
                </a:solidFill>
              </a:rPr>
              <a:t>Introducción</a:t>
            </a:r>
          </a:p>
        </p:txBody>
      </p:sp>
      <p:grpSp>
        <p:nvGrpSpPr>
          <p:cNvPr id="74960" name="Group 208"/>
          <p:cNvGrpSpPr>
            <a:grpSpLocks/>
          </p:cNvGrpSpPr>
          <p:nvPr/>
        </p:nvGrpSpPr>
        <p:grpSpPr bwMode="auto">
          <a:xfrm>
            <a:off x="-23813" y="2819400"/>
            <a:ext cx="1695451" cy="233363"/>
            <a:chOff x="-15" y="1615"/>
            <a:chExt cx="1068" cy="147"/>
          </a:xfrm>
        </p:grpSpPr>
        <p:sp>
          <p:nvSpPr>
            <p:cNvPr id="74961" name="Line 209"/>
            <p:cNvSpPr>
              <a:spLocks noChangeShapeType="1"/>
            </p:cNvSpPr>
            <p:nvPr/>
          </p:nvSpPr>
          <p:spPr bwMode="auto">
            <a:xfrm>
              <a:off x="-15" y="1762"/>
              <a:ext cx="106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4962" name="Line 210"/>
            <p:cNvSpPr>
              <a:spLocks noChangeShapeType="1"/>
            </p:cNvSpPr>
            <p:nvPr/>
          </p:nvSpPr>
          <p:spPr bwMode="auto">
            <a:xfrm>
              <a:off x="-13" y="1615"/>
              <a:ext cx="106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4963" name="Text Box 211"/>
          <p:cNvSpPr txBox="1">
            <a:spLocks noChangeArrowheads="1"/>
          </p:cNvSpPr>
          <p:nvPr/>
        </p:nvSpPr>
        <p:spPr bwMode="auto">
          <a:xfrm>
            <a:off x="-23813" y="1363663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rgbClr val="FFFF00"/>
                </a:solidFill>
              </a:rPr>
              <a:t>Archivos</a:t>
            </a:r>
          </a:p>
        </p:txBody>
      </p:sp>
      <p:sp>
        <p:nvSpPr>
          <p:cNvPr id="74964" name="Text Box 212"/>
          <p:cNvSpPr txBox="1">
            <a:spLocks noChangeArrowheads="1"/>
          </p:cNvSpPr>
          <p:nvPr/>
        </p:nvSpPr>
        <p:spPr bwMode="auto">
          <a:xfrm>
            <a:off x="-23813" y="162877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74965" name="Text Box 213"/>
          <p:cNvSpPr txBox="1">
            <a:spLocks noChangeArrowheads="1"/>
          </p:cNvSpPr>
          <p:nvPr/>
        </p:nvSpPr>
        <p:spPr bwMode="auto">
          <a:xfrm>
            <a:off x="-23813" y="207962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Métodos de acceso</a:t>
            </a:r>
          </a:p>
        </p:txBody>
      </p:sp>
      <p:sp>
        <p:nvSpPr>
          <p:cNvPr id="74966" name="Text Box 214"/>
          <p:cNvSpPr txBox="1">
            <a:spLocks noChangeArrowheads="1"/>
          </p:cNvSpPr>
          <p:nvPr/>
        </p:nvSpPr>
        <p:spPr bwMode="auto">
          <a:xfrm>
            <a:off x="-23813" y="2511425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74967" name="Text Box 215"/>
          <p:cNvSpPr txBox="1">
            <a:spLocks noChangeArrowheads="1"/>
          </p:cNvSpPr>
          <p:nvPr/>
        </p:nvSpPr>
        <p:spPr bwMode="auto">
          <a:xfrm>
            <a:off x="-23813" y="277971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rgbClr val="FFFF00"/>
                </a:solidFill>
              </a:rPr>
              <a:t>Ejemplos</a:t>
            </a:r>
          </a:p>
        </p:txBody>
      </p:sp>
      <p:sp>
        <p:nvSpPr>
          <p:cNvPr id="74968" name="Text Box 216"/>
          <p:cNvSpPr txBox="1">
            <a:spLocks noChangeArrowheads="1"/>
          </p:cNvSpPr>
          <p:nvPr/>
        </p:nvSpPr>
        <p:spPr bwMode="auto">
          <a:xfrm>
            <a:off x="-36513" y="30289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Directorios</a:t>
            </a:r>
          </a:p>
        </p:txBody>
      </p:sp>
      <p:sp>
        <p:nvSpPr>
          <p:cNvPr id="74969" name="Text Box 217"/>
          <p:cNvSpPr txBox="1">
            <a:spLocks noChangeArrowheads="1"/>
          </p:cNvSpPr>
          <p:nvPr/>
        </p:nvSpPr>
        <p:spPr bwMode="auto">
          <a:xfrm>
            <a:off x="-36513" y="3284538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74970" name="Text Box 218"/>
          <p:cNvSpPr txBox="1">
            <a:spLocks noChangeArrowheads="1"/>
          </p:cNvSpPr>
          <p:nvPr/>
        </p:nvSpPr>
        <p:spPr bwMode="auto">
          <a:xfrm>
            <a:off x="-36513" y="37036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Estructura</a:t>
            </a:r>
          </a:p>
        </p:txBody>
      </p:sp>
      <p:sp>
        <p:nvSpPr>
          <p:cNvPr id="74971" name="Text Box 219"/>
          <p:cNvSpPr txBox="1">
            <a:spLocks noChangeArrowheads="1"/>
          </p:cNvSpPr>
          <p:nvPr/>
        </p:nvSpPr>
        <p:spPr bwMode="auto">
          <a:xfrm>
            <a:off x="-36513" y="39195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74972" name="Text Box 220"/>
          <p:cNvSpPr txBox="1">
            <a:spLocks noChangeArrowheads="1"/>
          </p:cNvSpPr>
          <p:nvPr/>
        </p:nvSpPr>
        <p:spPr bwMode="auto">
          <a:xfrm>
            <a:off x="-36513" y="41576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74973" name="Text Box 221"/>
          <p:cNvSpPr txBox="1">
            <a:spLocks noChangeArrowheads="1"/>
          </p:cNvSpPr>
          <p:nvPr/>
        </p:nvSpPr>
        <p:spPr bwMode="auto">
          <a:xfrm>
            <a:off x="-36513" y="48688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Parámetros de diseño</a:t>
            </a:r>
          </a:p>
        </p:txBody>
      </p:sp>
      <p:sp>
        <p:nvSpPr>
          <p:cNvPr id="74974" name="Text Box 222"/>
          <p:cNvSpPr txBox="1">
            <a:spLocks noChangeArrowheads="1"/>
          </p:cNvSpPr>
          <p:nvPr/>
        </p:nvSpPr>
        <p:spPr bwMode="auto">
          <a:xfrm>
            <a:off x="-36513" y="52879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Administración del espacio libre</a:t>
            </a:r>
          </a:p>
        </p:txBody>
      </p:sp>
      <p:sp>
        <p:nvSpPr>
          <p:cNvPr id="74975" name="Text Box 223"/>
          <p:cNvSpPr txBox="1">
            <a:spLocks noChangeArrowheads="1"/>
          </p:cNvSpPr>
          <p:nvPr/>
        </p:nvSpPr>
        <p:spPr bwMode="auto">
          <a:xfrm>
            <a:off x="-36513" y="57197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74976" name="AutoShape 224"/>
          <p:cNvSpPr>
            <a:spLocks noChangeArrowheads="1"/>
          </p:cNvSpPr>
          <p:nvPr/>
        </p:nvSpPr>
        <p:spPr bwMode="auto">
          <a:xfrm rot="-5400000">
            <a:off x="1705768" y="2910682"/>
            <a:ext cx="144463" cy="1397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4977" name="Text Box 225"/>
          <p:cNvSpPr txBox="1">
            <a:spLocks noChangeArrowheads="1"/>
          </p:cNvSpPr>
          <p:nvPr/>
        </p:nvSpPr>
        <p:spPr bwMode="auto">
          <a:xfrm>
            <a:off x="-28575" y="4368800"/>
            <a:ext cx="2087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chemeClr val="bg1"/>
                </a:solidFill>
              </a:rPr>
              <a:t>Gestión del almacenamiento</a:t>
            </a:r>
          </a:p>
        </p:txBody>
      </p:sp>
      <p:grpSp>
        <p:nvGrpSpPr>
          <p:cNvPr id="74984" name="Group 232"/>
          <p:cNvGrpSpPr>
            <a:grpSpLocks/>
          </p:cNvGrpSpPr>
          <p:nvPr/>
        </p:nvGrpSpPr>
        <p:grpSpPr bwMode="auto">
          <a:xfrm>
            <a:off x="2339975" y="2398713"/>
            <a:ext cx="2087563" cy="390525"/>
            <a:chOff x="1474" y="1511"/>
            <a:chExt cx="1315" cy="246"/>
          </a:xfrm>
        </p:grpSpPr>
        <p:sp>
          <p:nvSpPr>
            <p:cNvPr id="74979" name="Text Box 227"/>
            <p:cNvSpPr txBox="1">
              <a:spLocks noChangeArrowheads="1"/>
            </p:cNvSpPr>
            <p:nvPr/>
          </p:nvSpPr>
          <p:spPr bwMode="auto">
            <a:xfrm>
              <a:off x="1474" y="1511"/>
              <a:ext cx="7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nexo</a:t>
              </a:r>
            </a:p>
          </p:txBody>
        </p:sp>
        <p:sp>
          <p:nvSpPr>
            <p:cNvPr id="74980" name="Text Box 228"/>
            <p:cNvSpPr txBox="1">
              <a:spLocks noChangeArrowheads="1"/>
            </p:cNvSpPr>
            <p:nvPr/>
          </p:nvSpPr>
          <p:spPr bwMode="auto">
            <a:xfrm>
              <a:off x="2427" y="1526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3</a:t>
              </a:r>
            </a:p>
          </p:txBody>
        </p:sp>
      </p:grpSp>
      <p:grpSp>
        <p:nvGrpSpPr>
          <p:cNvPr id="74992" name="Group 240"/>
          <p:cNvGrpSpPr>
            <a:grpSpLocks/>
          </p:cNvGrpSpPr>
          <p:nvPr/>
        </p:nvGrpSpPr>
        <p:grpSpPr bwMode="auto">
          <a:xfrm>
            <a:off x="2339975" y="2774950"/>
            <a:ext cx="2022475" cy="366713"/>
            <a:chOff x="1474" y="1748"/>
            <a:chExt cx="1274" cy="231"/>
          </a:xfrm>
        </p:grpSpPr>
        <p:sp>
          <p:nvSpPr>
            <p:cNvPr id="74981" name="Text Box 229"/>
            <p:cNvSpPr txBox="1">
              <a:spLocks noChangeArrowheads="1"/>
            </p:cNvSpPr>
            <p:nvPr/>
          </p:nvSpPr>
          <p:spPr bwMode="auto">
            <a:xfrm>
              <a:off x="1474" y="1748"/>
              <a:ext cx="7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maty</a:t>
              </a:r>
            </a:p>
          </p:txBody>
        </p:sp>
        <p:sp>
          <p:nvSpPr>
            <p:cNvPr id="74982" name="Text Box 230"/>
            <p:cNvSpPr txBox="1">
              <a:spLocks noChangeArrowheads="1"/>
            </p:cNvSpPr>
            <p:nvPr/>
          </p:nvSpPr>
          <p:spPr bwMode="auto">
            <a:xfrm>
              <a:off x="2386" y="1748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7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7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7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7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7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7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7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74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7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7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7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7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7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7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7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7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7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7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7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2000" fill="hold"/>
                                        <p:tgtEl>
                                          <p:spTgt spid="747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747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747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2000" fill="hold"/>
                                        <p:tgtEl>
                                          <p:spTgt spid="748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160" dur="2000" fill="hold"/>
                                        <p:tgtEl>
                                          <p:spTgt spid="748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2000" fill="hold"/>
                                        <p:tgtEl>
                                          <p:spTgt spid="748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"/>
                            </p:stCondLst>
                            <p:childTnLst>
                              <p:par>
                                <p:cTn id="1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7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2000" fill="hold"/>
                                        <p:tgtEl>
                                          <p:spTgt spid="747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747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747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2000" fill="hold"/>
                                        <p:tgtEl>
                                          <p:spTgt spid="748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748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748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000"/>
                            </p:stCondLst>
                            <p:childTnLst>
                              <p:par>
                                <p:cTn id="17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7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2000" fill="hold"/>
                                        <p:tgtEl>
                                          <p:spTgt spid="747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747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747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2000" fill="hold"/>
                                        <p:tgtEl>
                                          <p:spTgt spid="748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188" dur="2000" fill="hold"/>
                                        <p:tgtEl>
                                          <p:spTgt spid="748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2000" fill="hold"/>
                                        <p:tgtEl>
                                          <p:spTgt spid="748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6000"/>
                            </p:stCondLst>
                            <p:childTnLst>
                              <p:par>
                                <p:cTn id="19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74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2000" fill="hold"/>
                                        <p:tgtEl>
                                          <p:spTgt spid="748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748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2000" fill="hold"/>
                                        <p:tgtEl>
                                          <p:spTgt spid="748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2000" fill="hold"/>
                                        <p:tgtEl>
                                          <p:spTgt spid="748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748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2000" fill="hold"/>
                                        <p:tgtEl>
                                          <p:spTgt spid="748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8000"/>
                            </p:stCondLst>
                            <p:childTnLst>
                              <p:par>
                                <p:cTn id="20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7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1" dur="2000" fill="hold"/>
                                        <p:tgtEl>
                                          <p:spTgt spid="747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212" dur="2000" fill="hold"/>
                                        <p:tgtEl>
                                          <p:spTgt spid="747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3" dur="2000" fill="hold"/>
                                        <p:tgtEl>
                                          <p:spTgt spid="747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2000" fill="hold"/>
                                        <p:tgtEl>
                                          <p:spTgt spid="748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748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748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7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2000" fill="hold"/>
                                        <p:tgtEl>
                                          <p:spTgt spid="748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226" dur="2000" fill="hold"/>
                                        <p:tgtEl>
                                          <p:spTgt spid="748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" dur="2000" fill="hold"/>
                                        <p:tgtEl>
                                          <p:spTgt spid="748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2000" fill="hold"/>
                                        <p:tgtEl>
                                          <p:spTgt spid="748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748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1" dur="2000" fill="hold"/>
                                        <p:tgtEl>
                                          <p:spTgt spid="748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74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2000" fill="hold"/>
                                        <p:tgtEl>
                                          <p:spTgt spid="748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240" dur="2000" fill="hold"/>
                                        <p:tgtEl>
                                          <p:spTgt spid="748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2000" fill="hold"/>
                                        <p:tgtEl>
                                          <p:spTgt spid="748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2000" fill="hold"/>
                                        <p:tgtEl>
                                          <p:spTgt spid="748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244" dur="2000" fill="hold"/>
                                        <p:tgtEl>
                                          <p:spTgt spid="748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748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74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74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2000" fill="hold"/>
                                        <p:tgtEl>
                                          <p:spTgt spid="747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258" dur="2000" fill="hold"/>
                                        <p:tgtEl>
                                          <p:spTgt spid="747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747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1" dur="2000" fill="hold"/>
                                        <p:tgtEl>
                                          <p:spTgt spid="748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262" dur="2000" fill="hold"/>
                                        <p:tgtEl>
                                          <p:spTgt spid="748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3" dur="2000" fill="hold"/>
                                        <p:tgtEl>
                                          <p:spTgt spid="748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000"/>
                            </p:stCondLst>
                            <p:childTnLst>
                              <p:par>
                                <p:cTn id="2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7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1" dur="2000" fill="hold"/>
                                        <p:tgtEl>
                                          <p:spTgt spid="747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272" dur="2000" fill="hold"/>
                                        <p:tgtEl>
                                          <p:spTgt spid="747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3" dur="2000" fill="hold"/>
                                        <p:tgtEl>
                                          <p:spTgt spid="747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5" dur="2000" fill="hold"/>
                                        <p:tgtEl>
                                          <p:spTgt spid="748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276" dur="2000" fill="hold"/>
                                        <p:tgtEl>
                                          <p:spTgt spid="748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7" dur="2000" fill="hold"/>
                                        <p:tgtEl>
                                          <p:spTgt spid="748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4000"/>
                            </p:stCondLst>
                            <p:childTnLst>
                              <p:par>
                                <p:cTn id="2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7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4500"/>
                            </p:stCondLst>
                            <p:childTnLst>
                              <p:par>
                                <p:cTn id="28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6" dur="2000" fill="hold"/>
                                        <p:tgtEl>
                                          <p:spTgt spid="747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287" dur="2000" fill="hold"/>
                                        <p:tgtEl>
                                          <p:spTgt spid="747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8" dur="2000" fill="hold"/>
                                        <p:tgtEl>
                                          <p:spTgt spid="747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0" dur="2000" fill="hold"/>
                                        <p:tgtEl>
                                          <p:spTgt spid="748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291" dur="2000" fill="hold"/>
                                        <p:tgtEl>
                                          <p:spTgt spid="748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2" dur="2000" fill="hold"/>
                                        <p:tgtEl>
                                          <p:spTgt spid="748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5" grpId="0" animBg="1"/>
      <p:bldP spid="74766" grpId="0" animBg="1"/>
      <p:bldP spid="74767" grpId="0" animBg="1"/>
      <p:bldP spid="74768" grpId="0" animBg="1"/>
      <p:bldP spid="74769" grpId="0" animBg="1"/>
      <p:bldP spid="74770" grpId="0" animBg="1"/>
      <p:bldP spid="74771" grpId="0" animBg="1"/>
      <p:bldP spid="74772" grpId="0" animBg="1"/>
      <p:bldP spid="74773" grpId="0" animBg="1"/>
      <p:bldP spid="74774" grpId="0" animBg="1"/>
      <p:bldP spid="74775" grpId="0" animBg="1"/>
      <p:bldP spid="74776" grpId="0" animBg="1"/>
      <p:bldP spid="74777" grpId="0" animBg="1"/>
      <p:bldP spid="74778" grpId="0" animBg="1"/>
      <p:bldP spid="74779" grpId="0" animBg="1"/>
      <p:bldP spid="74780" grpId="0" animBg="1"/>
      <p:bldP spid="74781" grpId="0" animBg="1"/>
      <p:bldP spid="74782" grpId="0" animBg="1"/>
      <p:bldP spid="74783" grpId="0" animBg="1"/>
      <p:bldP spid="74784" grpId="0" animBg="1"/>
      <p:bldP spid="74785" grpId="0"/>
      <p:bldP spid="74786" grpId="0"/>
      <p:bldP spid="74787" grpId="0"/>
      <p:bldP spid="74788" grpId="0"/>
      <p:bldP spid="74789" grpId="0"/>
      <p:bldP spid="74790" grpId="0"/>
      <p:bldP spid="74791" grpId="0"/>
      <p:bldP spid="74792" grpId="0"/>
      <p:bldP spid="74793" grpId="0"/>
      <p:bldP spid="74794" grpId="0"/>
      <p:bldP spid="74795" grpId="0"/>
      <p:bldP spid="74796" grpId="0"/>
      <p:bldP spid="74797" grpId="0"/>
      <p:bldP spid="74798" grpId="0"/>
      <p:bldP spid="74799" grpId="0"/>
      <p:bldP spid="74800" grpId="0" animBg="1"/>
      <p:bldP spid="74801" grpId="0" animBg="1"/>
      <p:bldP spid="74802" grpId="0" animBg="1"/>
      <p:bldP spid="74803" grpId="0" animBg="1"/>
      <p:bldP spid="74804" grpId="0" animBg="1"/>
      <p:bldP spid="74805" grpId="0"/>
      <p:bldP spid="74806" grpId="0"/>
      <p:bldP spid="74807" grpId="0"/>
      <p:bldP spid="74808" grpId="0"/>
      <p:bldP spid="74809" grpId="0"/>
      <p:bldP spid="74869" grpId="0"/>
      <p:bldP spid="74915" grpId="0"/>
      <p:bldP spid="74916" grpId="0"/>
      <p:bldP spid="74917" grpId="0"/>
      <p:bldP spid="74918" grpId="0"/>
      <p:bldP spid="74919" grpId="0"/>
      <p:bldP spid="74920" grpId="0"/>
      <p:bldP spid="74921" grpId="0"/>
      <p:bldP spid="74954" grpId="0"/>
      <p:bldP spid="74955" grpId="0"/>
      <p:bldP spid="749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2EE0-CB03-48E1-9FEB-0C612CC18CBF}" type="slidenum">
              <a:rPr lang="es-ES"/>
              <a:pPr/>
              <a:t>16</a:t>
            </a:fld>
            <a:endParaRPr lang="es-ES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>
                <a:solidFill>
                  <a:srgbClr val="000099"/>
                </a:solidFill>
              </a:rPr>
              <a:t>Ejemplos</a:t>
            </a:r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1789113" y="1079500"/>
            <a:ext cx="69945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175" indent="11113">
              <a:spcBef>
                <a:spcPct val="20000"/>
              </a:spcBef>
            </a:pPr>
            <a:r>
              <a:rPr lang="es-ES" sz="2700">
                <a:solidFill>
                  <a:srgbClr val="0066FF"/>
                </a:solidFill>
              </a:rPr>
              <a:t>Esquema FAT: File Allocation Table (cont.)</a:t>
            </a:r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2051050" y="1916113"/>
            <a:ext cx="709295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33CC33"/>
              </a:buClr>
              <a:buSzPct val="140000"/>
              <a:buFont typeface="Wingdings" pitchFamily="2" charset="2"/>
              <a:buChar char="ü"/>
            </a:pPr>
            <a:r>
              <a:rPr lang="es-ES" sz="2600">
                <a:solidFill>
                  <a:srgbClr val="003366"/>
                </a:solidFill>
              </a:rPr>
              <a:t>Los bloques sólo contienen datos</a:t>
            </a:r>
          </a:p>
          <a:p>
            <a:pPr marL="342900" indent="-342900">
              <a:spcBef>
                <a:spcPct val="20000"/>
              </a:spcBef>
              <a:buClr>
                <a:srgbClr val="33CC33"/>
              </a:buClr>
              <a:buSzPct val="140000"/>
              <a:buFont typeface="Wingdings" pitchFamily="2" charset="2"/>
              <a:buChar char="ü"/>
            </a:pPr>
            <a:r>
              <a:rPr lang="es-ES" sz="2600">
                <a:solidFill>
                  <a:srgbClr val="003366"/>
                </a:solidFill>
              </a:rPr>
              <a:t>Si se coloca la FAT en memoria principal o en una memoria caché mejora significativamente el rendimiento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endParaRPr lang="es-ES" sz="2600">
              <a:solidFill>
                <a:srgbClr val="003366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600">
                <a:solidFill>
                  <a:srgbClr val="003366"/>
                </a:solidFill>
              </a:rPr>
              <a:t>Ocupa memoria principal o memoria caché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600">
                <a:solidFill>
                  <a:srgbClr val="003366"/>
                </a:solidFill>
              </a:rPr>
              <a:t>Dificultades en el acceso directo a los archivos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600">
                <a:solidFill>
                  <a:srgbClr val="003366"/>
                </a:solidFill>
              </a:rPr>
              <a:t>Baja fiabilidad</a:t>
            </a:r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-25400" y="10731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</a:pPr>
            <a:r>
              <a:rPr lang="es-ES" sz="1600" b="1">
                <a:solidFill>
                  <a:schemeClr val="bg1"/>
                </a:solidFill>
              </a:rPr>
              <a:t>Introducción</a:t>
            </a:r>
          </a:p>
        </p:txBody>
      </p:sp>
      <p:grpSp>
        <p:nvGrpSpPr>
          <p:cNvPr id="73743" name="Group 15"/>
          <p:cNvGrpSpPr>
            <a:grpSpLocks/>
          </p:cNvGrpSpPr>
          <p:nvPr/>
        </p:nvGrpSpPr>
        <p:grpSpPr bwMode="auto">
          <a:xfrm>
            <a:off x="-23813" y="2819400"/>
            <a:ext cx="1695451" cy="233363"/>
            <a:chOff x="-15" y="1615"/>
            <a:chExt cx="1068" cy="147"/>
          </a:xfrm>
        </p:grpSpPr>
        <p:sp>
          <p:nvSpPr>
            <p:cNvPr id="73744" name="Line 16"/>
            <p:cNvSpPr>
              <a:spLocks noChangeShapeType="1"/>
            </p:cNvSpPr>
            <p:nvPr/>
          </p:nvSpPr>
          <p:spPr bwMode="auto">
            <a:xfrm>
              <a:off x="-15" y="1762"/>
              <a:ext cx="106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3745" name="Line 17"/>
            <p:cNvSpPr>
              <a:spLocks noChangeShapeType="1"/>
            </p:cNvSpPr>
            <p:nvPr/>
          </p:nvSpPr>
          <p:spPr bwMode="auto">
            <a:xfrm>
              <a:off x="-13" y="1615"/>
              <a:ext cx="106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3746" name="Text Box 18"/>
          <p:cNvSpPr txBox="1">
            <a:spLocks noChangeArrowheads="1"/>
          </p:cNvSpPr>
          <p:nvPr/>
        </p:nvSpPr>
        <p:spPr bwMode="auto">
          <a:xfrm>
            <a:off x="-23813" y="1363663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rgbClr val="FFFF00"/>
                </a:solidFill>
              </a:rPr>
              <a:t>Archivos</a:t>
            </a:r>
          </a:p>
        </p:txBody>
      </p:sp>
      <p:sp>
        <p:nvSpPr>
          <p:cNvPr id="73747" name="Text Box 19"/>
          <p:cNvSpPr txBox="1">
            <a:spLocks noChangeArrowheads="1"/>
          </p:cNvSpPr>
          <p:nvPr/>
        </p:nvSpPr>
        <p:spPr bwMode="auto">
          <a:xfrm>
            <a:off x="-23813" y="162877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73748" name="Text Box 20"/>
          <p:cNvSpPr txBox="1">
            <a:spLocks noChangeArrowheads="1"/>
          </p:cNvSpPr>
          <p:nvPr/>
        </p:nvSpPr>
        <p:spPr bwMode="auto">
          <a:xfrm>
            <a:off x="-23813" y="207962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Métodos de acceso</a:t>
            </a:r>
          </a:p>
        </p:txBody>
      </p:sp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-23813" y="2511425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73750" name="Text Box 22"/>
          <p:cNvSpPr txBox="1">
            <a:spLocks noChangeArrowheads="1"/>
          </p:cNvSpPr>
          <p:nvPr/>
        </p:nvSpPr>
        <p:spPr bwMode="auto">
          <a:xfrm>
            <a:off x="-23813" y="277971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rgbClr val="FFFF00"/>
                </a:solidFill>
              </a:rPr>
              <a:t>Ejemplos</a:t>
            </a:r>
          </a:p>
        </p:txBody>
      </p:sp>
      <p:sp>
        <p:nvSpPr>
          <p:cNvPr id="73751" name="Text Box 23"/>
          <p:cNvSpPr txBox="1">
            <a:spLocks noChangeArrowheads="1"/>
          </p:cNvSpPr>
          <p:nvPr/>
        </p:nvSpPr>
        <p:spPr bwMode="auto">
          <a:xfrm>
            <a:off x="-36513" y="30289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Directorios</a:t>
            </a:r>
          </a:p>
        </p:txBody>
      </p:sp>
      <p:sp>
        <p:nvSpPr>
          <p:cNvPr id="73752" name="Text Box 24"/>
          <p:cNvSpPr txBox="1">
            <a:spLocks noChangeArrowheads="1"/>
          </p:cNvSpPr>
          <p:nvPr/>
        </p:nvSpPr>
        <p:spPr bwMode="auto">
          <a:xfrm>
            <a:off x="-36513" y="3284538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73753" name="Text Box 25"/>
          <p:cNvSpPr txBox="1">
            <a:spLocks noChangeArrowheads="1"/>
          </p:cNvSpPr>
          <p:nvPr/>
        </p:nvSpPr>
        <p:spPr bwMode="auto">
          <a:xfrm>
            <a:off x="-36513" y="37036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Estructura</a:t>
            </a:r>
          </a:p>
        </p:txBody>
      </p:sp>
      <p:sp>
        <p:nvSpPr>
          <p:cNvPr id="73754" name="Text Box 26"/>
          <p:cNvSpPr txBox="1">
            <a:spLocks noChangeArrowheads="1"/>
          </p:cNvSpPr>
          <p:nvPr/>
        </p:nvSpPr>
        <p:spPr bwMode="auto">
          <a:xfrm>
            <a:off x="-36513" y="39195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73755" name="Text Box 27"/>
          <p:cNvSpPr txBox="1">
            <a:spLocks noChangeArrowheads="1"/>
          </p:cNvSpPr>
          <p:nvPr/>
        </p:nvSpPr>
        <p:spPr bwMode="auto">
          <a:xfrm>
            <a:off x="-36513" y="41576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73756" name="Text Box 28"/>
          <p:cNvSpPr txBox="1">
            <a:spLocks noChangeArrowheads="1"/>
          </p:cNvSpPr>
          <p:nvPr/>
        </p:nvSpPr>
        <p:spPr bwMode="auto">
          <a:xfrm>
            <a:off x="-36513" y="48688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Parámetros de diseño</a:t>
            </a:r>
          </a:p>
        </p:txBody>
      </p:sp>
      <p:sp>
        <p:nvSpPr>
          <p:cNvPr id="73757" name="Text Box 29"/>
          <p:cNvSpPr txBox="1">
            <a:spLocks noChangeArrowheads="1"/>
          </p:cNvSpPr>
          <p:nvPr/>
        </p:nvSpPr>
        <p:spPr bwMode="auto">
          <a:xfrm>
            <a:off x="-36513" y="52879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Administración del espacio libre</a:t>
            </a:r>
          </a:p>
        </p:txBody>
      </p:sp>
      <p:sp>
        <p:nvSpPr>
          <p:cNvPr id="73758" name="Text Box 30"/>
          <p:cNvSpPr txBox="1">
            <a:spLocks noChangeArrowheads="1"/>
          </p:cNvSpPr>
          <p:nvPr/>
        </p:nvSpPr>
        <p:spPr bwMode="auto">
          <a:xfrm>
            <a:off x="-36513" y="57197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73759" name="AutoShape 31"/>
          <p:cNvSpPr>
            <a:spLocks noChangeArrowheads="1"/>
          </p:cNvSpPr>
          <p:nvPr/>
        </p:nvSpPr>
        <p:spPr bwMode="auto">
          <a:xfrm rot="-5400000">
            <a:off x="1705768" y="2910682"/>
            <a:ext cx="144463" cy="1397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3760" name="Text Box 32"/>
          <p:cNvSpPr txBox="1">
            <a:spLocks noChangeArrowheads="1"/>
          </p:cNvSpPr>
          <p:nvPr/>
        </p:nvSpPr>
        <p:spPr bwMode="auto">
          <a:xfrm>
            <a:off x="-28575" y="4368800"/>
            <a:ext cx="2087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chemeClr val="bg1"/>
                </a:solidFill>
              </a:rPr>
              <a:t>Gestión del almacenamiento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BFA2-8046-4E42-8A9D-4DCA743B2722}" type="slidenum">
              <a:rPr lang="es-ES"/>
              <a:pPr/>
              <a:t>17</a:t>
            </a:fld>
            <a:endParaRPr lang="es-ES"/>
          </a:p>
        </p:txBody>
      </p:sp>
      <p:sp>
        <p:nvSpPr>
          <p:cNvPr id="75807" name="Rectangle 31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>
                <a:solidFill>
                  <a:srgbClr val="000099"/>
                </a:solidFill>
              </a:rPr>
              <a:t>Ejemplos</a:t>
            </a:r>
          </a:p>
        </p:txBody>
      </p:sp>
      <p:sp>
        <p:nvSpPr>
          <p:cNvPr id="75813" name="Rectangle 37"/>
          <p:cNvSpPr>
            <a:spLocks noChangeArrowheads="1"/>
          </p:cNvSpPr>
          <p:nvPr/>
        </p:nvSpPr>
        <p:spPr bwMode="auto">
          <a:xfrm>
            <a:off x="1789113" y="1079500"/>
            <a:ext cx="69945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175" indent="11113">
              <a:spcBef>
                <a:spcPct val="20000"/>
              </a:spcBef>
            </a:pPr>
            <a:r>
              <a:rPr lang="es-ES" sz="2700">
                <a:solidFill>
                  <a:srgbClr val="0066FF"/>
                </a:solidFill>
              </a:rPr>
              <a:t>Esquema nodo-i</a:t>
            </a:r>
          </a:p>
        </p:txBody>
      </p:sp>
      <p:sp>
        <p:nvSpPr>
          <p:cNvPr id="75814" name="Rectangle 38"/>
          <p:cNvSpPr>
            <a:spLocks noChangeArrowheads="1"/>
          </p:cNvSpPr>
          <p:nvPr/>
        </p:nvSpPr>
        <p:spPr bwMode="auto">
          <a:xfrm>
            <a:off x="1808163" y="1628775"/>
            <a:ext cx="7418387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UNIX, Linux, Minix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Variante de la asignación indexada, según un esquema combinado con enlaces a bloques directos e indirectos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66FF"/>
                </a:solidFill>
              </a:rPr>
              <a:t>Nodo-i</a:t>
            </a:r>
            <a:r>
              <a:rPr lang="es-ES" sz="2700">
                <a:solidFill>
                  <a:srgbClr val="003366"/>
                </a:solidFill>
              </a:rPr>
              <a:t>: Tipo Abstracto de Datos que contiene información sobre las propiedades de un archivo excepto el nombre, así como los enlaces a los datos.</a:t>
            </a:r>
            <a:endParaRPr lang="es-ES" sz="2800">
              <a:solidFill>
                <a:srgbClr val="003366"/>
              </a:solidFill>
            </a:endParaRPr>
          </a:p>
        </p:txBody>
      </p:sp>
      <p:sp>
        <p:nvSpPr>
          <p:cNvPr id="75815" name="Text Box 39"/>
          <p:cNvSpPr txBox="1">
            <a:spLocks noChangeArrowheads="1"/>
          </p:cNvSpPr>
          <p:nvPr/>
        </p:nvSpPr>
        <p:spPr bwMode="auto">
          <a:xfrm>
            <a:off x="-25400" y="10731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</a:pPr>
            <a:r>
              <a:rPr lang="es-ES" sz="1600" b="1">
                <a:solidFill>
                  <a:schemeClr val="bg1"/>
                </a:solidFill>
              </a:rPr>
              <a:t>Introducción</a:t>
            </a:r>
          </a:p>
        </p:txBody>
      </p:sp>
      <p:grpSp>
        <p:nvGrpSpPr>
          <p:cNvPr id="75816" name="Group 40"/>
          <p:cNvGrpSpPr>
            <a:grpSpLocks/>
          </p:cNvGrpSpPr>
          <p:nvPr/>
        </p:nvGrpSpPr>
        <p:grpSpPr bwMode="auto">
          <a:xfrm>
            <a:off x="-23813" y="2819400"/>
            <a:ext cx="1695451" cy="233363"/>
            <a:chOff x="-15" y="1615"/>
            <a:chExt cx="1068" cy="147"/>
          </a:xfrm>
        </p:grpSpPr>
        <p:sp>
          <p:nvSpPr>
            <p:cNvPr id="75817" name="Line 41"/>
            <p:cNvSpPr>
              <a:spLocks noChangeShapeType="1"/>
            </p:cNvSpPr>
            <p:nvPr/>
          </p:nvSpPr>
          <p:spPr bwMode="auto">
            <a:xfrm>
              <a:off x="-15" y="1762"/>
              <a:ext cx="106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5818" name="Line 42"/>
            <p:cNvSpPr>
              <a:spLocks noChangeShapeType="1"/>
            </p:cNvSpPr>
            <p:nvPr/>
          </p:nvSpPr>
          <p:spPr bwMode="auto">
            <a:xfrm>
              <a:off x="-13" y="1615"/>
              <a:ext cx="106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5819" name="Text Box 43"/>
          <p:cNvSpPr txBox="1">
            <a:spLocks noChangeArrowheads="1"/>
          </p:cNvSpPr>
          <p:nvPr/>
        </p:nvSpPr>
        <p:spPr bwMode="auto">
          <a:xfrm>
            <a:off x="-23813" y="1363663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rgbClr val="FFFF00"/>
                </a:solidFill>
              </a:rPr>
              <a:t>Archivos</a:t>
            </a:r>
          </a:p>
        </p:txBody>
      </p:sp>
      <p:sp>
        <p:nvSpPr>
          <p:cNvPr id="75820" name="Text Box 44"/>
          <p:cNvSpPr txBox="1">
            <a:spLocks noChangeArrowheads="1"/>
          </p:cNvSpPr>
          <p:nvPr/>
        </p:nvSpPr>
        <p:spPr bwMode="auto">
          <a:xfrm>
            <a:off x="-23813" y="162877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75821" name="Text Box 45"/>
          <p:cNvSpPr txBox="1">
            <a:spLocks noChangeArrowheads="1"/>
          </p:cNvSpPr>
          <p:nvPr/>
        </p:nvSpPr>
        <p:spPr bwMode="auto">
          <a:xfrm>
            <a:off x="-23813" y="207962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Métodos de acceso</a:t>
            </a:r>
          </a:p>
        </p:txBody>
      </p:sp>
      <p:sp>
        <p:nvSpPr>
          <p:cNvPr id="75822" name="Text Box 46"/>
          <p:cNvSpPr txBox="1">
            <a:spLocks noChangeArrowheads="1"/>
          </p:cNvSpPr>
          <p:nvPr/>
        </p:nvSpPr>
        <p:spPr bwMode="auto">
          <a:xfrm>
            <a:off x="-23813" y="2511425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75823" name="Text Box 47"/>
          <p:cNvSpPr txBox="1">
            <a:spLocks noChangeArrowheads="1"/>
          </p:cNvSpPr>
          <p:nvPr/>
        </p:nvSpPr>
        <p:spPr bwMode="auto">
          <a:xfrm>
            <a:off x="-23813" y="277971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rgbClr val="FFFF00"/>
                </a:solidFill>
              </a:rPr>
              <a:t>Ejemplos</a:t>
            </a:r>
          </a:p>
        </p:txBody>
      </p:sp>
      <p:sp>
        <p:nvSpPr>
          <p:cNvPr id="75824" name="Text Box 48"/>
          <p:cNvSpPr txBox="1">
            <a:spLocks noChangeArrowheads="1"/>
          </p:cNvSpPr>
          <p:nvPr/>
        </p:nvSpPr>
        <p:spPr bwMode="auto">
          <a:xfrm>
            <a:off x="-36513" y="30289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Directorios</a:t>
            </a:r>
          </a:p>
        </p:txBody>
      </p:sp>
      <p:sp>
        <p:nvSpPr>
          <p:cNvPr id="75825" name="Text Box 49"/>
          <p:cNvSpPr txBox="1">
            <a:spLocks noChangeArrowheads="1"/>
          </p:cNvSpPr>
          <p:nvPr/>
        </p:nvSpPr>
        <p:spPr bwMode="auto">
          <a:xfrm>
            <a:off x="-36513" y="3284538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75826" name="Text Box 50"/>
          <p:cNvSpPr txBox="1">
            <a:spLocks noChangeArrowheads="1"/>
          </p:cNvSpPr>
          <p:nvPr/>
        </p:nvSpPr>
        <p:spPr bwMode="auto">
          <a:xfrm>
            <a:off x="-36513" y="37036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Estructura</a:t>
            </a:r>
          </a:p>
        </p:txBody>
      </p:sp>
      <p:sp>
        <p:nvSpPr>
          <p:cNvPr id="75827" name="Text Box 51"/>
          <p:cNvSpPr txBox="1">
            <a:spLocks noChangeArrowheads="1"/>
          </p:cNvSpPr>
          <p:nvPr/>
        </p:nvSpPr>
        <p:spPr bwMode="auto">
          <a:xfrm>
            <a:off x="-36513" y="39195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75828" name="Text Box 52"/>
          <p:cNvSpPr txBox="1">
            <a:spLocks noChangeArrowheads="1"/>
          </p:cNvSpPr>
          <p:nvPr/>
        </p:nvSpPr>
        <p:spPr bwMode="auto">
          <a:xfrm>
            <a:off x="-36513" y="41576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75829" name="Text Box 53"/>
          <p:cNvSpPr txBox="1">
            <a:spLocks noChangeArrowheads="1"/>
          </p:cNvSpPr>
          <p:nvPr/>
        </p:nvSpPr>
        <p:spPr bwMode="auto">
          <a:xfrm>
            <a:off x="-36513" y="48688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Parámetros de diseño</a:t>
            </a:r>
          </a:p>
        </p:txBody>
      </p:sp>
      <p:sp>
        <p:nvSpPr>
          <p:cNvPr id="75830" name="Text Box 54"/>
          <p:cNvSpPr txBox="1">
            <a:spLocks noChangeArrowheads="1"/>
          </p:cNvSpPr>
          <p:nvPr/>
        </p:nvSpPr>
        <p:spPr bwMode="auto">
          <a:xfrm>
            <a:off x="-36513" y="52879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Administración del espacio libre</a:t>
            </a:r>
          </a:p>
        </p:txBody>
      </p:sp>
      <p:sp>
        <p:nvSpPr>
          <p:cNvPr id="75831" name="Text Box 55"/>
          <p:cNvSpPr txBox="1">
            <a:spLocks noChangeArrowheads="1"/>
          </p:cNvSpPr>
          <p:nvPr/>
        </p:nvSpPr>
        <p:spPr bwMode="auto">
          <a:xfrm>
            <a:off x="-36513" y="57197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75832" name="AutoShape 56"/>
          <p:cNvSpPr>
            <a:spLocks noChangeArrowheads="1"/>
          </p:cNvSpPr>
          <p:nvPr/>
        </p:nvSpPr>
        <p:spPr bwMode="auto">
          <a:xfrm rot="-5400000">
            <a:off x="1705768" y="2910682"/>
            <a:ext cx="144463" cy="1397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5833" name="Text Box 57"/>
          <p:cNvSpPr txBox="1">
            <a:spLocks noChangeArrowheads="1"/>
          </p:cNvSpPr>
          <p:nvPr/>
        </p:nvSpPr>
        <p:spPr bwMode="auto">
          <a:xfrm>
            <a:off x="-28575" y="4368800"/>
            <a:ext cx="2087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chemeClr val="bg1"/>
                </a:solidFill>
              </a:rPr>
              <a:t>Gestión del almacenamiento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090C-4EB5-4B5F-A3BE-4DC0A3051E66}" type="slidenum">
              <a:rPr lang="es-ES"/>
              <a:pPr/>
              <a:t>18</a:t>
            </a:fld>
            <a:endParaRPr lang="es-E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>
                <a:solidFill>
                  <a:srgbClr val="000099"/>
                </a:solidFill>
              </a:rPr>
              <a:t>Ejemplos</a:t>
            </a:r>
          </a:p>
        </p:txBody>
      </p:sp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1789113" y="1079500"/>
            <a:ext cx="69945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175" indent="11113">
              <a:spcBef>
                <a:spcPct val="20000"/>
              </a:spcBef>
            </a:pPr>
            <a:r>
              <a:rPr lang="es-ES" sz="2700">
                <a:solidFill>
                  <a:srgbClr val="0066FF"/>
                </a:solidFill>
              </a:rPr>
              <a:t>Esquema nodo-i: UNIX  (cont.)</a:t>
            </a:r>
          </a:p>
        </p:txBody>
      </p:sp>
      <p:grpSp>
        <p:nvGrpSpPr>
          <p:cNvPr id="79139" name="Group 291"/>
          <p:cNvGrpSpPr>
            <a:grpSpLocks/>
          </p:cNvGrpSpPr>
          <p:nvPr/>
        </p:nvGrpSpPr>
        <p:grpSpPr bwMode="auto">
          <a:xfrm>
            <a:off x="1954213" y="1628775"/>
            <a:ext cx="2112962" cy="4464050"/>
            <a:chOff x="1231" y="1026"/>
            <a:chExt cx="1331" cy="2812"/>
          </a:xfrm>
        </p:grpSpPr>
        <p:sp>
          <p:nvSpPr>
            <p:cNvPr id="78859" name="Rectangle 11"/>
            <p:cNvSpPr>
              <a:spLocks noChangeArrowheads="1"/>
            </p:cNvSpPr>
            <p:nvPr/>
          </p:nvSpPr>
          <p:spPr bwMode="auto">
            <a:xfrm>
              <a:off x="1244" y="1026"/>
              <a:ext cx="1310" cy="281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8860" name="Text Box 12"/>
            <p:cNvSpPr txBox="1">
              <a:spLocks noChangeArrowheads="1"/>
            </p:cNvSpPr>
            <p:nvPr/>
          </p:nvSpPr>
          <p:spPr bwMode="auto">
            <a:xfrm>
              <a:off x="1383" y="1026"/>
              <a:ext cx="104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400" b="1"/>
                <a:t>Modo del archivo</a:t>
              </a:r>
            </a:p>
          </p:txBody>
        </p:sp>
        <p:sp>
          <p:nvSpPr>
            <p:cNvPr id="78861" name="Text Box 13"/>
            <p:cNvSpPr txBox="1">
              <a:spLocks noChangeArrowheads="1"/>
            </p:cNvSpPr>
            <p:nvPr/>
          </p:nvSpPr>
          <p:spPr bwMode="auto">
            <a:xfrm>
              <a:off x="1338" y="1215"/>
              <a:ext cx="104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b="1"/>
                <a:t>Nº enlaces</a:t>
              </a:r>
            </a:p>
          </p:txBody>
        </p:sp>
        <p:sp>
          <p:nvSpPr>
            <p:cNvPr id="78862" name="Text Box 14"/>
            <p:cNvSpPr txBox="1">
              <a:spLocks noChangeArrowheads="1"/>
            </p:cNvSpPr>
            <p:nvPr/>
          </p:nvSpPr>
          <p:spPr bwMode="auto">
            <a:xfrm>
              <a:off x="1338" y="1412"/>
              <a:ext cx="104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b="1"/>
                <a:t>UID</a:t>
              </a:r>
            </a:p>
          </p:txBody>
        </p:sp>
        <p:sp>
          <p:nvSpPr>
            <p:cNvPr id="78863" name="Text Box 15"/>
            <p:cNvSpPr txBox="1">
              <a:spLocks noChangeArrowheads="1"/>
            </p:cNvSpPr>
            <p:nvPr/>
          </p:nvSpPr>
          <p:spPr bwMode="auto">
            <a:xfrm>
              <a:off x="1338" y="1599"/>
              <a:ext cx="104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b="1"/>
                <a:t>GID</a:t>
              </a:r>
            </a:p>
          </p:txBody>
        </p:sp>
        <p:sp>
          <p:nvSpPr>
            <p:cNvPr id="78864" name="Text Box 16"/>
            <p:cNvSpPr txBox="1">
              <a:spLocks noChangeArrowheads="1"/>
            </p:cNvSpPr>
            <p:nvPr/>
          </p:nvSpPr>
          <p:spPr bwMode="auto">
            <a:xfrm>
              <a:off x="1354" y="1788"/>
              <a:ext cx="104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b="1"/>
                <a:t>tamaño</a:t>
              </a:r>
            </a:p>
          </p:txBody>
        </p:sp>
        <p:sp>
          <p:nvSpPr>
            <p:cNvPr id="78865" name="Text Box 17"/>
            <p:cNvSpPr txBox="1">
              <a:spLocks noChangeArrowheads="1"/>
            </p:cNvSpPr>
            <p:nvPr/>
          </p:nvSpPr>
          <p:spPr bwMode="auto">
            <a:xfrm>
              <a:off x="1338" y="1968"/>
              <a:ext cx="104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b="1"/>
                <a:t>Instante creación</a:t>
              </a:r>
            </a:p>
          </p:txBody>
        </p:sp>
        <p:sp>
          <p:nvSpPr>
            <p:cNvPr id="78866" name="Text Box 18"/>
            <p:cNvSpPr txBox="1">
              <a:spLocks noChangeArrowheads="1"/>
            </p:cNvSpPr>
            <p:nvPr/>
          </p:nvSpPr>
          <p:spPr bwMode="auto">
            <a:xfrm>
              <a:off x="1263" y="2157"/>
              <a:ext cx="122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b="1"/>
                <a:t>Instante últ. acceso</a:t>
              </a:r>
            </a:p>
          </p:txBody>
        </p:sp>
        <p:sp>
          <p:nvSpPr>
            <p:cNvPr id="78867" name="Text Box 19"/>
            <p:cNvSpPr txBox="1">
              <a:spLocks noChangeArrowheads="1"/>
            </p:cNvSpPr>
            <p:nvPr/>
          </p:nvSpPr>
          <p:spPr bwMode="auto">
            <a:xfrm>
              <a:off x="1263" y="2347"/>
              <a:ext cx="122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b="1"/>
                <a:t>Instante últ. Modific</a:t>
              </a:r>
            </a:p>
          </p:txBody>
        </p:sp>
        <p:sp>
          <p:nvSpPr>
            <p:cNvPr id="78868" name="Text Box 20"/>
            <p:cNvSpPr txBox="1">
              <a:spLocks noChangeArrowheads="1"/>
            </p:cNvSpPr>
            <p:nvPr/>
          </p:nvSpPr>
          <p:spPr bwMode="auto">
            <a:xfrm>
              <a:off x="1247" y="2531"/>
              <a:ext cx="122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b="1"/>
                <a:t>Enlace directo 0</a:t>
              </a:r>
            </a:p>
          </p:txBody>
        </p:sp>
        <p:sp>
          <p:nvSpPr>
            <p:cNvPr id="78869" name="Text Box 21"/>
            <p:cNvSpPr txBox="1">
              <a:spLocks noChangeArrowheads="1"/>
            </p:cNvSpPr>
            <p:nvPr/>
          </p:nvSpPr>
          <p:spPr bwMode="auto">
            <a:xfrm>
              <a:off x="1247" y="2704"/>
              <a:ext cx="122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b="1"/>
                <a:t>Enlace directo 1</a:t>
              </a:r>
            </a:p>
          </p:txBody>
        </p:sp>
        <p:sp>
          <p:nvSpPr>
            <p:cNvPr id="78870" name="Text Box 22"/>
            <p:cNvSpPr txBox="1">
              <a:spLocks noChangeArrowheads="1"/>
            </p:cNvSpPr>
            <p:nvPr/>
          </p:nvSpPr>
          <p:spPr bwMode="auto">
            <a:xfrm>
              <a:off x="1247" y="3086"/>
              <a:ext cx="122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b="1"/>
                <a:t>Enlace directo 9</a:t>
              </a:r>
            </a:p>
          </p:txBody>
        </p:sp>
        <p:sp>
          <p:nvSpPr>
            <p:cNvPr id="78871" name="Text Box 23"/>
            <p:cNvSpPr txBox="1">
              <a:spLocks noChangeArrowheads="1"/>
            </p:cNvSpPr>
            <p:nvPr/>
          </p:nvSpPr>
          <p:spPr bwMode="auto">
            <a:xfrm>
              <a:off x="1263" y="3257"/>
              <a:ext cx="122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b="1"/>
                <a:t>Enlace indirecto</a:t>
              </a:r>
            </a:p>
          </p:txBody>
        </p:sp>
        <p:sp>
          <p:nvSpPr>
            <p:cNvPr id="78872" name="Text Box 24"/>
            <p:cNvSpPr txBox="1">
              <a:spLocks noChangeArrowheads="1"/>
            </p:cNvSpPr>
            <p:nvPr/>
          </p:nvSpPr>
          <p:spPr bwMode="auto">
            <a:xfrm>
              <a:off x="1247" y="3465"/>
              <a:ext cx="13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b="1"/>
                <a:t>Enlace indirecto doble</a:t>
              </a:r>
            </a:p>
          </p:txBody>
        </p:sp>
        <p:sp>
          <p:nvSpPr>
            <p:cNvPr id="78873" name="Text Box 25"/>
            <p:cNvSpPr txBox="1">
              <a:spLocks noChangeArrowheads="1"/>
            </p:cNvSpPr>
            <p:nvPr/>
          </p:nvSpPr>
          <p:spPr bwMode="auto">
            <a:xfrm>
              <a:off x="1247" y="3646"/>
              <a:ext cx="13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b="1"/>
                <a:t>Enlace indirecto triple</a:t>
              </a:r>
            </a:p>
          </p:txBody>
        </p:sp>
        <p:sp>
          <p:nvSpPr>
            <p:cNvPr id="78874" name="Line 26"/>
            <p:cNvSpPr>
              <a:spLocks noChangeShapeType="1"/>
            </p:cNvSpPr>
            <p:nvPr/>
          </p:nvSpPr>
          <p:spPr bwMode="auto">
            <a:xfrm>
              <a:off x="1247" y="1228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8875" name="Line 27"/>
            <p:cNvSpPr>
              <a:spLocks noChangeShapeType="1"/>
            </p:cNvSpPr>
            <p:nvPr/>
          </p:nvSpPr>
          <p:spPr bwMode="auto">
            <a:xfrm>
              <a:off x="1247" y="1418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8876" name="Line 28"/>
            <p:cNvSpPr>
              <a:spLocks noChangeShapeType="1"/>
            </p:cNvSpPr>
            <p:nvPr/>
          </p:nvSpPr>
          <p:spPr bwMode="auto">
            <a:xfrm>
              <a:off x="1247" y="1615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8877" name="Line 29"/>
            <p:cNvSpPr>
              <a:spLocks noChangeShapeType="1"/>
            </p:cNvSpPr>
            <p:nvPr/>
          </p:nvSpPr>
          <p:spPr bwMode="auto">
            <a:xfrm>
              <a:off x="1247" y="1797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1247" y="1979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8879" name="Line 31"/>
            <p:cNvSpPr>
              <a:spLocks noChangeShapeType="1"/>
            </p:cNvSpPr>
            <p:nvPr/>
          </p:nvSpPr>
          <p:spPr bwMode="auto">
            <a:xfrm>
              <a:off x="1247" y="2168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1239" y="2357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8881" name="Line 33"/>
            <p:cNvSpPr>
              <a:spLocks noChangeShapeType="1"/>
            </p:cNvSpPr>
            <p:nvPr/>
          </p:nvSpPr>
          <p:spPr bwMode="auto">
            <a:xfrm>
              <a:off x="1239" y="2536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8882" name="Line 34"/>
            <p:cNvSpPr>
              <a:spLocks noChangeShapeType="1"/>
            </p:cNvSpPr>
            <p:nvPr/>
          </p:nvSpPr>
          <p:spPr bwMode="auto">
            <a:xfrm>
              <a:off x="1239" y="2718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8885" name="Line 37"/>
            <p:cNvSpPr>
              <a:spLocks noChangeShapeType="1"/>
            </p:cNvSpPr>
            <p:nvPr/>
          </p:nvSpPr>
          <p:spPr bwMode="auto">
            <a:xfrm>
              <a:off x="1231" y="3278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8887" name="Line 39"/>
            <p:cNvSpPr>
              <a:spLocks noChangeShapeType="1"/>
            </p:cNvSpPr>
            <p:nvPr/>
          </p:nvSpPr>
          <p:spPr bwMode="auto">
            <a:xfrm>
              <a:off x="1247" y="3460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1242" y="3642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grpSp>
          <p:nvGrpSpPr>
            <p:cNvPr id="78902" name="Group 54"/>
            <p:cNvGrpSpPr>
              <a:grpSpLocks/>
            </p:cNvGrpSpPr>
            <p:nvPr/>
          </p:nvGrpSpPr>
          <p:grpSpPr bwMode="auto">
            <a:xfrm>
              <a:off x="1851" y="2894"/>
              <a:ext cx="34" cy="152"/>
              <a:chOff x="3833" y="2568"/>
              <a:chExt cx="34" cy="152"/>
            </a:xfrm>
          </p:grpSpPr>
          <p:sp>
            <p:nvSpPr>
              <p:cNvPr id="78899" name="Oval 51"/>
              <p:cNvSpPr>
                <a:spLocks noChangeArrowheads="1"/>
              </p:cNvSpPr>
              <p:nvPr/>
            </p:nvSpPr>
            <p:spPr bwMode="auto">
              <a:xfrm>
                <a:off x="3833" y="2568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8900" name="Oval 52"/>
              <p:cNvSpPr>
                <a:spLocks noChangeArrowheads="1"/>
              </p:cNvSpPr>
              <p:nvPr/>
            </p:nvSpPr>
            <p:spPr bwMode="auto">
              <a:xfrm>
                <a:off x="3833" y="2622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8901" name="Oval 53"/>
              <p:cNvSpPr>
                <a:spLocks noChangeArrowheads="1"/>
              </p:cNvSpPr>
              <p:nvPr/>
            </p:nvSpPr>
            <p:spPr bwMode="auto">
              <a:xfrm>
                <a:off x="3833" y="2686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sp>
        <p:nvSpPr>
          <p:cNvPr id="78956" name="Line 108"/>
          <p:cNvSpPr>
            <a:spLocks noChangeShapeType="1"/>
          </p:cNvSpPr>
          <p:nvPr/>
        </p:nvSpPr>
        <p:spPr bwMode="auto">
          <a:xfrm flipV="1">
            <a:off x="4067175" y="1916113"/>
            <a:ext cx="720725" cy="2246312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8957" name="Line 109"/>
          <p:cNvSpPr>
            <a:spLocks noChangeShapeType="1"/>
          </p:cNvSpPr>
          <p:nvPr/>
        </p:nvSpPr>
        <p:spPr bwMode="auto">
          <a:xfrm flipV="1">
            <a:off x="4067175" y="2205038"/>
            <a:ext cx="1009650" cy="238918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8959" name="Line 111"/>
          <p:cNvSpPr>
            <a:spLocks noChangeShapeType="1"/>
          </p:cNvSpPr>
          <p:nvPr/>
        </p:nvSpPr>
        <p:spPr bwMode="auto">
          <a:xfrm flipV="1">
            <a:off x="4067175" y="2636838"/>
            <a:ext cx="1081088" cy="246062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78977" name="Group 129"/>
          <p:cNvGrpSpPr>
            <a:grpSpLocks/>
          </p:cNvGrpSpPr>
          <p:nvPr/>
        </p:nvGrpSpPr>
        <p:grpSpPr bwMode="auto">
          <a:xfrm>
            <a:off x="4787900" y="1579563"/>
            <a:ext cx="1073150" cy="336550"/>
            <a:chOff x="2975" y="845"/>
            <a:chExt cx="676" cy="212"/>
          </a:xfrm>
        </p:grpSpPr>
        <p:sp>
          <p:nvSpPr>
            <p:cNvPr id="78961" name="Rectangle 113"/>
            <p:cNvSpPr>
              <a:spLocks noChangeArrowheads="1"/>
            </p:cNvSpPr>
            <p:nvPr/>
          </p:nvSpPr>
          <p:spPr bwMode="auto">
            <a:xfrm>
              <a:off x="2975" y="865"/>
              <a:ext cx="635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8962" name="Text Box 114"/>
            <p:cNvSpPr txBox="1">
              <a:spLocks noChangeArrowheads="1"/>
            </p:cNvSpPr>
            <p:nvPr/>
          </p:nvSpPr>
          <p:spPr bwMode="auto">
            <a:xfrm>
              <a:off x="3061" y="845"/>
              <a:ext cx="5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Datos</a:t>
              </a:r>
            </a:p>
          </p:txBody>
        </p:sp>
      </p:grpSp>
      <p:grpSp>
        <p:nvGrpSpPr>
          <p:cNvPr id="79140" name="Group 292"/>
          <p:cNvGrpSpPr>
            <a:grpSpLocks/>
          </p:cNvGrpSpPr>
          <p:nvPr/>
        </p:nvGrpSpPr>
        <p:grpSpPr bwMode="auto">
          <a:xfrm>
            <a:off x="5095875" y="1939925"/>
            <a:ext cx="1073150" cy="336550"/>
            <a:chOff x="3210" y="1109"/>
            <a:chExt cx="676" cy="212"/>
          </a:xfrm>
        </p:grpSpPr>
        <p:sp>
          <p:nvSpPr>
            <p:cNvPr id="78963" name="Rectangle 115"/>
            <p:cNvSpPr>
              <a:spLocks noChangeArrowheads="1"/>
            </p:cNvSpPr>
            <p:nvPr/>
          </p:nvSpPr>
          <p:spPr bwMode="auto">
            <a:xfrm>
              <a:off x="3210" y="1129"/>
              <a:ext cx="635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8964" name="Text Box 116"/>
            <p:cNvSpPr txBox="1">
              <a:spLocks noChangeArrowheads="1"/>
            </p:cNvSpPr>
            <p:nvPr/>
          </p:nvSpPr>
          <p:spPr bwMode="auto">
            <a:xfrm>
              <a:off x="3296" y="1109"/>
              <a:ext cx="5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Datos</a:t>
              </a:r>
            </a:p>
          </p:txBody>
        </p:sp>
      </p:grpSp>
      <p:grpSp>
        <p:nvGrpSpPr>
          <p:cNvPr id="79141" name="Group 293"/>
          <p:cNvGrpSpPr>
            <a:grpSpLocks/>
          </p:cNvGrpSpPr>
          <p:nvPr/>
        </p:nvGrpSpPr>
        <p:grpSpPr bwMode="auto">
          <a:xfrm>
            <a:off x="5154613" y="2349500"/>
            <a:ext cx="1073150" cy="336550"/>
            <a:chOff x="3288" y="1388"/>
            <a:chExt cx="676" cy="212"/>
          </a:xfrm>
        </p:grpSpPr>
        <p:sp>
          <p:nvSpPr>
            <p:cNvPr id="78965" name="Rectangle 117"/>
            <p:cNvSpPr>
              <a:spLocks noChangeArrowheads="1"/>
            </p:cNvSpPr>
            <p:nvPr/>
          </p:nvSpPr>
          <p:spPr bwMode="auto">
            <a:xfrm>
              <a:off x="3288" y="1408"/>
              <a:ext cx="635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8966" name="Text Box 118"/>
            <p:cNvSpPr txBox="1">
              <a:spLocks noChangeArrowheads="1"/>
            </p:cNvSpPr>
            <p:nvPr/>
          </p:nvSpPr>
          <p:spPr bwMode="auto">
            <a:xfrm>
              <a:off x="3374" y="1388"/>
              <a:ext cx="5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Datos</a:t>
              </a:r>
            </a:p>
          </p:txBody>
        </p:sp>
      </p:grpSp>
      <p:grpSp>
        <p:nvGrpSpPr>
          <p:cNvPr id="78978" name="Group 130"/>
          <p:cNvGrpSpPr>
            <a:grpSpLocks/>
          </p:cNvGrpSpPr>
          <p:nvPr/>
        </p:nvGrpSpPr>
        <p:grpSpPr bwMode="auto">
          <a:xfrm>
            <a:off x="5940425" y="2708275"/>
            <a:ext cx="1073150" cy="336550"/>
            <a:chOff x="2975" y="845"/>
            <a:chExt cx="676" cy="212"/>
          </a:xfrm>
        </p:grpSpPr>
        <p:sp>
          <p:nvSpPr>
            <p:cNvPr id="78979" name="Rectangle 131"/>
            <p:cNvSpPr>
              <a:spLocks noChangeArrowheads="1"/>
            </p:cNvSpPr>
            <p:nvPr/>
          </p:nvSpPr>
          <p:spPr bwMode="auto">
            <a:xfrm>
              <a:off x="2975" y="865"/>
              <a:ext cx="635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8980" name="Text Box 132"/>
            <p:cNvSpPr txBox="1">
              <a:spLocks noChangeArrowheads="1"/>
            </p:cNvSpPr>
            <p:nvPr/>
          </p:nvSpPr>
          <p:spPr bwMode="auto">
            <a:xfrm>
              <a:off x="3061" y="845"/>
              <a:ext cx="5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Datos</a:t>
              </a:r>
            </a:p>
          </p:txBody>
        </p:sp>
      </p:grpSp>
      <p:grpSp>
        <p:nvGrpSpPr>
          <p:cNvPr id="78986" name="Group 138"/>
          <p:cNvGrpSpPr>
            <a:grpSpLocks/>
          </p:cNvGrpSpPr>
          <p:nvPr/>
        </p:nvGrpSpPr>
        <p:grpSpPr bwMode="auto">
          <a:xfrm>
            <a:off x="4932363" y="3500438"/>
            <a:ext cx="503237" cy="636587"/>
            <a:chOff x="4377" y="2069"/>
            <a:chExt cx="498" cy="545"/>
          </a:xfrm>
        </p:grpSpPr>
        <p:sp>
          <p:nvSpPr>
            <p:cNvPr id="78967" name="Rectangle 119"/>
            <p:cNvSpPr>
              <a:spLocks noChangeArrowheads="1"/>
            </p:cNvSpPr>
            <p:nvPr/>
          </p:nvSpPr>
          <p:spPr bwMode="auto">
            <a:xfrm>
              <a:off x="4377" y="2069"/>
              <a:ext cx="498" cy="54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8972" name="Line 124"/>
            <p:cNvSpPr>
              <a:spLocks noChangeShapeType="1"/>
            </p:cNvSpPr>
            <p:nvPr/>
          </p:nvSpPr>
          <p:spPr bwMode="auto">
            <a:xfrm>
              <a:off x="4377" y="2165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8981" name="Line 133"/>
            <p:cNvSpPr>
              <a:spLocks noChangeShapeType="1"/>
            </p:cNvSpPr>
            <p:nvPr/>
          </p:nvSpPr>
          <p:spPr bwMode="auto">
            <a:xfrm>
              <a:off x="4377" y="2261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8982" name="Line 134"/>
            <p:cNvSpPr>
              <a:spLocks noChangeShapeType="1"/>
            </p:cNvSpPr>
            <p:nvPr/>
          </p:nvSpPr>
          <p:spPr bwMode="auto">
            <a:xfrm>
              <a:off x="4377" y="2349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8983" name="Line 135"/>
            <p:cNvSpPr>
              <a:spLocks noChangeShapeType="1"/>
            </p:cNvSpPr>
            <p:nvPr/>
          </p:nvSpPr>
          <p:spPr bwMode="auto">
            <a:xfrm>
              <a:off x="4377" y="2430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8984" name="Line 136"/>
            <p:cNvSpPr>
              <a:spLocks noChangeShapeType="1"/>
            </p:cNvSpPr>
            <p:nvPr/>
          </p:nvSpPr>
          <p:spPr bwMode="auto">
            <a:xfrm>
              <a:off x="4377" y="252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8987" name="Group 139"/>
          <p:cNvGrpSpPr>
            <a:grpSpLocks/>
          </p:cNvGrpSpPr>
          <p:nvPr/>
        </p:nvGrpSpPr>
        <p:grpSpPr bwMode="auto">
          <a:xfrm>
            <a:off x="5999163" y="3357563"/>
            <a:ext cx="1073150" cy="336550"/>
            <a:chOff x="2975" y="845"/>
            <a:chExt cx="676" cy="212"/>
          </a:xfrm>
        </p:grpSpPr>
        <p:sp>
          <p:nvSpPr>
            <p:cNvPr id="78988" name="Rectangle 140"/>
            <p:cNvSpPr>
              <a:spLocks noChangeArrowheads="1"/>
            </p:cNvSpPr>
            <p:nvPr/>
          </p:nvSpPr>
          <p:spPr bwMode="auto">
            <a:xfrm>
              <a:off x="2975" y="865"/>
              <a:ext cx="635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8989" name="Text Box 141"/>
            <p:cNvSpPr txBox="1">
              <a:spLocks noChangeArrowheads="1"/>
            </p:cNvSpPr>
            <p:nvPr/>
          </p:nvSpPr>
          <p:spPr bwMode="auto">
            <a:xfrm>
              <a:off x="3061" y="845"/>
              <a:ext cx="5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Datos</a:t>
              </a:r>
            </a:p>
          </p:txBody>
        </p:sp>
      </p:grpSp>
      <p:sp>
        <p:nvSpPr>
          <p:cNvPr id="78997" name="Line 149"/>
          <p:cNvSpPr>
            <a:spLocks noChangeShapeType="1"/>
          </p:cNvSpPr>
          <p:nvPr/>
        </p:nvSpPr>
        <p:spPr bwMode="auto">
          <a:xfrm flipV="1">
            <a:off x="4067175" y="3789363"/>
            <a:ext cx="865188" cy="158432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8998" name="Line 150"/>
          <p:cNvSpPr>
            <a:spLocks noChangeShapeType="1"/>
          </p:cNvSpPr>
          <p:nvPr/>
        </p:nvSpPr>
        <p:spPr bwMode="auto">
          <a:xfrm flipV="1">
            <a:off x="5435600" y="2924175"/>
            <a:ext cx="503238" cy="6492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8999" name="Line 151"/>
          <p:cNvSpPr>
            <a:spLocks noChangeShapeType="1"/>
          </p:cNvSpPr>
          <p:nvPr/>
        </p:nvSpPr>
        <p:spPr bwMode="auto">
          <a:xfrm flipV="1">
            <a:off x="5435600" y="3573463"/>
            <a:ext cx="504825" cy="49053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9028" name="Line 180"/>
          <p:cNvSpPr>
            <a:spLocks noChangeShapeType="1"/>
          </p:cNvSpPr>
          <p:nvPr/>
        </p:nvSpPr>
        <p:spPr bwMode="auto">
          <a:xfrm flipV="1">
            <a:off x="4067175" y="4797425"/>
            <a:ext cx="865188" cy="8636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9029" name="Line 181"/>
          <p:cNvSpPr>
            <a:spLocks noChangeShapeType="1"/>
          </p:cNvSpPr>
          <p:nvPr/>
        </p:nvSpPr>
        <p:spPr bwMode="auto">
          <a:xfrm>
            <a:off x="4067175" y="5948363"/>
            <a:ext cx="865188" cy="21748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79030" name="Group 182"/>
          <p:cNvGrpSpPr>
            <a:grpSpLocks/>
          </p:cNvGrpSpPr>
          <p:nvPr/>
        </p:nvGrpSpPr>
        <p:grpSpPr bwMode="auto">
          <a:xfrm>
            <a:off x="7235825" y="3500438"/>
            <a:ext cx="1073150" cy="336550"/>
            <a:chOff x="2975" y="845"/>
            <a:chExt cx="676" cy="212"/>
          </a:xfrm>
        </p:grpSpPr>
        <p:sp>
          <p:nvSpPr>
            <p:cNvPr id="79031" name="Rectangle 183"/>
            <p:cNvSpPr>
              <a:spLocks noChangeArrowheads="1"/>
            </p:cNvSpPr>
            <p:nvPr/>
          </p:nvSpPr>
          <p:spPr bwMode="auto">
            <a:xfrm>
              <a:off x="2975" y="865"/>
              <a:ext cx="635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9032" name="Text Box 184"/>
            <p:cNvSpPr txBox="1">
              <a:spLocks noChangeArrowheads="1"/>
            </p:cNvSpPr>
            <p:nvPr/>
          </p:nvSpPr>
          <p:spPr bwMode="auto">
            <a:xfrm>
              <a:off x="3061" y="845"/>
              <a:ext cx="5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Datos</a:t>
              </a:r>
            </a:p>
          </p:txBody>
        </p:sp>
      </p:grpSp>
      <p:grpSp>
        <p:nvGrpSpPr>
          <p:cNvPr id="79033" name="Group 185"/>
          <p:cNvGrpSpPr>
            <a:grpSpLocks/>
          </p:cNvGrpSpPr>
          <p:nvPr/>
        </p:nvGrpSpPr>
        <p:grpSpPr bwMode="auto">
          <a:xfrm>
            <a:off x="7373938" y="4378325"/>
            <a:ext cx="1073150" cy="336550"/>
            <a:chOff x="2975" y="845"/>
            <a:chExt cx="676" cy="212"/>
          </a:xfrm>
        </p:grpSpPr>
        <p:sp>
          <p:nvSpPr>
            <p:cNvPr id="79034" name="Rectangle 186"/>
            <p:cNvSpPr>
              <a:spLocks noChangeArrowheads="1"/>
            </p:cNvSpPr>
            <p:nvPr/>
          </p:nvSpPr>
          <p:spPr bwMode="auto">
            <a:xfrm>
              <a:off x="2975" y="865"/>
              <a:ext cx="635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9035" name="Text Box 187"/>
            <p:cNvSpPr txBox="1">
              <a:spLocks noChangeArrowheads="1"/>
            </p:cNvSpPr>
            <p:nvPr/>
          </p:nvSpPr>
          <p:spPr bwMode="auto">
            <a:xfrm>
              <a:off x="3061" y="845"/>
              <a:ext cx="5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Datos</a:t>
              </a:r>
            </a:p>
          </p:txBody>
        </p:sp>
      </p:grpSp>
      <p:sp>
        <p:nvSpPr>
          <p:cNvPr id="79036" name="Line 188"/>
          <p:cNvSpPr>
            <a:spLocks noChangeShapeType="1"/>
          </p:cNvSpPr>
          <p:nvPr/>
        </p:nvSpPr>
        <p:spPr bwMode="auto">
          <a:xfrm flipV="1">
            <a:off x="6516688" y="3716338"/>
            <a:ext cx="719137" cy="144462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9037" name="Line 189"/>
          <p:cNvSpPr>
            <a:spLocks noChangeShapeType="1"/>
          </p:cNvSpPr>
          <p:nvPr/>
        </p:nvSpPr>
        <p:spPr bwMode="auto">
          <a:xfrm flipV="1">
            <a:off x="6816725" y="4522788"/>
            <a:ext cx="549275" cy="2032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79038" name="Group 190"/>
          <p:cNvGrpSpPr>
            <a:grpSpLocks/>
          </p:cNvGrpSpPr>
          <p:nvPr/>
        </p:nvGrpSpPr>
        <p:grpSpPr bwMode="auto">
          <a:xfrm>
            <a:off x="4932363" y="4437063"/>
            <a:ext cx="503237" cy="636587"/>
            <a:chOff x="4377" y="2069"/>
            <a:chExt cx="498" cy="545"/>
          </a:xfrm>
        </p:grpSpPr>
        <p:sp>
          <p:nvSpPr>
            <p:cNvPr id="79039" name="Rectangle 191"/>
            <p:cNvSpPr>
              <a:spLocks noChangeArrowheads="1"/>
            </p:cNvSpPr>
            <p:nvPr/>
          </p:nvSpPr>
          <p:spPr bwMode="auto">
            <a:xfrm>
              <a:off x="4377" y="2069"/>
              <a:ext cx="498" cy="54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9040" name="Line 192"/>
            <p:cNvSpPr>
              <a:spLocks noChangeShapeType="1"/>
            </p:cNvSpPr>
            <p:nvPr/>
          </p:nvSpPr>
          <p:spPr bwMode="auto">
            <a:xfrm>
              <a:off x="4377" y="2165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41" name="Line 193"/>
            <p:cNvSpPr>
              <a:spLocks noChangeShapeType="1"/>
            </p:cNvSpPr>
            <p:nvPr/>
          </p:nvSpPr>
          <p:spPr bwMode="auto">
            <a:xfrm>
              <a:off x="4377" y="2261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42" name="Line 194"/>
            <p:cNvSpPr>
              <a:spLocks noChangeShapeType="1"/>
            </p:cNvSpPr>
            <p:nvPr/>
          </p:nvSpPr>
          <p:spPr bwMode="auto">
            <a:xfrm>
              <a:off x="4377" y="2349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43" name="Line 195"/>
            <p:cNvSpPr>
              <a:spLocks noChangeShapeType="1"/>
            </p:cNvSpPr>
            <p:nvPr/>
          </p:nvSpPr>
          <p:spPr bwMode="auto">
            <a:xfrm>
              <a:off x="4377" y="2430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44" name="Line 196"/>
            <p:cNvSpPr>
              <a:spLocks noChangeShapeType="1"/>
            </p:cNvSpPr>
            <p:nvPr/>
          </p:nvSpPr>
          <p:spPr bwMode="auto">
            <a:xfrm>
              <a:off x="4377" y="252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9045" name="Group 197"/>
          <p:cNvGrpSpPr>
            <a:grpSpLocks/>
          </p:cNvGrpSpPr>
          <p:nvPr/>
        </p:nvGrpSpPr>
        <p:grpSpPr bwMode="auto">
          <a:xfrm>
            <a:off x="4932363" y="5805488"/>
            <a:ext cx="503237" cy="636587"/>
            <a:chOff x="4377" y="2069"/>
            <a:chExt cx="498" cy="545"/>
          </a:xfrm>
        </p:grpSpPr>
        <p:sp>
          <p:nvSpPr>
            <p:cNvPr id="79046" name="Rectangle 198"/>
            <p:cNvSpPr>
              <a:spLocks noChangeArrowheads="1"/>
            </p:cNvSpPr>
            <p:nvPr/>
          </p:nvSpPr>
          <p:spPr bwMode="auto">
            <a:xfrm>
              <a:off x="4377" y="2069"/>
              <a:ext cx="498" cy="54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9047" name="Line 199"/>
            <p:cNvSpPr>
              <a:spLocks noChangeShapeType="1"/>
            </p:cNvSpPr>
            <p:nvPr/>
          </p:nvSpPr>
          <p:spPr bwMode="auto">
            <a:xfrm>
              <a:off x="4377" y="2165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48" name="Line 200"/>
            <p:cNvSpPr>
              <a:spLocks noChangeShapeType="1"/>
            </p:cNvSpPr>
            <p:nvPr/>
          </p:nvSpPr>
          <p:spPr bwMode="auto">
            <a:xfrm>
              <a:off x="4377" y="2261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49" name="Line 201"/>
            <p:cNvSpPr>
              <a:spLocks noChangeShapeType="1"/>
            </p:cNvSpPr>
            <p:nvPr/>
          </p:nvSpPr>
          <p:spPr bwMode="auto">
            <a:xfrm>
              <a:off x="4377" y="2349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50" name="Line 202"/>
            <p:cNvSpPr>
              <a:spLocks noChangeShapeType="1"/>
            </p:cNvSpPr>
            <p:nvPr/>
          </p:nvSpPr>
          <p:spPr bwMode="auto">
            <a:xfrm>
              <a:off x="4377" y="2430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51" name="Line 203"/>
            <p:cNvSpPr>
              <a:spLocks noChangeShapeType="1"/>
            </p:cNvSpPr>
            <p:nvPr/>
          </p:nvSpPr>
          <p:spPr bwMode="auto">
            <a:xfrm>
              <a:off x="4377" y="252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9052" name="Group 204"/>
          <p:cNvGrpSpPr>
            <a:grpSpLocks/>
          </p:cNvGrpSpPr>
          <p:nvPr/>
        </p:nvGrpSpPr>
        <p:grpSpPr bwMode="auto">
          <a:xfrm>
            <a:off x="6011863" y="3789363"/>
            <a:ext cx="503237" cy="636587"/>
            <a:chOff x="4377" y="2069"/>
            <a:chExt cx="498" cy="545"/>
          </a:xfrm>
        </p:grpSpPr>
        <p:sp>
          <p:nvSpPr>
            <p:cNvPr id="79053" name="Rectangle 205"/>
            <p:cNvSpPr>
              <a:spLocks noChangeArrowheads="1"/>
            </p:cNvSpPr>
            <p:nvPr/>
          </p:nvSpPr>
          <p:spPr bwMode="auto">
            <a:xfrm>
              <a:off x="4377" y="2069"/>
              <a:ext cx="498" cy="54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9054" name="Line 206"/>
            <p:cNvSpPr>
              <a:spLocks noChangeShapeType="1"/>
            </p:cNvSpPr>
            <p:nvPr/>
          </p:nvSpPr>
          <p:spPr bwMode="auto">
            <a:xfrm>
              <a:off x="4377" y="2165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55" name="Line 207"/>
            <p:cNvSpPr>
              <a:spLocks noChangeShapeType="1"/>
            </p:cNvSpPr>
            <p:nvPr/>
          </p:nvSpPr>
          <p:spPr bwMode="auto">
            <a:xfrm>
              <a:off x="4377" y="2261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56" name="Line 208"/>
            <p:cNvSpPr>
              <a:spLocks noChangeShapeType="1"/>
            </p:cNvSpPr>
            <p:nvPr/>
          </p:nvSpPr>
          <p:spPr bwMode="auto">
            <a:xfrm>
              <a:off x="4377" y="2349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57" name="Line 209"/>
            <p:cNvSpPr>
              <a:spLocks noChangeShapeType="1"/>
            </p:cNvSpPr>
            <p:nvPr/>
          </p:nvSpPr>
          <p:spPr bwMode="auto">
            <a:xfrm>
              <a:off x="4377" y="2430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58" name="Line 210"/>
            <p:cNvSpPr>
              <a:spLocks noChangeShapeType="1"/>
            </p:cNvSpPr>
            <p:nvPr/>
          </p:nvSpPr>
          <p:spPr bwMode="auto">
            <a:xfrm>
              <a:off x="4377" y="252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9059" name="Group 211"/>
          <p:cNvGrpSpPr>
            <a:grpSpLocks/>
          </p:cNvGrpSpPr>
          <p:nvPr/>
        </p:nvGrpSpPr>
        <p:grpSpPr bwMode="auto">
          <a:xfrm>
            <a:off x="6299200" y="4581525"/>
            <a:ext cx="503238" cy="636588"/>
            <a:chOff x="4377" y="2069"/>
            <a:chExt cx="498" cy="545"/>
          </a:xfrm>
        </p:grpSpPr>
        <p:sp>
          <p:nvSpPr>
            <p:cNvPr id="79060" name="Rectangle 212"/>
            <p:cNvSpPr>
              <a:spLocks noChangeArrowheads="1"/>
            </p:cNvSpPr>
            <p:nvPr/>
          </p:nvSpPr>
          <p:spPr bwMode="auto">
            <a:xfrm>
              <a:off x="4377" y="2069"/>
              <a:ext cx="498" cy="54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9061" name="Line 213"/>
            <p:cNvSpPr>
              <a:spLocks noChangeShapeType="1"/>
            </p:cNvSpPr>
            <p:nvPr/>
          </p:nvSpPr>
          <p:spPr bwMode="auto">
            <a:xfrm>
              <a:off x="4377" y="2165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62" name="Line 214"/>
            <p:cNvSpPr>
              <a:spLocks noChangeShapeType="1"/>
            </p:cNvSpPr>
            <p:nvPr/>
          </p:nvSpPr>
          <p:spPr bwMode="auto">
            <a:xfrm>
              <a:off x="4377" y="2261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63" name="Line 215"/>
            <p:cNvSpPr>
              <a:spLocks noChangeShapeType="1"/>
            </p:cNvSpPr>
            <p:nvPr/>
          </p:nvSpPr>
          <p:spPr bwMode="auto">
            <a:xfrm>
              <a:off x="4377" y="2349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64" name="Line 216"/>
            <p:cNvSpPr>
              <a:spLocks noChangeShapeType="1"/>
            </p:cNvSpPr>
            <p:nvPr/>
          </p:nvSpPr>
          <p:spPr bwMode="auto">
            <a:xfrm>
              <a:off x="4377" y="2430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65" name="Line 217"/>
            <p:cNvSpPr>
              <a:spLocks noChangeShapeType="1"/>
            </p:cNvSpPr>
            <p:nvPr/>
          </p:nvSpPr>
          <p:spPr bwMode="auto">
            <a:xfrm>
              <a:off x="4377" y="252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9066" name="Group 218"/>
          <p:cNvGrpSpPr>
            <a:grpSpLocks/>
          </p:cNvGrpSpPr>
          <p:nvPr/>
        </p:nvGrpSpPr>
        <p:grpSpPr bwMode="auto">
          <a:xfrm>
            <a:off x="5940425" y="5305425"/>
            <a:ext cx="503238" cy="636588"/>
            <a:chOff x="4377" y="2069"/>
            <a:chExt cx="498" cy="545"/>
          </a:xfrm>
        </p:grpSpPr>
        <p:sp>
          <p:nvSpPr>
            <p:cNvPr id="79067" name="Rectangle 219"/>
            <p:cNvSpPr>
              <a:spLocks noChangeArrowheads="1"/>
            </p:cNvSpPr>
            <p:nvPr/>
          </p:nvSpPr>
          <p:spPr bwMode="auto">
            <a:xfrm>
              <a:off x="4377" y="2069"/>
              <a:ext cx="498" cy="54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9068" name="Line 220"/>
            <p:cNvSpPr>
              <a:spLocks noChangeShapeType="1"/>
            </p:cNvSpPr>
            <p:nvPr/>
          </p:nvSpPr>
          <p:spPr bwMode="auto">
            <a:xfrm>
              <a:off x="4377" y="2165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69" name="Line 221"/>
            <p:cNvSpPr>
              <a:spLocks noChangeShapeType="1"/>
            </p:cNvSpPr>
            <p:nvPr/>
          </p:nvSpPr>
          <p:spPr bwMode="auto">
            <a:xfrm>
              <a:off x="4377" y="2261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70" name="Line 222"/>
            <p:cNvSpPr>
              <a:spLocks noChangeShapeType="1"/>
            </p:cNvSpPr>
            <p:nvPr/>
          </p:nvSpPr>
          <p:spPr bwMode="auto">
            <a:xfrm>
              <a:off x="4377" y="2349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71" name="Line 223"/>
            <p:cNvSpPr>
              <a:spLocks noChangeShapeType="1"/>
            </p:cNvSpPr>
            <p:nvPr/>
          </p:nvSpPr>
          <p:spPr bwMode="auto">
            <a:xfrm>
              <a:off x="4377" y="2430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72" name="Line 224"/>
            <p:cNvSpPr>
              <a:spLocks noChangeShapeType="1"/>
            </p:cNvSpPr>
            <p:nvPr/>
          </p:nvSpPr>
          <p:spPr bwMode="auto">
            <a:xfrm>
              <a:off x="4377" y="252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9073" name="Group 225"/>
          <p:cNvGrpSpPr>
            <a:grpSpLocks/>
          </p:cNvGrpSpPr>
          <p:nvPr/>
        </p:nvGrpSpPr>
        <p:grpSpPr bwMode="auto">
          <a:xfrm>
            <a:off x="6148388" y="6170613"/>
            <a:ext cx="503237" cy="636587"/>
            <a:chOff x="4377" y="2069"/>
            <a:chExt cx="498" cy="545"/>
          </a:xfrm>
        </p:grpSpPr>
        <p:sp>
          <p:nvSpPr>
            <p:cNvPr id="79074" name="Rectangle 226"/>
            <p:cNvSpPr>
              <a:spLocks noChangeArrowheads="1"/>
            </p:cNvSpPr>
            <p:nvPr/>
          </p:nvSpPr>
          <p:spPr bwMode="auto">
            <a:xfrm>
              <a:off x="4377" y="2069"/>
              <a:ext cx="498" cy="54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9075" name="Line 227"/>
            <p:cNvSpPr>
              <a:spLocks noChangeShapeType="1"/>
            </p:cNvSpPr>
            <p:nvPr/>
          </p:nvSpPr>
          <p:spPr bwMode="auto">
            <a:xfrm>
              <a:off x="4377" y="2165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76" name="Line 228"/>
            <p:cNvSpPr>
              <a:spLocks noChangeShapeType="1"/>
            </p:cNvSpPr>
            <p:nvPr/>
          </p:nvSpPr>
          <p:spPr bwMode="auto">
            <a:xfrm>
              <a:off x="4377" y="2261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77" name="Line 229"/>
            <p:cNvSpPr>
              <a:spLocks noChangeShapeType="1"/>
            </p:cNvSpPr>
            <p:nvPr/>
          </p:nvSpPr>
          <p:spPr bwMode="auto">
            <a:xfrm>
              <a:off x="4377" y="2349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78" name="Line 230"/>
            <p:cNvSpPr>
              <a:spLocks noChangeShapeType="1"/>
            </p:cNvSpPr>
            <p:nvPr/>
          </p:nvSpPr>
          <p:spPr bwMode="auto">
            <a:xfrm>
              <a:off x="4377" y="2430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79" name="Line 231"/>
            <p:cNvSpPr>
              <a:spLocks noChangeShapeType="1"/>
            </p:cNvSpPr>
            <p:nvPr/>
          </p:nvSpPr>
          <p:spPr bwMode="auto">
            <a:xfrm>
              <a:off x="4377" y="252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9080" name="Group 232"/>
          <p:cNvGrpSpPr>
            <a:grpSpLocks/>
          </p:cNvGrpSpPr>
          <p:nvPr/>
        </p:nvGrpSpPr>
        <p:grpSpPr bwMode="auto">
          <a:xfrm>
            <a:off x="7029450" y="5229225"/>
            <a:ext cx="503238" cy="636588"/>
            <a:chOff x="4377" y="2069"/>
            <a:chExt cx="498" cy="545"/>
          </a:xfrm>
        </p:grpSpPr>
        <p:sp>
          <p:nvSpPr>
            <p:cNvPr id="79081" name="Rectangle 233"/>
            <p:cNvSpPr>
              <a:spLocks noChangeArrowheads="1"/>
            </p:cNvSpPr>
            <p:nvPr/>
          </p:nvSpPr>
          <p:spPr bwMode="auto">
            <a:xfrm>
              <a:off x="4377" y="2069"/>
              <a:ext cx="498" cy="54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9082" name="Line 234"/>
            <p:cNvSpPr>
              <a:spLocks noChangeShapeType="1"/>
            </p:cNvSpPr>
            <p:nvPr/>
          </p:nvSpPr>
          <p:spPr bwMode="auto">
            <a:xfrm>
              <a:off x="4377" y="2165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83" name="Line 235"/>
            <p:cNvSpPr>
              <a:spLocks noChangeShapeType="1"/>
            </p:cNvSpPr>
            <p:nvPr/>
          </p:nvSpPr>
          <p:spPr bwMode="auto">
            <a:xfrm>
              <a:off x="4377" y="2261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84" name="Line 236"/>
            <p:cNvSpPr>
              <a:spLocks noChangeShapeType="1"/>
            </p:cNvSpPr>
            <p:nvPr/>
          </p:nvSpPr>
          <p:spPr bwMode="auto">
            <a:xfrm>
              <a:off x="4377" y="2349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85" name="Line 237"/>
            <p:cNvSpPr>
              <a:spLocks noChangeShapeType="1"/>
            </p:cNvSpPr>
            <p:nvPr/>
          </p:nvSpPr>
          <p:spPr bwMode="auto">
            <a:xfrm>
              <a:off x="4377" y="2430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86" name="Line 238"/>
            <p:cNvSpPr>
              <a:spLocks noChangeShapeType="1"/>
            </p:cNvSpPr>
            <p:nvPr/>
          </p:nvSpPr>
          <p:spPr bwMode="auto">
            <a:xfrm>
              <a:off x="4377" y="252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9087" name="Group 239"/>
          <p:cNvGrpSpPr>
            <a:grpSpLocks/>
          </p:cNvGrpSpPr>
          <p:nvPr/>
        </p:nvGrpSpPr>
        <p:grpSpPr bwMode="auto">
          <a:xfrm>
            <a:off x="7237413" y="6094413"/>
            <a:ext cx="503237" cy="636587"/>
            <a:chOff x="4377" y="2069"/>
            <a:chExt cx="498" cy="545"/>
          </a:xfrm>
        </p:grpSpPr>
        <p:sp>
          <p:nvSpPr>
            <p:cNvPr id="79088" name="Rectangle 240"/>
            <p:cNvSpPr>
              <a:spLocks noChangeArrowheads="1"/>
            </p:cNvSpPr>
            <p:nvPr/>
          </p:nvSpPr>
          <p:spPr bwMode="auto">
            <a:xfrm>
              <a:off x="4377" y="2069"/>
              <a:ext cx="498" cy="54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9089" name="Line 241"/>
            <p:cNvSpPr>
              <a:spLocks noChangeShapeType="1"/>
            </p:cNvSpPr>
            <p:nvPr/>
          </p:nvSpPr>
          <p:spPr bwMode="auto">
            <a:xfrm>
              <a:off x="4377" y="2165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90" name="Line 242"/>
            <p:cNvSpPr>
              <a:spLocks noChangeShapeType="1"/>
            </p:cNvSpPr>
            <p:nvPr/>
          </p:nvSpPr>
          <p:spPr bwMode="auto">
            <a:xfrm>
              <a:off x="4377" y="2261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91" name="Line 243"/>
            <p:cNvSpPr>
              <a:spLocks noChangeShapeType="1"/>
            </p:cNvSpPr>
            <p:nvPr/>
          </p:nvSpPr>
          <p:spPr bwMode="auto">
            <a:xfrm>
              <a:off x="4377" y="2349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92" name="Line 244"/>
            <p:cNvSpPr>
              <a:spLocks noChangeShapeType="1"/>
            </p:cNvSpPr>
            <p:nvPr/>
          </p:nvSpPr>
          <p:spPr bwMode="auto">
            <a:xfrm>
              <a:off x="4377" y="2430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93" name="Line 245"/>
            <p:cNvSpPr>
              <a:spLocks noChangeShapeType="1"/>
            </p:cNvSpPr>
            <p:nvPr/>
          </p:nvSpPr>
          <p:spPr bwMode="auto">
            <a:xfrm>
              <a:off x="4377" y="252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9094" name="Group 246"/>
          <p:cNvGrpSpPr>
            <a:grpSpLocks/>
          </p:cNvGrpSpPr>
          <p:nvPr/>
        </p:nvGrpSpPr>
        <p:grpSpPr bwMode="auto">
          <a:xfrm>
            <a:off x="7235825" y="4005263"/>
            <a:ext cx="1073150" cy="336550"/>
            <a:chOff x="2975" y="845"/>
            <a:chExt cx="676" cy="212"/>
          </a:xfrm>
        </p:grpSpPr>
        <p:sp>
          <p:nvSpPr>
            <p:cNvPr id="79095" name="Rectangle 247"/>
            <p:cNvSpPr>
              <a:spLocks noChangeArrowheads="1"/>
            </p:cNvSpPr>
            <p:nvPr/>
          </p:nvSpPr>
          <p:spPr bwMode="auto">
            <a:xfrm>
              <a:off x="2975" y="865"/>
              <a:ext cx="635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9096" name="Text Box 248"/>
            <p:cNvSpPr txBox="1">
              <a:spLocks noChangeArrowheads="1"/>
            </p:cNvSpPr>
            <p:nvPr/>
          </p:nvSpPr>
          <p:spPr bwMode="auto">
            <a:xfrm>
              <a:off x="3061" y="845"/>
              <a:ext cx="5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Datos</a:t>
              </a:r>
            </a:p>
          </p:txBody>
        </p:sp>
      </p:grpSp>
      <p:sp>
        <p:nvSpPr>
          <p:cNvPr id="79097" name="Line 249"/>
          <p:cNvSpPr>
            <a:spLocks noChangeShapeType="1"/>
          </p:cNvSpPr>
          <p:nvPr/>
        </p:nvSpPr>
        <p:spPr bwMode="auto">
          <a:xfrm flipV="1">
            <a:off x="6516688" y="4221163"/>
            <a:ext cx="719137" cy="144462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79098" name="Group 250"/>
          <p:cNvGrpSpPr>
            <a:grpSpLocks/>
          </p:cNvGrpSpPr>
          <p:nvPr/>
        </p:nvGrpSpPr>
        <p:grpSpPr bwMode="auto">
          <a:xfrm>
            <a:off x="7866063" y="4964113"/>
            <a:ext cx="1073150" cy="336550"/>
            <a:chOff x="2975" y="845"/>
            <a:chExt cx="676" cy="212"/>
          </a:xfrm>
        </p:grpSpPr>
        <p:sp>
          <p:nvSpPr>
            <p:cNvPr id="79099" name="Rectangle 251"/>
            <p:cNvSpPr>
              <a:spLocks noChangeArrowheads="1"/>
            </p:cNvSpPr>
            <p:nvPr/>
          </p:nvSpPr>
          <p:spPr bwMode="auto">
            <a:xfrm>
              <a:off x="2975" y="865"/>
              <a:ext cx="635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9100" name="Text Box 252"/>
            <p:cNvSpPr txBox="1">
              <a:spLocks noChangeArrowheads="1"/>
            </p:cNvSpPr>
            <p:nvPr/>
          </p:nvSpPr>
          <p:spPr bwMode="auto">
            <a:xfrm>
              <a:off x="3061" y="845"/>
              <a:ext cx="5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Datos</a:t>
              </a:r>
            </a:p>
          </p:txBody>
        </p:sp>
      </p:grpSp>
      <p:sp>
        <p:nvSpPr>
          <p:cNvPr id="79101" name="Line 253"/>
          <p:cNvSpPr>
            <a:spLocks noChangeShapeType="1"/>
          </p:cNvSpPr>
          <p:nvPr/>
        </p:nvSpPr>
        <p:spPr bwMode="auto">
          <a:xfrm flipV="1">
            <a:off x="7524750" y="5108575"/>
            <a:ext cx="333375" cy="1428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79102" name="Group 254"/>
          <p:cNvGrpSpPr>
            <a:grpSpLocks/>
          </p:cNvGrpSpPr>
          <p:nvPr/>
        </p:nvGrpSpPr>
        <p:grpSpPr bwMode="auto">
          <a:xfrm>
            <a:off x="7878763" y="5494338"/>
            <a:ext cx="1073150" cy="336550"/>
            <a:chOff x="2975" y="845"/>
            <a:chExt cx="676" cy="212"/>
          </a:xfrm>
        </p:grpSpPr>
        <p:sp>
          <p:nvSpPr>
            <p:cNvPr id="79103" name="Rectangle 255"/>
            <p:cNvSpPr>
              <a:spLocks noChangeArrowheads="1"/>
            </p:cNvSpPr>
            <p:nvPr/>
          </p:nvSpPr>
          <p:spPr bwMode="auto">
            <a:xfrm>
              <a:off x="2975" y="865"/>
              <a:ext cx="635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9104" name="Text Box 256"/>
            <p:cNvSpPr txBox="1">
              <a:spLocks noChangeArrowheads="1"/>
            </p:cNvSpPr>
            <p:nvPr/>
          </p:nvSpPr>
          <p:spPr bwMode="auto">
            <a:xfrm>
              <a:off x="3061" y="845"/>
              <a:ext cx="5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Datos</a:t>
              </a:r>
            </a:p>
          </p:txBody>
        </p:sp>
      </p:grpSp>
      <p:sp>
        <p:nvSpPr>
          <p:cNvPr id="79105" name="Line 257"/>
          <p:cNvSpPr>
            <a:spLocks noChangeShapeType="1"/>
          </p:cNvSpPr>
          <p:nvPr/>
        </p:nvSpPr>
        <p:spPr bwMode="auto">
          <a:xfrm flipV="1">
            <a:off x="7537450" y="5638800"/>
            <a:ext cx="333375" cy="1428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79106" name="Group 258"/>
          <p:cNvGrpSpPr>
            <a:grpSpLocks/>
          </p:cNvGrpSpPr>
          <p:nvPr/>
        </p:nvGrpSpPr>
        <p:grpSpPr bwMode="auto">
          <a:xfrm>
            <a:off x="8094663" y="5854700"/>
            <a:ext cx="1073150" cy="336550"/>
            <a:chOff x="2975" y="845"/>
            <a:chExt cx="676" cy="212"/>
          </a:xfrm>
        </p:grpSpPr>
        <p:sp>
          <p:nvSpPr>
            <p:cNvPr id="79107" name="Rectangle 259"/>
            <p:cNvSpPr>
              <a:spLocks noChangeArrowheads="1"/>
            </p:cNvSpPr>
            <p:nvPr/>
          </p:nvSpPr>
          <p:spPr bwMode="auto">
            <a:xfrm>
              <a:off x="2975" y="865"/>
              <a:ext cx="635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9108" name="Text Box 260"/>
            <p:cNvSpPr txBox="1">
              <a:spLocks noChangeArrowheads="1"/>
            </p:cNvSpPr>
            <p:nvPr/>
          </p:nvSpPr>
          <p:spPr bwMode="auto">
            <a:xfrm>
              <a:off x="3061" y="845"/>
              <a:ext cx="5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Datos</a:t>
              </a:r>
            </a:p>
          </p:txBody>
        </p:sp>
      </p:grpSp>
      <p:sp>
        <p:nvSpPr>
          <p:cNvPr id="79109" name="Line 261"/>
          <p:cNvSpPr>
            <a:spLocks noChangeShapeType="1"/>
          </p:cNvSpPr>
          <p:nvPr/>
        </p:nvSpPr>
        <p:spPr bwMode="auto">
          <a:xfrm flipV="1">
            <a:off x="7753350" y="5999163"/>
            <a:ext cx="333375" cy="1428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79110" name="Group 262"/>
          <p:cNvGrpSpPr>
            <a:grpSpLocks/>
          </p:cNvGrpSpPr>
          <p:nvPr/>
        </p:nvGrpSpPr>
        <p:grpSpPr bwMode="auto">
          <a:xfrm>
            <a:off x="8081963" y="6405563"/>
            <a:ext cx="1073150" cy="336550"/>
            <a:chOff x="2975" y="845"/>
            <a:chExt cx="676" cy="212"/>
          </a:xfrm>
        </p:grpSpPr>
        <p:sp>
          <p:nvSpPr>
            <p:cNvPr id="79111" name="Rectangle 263"/>
            <p:cNvSpPr>
              <a:spLocks noChangeArrowheads="1"/>
            </p:cNvSpPr>
            <p:nvPr/>
          </p:nvSpPr>
          <p:spPr bwMode="auto">
            <a:xfrm>
              <a:off x="2975" y="865"/>
              <a:ext cx="635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9112" name="Text Box 264"/>
            <p:cNvSpPr txBox="1">
              <a:spLocks noChangeArrowheads="1"/>
            </p:cNvSpPr>
            <p:nvPr/>
          </p:nvSpPr>
          <p:spPr bwMode="auto">
            <a:xfrm>
              <a:off x="3061" y="845"/>
              <a:ext cx="5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Datos</a:t>
              </a:r>
            </a:p>
          </p:txBody>
        </p:sp>
      </p:grpSp>
      <p:sp>
        <p:nvSpPr>
          <p:cNvPr id="79113" name="Line 265"/>
          <p:cNvSpPr>
            <a:spLocks noChangeShapeType="1"/>
          </p:cNvSpPr>
          <p:nvPr/>
        </p:nvSpPr>
        <p:spPr bwMode="auto">
          <a:xfrm flipV="1">
            <a:off x="7740650" y="6550025"/>
            <a:ext cx="333375" cy="1428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9114" name="Line 266"/>
          <p:cNvSpPr>
            <a:spLocks noChangeShapeType="1"/>
          </p:cNvSpPr>
          <p:nvPr/>
        </p:nvSpPr>
        <p:spPr bwMode="auto">
          <a:xfrm flipV="1">
            <a:off x="5435600" y="4076700"/>
            <a:ext cx="576263" cy="4333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9115" name="Line 267"/>
          <p:cNvSpPr>
            <a:spLocks noChangeShapeType="1"/>
          </p:cNvSpPr>
          <p:nvPr/>
        </p:nvSpPr>
        <p:spPr bwMode="auto">
          <a:xfrm flipV="1">
            <a:off x="5435600" y="4868863"/>
            <a:ext cx="865188" cy="144462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9116" name="Line 268"/>
          <p:cNvSpPr>
            <a:spLocks noChangeShapeType="1"/>
          </p:cNvSpPr>
          <p:nvPr/>
        </p:nvSpPr>
        <p:spPr bwMode="auto">
          <a:xfrm flipV="1">
            <a:off x="5435600" y="5661025"/>
            <a:ext cx="431800" cy="2032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9117" name="Line 269"/>
          <p:cNvSpPr>
            <a:spLocks noChangeShapeType="1"/>
          </p:cNvSpPr>
          <p:nvPr/>
        </p:nvSpPr>
        <p:spPr bwMode="auto">
          <a:xfrm>
            <a:off x="5435600" y="6369050"/>
            <a:ext cx="720725" cy="1555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9118" name="Line 270"/>
          <p:cNvSpPr>
            <a:spLocks noChangeShapeType="1"/>
          </p:cNvSpPr>
          <p:nvPr/>
        </p:nvSpPr>
        <p:spPr bwMode="auto">
          <a:xfrm flipV="1">
            <a:off x="6443663" y="5516563"/>
            <a:ext cx="576262" cy="6032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9119" name="Line 271"/>
          <p:cNvSpPr>
            <a:spLocks noChangeShapeType="1"/>
          </p:cNvSpPr>
          <p:nvPr/>
        </p:nvSpPr>
        <p:spPr bwMode="auto">
          <a:xfrm flipV="1">
            <a:off x="6659563" y="6381750"/>
            <a:ext cx="576262" cy="7143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9120" name="Text Box 272"/>
          <p:cNvSpPr txBox="1">
            <a:spLocks noChangeArrowheads="1"/>
          </p:cNvSpPr>
          <p:nvPr/>
        </p:nvSpPr>
        <p:spPr bwMode="auto">
          <a:xfrm>
            <a:off x="-25400" y="10731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</a:pPr>
            <a:r>
              <a:rPr lang="es-ES" sz="1600" b="1">
                <a:solidFill>
                  <a:schemeClr val="bg1"/>
                </a:solidFill>
              </a:rPr>
              <a:t>Introducción</a:t>
            </a:r>
          </a:p>
        </p:txBody>
      </p:sp>
      <p:grpSp>
        <p:nvGrpSpPr>
          <p:cNvPr id="79121" name="Group 273"/>
          <p:cNvGrpSpPr>
            <a:grpSpLocks/>
          </p:cNvGrpSpPr>
          <p:nvPr/>
        </p:nvGrpSpPr>
        <p:grpSpPr bwMode="auto">
          <a:xfrm>
            <a:off x="-23813" y="2819400"/>
            <a:ext cx="1695451" cy="233363"/>
            <a:chOff x="-15" y="1615"/>
            <a:chExt cx="1068" cy="147"/>
          </a:xfrm>
        </p:grpSpPr>
        <p:sp>
          <p:nvSpPr>
            <p:cNvPr id="79122" name="Line 274"/>
            <p:cNvSpPr>
              <a:spLocks noChangeShapeType="1"/>
            </p:cNvSpPr>
            <p:nvPr/>
          </p:nvSpPr>
          <p:spPr bwMode="auto">
            <a:xfrm>
              <a:off x="-15" y="1762"/>
              <a:ext cx="106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123" name="Line 275"/>
            <p:cNvSpPr>
              <a:spLocks noChangeShapeType="1"/>
            </p:cNvSpPr>
            <p:nvPr/>
          </p:nvSpPr>
          <p:spPr bwMode="auto">
            <a:xfrm>
              <a:off x="-13" y="1615"/>
              <a:ext cx="106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9124" name="Text Box 276"/>
          <p:cNvSpPr txBox="1">
            <a:spLocks noChangeArrowheads="1"/>
          </p:cNvSpPr>
          <p:nvPr/>
        </p:nvSpPr>
        <p:spPr bwMode="auto">
          <a:xfrm>
            <a:off x="-23813" y="1363663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rgbClr val="FFFF00"/>
                </a:solidFill>
              </a:rPr>
              <a:t>Archivos</a:t>
            </a:r>
          </a:p>
        </p:txBody>
      </p:sp>
      <p:sp>
        <p:nvSpPr>
          <p:cNvPr id="79125" name="Text Box 277"/>
          <p:cNvSpPr txBox="1">
            <a:spLocks noChangeArrowheads="1"/>
          </p:cNvSpPr>
          <p:nvPr/>
        </p:nvSpPr>
        <p:spPr bwMode="auto">
          <a:xfrm>
            <a:off x="-23813" y="162877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79126" name="Text Box 278"/>
          <p:cNvSpPr txBox="1">
            <a:spLocks noChangeArrowheads="1"/>
          </p:cNvSpPr>
          <p:nvPr/>
        </p:nvSpPr>
        <p:spPr bwMode="auto">
          <a:xfrm>
            <a:off x="-23813" y="207962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Métodos de acceso</a:t>
            </a:r>
          </a:p>
        </p:txBody>
      </p:sp>
      <p:sp>
        <p:nvSpPr>
          <p:cNvPr id="79127" name="Text Box 279"/>
          <p:cNvSpPr txBox="1">
            <a:spLocks noChangeArrowheads="1"/>
          </p:cNvSpPr>
          <p:nvPr/>
        </p:nvSpPr>
        <p:spPr bwMode="auto">
          <a:xfrm>
            <a:off x="-23813" y="2511425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79128" name="Text Box 280"/>
          <p:cNvSpPr txBox="1">
            <a:spLocks noChangeArrowheads="1"/>
          </p:cNvSpPr>
          <p:nvPr/>
        </p:nvSpPr>
        <p:spPr bwMode="auto">
          <a:xfrm>
            <a:off x="-23813" y="277971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rgbClr val="FFFF00"/>
                </a:solidFill>
              </a:rPr>
              <a:t>Ejemplos</a:t>
            </a:r>
          </a:p>
        </p:txBody>
      </p:sp>
      <p:sp>
        <p:nvSpPr>
          <p:cNvPr id="79129" name="Text Box 281"/>
          <p:cNvSpPr txBox="1">
            <a:spLocks noChangeArrowheads="1"/>
          </p:cNvSpPr>
          <p:nvPr/>
        </p:nvSpPr>
        <p:spPr bwMode="auto">
          <a:xfrm>
            <a:off x="-36513" y="30289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Directorios</a:t>
            </a:r>
          </a:p>
        </p:txBody>
      </p:sp>
      <p:sp>
        <p:nvSpPr>
          <p:cNvPr id="79130" name="Text Box 282"/>
          <p:cNvSpPr txBox="1">
            <a:spLocks noChangeArrowheads="1"/>
          </p:cNvSpPr>
          <p:nvPr/>
        </p:nvSpPr>
        <p:spPr bwMode="auto">
          <a:xfrm>
            <a:off x="-36513" y="3284538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79131" name="Text Box 283"/>
          <p:cNvSpPr txBox="1">
            <a:spLocks noChangeArrowheads="1"/>
          </p:cNvSpPr>
          <p:nvPr/>
        </p:nvSpPr>
        <p:spPr bwMode="auto">
          <a:xfrm>
            <a:off x="-36513" y="37036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Estructura</a:t>
            </a:r>
          </a:p>
        </p:txBody>
      </p:sp>
      <p:sp>
        <p:nvSpPr>
          <p:cNvPr id="79132" name="Text Box 284"/>
          <p:cNvSpPr txBox="1">
            <a:spLocks noChangeArrowheads="1"/>
          </p:cNvSpPr>
          <p:nvPr/>
        </p:nvSpPr>
        <p:spPr bwMode="auto">
          <a:xfrm>
            <a:off x="-36513" y="39195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79133" name="Text Box 285"/>
          <p:cNvSpPr txBox="1">
            <a:spLocks noChangeArrowheads="1"/>
          </p:cNvSpPr>
          <p:nvPr/>
        </p:nvSpPr>
        <p:spPr bwMode="auto">
          <a:xfrm>
            <a:off x="-36513" y="41576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79134" name="Text Box 286"/>
          <p:cNvSpPr txBox="1">
            <a:spLocks noChangeArrowheads="1"/>
          </p:cNvSpPr>
          <p:nvPr/>
        </p:nvSpPr>
        <p:spPr bwMode="auto">
          <a:xfrm>
            <a:off x="-36513" y="48688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Parámetros de diseño</a:t>
            </a:r>
          </a:p>
        </p:txBody>
      </p:sp>
      <p:sp>
        <p:nvSpPr>
          <p:cNvPr id="79135" name="Text Box 287"/>
          <p:cNvSpPr txBox="1">
            <a:spLocks noChangeArrowheads="1"/>
          </p:cNvSpPr>
          <p:nvPr/>
        </p:nvSpPr>
        <p:spPr bwMode="auto">
          <a:xfrm>
            <a:off x="-36513" y="52879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Administración del espacio libre</a:t>
            </a:r>
          </a:p>
        </p:txBody>
      </p:sp>
      <p:sp>
        <p:nvSpPr>
          <p:cNvPr id="79136" name="Text Box 288"/>
          <p:cNvSpPr txBox="1">
            <a:spLocks noChangeArrowheads="1"/>
          </p:cNvSpPr>
          <p:nvPr/>
        </p:nvSpPr>
        <p:spPr bwMode="auto">
          <a:xfrm>
            <a:off x="-36513" y="57197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79137" name="AutoShape 289"/>
          <p:cNvSpPr>
            <a:spLocks noChangeArrowheads="1"/>
          </p:cNvSpPr>
          <p:nvPr/>
        </p:nvSpPr>
        <p:spPr bwMode="auto">
          <a:xfrm rot="-5400000">
            <a:off x="1705768" y="2910682"/>
            <a:ext cx="144463" cy="1397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9138" name="Text Box 290"/>
          <p:cNvSpPr txBox="1">
            <a:spLocks noChangeArrowheads="1"/>
          </p:cNvSpPr>
          <p:nvPr/>
        </p:nvSpPr>
        <p:spPr bwMode="auto">
          <a:xfrm>
            <a:off x="-28575" y="4368800"/>
            <a:ext cx="2087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chemeClr val="bg1"/>
                </a:solidFill>
              </a:rPr>
              <a:t>Gestión del almacenamiento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7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7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8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9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9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0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7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7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7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9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9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79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79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9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9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7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7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79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7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7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7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7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6" grpId="0" animBg="1"/>
      <p:bldP spid="78957" grpId="0" animBg="1"/>
      <p:bldP spid="78959" grpId="0" animBg="1"/>
      <p:bldP spid="78997" grpId="0" animBg="1"/>
      <p:bldP spid="78998" grpId="0" animBg="1"/>
      <p:bldP spid="78999" grpId="0" animBg="1"/>
      <p:bldP spid="79028" grpId="0" animBg="1"/>
      <p:bldP spid="79029" grpId="0" animBg="1"/>
      <p:bldP spid="79036" grpId="0" animBg="1"/>
      <p:bldP spid="79037" grpId="0" animBg="1"/>
      <p:bldP spid="79097" grpId="0" animBg="1"/>
      <p:bldP spid="79101" grpId="0" animBg="1"/>
      <p:bldP spid="79105" grpId="0" animBg="1"/>
      <p:bldP spid="79109" grpId="0" animBg="1"/>
      <p:bldP spid="79113" grpId="0" animBg="1"/>
      <p:bldP spid="79114" grpId="0" animBg="1"/>
      <p:bldP spid="79115" grpId="0" animBg="1"/>
      <p:bldP spid="79116" grpId="0" animBg="1"/>
      <p:bldP spid="79117" grpId="0" animBg="1"/>
      <p:bldP spid="79118" grpId="0" animBg="1"/>
      <p:bldP spid="791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A218-5401-4AC5-81D5-8FD1B737F593}" type="slidenum">
              <a:rPr lang="es-ES"/>
              <a:pPr/>
              <a:t>19</a:t>
            </a:fld>
            <a:endParaRPr lang="es-ES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>
                <a:solidFill>
                  <a:srgbClr val="000099"/>
                </a:solidFill>
              </a:rPr>
              <a:t>Ejemplos</a:t>
            </a:r>
          </a:p>
        </p:txBody>
      </p:sp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1814513" y="1673225"/>
            <a:ext cx="7202487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33CC33"/>
              </a:buClr>
              <a:buSzPct val="150000"/>
              <a:buFont typeface="Wingdings" pitchFamily="2" charset="2"/>
              <a:buChar char="ü"/>
            </a:pPr>
            <a:r>
              <a:rPr lang="es-ES" sz="2300"/>
              <a:t>Permite establecer permisos de acceso</a:t>
            </a:r>
          </a:p>
          <a:p>
            <a:pPr marL="742950" lvl="1" indent="-285750">
              <a:spcBef>
                <a:spcPct val="20000"/>
              </a:spcBef>
              <a:buClr>
                <a:srgbClr val="33CC33"/>
              </a:buClr>
              <a:buSzPct val="150000"/>
              <a:buFont typeface="Wingdings" pitchFamily="2" charset="2"/>
              <a:buChar char="ü"/>
            </a:pPr>
            <a:r>
              <a:rPr lang="es-ES" sz="2300"/>
              <a:t>Acceso directo eficiente para cualquier tamaño de archivo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s-ES" sz="2100"/>
              <a:t>Para archivos pequeños el acceso es muy eficiente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s-ES" sz="2100"/>
              <a:t>Para archivos grandes el número máximo de accesos a disco está limitado a 4</a:t>
            </a:r>
          </a:p>
          <a:p>
            <a:pPr marL="742950" lvl="1" indent="-285750">
              <a:spcBef>
                <a:spcPct val="20000"/>
              </a:spcBef>
              <a:buClr>
                <a:srgbClr val="33CC33"/>
              </a:buClr>
              <a:buSzPct val="150000"/>
              <a:buFont typeface="Wingdings" pitchFamily="2" charset="2"/>
              <a:buChar char="ü"/>
            </a:pPr>
            <a:r>
              <a:rPr lang="es-ES" sz="2300"/>
              <a:t>Diseño más fiable</a:t>
            </a:r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1789113" y="1079500"/>
            <a:ext cx="69945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175" indent="11113">
              <a:spcBef>
                <a:spcPct val="20000"/>
              </a:spcBef>
            </a:pPr>
            <a:r>
              <a:rPr lang="es-ES" sz="2700">
                <a:solidFill>
                  <a:srgbClr val="0066FF"/>
                </a:solidFill>
              </a:rPr>
              <a:t>Esquema nodo-i (cont.)</a:t>
            </a:r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-25400" y="10731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</a:pPr>
            <a:r>
              <a:rPr lang="es-ES" sz="1600" b="1">
                <a:solidFill>
                  <a:schemeClr val="bg1"/>
                </a:solidFill>
              </a:rPr>
              <a:t>Introducción</a:t>
            </a:r>
          </a:p>
        </p:txBody>
      </p:sp>
      <p:grpSp>
        <p:nvGrpSpPr>
          <p:cNvPr id="80910" name="Group 14"/>
          <p:cNvGrpSpPr>
            <a:grpSpLocks/>
          </p:cNvGrpSpPr>
          <p:nvPr/>
        </p:nvGrpSpPr>
        <p:grpSpPr bwMode="auto">
          <a:xfrm>
            <a:off x="-23813" y="2819400"/>
            <a:ext cx="1695451" cy="233363"/>
            <a:chOff x="-15" y="1615"/>
            <a:chExt cx="1068" cy="147"/>
          </a:xfrm>
        </p:grpSpPr>
        <p:sp>
          <p:nvSpPr>
            <p:cNvPr id="80911" name="Line 15"/>
            <p:cNvSpPr>
              <a:spLocks noChangeShapeType="1"/>
            </p:cNvSpPr>
            <p:nvPr/>
          </p:nvSpPr>
          <p:spPr bwMode="auto">
            <a:xfrm>
              <a:off x="-15" y="1762"/>
              <a:ext cx="106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80912" name="Line 16"/>
            <p:cNvSpPr>
              <a:spLocks noChangeShapeType="1"/>
            </p:cNvSpPr>
            <p:nvPr/>
          </p:nvSpPr>
          <p:spPr bwMode="auto">
            <a:xfrm>
              <a:off x="-13" y="1615"/>
              <a:ext cx="106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80913" name="Text Box 17"/>
          <p:cNvSpPr txBox="1">
            <a:spLocks noChangeArrowheads="1"/>
          </p:cNvSpPr>
          <p:nvPr/>
        </p:nvSpPr>
        <p:spPr bwMode="auto">
          <a:xfrm>
            <a:off x="-23813" y="1363663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rgbClr val="FFFF00"/>
                </a:solidFill>
              </a:rPr>
              <a:t>Archivos</a:t>
            </a:r>
          </a:p>
        </p:txBody>
      </p:sp>
      <p:sp>
        <p:nvSpPr>
          <p:cNvPr id="80914" name="Text Box 18"/>
          <p:cNvSpPr txBox="1">
            <a:spLocks noChangeArrowheads="1"/>
          </p:cNvSpPr>
          <p:nvPr/>
        </p:nvSpPr>
        <p:spPr bwMode="auto">
          <a:xfrm>
            <a:off x="-23813" y="162877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80915" name="Text Box 19"/>
          <p:cNvSpPr txBox="1">
            <a:spLocks noChangeArrowheads="1"/>
          </p:cNvSpPr>
          <p:nvPr/>
        </p:nvSpPr>
        <p:spPr bwMode="auto">
          <a:xfrm>
            <a:off x="-23813" y="207962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Métodos de acceso</a:t>
            </a:r>
          </a:p>
        </p:txBody>
      </p:sp>
      <p:sp>
        <p:nvSpPr>
          <p:cNvPr id="80916" name="Text Box 20"/>
          <p:cNvSpPr txBox="1">
            <a:spLocks noChangeArrowheads="1"/>
          </p:cNvSpPr>
          <p:nvPr/>
        </p:nvSpPr>
        <p:spPr bwMode="auto">
          <a:xfrm>
            <a:off x="-23813" y="2511425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80917" name="Text Box 21"/>
          <p:cNvSpPr txBox="1">
            <a:spLocks noChangeArrowheads="1"/>
          </p:cNvSpPr>
          <p:nvPr/>
        </p:nvSpPr>
        <p:spPr bwMode="auto">
          <a:xfrm>
            <a:off x="-23813" y="277971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rgbClr val="FFFF00"/>
                </a:solidFill>
              </a:rPr>
              <a:t>Ejemplos</a:t>
            </a:r>
          </a:p>
        </p:txBody>
      </p:sp>
      <p:sp>
        <p:nvSpPr>
          <p:cNvPr id="80918" name="Text Box 22"/>
          <p:cNvSpPr txBox="1">
            <a:spLocks noChangeArrowheads="1"/>
          </p:cNvSpPr>
          <p:nvPr/>
        </p:nvSpPr>
        <p:spPr bwMode="auto">
          <a:xfrm>
            <a:off x="-36513" y="30289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Directorios</a:t>
            </a:r>
          </a:p>
        </p:txBody>
      </p:sp>
      <p:sp>
        <p:nvSpPr>
          <p:cNvPr id="80919" name="Text Box 23"/>
          <p:cNvSpPr txBox="1">
            <a:spLocks noChangeArrowheads="1"/>
          </p:cNvSpPr>
          <p:nvPr/>
        </p:nvSpPr>
        <p:spPr bwMode="auto">
          <a:xfrm>
            <a:off x="-36513" y="3284538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80920" name="Text Box 24"/>
          <p:cNvSpPr txBox="1">
            <a:spLocks noChangeArrowheads="1"/>
          </p:cNvSpPr>
          <p:nvPr/>
        </p:nvSpPr>
        <p:spPr bwMode="auto">
          <a:xfrm>
            <a:off x="-36513" y="37036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Estructura</a:t>
            </a:r>
          </a:p>
        </p:txBody>
      </p:sp>
      <p:sp>
        <p:nvSpPr>
          <p:cNvPr id="80921" name="Text Box 25"/>
          <p:cNvSpPr txBox="1">
            <a:spLocks noChangeArrowheads="1"/>
          </p:cNvSpPr>
          <p:nvPr/>
        </p:nvSpPr>
        <p:spPr bwMode="auto">
          <a:xfrm>
            <a:off x="-36513" y="39195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80922" name="Text Box 26"/>
          <p:cNvSpPr txBox="1">
            <a:spLocks noChangeArrowheads="1"/>
          </p:cNvSpPr>
          <p:nvPr/>
        </p:nvSpPr>
        <p:spPr bwMode="auto">
          <a:xfrm>
            <a:off x="-36513" y="41576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80923" name="Text Box 27"/>
          <p:cNvSpPr txBox="1">
            <a:spLocks noChangeArrowheads="1"/>
          </p:cNvSpPr>
          <p:nvPr/>
        </p:nvSpPr>
        <p:spPr bwMode="auto">
          <a:xfrm>
            <a:off x="-36513" y="48688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Parámetros de diseño</a:t>
            </a:r>
          </a:p>
        </p:txBody>
      </p:sp>
      <p:sp>
        <p:nvSpPr>
          <p:cNvPr id="80924" name="Text Box 28"/>
          <p:cNvSpPr txBox="1">
            <a:spLocks noChangeArrowheads="1"/>
          </p:cNvSpPr>
          <p:nvPr/>
        </p:nvSpPr>
        <p:spPr bwMode="auto">
          <a:xfrm>
            <a:off x="-36513" y="52879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Administración del espacio libre</a:t>
            </a:r>
          </a:p>
        </p:txBody>
      </p:sp>
      <p:sp>
        <p:nvSpPr>
          <p:cNvPr id="80925" name="Text Box 29"/>
          <p:cNvSpPr txBox="1">
            <a:spLocks noChangeArrowheads="1"/>
          </p:cNvSpPr>
          <p:nvPr/>
        </p:nvSpPr>
        <p:spPr bwMode="auto">
          <a:xfrm>
            <a:off x="-36513" y="57197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80926" name="AutoShape 30"/>
          <p:cNvSpPr>
            <a:spLocks noChangeArrowheads="1"/>
          </p:cNvSpPr>
          <p:nvPr/>
        </p:nvSpPr>
        <p:spPr bwMode="auto">
          <a:xfrm rot="-5400000">
            <a:off x="1705768" y="2910682"/>
            <a:ext cx="144463" cy="1397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0927" name="Text Box 31"/>
          <p:cNvSpPr txBox="1">
            <a:spLocks noChangeArrowheads="1"/>
          </p:cNvSpPr>
          <p:nvPr/>
        </p:nvSpPr>
        <p:spPr bwMode="auto">
          <a:xfrm>
            <a:off x="-28575" y="4368800"/>
            <a:ext cx="2087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chemeClr val="bg1"/>
                </a:solidFill>
              </a:rPr>
              <a:t>Gestión del almacenamiento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DDD7-A63F-4DEF-9B41-24A89212CFF7}" type="slidenum">
              <a:rPr lang="es-ES"/>
              <a:pPr/>
              <a:t>2</a:t>
            </a:fld>
            <a:endParaRPr lang="es-ES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>
                <a:solidFill>
                  <a:srgbClr val="000099"/>
                </a:solidFill>
              </a:rPr>
              <a:t>Métodos de acceso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2057400" y="1143000"/>
            <a:ext cx="69945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175" indent="11113">
              <a:spcBef>
                <a:spcPct val="20000"/>
              </a:spcBef>
            </a:pPr>
            <a:r>
              <a:rPr lang="es-ES" sz="2800">
                <a:solidFill>
                  <a:srgbClr val="0066FF"/>
                </a:solidFill>
              </a:rPr>
              <a:t>Acceso secuencial: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2066925" y="1654175"/>
            <a:ext cx="6994525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39738" indent="-439738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800">
                <a:solidFill>
                  <a:srgbClr val="003366"/>
                </a:solidFill>
              </a:rPr>
              <a:t>Lista de registros de longitud fija</a:t>
            </a:r>
          </a:p>
          <a:p>
            <a:pPr marL="439738" indent="-439738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800">
                <a:solidFill>
                  <a:srgbClr val="003366"/>
                </a:solidFill>
              </a:rPr>
              <a:t>Para acceder a un registro hay que acceder previamente a los anteriores</a:t>
            </a:r>
          </a:p>
          <a:p>
            <a:pPr marL="439738" indent="-439738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800">
                <a:solidFill>
                  <a:srgbClr val="003366"/>
                </a:solidFill>
              </a:rPr>
              <a:t>Se dispone de un puntero de posición al registro sobre el que se realizará la siguiente operación</a:t>
            </a:r>
          </a:p>
          <a:p>
            <a:pPr marL="439738" indent="-439738">
              <a:spcBef>
                <a:spcPct val="20000"/>
              </a:spcBef>
              <a:buFontTx/>
              <a:buBlip>
                <a:blip r:embed="rId3"/>
              </a:buBlip>
            </a:pPr>
            <a:endParaRPr lang="es-ES" sz="2800">
              <a:solidFill>
                <a:srgbClr val="003366"/>
              </a:solidFill>
            </a:endParaRPr>
          </a:p>
        </p:txBody>
      </p:sp>
      <p:grpSp>
        <p:nvGrpSpPr>
          <p:cNvPr id="35895" name="Group 55"/>
          <p:cNvGrpSpPr>
            <a:grpSpLocks/>
          </p:cNvGrpSpPr>
          <p:nvPr/>
        </p:nvGrpSpPr>
        <p:grpSpPr bwMode="auto">
          <a:xfrm>
            <a:off x="5854700" y="4953000"/>
            <a:ext cx="381000" cy="836613"/>
            <a:chOff x="3688" y="3120"/>
            <a:chExt cx="240" cy="527"/>
          </a:xfrm>
        </p:grpSpPr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 flipV="1">
              <a:off x="3792" y="312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35862" name="Text Box 22"/>
            <p:cNvSpPr txBox="1">
              <a:spLocks noChangeArrowheads="1"/>
            </p:cNvSpPr>
            <p:nvPr/>
          </p:nvSpPr>
          <p:spPr bwMode="auto">
            <a:xfrm>
              <a:off x="3688" y="34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fd</a:t>
              </a:r>
            </a:p>
          </p:txBody>
        </p:sp>
      </p:grp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2590800" y="5424488"/>
            <a:ext cx="2667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read(fd, buffer, nbytes)</a:t>
            </a: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3263900" y="46482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3873500" y="46482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4483100" y="46482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5092700" y="46482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5702300" y="46482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6311900" y="46482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6921500" y="46482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7531100" y="46482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8153400" y="46482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>
            <a:off x="8140700" y="4648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>
            <a:off x="8140700" y="495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2654300" y="46482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5868" name="Line 28"/>
          <p:cNvSpPr>
            <a:spLocks noChangeShapeType="1"/>
          </p:cNvSpPr>
          <p:nvPr/>
        </p:nvSpPr>
        <p:spPr bwMode="auto">
          <a:xfrm>
            <a:off x="2641600" y="4648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5869" name="Line 29"/>
          <p:cNvSpPr>
            <a:spLocks noChangeShapeType="1"/>
          </p:cNvSpPr>
          <p:nvPr/>
        </p:nvSpPr>
        <p:spPr bwMode="auto">
          <a:xfrm>
            <a:off x="2641600" y="495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2066925" y="5800725"/>
            <a:ext cx="69945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39738" indent="-439738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800">
                <a:solidFill>
                  <a:srgbClr val="003366"/>
                </a:solidFill>
              </a:rPr>
              <a:t>Existe una función que sitúa el puntero al inicio del archivo</a:t>
            </a:r>
          </a:p>
        </p:txBody>
      </p:sp>
      <p:sp>
        <p:nvSpPr>
          <p:cNvPr id="35872" name="Text Box 32"/>
          <p:cNvSpPr txBox="1">
            <a:spLocks noChangeArrowheads="1"/>
          </p:cNvSpPr>
          <p:nvPr/>
        </p:nvSpPr>
        <p:spPr bwMode="auto">
          <a:xfrm>
            <a:off x="-25400" y="10731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</a:pPr>
            <a:r>
              <a:rPr lang="es-ES" sz="1600" b="1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35873" name="Text Box 33"/>
          <p:cNvSpPr txBox="1">
            <a:spLocks noChangeArrowheads="1"/>
          </p:cNvSpPr>
          <p:nvPr/>
        </p:nvSpPr>
        <p:spPr bwMode="auto">
          <a:xfrm>
            <a:off x="-28575" y="4368800"/>
            <a:ext cx="2087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chemeClr val="bg1"/>
                </a:solidFill>
              </a:rPr>
              <a:t>Gestión del almacenamiento</a:t>
            </a:r>
          </a:p>
        </p:txBody>
      </p:sp>
      <p:grpSp>
        <p:nvGrpSpPr>
          <p:cNvPr id="35874" name="Group 34"/>
          <p:cNvGrpSpPr>
            <a:grpSpLocks/>
          </p:cNvGrpSpPr>
          <p:nvPr/>
        </p:nvGrpSpPr>
        <p:grpSpPr bwMode="auto">
          <a:xfrm>
            <a:off x="-23813" y="2132013"/>
            <a:ext cx="1695451" cy="433387"/>
            <a:chOff x="-15" y="1051"/>
            <a:chExt cx="1068" cy="273"/>
          </a:xfrm>
        </p:grpSpPr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>
              <a:off x="-15" y="1324"/>
              <a:ext cx="106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>
              <a:off x="-13" y="1051"/>
              <a:ext cx="106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5877" name="Text Box 37"/>
          <p:cNvSpPr txBox="1">
            <a:spLocks noChangeArrowheads="1"/>
          </p:cNvSpPr>
          <p:nvPr/>
        </p:nvSpPr>
        <p:spPr bwMode="auto">
          <a:xfrm>
            <a:off x="-23813" y="1363663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rgbClr val="FFFF00"/>
                </a:solidFill>
              </a:rPr>
              <a:t>Archivos</a:t>
            </a:r>
          </a:p>
        </p:txBody>
      </p:sp>
      <p:sp>
        <p:nvSpPr>
          <p:cNvPr id="35878" name="Text Box 38"/>
          <p:cNvSpPr txBox="1">
            <a:spLocks noChangeArrowheads="1"/>
          </p:cNvSpPr>
          <p:nvPr/>
        </p:nvSpPr>
        <p:spPr bwMode="auto">
          <a:xfrm>
            <a:off x="-23813" y="162877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35879" name="Text Box 39"/>
          <p:cNvSpPr txBox="1">
            <a:spLocks noChangeArrowheads="1"/>
          </p:cNvSpPr>
          <p:nvPr/>
        </p:nvSpPr>
        <p:spPr bwMode="auto">
          <a:xfrm>
            <a:off x="-23813" y="207962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rgbClr val="FFFF00"/>
                </a:solidFill>
              </a:rPr>
              <a:t>Métodos de acceso</a:t>
            </a:r>
          </a:p>
        </p:txBody>
      </p:sp>
      <p:sp>
        <p:nvSpPr>
          <p:cNvPr id="35880" name="Text Box 40"/>
          <p:cNvSpPr txBox="1">
            <a:spLocks noChangeArrowheads="1"/>
          </p:cNvSpPr>
          <p:nvPr/>
        </p:nvSpPr>
        <p:spPr bwMode="auto">
          <a:xfrm>
            <a:off x="-23813" y="2511425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35881" name="Text Box 41"/>
          <p:cNvSpPr txBox="1">
            <a:spLocks noChangeArrowheads="1"/>
          </p:cNvSpPr>
          <p:nvPr/>
        </p:nvSpPr>
        <p:spPr bwMode="auto">
          <a:xfrm>
            <a:off x="-23813" y="27638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35882" name="Text Box 42"/>
          <p:cNvSpPr txBox="1">
            <a:spLocks noChangeArrowheads="1"/>
          </p:cNvSpPr>
          <p:nvPr/>
        </p:nvSpPr>
        <p:spPr bwMode="auto">
          <a:xfrm>
            <a:off x="-36513" y="30289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Directorios</a:t>
            </a:r>
          </a:p>
        </p:txBody>
      </p:sp>
      <p:sp>
        <p:nvSpPr>
          <p:cNvPr id="35883" name="Text Box 43"/>
          <p:cNvSpPr txBox="1">
            <a:spLocks noChangeArrowheads="1"/>
          </p:cNvSpPr>
          <p:nvPr/>
        </p:nvSpPr>
        <p:spPr bwMode="auto">
          <a:xfrm>
            <a:off x="-36513" y="3284538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35884" name="Text Box 44"/>
          <p:cNvSpPr txBox="1">
            <a:spLocks noChangeArrowheads="1"/>
          </p:cNvSpPr>
          <p:nvPr/>
        </p:nvSpPr>
        <p:spPr bwMode="auto">
          <a:xfrm>
            <a:off x="-36513" y="37036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Estructura</a:t>
            </a:r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-36513" y="39195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35886" name="Text Box 46"/>
          <p:cNvSpPr txBox="1">
            <a:spLocks noChangeArrowheads="1"/>
          </p:cNvSpPr>
          <p:nvPr/>
        </p:nvSpPr>
        <p:spPr bwMode="auto">
          <a:xfrm>
            <a:off x="-36513" y="41576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35887" name="Text Box 47"/>
          <p:cNvSpPr txBox="1">
            <a:spLocks noChangeArrowheads="1"/>
          </p:cNvSpPr>
          <p:nvPr/>
        </p:nvSpPr>
        <p:spPr bwMode="auto">
          <a:xfrm>
            <a:off x="-36513" y="48688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Parámetros de diseño</a:t>
            </a:r>
          </a:p>
        </p:txBody>
      </p:sp>
      <p:sp>
        <p:nvSpPr>
          <p:cNvPr id="35888" name="Text Box 48"/>
          <p:cNvSpPr txBox="1">
            <a:spLocks noChangeArrowheads="1"/>
          </p:cNvSpPr>
          <p:nvPr/>
        </p:nvSpPr>
        <p:spPr bwMode="auto">
          <a:xfrm>
            <a:off x="-36513" y="52879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Administración del espacio libre</a:t>
            </a:r>
          </a:p>
        </p:txBody>
      </p:sp>
      <p:sp>
        <p:nvSpPr>
          <p:cNvPr id="35889" name="Text Box 49"/>
          <p:cNvSpPr txBox="1">
            <a:spLocks noChangeArrowheads="1"/>
          </p:cNvSpPr>
          <p:nvPr/>
        </p:nvSpPr>
        <p:spPr bwMode="auto">
          <a:xfrm>
            <a:off x="-36513" y="57197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35890" name="AutoShape 50"/>
          <p:cNvSpPr>
            <a:spLocks noChangeArrowheads="1"/>
          </p:cNvSpPr>
          <p:nvPr/>
        </p:nvSpPr>
        <p:spPr bwMode="auto">
          <a:xfrm rot="-5400000">
            <a:off x="1705768" y="2278857"/>
            <a:ext cx="144463" cy="1397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46821E-6 L 0.06719 3.46821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58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3" grpId="0"/>
      <p:bldP spid="35853" grpId="0" animBg="1"/>
      <p:bldP spid="35854" grpId="0" animBg="1"/>
      <p:bldP spid="35855" grpId="0" animBg="1"/>
      <p:bldP spid="35856" grpId="0" animBg="1"/>
      <p:bldP spid="35857" grpId="0" animBg="1"/>
      <p:bldP spid="35858" grpId="0" animBg="1"/>
      <p:bldP spid="35859" grpId="0" animBg="1"/>
      <p:bldP spid="35860" grpId="0" animBg="1"/>
      <p:bldP spid="35864" grpId="0" animBg="1"/>
      <p:bldP spid="35865" grpId="0" animBg="1"/>
      <p:bldP spid="35866" grpId="0" animBg="1"/>
      <p:bldP spid="35867" grpId="0" animBg="1"/>
      <p:bldP spid="35868" grpId="0" animBg="1"/>
      <p:bldP spid="35869" grpId="0" animBg="1"/>
      <p:bldP spid="3587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0A31-7B81-4BEE-BE08-0323F33DC0AF}" type="slidenum">
              <a:rPr lang="es-ES"/>
              <a:pPr/>
              <a:t>20</a:t>
            </a:fld>
            <a:endParaRPr lang="es-ES"/>
          </a:p>
        </p:txBody>
      </p:sp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>
                <a:solidFill>
                  <a:srgbClr val="000099"/>
                </a:solidFill>
              </a:rPr>
              <a:t>Conceptos fundamentales</a:t>
            </a:r>
          </a:p>
        </p:txBody>
      </p:sp>
      <p:sp>
        <p:nvSpPr>
          <p:cNvPr id="199683" name="Rectangle 3"/>
          <p:cNvSpPr>
            <a:spLocks noChangeArrowheads="1"/>
          </p:cNvSpPr>
          <p:nvPr/>
        </p:nvSpPr>
        <p:spPr bwMode="auto">
          <a:xfrm>
            <a:off x="1763713" y="1184275"/>
            <a:ext cx="7418387" cy="535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39738" indent="-439738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66FF"/>
                </a:solidFill>
              </a:rPr>
              <a:t>Directorio</a:t>
            </a:r>
            <a:r>
              <a:rPr lang="es-ES" sz="2700">
                <a:solidFill>
                  <a:srgbClr val="003366"/>
                </a:solidFill>
              </a:rPr>
              <a:t>: Conjunto de referencias a archivos o a otros directorios</a:t>
            </a:r>
          </a:p>
          <a:p>
            <a:pPr marL="439738" indent="-439738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Funciones:</a:t>
            </a:r>
          </a:p>
          <a:p>
            <a:pPr marL="904875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Organizar los archivos de forma lógica</a:t>
            </a:r>
          </a:p>
          <a:p>
            <a:pPr marL="904875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Registro de información sobre los archivos: nombre, ubicación, tamaño, tipo, ...</a:t>
            </a:r>
          </a:p>
          <a:p>
            <a:pPr marL="904875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Proporcionar un esquema de nombres lógicos para los archivos:</a:t>
            </a:r>
          </a:p>
          <a:p>
            <a:pPr marL="1312863" lvl="2" indent="-228600">
              <a:spcBef>
                <a:spcPct val="20000"/>
              </a:spcBef>
              <a:buFontTx/>
              <a:buChar char="•"/>
            </a:pPr>
            <a:r>
              <a:rPr lang="es-ES" sz="2100"/>
              <a:t>Independencia del nombre respecto del dispositivo físico</a:t>
            </a:r>
          </a:p>
          <a:p>
            <a:pPr marL="1312863" lvl="2" indent="-228600">
              <a:spcBef>
                <a:spcPct val="20000"/>
              </a:spcBef>
              <a:buFontTx/>
              <a:buChar char="•"/>
            </a:pPr>
            <a:r>
              <a:rPr lang="es-ES" sz="2100"/>
              <a:t>Existencia de varios nombres para el mismo archivo</a:t>
            </a:r>
          </a:p>
          <a:p>
            <a:pPr marL="1312863" lvl="2" indent="-228600">
              <a:spcBef>
                <a:spcPct val="20000"/>
              </a:spcBef>
              <a:buFontTx/>
              <a:buChar char="•"/>
            </a:pPr>
            <a:r>
              <a:rPr lang="es-ES" sz="2100"/>
              <a:t>Existencia de varios archivos con el mismo nombre</a:t>
            </a:r>
            <a:endParaRPr lang="es-ES" sz="2000">
              <a:solidFill>
                <a:srgbClr val="0066FF"/>
              </a:solidFill>
            </a:endParaRPr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-25400" y="10731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</a:pPr>
            <a:r>
              <a:rPr lang="es-ES" sz="1600" b="1">
                <a:solidFill>
                  <a:schemeClr val="bg1"/>
                </a:solidFill>
              </a:rPr>
              <a:t>Introducción</a:t>
            </a:r>
          </a:p>
        </p:txBody>
      </p:sp>
      <p:grpSp>
        <p:nvGrpSpPr>
          <p:cNvPr id="199685" name="Group 5"/>
          <p:cNvGrpSpPr>
            <a:grpSpLocks/>
          </p:cNvGrpSpPr>
          <p:nvPr/>
        </p:nvGrpSpPr>
        <p:grpSpPr bwMode="auto">
          <a:xfrm>
            <a:off x="-23813" y="3325813"/>
            <a:ext cx="1695451" cy="423862"/>
            <a:chOff x="-15" y="2095"/>
            <a:chExt cx="1068" cy="267"/>
          </a:xfrm>
        </p:grpSpPr>
        <p:sp>
          <p:nvSpPr>
            <p:cNvPr id="199686" name="Line 6"/>
            <p:cNvSpPr>
              <a:spLocks noChangeShapeType="1"/>
            </p:cNvSpPr>
            <p:nvPr/>
          </p:nvSpPr>
          <p:spPr bwMode="auto">
            <a:xfrm>
              <a:off x="-15" y="2362"/>
              <a:ext cx="106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99687" name="Line 7"/>
            <p:cNvSpPr>
              <a:spLocks noChangeShapeType="1"/>
            </p:cNvSpPr>
            <p:nvPr/>
          </p:nvSpPr>
          <p:spPr bwMode="auto">
            <a:xfrm>
              <a:off x="-13" y="2095"/>
              <a:ext cx="106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99688" name="Text Box 8"/>
          <p:cNvSpPr txBox="1">
            <a:spLocks noChangeArrowheads="1"/>
          </p:cNvSpPr>
          <p:nvPr/>
        </p:nvSpPr>
        <p:spPr bwMode="auto">
          <a:xfrm>
            <a:off x="-23813" y="1363663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Archivos</a:t>
            </a:r>
          </a:p>
        </p:txBody>
      </p:sp>
      <p:sp>
        <p:nvSpPr>
          <p:cNvPr id="199689" name="Text Box 9"/>
          <p:cNvSpPr txBox="1">
            <a:spLocks noChangeArrowheads="1"/>
          </p:cNvSpPr>
          <p:nvPr/>
        </p:nvSpPr>
        <p:spPr bwMode="auto">
          <a:xfrm>
            <a:off x="-23813" y="162877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199690" name="Text Box 10"/>
          <p:cNvSpPr txBox="1">
            <a:spLocks noChangeArrowheads="1"/>
          </p:cNvSpPr>
          <p:nvPr/>
        </p:nvSpPr>
        <p:spPr bwMode="auto">
          <a:xfrm>
            <a:off x="-23813" y="207962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Métodos de acceso</a:t>
            </a:r>
          </a:p>
        </p:txBody>
      </p:sp>
      <p:sp>
        <p:nvSpPr>
          <p:cNvPr id="199691" name="Text Box 11"/>
          <p:cNvSpPr txBox="1">
            <a:spLocks noChangeArrowheads="1"/>
          </p:cNvSpPr>
          <p:nvPr/>
        </p:nvSpPr>
        <p:spPr bwMode="auto">
          <a:xfrm>
            <a:off x="-23813" y="2511425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199692" name="Text Box 12"/>
          <p:cNvSpPr txBox="1">
            <a:spLocks noChangeArrowheads="1"/>
          </p:cNvSpPr>
          <p:nvPr/>
        </p:nvSpPr>
        <p:spPr bwMode="auto">
          <a:xfrm>
            <a:off x="-23813" y="277971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199693" name="Text Box 13"/>
          <p:cNvSpPr txBox="1">
            <a:spLocks noChangeArrowheads="1"/>
          </p:cNvSpPr>
          <p:nvPr/>
        </p:nvSpPr>
        <p:spPr bwMode="auto">
          <a:xfrm>
            <a:off x="-36513" y="30289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rgbClr val="FFFF00"/>
                </a:solidFill>
              </a:rPr>
              <a:t>Directorios</a:t>
            </a:r>
          </a:p>
        </p:txBody>
      </p:sp>
      <p:sp>
        <p:nvSpPr>
          <p:cNvPr id="199694" name="Text Box 14"/>
          <p:cNvSpPr txBox="1">
            <a:spLocks noChangeArrowheads="1"/>
          </p:cNvSpPr>
          <p:nvPr/>
        </p:nvSpPr>
        <p:spPr bwMode="auto">
          <a:xfrm>
            <a:off x="-36513" y="3284538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rgbClr val="FFFF00"/>
                </a:solidFill>
              </a:rPr>
              <a:t>Conceptos fundamentales</a:t>
            </a:r>
          </a:p>
        </p:txBody>
      </p:sp>
      <p:sp>
        <p:nvSpPr>
          <p:cNvPr id="199695" name="Text Box 15"/>
          <p:cNvSpPr txBox="1">
            <a:spLocks noChangeArrowheads="1"/>
          </p:cNvSpPr>
          <p:nvPr/>
        </p:nvSpPr>
        <p:spPr bwMode="auto">
          <a:xfrm>
            <a:off x="-36513" y="37036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Estructura</a:t>
            </a:r>
          </a:p>
        </p:txBody>
      </p:sp>
      <p:sp>
        <p:nvSpPr>
          <p:cNvPr id="199696" name="Text Box 16"/>
          <p:cNvSpPr txBox="1">
            <a:spLocks noChangeArrowheads="1"/>
          </p:cNvSpPr>
          <p:nvPr/>
        </p:nvSpPr>
        <p:spPr bwMode="auto">
          <a:xfrm>
            <a:off x="-36513" y="39195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199697" name="Text Box 17"/>
          <p:cNvSpPr txBox="1">
            <a:spLocks noChangeArrowheads="1"/>
          </p:cNvSpPr>
          <p:nvPr/>
        </p:nvSpPr>
        <p:spPr bwMode="auto">
          <a:xfrm>
            <a:off x="-36513" y="41576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199698" name="Text Box 18"/>
          <p:cNvSpPr txBox="1">
            <a:spLocks noChangeArrowheads="1"/>
          </p:cNvSpPr>
          <p:nvPr/>
        </p:nvSpPr>
        <p:spPr bwMode="auto">
          <a:xfrm>
            <a:off x="-36513" y="48688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Parámetros de diseño</a:t>
            </a:r>
          </a:p>
        </p:txBody>
      </p:sp>
      <p:sp>
        <p:nvSpPr>
          <p:cNvPr id="199699" name="Text Box 19"/>
          <p:cNvSpPr txBox="1">
            <a:spLocks noChangeArrowheads="1"/>
          </p:cNvSpPr>
          <p:nvPr/>
        </p:nvSpPr>
        <p:spPr bwMode="auto">
          <a:xfrm>
            <a:off x="-36513" y="52879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Administración del espacio libre</a:t>
            </a:r>
          </a:p>
        </p:txBody>
      </p:sp>
      <p:sp>
        <p:nvSpPr>
          <p:cNvPr id="199700" name="Text Box 20"/>
          <p:cNvSpPr txBox="1">
            <a:spLocks noChangeArrowheads="1"/>
          </p:cNvSpPr>
          <p:nvPr/>
        </p:nvSpPr>
        <p:spPr bwMode="auto">
          <a:xfrm>
            <a:off x="-36513" y="57197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199701" name="AutoShape 21"/>
          <p:cNvSpPr>
            <a:spLocks noChangeArrowheads="1"/>
          </p:cNvSpPr>
          <p:nvPr/>
        </p:nvSpPr>
        <p:spPr bwMode="auto">
          <a:xfrm rot="-5400000">
            <a:off x="1705768" y="2910682"/>
            <a:ext cx="144463" cy="1397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99702" name="Text Box 22"/>
          <p:cNvSpPr txBox="1">
            <a:spLocks noChangeArrowheads="1"/>
          </p:cNvSpPr>
          <p:nvPr/>
        </p:nvSpPr>
        <p:spPr bwMode="auto">
          <a:xfrm>
            <a:off x="-28575" y="4368800"/>
            <a:ext cx="2087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chemeClr val="bg1"/>
                </a:solidFill>
              </a:rPr>
              <a:t>Gestión del almacenamiento</a:t>
            </a:r>
          </a:p>
        </p:txBody>
      </p:sp>
      <p:sp>
        <p:nvSpPr>
          <p:cNvPr id="199703" name="Rectangle 23"/>
          <p:cNvSpPr>
            <a:spLocks noChangeArrowheads="1"/>
          </p:cNvSpPr>
          <p:nvPr/>
        </p:nvSpPr>
        <p:spPr bwMode="auto">
          <a:xfrm>
            <a:off x="1692275" y="2852738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7200">
                <a:solidFill>
                  <a:srgbClr val="000099"/>
                </a:solidFill>
              </a:rPr>
              <a:t>Directorios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9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56069E-6 L -4.44444E-6 0.0864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997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99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9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99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/>
      <p:bldP spid="199683" grpId="0"/>
      <p:bldP spid="199693" grpId="0"/>
      <p:bldP spid="199694" grpId="0"/>
      <p:bldP spid="199701" grpId="0" animBg="1"/>
      <p:bldP spid="19970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706F-FE3E-41D4-BFB2-5178E92EA692}" type="slidenum">
              <a:rPr lang="es-ES"/>
              <a:pPr/>
              <a:t>21</a:t>
            </a:fld>
            <a:endParaRPr lang="es-ES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>
                <a:solidFill>
                  <a:srgbClr val="000099"/>
                </a:solidFill>
              </a:rPr>
              <a:t>Estructura de directorios</a:t>
            </a: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2041525" y="1196975"/>
            <a:ext cx="6994525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800">
                <a:solidFill>
                  <a:srgbClr val="003366"/>
                </a:solidFill>
              </a:rPr>
              <a:t>Estructura plana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s-ES" sz="2400"/>
              <a:t>Los directorios sólo contienen referencias a archivos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s-ES" sz="2400"/>
              <a:t>Existencia de un único directorio en cada unidad lógica. Todos los archivos se guardan en él.</a:t>
            </a:r>
          </a:p>
        </p:txBody>
      </p:sp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3627438" y="4941888"/>
          <a:ext cx="8636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1" name="Imagen de mapa de bits" r:id="rId5" imgW="542857" imgH="314286" progId="PBrush">
                  <p:embed/>
                </p:oleObj>
              </mc:Choice>
              <mc:Fallback>
                <p:oleObj name="Imagen de mapa de bits" r:id="rId5" imgW="542857" imgH="314286" progId="PBrush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4941888"/>
                        <a:ext cx="8636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7" name="Line 35"/>
          <p:cNvSpPr>
            <a:spLocks noChangeShapeType="1"/>
          </p:cNvSpPr>
          <p:nvPr/>
        </p:nvSpPr>
        <p:spPr bwMode="auto">
          <a:xfrm>
            <a:off x="4059238" y="5445125"/>
            <a:ext cx="0" cy="215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49188" name="Object 36"/>
          <p:cNvGraphicFramePr>
            <a:graphicFrameLocks noChangeAspect="1"/>
          </p:cNvGraphicFramePr>
          <p:nvPr/>
        </p:nvGraphicFramePr>
        <p:xfrm>
          <a:off x="7237413" y="4941888"/>
          <a:ext cx="71913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2" name="Imagen de mapa de bits" r:id="rId7" imgW="495369" imgH="304923" progId="PBrush">
                  <p:embed/>
                </p:oleObj>
              </mc:Choice>
              <mc:Fallback>
                <p:oleObj name="Imagen de mapa de bits" r:id="rId7" imgW="495369" imgH="304923" progId="PBrush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7413" y="4941888"/>
                        <a:ext cx="719137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9" name="Line 37"/>
          <p:cNvSpPr>
            <a:spLocks noChangeShapeType="1"/>
          </p:cNvSpPr>
          <p:nvPr/>
        </p:nvSpPr>
        <p:spPr bwMode="auto">
          <a:xfrm>
            <a:off x="7596188" y="5445125"/>
            <a:ext cx="0" cy="215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9213" name="Rectangle 61"/>
          <p:cNvSpPr>
            <a:spLocks noChangeArrowheads="1"/>
          </p:cNvSpPr>
          <p:nvPr/>
        </p:nvSpPr>
        <p:spPr bwMode="auto">
          <a:xfrm>
            <a:off x="2051050" y="5661025"/>
            <a:ext cx="576263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tc</a:t>
            </a:r>
          </a:p>
        </p:txBody>
      </p:sp>
      <p:sp>
        <p:nvSpPr>
          <p:cNvPr id="49214" name="Rectangle 62"/>
          <p:cNvSpPr>
            <a:spLocks noChangeArrowheads="1"/>
          </p:cNvSpPr>
          <p:nvPr/>
        </p:nvSpPr>
        <p:spPr bwMode="auto">
          <a:xfrm>
            <a:off x="2625725" y="5661025"/>
            <a:ext cx="576263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app</a:t>
            </a:r>
          </a:p>
        </p:txBody>
      </p:sp>
      <p:sp>
        <p:nvSpPr>
          <p:cNvPr id="49215" name="Rectangle 63"/>
          <p:cNvSpPr>
            <a:spLocks noChangeArrowheads="1"/>
          </p:cNvSpPr>
          <p:nvPr/>
        </p:nvSpPr>
        <p:spPr bwMode="auto">
          <a:xfrm>
            <a:off x="3201988" y="5661025"/>
            <a:ext cx="576262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ams</a:t>
            </a:r>
          </a:p>
        </p:txBody>
      </p:sp>
      <p:sp>
        <p:nvSpPr>
          <p:cNvPr id="49216" name="Rectangle 64"/>
          <p:cNvSpPr>
            <a:spLocks noChangeArrowheads="1"/>
          </p:cNvSpPr>
          <p:nvPr/>
        </p:nvSpPr>
        <p:spPr bwMode="auto">
          <a:xfrm>
            <a:off x="3776663" y="5661025"/>
            <a:ext cx="576262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car</a:t>
            </a:r>
          </a:p>
        </p:txBody>
      </p:sp>
      <p:sp>
        <p:nvSpPr>
          <p:cNvPr id="49217" name="Rectangle 65"/>
          <p:cNvSpPr>
            <a:spLocks noChangeArrowheads="1"/>
          </p:cNvSpPr>
          <p:nvPr/>
        </p:nvSpPr>
        <p:spPr bwMode="auto">
          <a:xfrm>
            <a:off x="4354513" y="5661025"/>
            <a:ext cx="576262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org</a:t>
            </a:r>
          </a:p>
        </p:txBody>
      </p:sp>
      <p:sp>
        <p:nvSpPr>
          <p:cNvPr id="49218" name="Rectangle 66"/>
          <p:cNvSpPr>
            <a:spLocks noChangeArrowheads="1"/>
          </p:cNvSpPr>
          <p:nvPr/>
        </p:nvSpPr>
        <p:spPr bwMode="auto">
          <a:xfrm>
            <a:off x="4929188" y="5661025"/>
            <a:ext cx="576262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nel</a:t>
            </a:r>
          </a:p>
        </p:txBody>
      </p:sp>
      <p:sp>
        <p:nvSpPr>
          <p:cNvPr id="49219" name="Rectangle 67"/>
          <p:cNvSpPr>
            <a:spLocks noChangeArrowheads="1"/>
          </p:cNvSpPr>
          <p:nvPr/>
        </p:nvSpPr>
        <p:spPr bwMode="auto">
          <a:xfrm>
            <a:off x="5505450" y="5661025"/>
            <a:ext cx="576263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vis</a:t>
            </a:r>
          </a:p>
        </p:txBody>
      </p:sp>
      <p:grpSp>
        <p:nvGrpSpPr>
          <p:cNvPr id="49221" name="Group 69"/>
          <p:cNvGrpSpPr>
            <a:grpSpLocks/>
          </p:cNvGrpSpPr>
          <p:nvPr/>
        </p:nvGrpSpPr>
        <p:grpSpPr bwMode="auto">
          <a:xfrm>
            <a:off x="2193925" y="5948363"/>
            <a:ext cx="287338" cy="431800"/>
            <a:chOff x="2200" y="3929"/>
            <a:chExt cx="181" cy="272"/>
          </a:xfrm>
        </p:grpSpPr>
        <p:sp>
          <p:nvSpPr>
            <p:cNvPr id="49222" name="Line 70"/>
            <p:cNvSpPr>
              <a:spLocks noChangeShapeType="1"/>
            </p:cNvSpPr>
            <p:nvPr/>
          </p:nvSpPr>
          <p:spPr bwMode="auto">
            <a:xfrm>
              <a:off x="2290" y="3929"/>
              <a:ext cx="0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49223" name="Oval 71"/>
            <p:cNvSpPr>
              <a:spLocks noChangeArrowheads="1"/>
            </p:cNvSpPr>
            <p:nvPr/>
          </p:nvSpPr>
          <p:spPr bwMode="auto">
            <a:xfrm>
              <a:off x="2200" y="4020"/>
              <a:ext cx="181" cy="18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49224" name="Group 72"/>
          <p:cNvGrpSpPr>
            <a:grpSpLocks/>
          </p:cNvGrpSpPr>
          <p:nvPr/>
        </p:nvGrpSpPr>
        <p:grpSpPr bwMode="auto">
          <a:xfrm>
            <a:off x="2771775" y="5948363"/>
            <a:ext cx="287338" cy="431800"/>
            <a:chOff x="2200" y="3929"/>
            <a:chExt cx="181" cy="272"/>
          </a:xfrm>
        </p:grpSpPr>
        <p:sp>
          <p:nvSpPr>
            <p:cNvPr id="49225" name="Line 73"/>
            <p:cNvSpPr>
              <a:spLocks noChangeShapeType="1"/>
            </p:cNvSpPr>
            <p:nvPr/>
          </p:nvSpPr>
          <p:spPr bwMode="auto">
            <a:xfrm>
              <a:off x="2290" y="3929"/>
              <a:ext cx="0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49226" name="Oval 74"/>
            <p:cNvSpPr>
              <a:spLocks noChangeArrowheads="1"/>
            </p:cNvSpPr>
            <p:nvPr/>
          </p:nvSpPr>
          <p:spPr bwMode="auto">
            <a:xfrm>
              <a:off x="2200" y="4020"/>
              <a:ext cx="181" cy="18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49227" name="Group 75"/>
          <p:cNvGrpSpPr>
            <a:grpSpLocks/>
          </p:cNvGrpSpPr>
          <p:nvPr/>
        </p:nvGrpSpPr>
        <p:grpSpPr bwMode="auto">
          <a:xfrm>
            <a:off x="3344863" y="5948363"/>
            <a:ext cx="287337" cy="431800"/>
            <a:chOff x="2200" y="3929"/>
            <a:chExt cx="181" cy="272"/>
          </a:xfrm>
        </p:grpSpPr>
        <p:sp>
          <p:nvSpPr>
            <p:cNvPr id="49228" name="Line 76"/>
            <p:cNvSpPr>
              <a:spLocks noChangeShapeType="1"/>
            </p:cNvSpPr>
            <p:nvPr/>
          </p:nvSpPr>
          <p:spPr bwMode="auto">
            <a:xfrm>
              <a:off x="2290" y="3929"/>
              <a:ext cx="0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49229" name="Oval 77"/>
            <p:cNvSpPr>
              <a:spLocks noChangeArrowheads="1"/>
            </p:cNvSpPr>
            <p:nvPr/>
          </p:nvSpPr>
          <p:spPr bwMode="auto">
            <a:xfrm>
              <a:off x="2200" y="4020"/>
              <a:ext cx="181" cy="18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49230" name="Group 78"/>
          <p:cNvGrpSpPr>
            <a:grpSpLocks/>
          </p:cNvGrpSpPr>
          <p:nvPr/>
        </p:nvGrpSpPr>
        <p:grpSpPr bwMode="auto">
          <a:xfrm>
            <a:off x="3922713" y="5948363"/>
            <a:ext cx="287337" cy="431800"/>
            <a:chOff x="2200" y="3929"/>
            <a:chExt cx="181" cy="272"/>
          </a:xfrm>
        </p:grpSpPr>
        <p:sp>
          <p:nvSpPr>
            <p:cNvPr id="49231" name="Line 79"/>
            <p:cNvSpPr>
              <a:spLocks noChangeShapeType="1"/>
            </p:cNvSpPr>
            <p:nvPr/>
          </p:nvSpPr>
          <p:spPr bwMode="auto">
            <a:xfrm>
              <a:off x="2290" y="3929"/>
              <a:ext cx="0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49232" name="Oval 80"/>
            <p:cNvSpPr>
              <a:spLocks noChangeArrowheads="1"/>
            </p:cNvSpPr>
            <p:nvPr/>
          </p:nvSpPr>
          <p:spPr bwMode="auto">
            <a:xfrm>
              <a:off x="2200" y="4020"/>
              <a:ext cx="181" cy="18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49233" name="Group 81"/>
          <p:cNvGrpSpPr>
            <a:grpSpLocks/>
          </p:cNvGrpSpPr>
          <p:nvPr/>
        </p:nvGrpSpPr>
        <p:grpSpPr bwMode="auto">
          <a:xfrm>
            <a:off x="4497388" y="5948363"/>
            <a:ext cx="287337" cy="431800"/>
            <a:chOff x="2200" y="3929"/>
            <a:chExt cx="181" cy="272"/>
          </a:xfrm>
        </p:grpSpPr>
        <p:sp>
          <p:nvSpPr>
            <p:cNvPr id="49234" name="Line 82"/>
            <p:cNvSpPr>
              <a:spLocks noChangeShapeType="1"/>
            </p:cNvSpPr>
            <p:nvPr/>
          </p:nvSpPr>
          <p:spPr bwMode="auto">
            <a:xfrm>
              <a:off x="2290" y="3929"/>
              <a:ext cx="0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49235" name="Oval 83"/>
            <p:cNvSpPr>
              <a:spLocks noChangeArrowheads="1"/>
            </p:cNvSpPr>
            <p:nvPr/>
          </p:nvSpPr>
          <p:spPr bwMode="auto">
            <a:xfrm>
              <a:off x="2200" y="4020"/>
              <a:ext cx="181" cy="18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49236" name="Group 84"/>
          <p:cNvGrpSpPr>
            <a:grpSpLocks/>
          </p:cNvGrpSpPr>
          <p:nvPr/>
        </p:nvGrpSpPr>
        <p:grpSpPr bwMode="auto">
          <a:xfrm>
            <a:off x="5075238" y="5948363"/>
            <a:ext cx="287337" cy="431800"/>
            <a:chOff x="2200" y="3929"/>
            <a:chExt cx="181" cy="272"/>
          </a:xfrm>
        </p:grpSpPr>
        <p:sp>
          <p:nvSpPr>
            <p:cNvPr id="49237" name="Line 85"/>
            <p:cNvSpPr>
              <a:spLocks noChangeShapeType="1"/>
            </p:cNvSpPr>
            <p:nvPr/>
          </p:nvSpPr>
          <p:spPr bwMode="auto">
            <a:xfrm>
              <a:off x="2290" y="3929"/>
              <a:ext cx="0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49238" name="Oval 86"/>
            <p:cNvSpPr>
              <a:spLocks noChangeArrowheads="1"/>
            </p:cNvSpPr>
            <p:nvPr/>
          </p:nvSpPr>
          <p:spPr bwMode="auto">
            <a:xfrm>
              <a:off x="2200" y="4020"/>
              <a:ext cx="181" cy="18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49239" name="Group 87"/>
          <p:cNvGrpSpPr>
            <a:grpSpLocks/>
          </p:cNvGrpSpPr>
          <p:nvPr/>
        </p:nvGrpSpPr>
        <p:grpSpPr bwMode="auto">
          <a:xfrm>
            <a:off x="5651500" y="5948363"/>
            <a:ext cx="287338" cy="431800"/>
            <a:chOff x="2200" y="3929"/>
            <a:chExt cx="181" cy="272"/>
          </a:xfrm>
        </p:grpSpPr>
        <p:sp>
          <p:nvSpPr>
            <p:cNvPr id="49240" name="Line 88"/>
            <p:cNvSpPr>
              <a:spLocks noChangeShapeType="1"/>
            </p:cNvSpPr>
            <p:nvPr/>
          </p:nvSpPr>
          <p:spPr bwMode="auto">
            <a:xfrm>
              <a:off x="2290" y="3929"/>
              <a:ext cx="0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49241" name="Oval 89"/>
            <p:cNvSpPr>
              <a:spLocks noChangeArrowheads="1"/>
            </p:cNvSpPr>
            <p:nvPr/>
          </p:nvSpPr>
          <p:spPr bwMode="auto">
            <a:xfrm>
              <a:off x="2200" y="4020"/>
              <a:ext cx="181" cy="18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49243" name="Rectangle 91"/>
          <p:cNvSpPr>
            <a:spLocks noChangeArrowheads="1"/>
          </p:cNvSpPr>
          <p:nvPr/>
        </p:nvSpPr>
        <p:spPr bwMode="auto">
          <a:xfrm>
            <a:off x="6457950" y="5661025"/>
            <a:ext cx="576263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mail</a:t>
            </a:r>
          </a:p>
        </p:txBody>
      </p:sp>
      <p:sp>
        <p:nvSpPr>
          <p:cNvPr id="49244" name="Rectangle 92"/>
          <p:cNvSpPr>
            <a:spLocks noChangeArrowheads="1"/>
          </p:cNvSpPr>
          <p:nvPr/>
        </p:nvSpPr>
        <p:spPr bwMode="auto">
          <a:xfrm>
            <a:off x="7032625" y="5661025"/>
            <a:ext cx="576263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post</a:t>
            </a:r>
          </a:p>
        </p:txBody>
      </p:sp>
      <p:sp>
        <p:nvSpPr>
          <p:cNvPr id="49245" name="Rectangle 93"/>
          <p:cNvSpPr>
            <a:spLocks noChangeArrowheads="1"/>
          </p:cNvSpPr>
          <p:nvPr/>
        </p:nvSpPr>
        <p:spPr bwMode="auto">
          <a:xfrm>
            <a:off x="7610475" y="5661025"/>
            <a:ext cx="576263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cart</a:t>
            </a:r>
          </a:p>
        </p:txBody>
      </p:sp>
      <p:sp>
        <p:nvSpPr>
          <p:cNvPr id="49246" name="Rectangle 94"/>
          <p:cNvSpPr>
            <a:spLocks noChangeArrowheads="1"/>
          </p:cNvSpPr>
          <p:nvPr/>
        </p:nvSpPr>
        <p:spPr bwMode="auto">
          <a:xfrm>
            <a:off x="8185150" y="5661025"/>
            <a:ext cx="576263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mol</a:t>
            </a:r>
          </a:p>
        </p:txBody>
      </p:sp>
      <p:grpSp>
        <p:nvGrpSpPr>
          <p:cNvPr id="49247" name="Group 95"/>
          <p:cNvGrpSpPr>
            <a:grpSpLocks/>
          </p:cNvGrpSpPr>
          <p:nvPr/>
        </p:nvGrpSpPr>
        <p:grpSpPr bwMode="auto">
          <a:xfrm>
            <a:off x="6600825" y="5948363"/>
            <a:ext cx="287338" cy="431800"/>
            <a:chOff x="2200" y="3929"/>
            <a:chExt cx="181" cy="272"/>
          </a:xfrm>
        </p:grpSpPr>
        <p:sp>
          <p:nvSpPr>
            <p:cNvPr id="49248" name="Line 96"/>
            <p:cNvSpPr>
              <a:spLocks noChangeShapeType="1"/>
            </p:cNvSpPr>
            <p:nvPr/>
          </p:nvSpPr>
          <p:spPr bwMode="auto">
            <a:xfrm>
              <a:off x="2290" y="3929"/>
              <a:ext cx="0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49249" name="Oval 97"/>
            <p:cNvSpPr>
              <a:spLocks noChangeArrowheads="1"/>
            </p:cNvSpPr>
            <p:nvPr/>
          </p:nvSpPr>
          <p:spPr bwMode="auto">
            <a:xfrm>
              <a:off x="2200" y="4020"/>
              <a:ext cx="181" cy="18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49250" name="Group 98"/>
          <p:cNvGrpSpPr>
            <a:grpSpLocks/>
          </p:cNvGrpSpPr>
          <p:nvPr/>
        </p:nvGrpSpPr>
        <p:grpSpPr bwMode="auto">
          <a:xfrm>
            <a:off x="7178675" y="5948363"/>
            <a:ext cx="287338" cy="431800"/>
            <a:chOff x="2200" y="3929"/>
            <a:chExt cx="181" cy="272"/>
          </a:xfrm>
        </p:grpSpPr>
        <p:sp>
          <p:nvSpPr>
            <p:cNvPr id="49251" name="Line 99"/>
            <p:cNvSpPr>
              <a:spLocks noChangeShapeType="1"/>
            </p:cNvSpPr>
            <p:nvPr/>
          </p:nvSpPr>
          <p:spPr bwMode="auto">
            <a:xfrm>
              <a:off x="2290" y="3929"/>
              <a:ext cx="0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49252" name="Oval 100"/>
            <p:cNvSpPr>
              <a:spLocks noChangeArrowheads="1"/>
            </p:cNvSpPr>
            <p:nvPr/>
          </p:nvSpPr>
          <p:spPr bwMode="auto">
            <a:xfrm>
              <a:off x="2200" y="4020"/>
              <a:ext cx="181" cy="18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49253" name="Group 101"/>
          <p:cNvGrpSpPr>
            <a:grpSpLocks/>
          </p:cNvGrpSpPr>
          <p:nvPr/>
        </p:nvGrpSpPr>
        <p:grpSpPr bwMode="auto">
          <a:xfrm>
            <a:off x="7753350" y="5948363"/>
            <a:ext cx="287338" cy="431800"/>
            <a:chOff x="2200" y="3929"/>
            <a:chExt cx="181" cy="272"/>
          </a:xfrm>
        </p:grpSpPr>
        <p:sp>
          <p:nvSpPr>
            <p:cNvPr id="49254" name="Line 102"/>
            <p:cNvSpPr>
              <a:spLocks noChangeShapeType="1"/>
            </p:cNvSpPr>
            <p:nvPr/>
          </p:nvSpPr>
          <p:spPr bwMode="auto">
            <a:xfrm>
              <a:off x="2290" y="3929"/>
              <a:ext cx="0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49255" name="Oval 103"/>
            <p:cNvSpPr>
              <a:spLocks noChangeArrowheads="1"/>
            </p:cNvSpPr>
            <p:nvPr/>
          </p:nvSpPr>
          <p:spPr bwMode="auto">
            <a:xfrm>
              <a:off x="2200" y="4020"/>
              <a:ext cx="181" cy="18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49256" name="Group 104"/>
          <p:cNvGrpSpPr>
            <a:grpSpLocks/>
          </p:cNvGrpSpPr>
          <p:nvPr/>
        </p:nvGrpSpPr>
        <p:grpSpPr bwMode="auto">
          <a:xfrm>
            <a:off x="8331200" y="5948363"/>
            <a:ext cx="287338" cy="431800"/>
            <a:chOff x="2200" y="3929"/>
            <a:chExt cx="181" cy="272"/>
          </a:xfrm>
        </p:grpSpPr>
        <p:sp>
          <p:nvSpPr>
            <p:cNvPr id="49257" name="Line 105"/>
            <p:cNvSpPr>
              <a:spLocks noChangeShapeType="1"/>
            </p:cNvSpPr>
            <p:nvPr/>
          </p:nvSpPr>
          <p:spPr bwMode="auto">
            <a:xfrm>
              <a:off x="2290" y="3929"/>
              <a:ext cx="0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49258" name="Oval 106"/>
            <p:cNvSpPr>
              <a:spLocks noChangeArrowheads="1"/>
            </p:cNvSpPr>
            <p:nvPr/>
          </p:nvSpPr>
          <p:spPr bwMode="auto">
            <a:xfrm>
              <a:off x="2200" y="4020"/>
              <a:ext cx="181" cy="18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49279" name="Rectangle 127"/>
          <p:cNvSpPr>
            <a:spLocks noChangeArrowheads="1"/>
          </p:cNvSpPr>
          <p:nvPr/>
        </p:nvSpPr>
        <p:spPr bwMode="auto">
          <a:xfrm>
            <a:off x="2035175" y="3644900"/>
            <a:ext cx="699452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s-ES" sz="2400"/>
              <a:t>Fácil de manejar y mantener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s-ES" sz="2400"/>
              <a:t>Presenta dificultades en la organización de archivos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endParaRPr lang="es-ES" sz="2800">
              <a:solidFill>
                <a:srgbClr val="003366"/>
              </a:solidFill>
            </a:endParaRPr>
          </a:p>
        </p:txBody>
      </p:sp>
      <p:sp>
        <p:nvSpPr>
          <p:cNvPr id="49280" name="Text Box 128"/>
          <p:cNvSpPr txBox="1">
            <a:spLocks noChangeArrowheads="1"/>
          </p:cNvSpPr>
          <p:nvPr/>
        </p:nvSpPr>
        <p:spPr bwMode="auto">
          <a:xfrm>
            <a:off x="-25400" y="10731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</a:pPr>
            <a:r>
              <a:rPr lang="es-ES" sz="1600" b="1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49281" name="Line 129"/>
          <p:cNvSpPr>
            <a:spLocks noChangeShapeType="1"/>
          </p:cNvSpPr>
          <p:nvPr/>
        </p:nvSpPr>
        <p:spPr bwMode="auto">
          <a:xfrm>
            <a:off x="-23813" y="3949700"/>
            <a:ext cx="1692276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9282" name="Line 130"/>
          <p:cNvSpPr>
            <a:spLocks noChangeShapeType="1"/>
          </p:cNvSpPr>
          <p:nvPr/>
        </p:nvSpPr>
        <p:spPr bwMode="auto">
          <a:xfrm>
            <a:off x="-20638" y="3741738"/>
            <a:ext cx="1692276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9283" name="Text Box 131"/>
          <p:cNvSpPr txBox="1">
            <a:spLocks noChangeArrowheads="1"/>
          </p:cNvSpPr>
          <p:nvPr/>
        </p:nvSpPr>
        <p:spPr bwMode="auto">
          <a:xfrm>
            <a:off x="-23813" y="1363663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Archivos</a:t>
            </a:r>
          </a:p>
        </p:txBody>
      </p:sp>
      <p:sp>
        <p:nvSpPr>
          <p:cNvPr id="49284" name="Text Box 132"/>
          <p:cNvSpPr txBox="1">
            <a:spLocks noChangeArrowheads="1"/>
          </p:cNvSpPr>
          <p:nvPr/>
        </p:nvSpPr>
        <p:spPr bwMode="auto">
          <a:xfrm>
            <a:off x="-23813" y="162877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49285" name="Text Box 133"/>
          <p:cNvSpPr txBox="1">
            <a:spLocks noChangeArrowheads="1"/>
          </p:cNvSpPr>
          <p:nvPr/>
        </p:nvSpPr>
        <p:spPr bwMode="auto">
          <a:xfrm>
            <a:off x="-23813" y="207962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Métodos de acceso</a:t>
            </a:r>
          </a:p>
        </p:txBody>
      </p:sp>
      <p:sp>
        <p:nvSpPr>
          <p:cNvPr id="49286" name="Text Box 134"/>
          <p:cNvSpPr txBox="1">
            <a:spLocks noChangeArrowheads="1"/>
          </p:cNvSpPr>
          <p:nvPr/>
        </p:nvSpPr>
        <p:spPr bwMode="auto">
          <a:xfrm>
            <a:off x="-23813" y="2511425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49287" name="Text Box 135"/>
          <p:cNvSpPr txBox="1">
            <a:spLocks noChangeArrowheads="1"/>
          </p:cNvSpPr>
          <p:nvPr/>
        </p:nvSpPr>
        <p:spPr bwMode="auto">
          <a:xfrm>
            <a:off x="-23813" y="277971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49288" name="Text Box 136"/>
          <p:cNvSpPr txBox="1">
            <a:spLocks noChangeArrowheads="1"/>
          </p:cNvSpPr>
          <p:nvPr/>
        </p:nvSpPr>
        <p:spPr bwMode="auto">
          <a:xfrm>
            <a:off x="-36513" y="30289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Directorios</a:t>
            </a:r>
          </a:p>
        </p:txBody>
      </p:sp>
      <p:sp>
        <p:nvSpPr>
          <p:cNvPr id="49289" name="Text Box 137"/>
          <p:cNvSpPr txBox="1">
            <a:spLocks noChangeArrowheads="1"/>
          </p:cNvSpPr>
          <p:nvPr/>
        </p:nvSpPr>
        <p:spPr bwMode="auto">
          <a:xfrm>
            <a:off x="-36513" y="3284538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49290" name="Text Box 138"/>
          <p:cNvSpPr txBox="1">
            <a:spLocks noChangeArrowheads="1"/>
          </p:cNvSpPr>
          <p:nvPr/>
        </p:nvSpPr>
        <p:spPr bwMode="auto">
          <a:xfrm>
            <a:off x="-36513" y="37036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rgbClr val="FFFF00"/>
                </a:solidFill>
              </a:rPr>
              <a:t>Estructura</a:t>
            </a:r>
          </a:p>
        </p:txBody>
      </p:sp>
      <p:sp>
        <p:nvSpPr>
          <p:cNvPr id="49291" name="Text Box 139"/>
          <p:cNvSpPr txBox="1">
            <a:spLocks noChangeArrowheads="1"/>
          </p:cNvSpPr>
          <p:nvPr/>
        </p:nvSpPr>
        <p:spPr bwMode="auto">
          <a:xfrm>
            <a:off x="-36513" y="39195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49292" name="Text Box 140"/>
          <p:cNvSpPr txBox="1">
            <a:spLocks noChangeArrowheads="1"/>
          </p:cNvSpPr>
          <p:nvPr/>
        </p:nvSpPr>
        <p:spPr bwMode="auto">
          <a:xfrm>
            <a:off x="-36513" y="41576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49293" name="Text Box 141"/>
          <p:cNvSpPr txBox="1">
            <a:spLocks noChangeArrowheads="1"/>
          </p:cNvSpPr>
          <p:nvPr/>
        </p:nvSpPr>
        <p:spPr bwMode="auto">
          <a:xfrm>
            <a:off x="-36513" y="48688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Parámetros de diseño</a:t>
            </a:r>
          </a:p>
        </p:txBody>
      </p:sp>
      <p:sp>
        <p:nvSpPr>
          <p:cNvPr id="49294" name="Text Box 142"/>
          <p:cNvSpPr txBox="1">
            <a:spLocks noChangeArrowheads="1"/>
          </p:cNvSpPr>
          <p:nvPr/>
        </p:nvSpPr>
        <p:spPr bwMode="auto">
          <a:xfrm>
            <a:off x="-36513" y="52879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Administración del espacio libre</a:t>
            </a:r>
          </a:p>
        </p:txBody>
      </p:sp>
      <p:sp>
        <p:nvSpPr>
          <p:cNvPr id="49295" name="Text Box 143"/>
          <p:cNvSpPr txBox="1">
            <a:spLocks noChangeArrowheads="1"/>
          </p:cNvSpPr>
          <p:nvPr/>
        </p:nvSpPr>
        <p:spPr bwMode="auto">
          <a:xfrm>
            <a:off x="-36513" y="57197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49297" name="Text Box 145"/>
          <p:cNvSpPr txBox="1">
            <a:spLocks noChangeArrowheads="1"/>
          </p:cNvSpPr>
          <p:nvPr/>
        </p:nvSpPr>
        <p:spPr bwMode="auto">
          <a:xfrm>
            <a:off x="-28575" y="4368800"/>
            <a:ext cx="2087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chemeClr val="bg1"/>
                </a:solidFill>
              </a:rPr>
              <a:t>Gestión del almacenamiento</a:t>
            </a:r>
          </a:p>
        </p:txBody>
      </p:sp>
      <p:sp>
        <p:nvSpPr>
          <p:cNvPr id="49298" name="AutoShape 146"/>
          <p:cNvSpPr>
            <a:spLocks noChangeArrowheads="1"/>
          </p:cNvSpPr>
          <p:nvPr/>
        </p:nvSpPr>
        <p:spPr bwMode="auto">
          <a:xfrm rot="-5400000">
            <a:off x="1705769" y="3791744"/>
            <a:ext cx="144462" cy="1397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9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9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9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9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9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9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9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9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9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9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9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7" grpId="0" animBg="1"/>
      <p:bldP spid="49189" grpId="0" animBg="1"/>
      <p:bldP spid="49213" grpId="0" animBg="1"/>
      <p:bldP spid="49214" grpId="0" animBg="1"/>
      <p:bldP spid="49215" grpId="0" animBg="1"/>
      <p:bldP spid="49216" grpId="0" animBg="1"/>
      <p:bldP spid="49217" grpId="0" animBg="1"/>
      <p:bldP spid="49218" grpId="0" animBg="1"/>
      <p:bldP spid="49219" grpId="0" animBg="1"/>
      <p:bldP spid="49243" grpId="0" animBg="1"/>
      <p:bldP spid="49244" grpId="0" animBg="1"/>
      <p:bldP spid="49245" grpId="0" animBg="1"/>
      <p:bldP spid="49246" grpId="0" animBg="1"/>
      <p:bldP spid="4927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058F-E97E-49EE-B499-504F3BABBFF7}" type="slidenum">
              <a:rPr lang="es-ES"/>
              <a:pPr/>
              <a:t>22</a:t>
            </a:fld>
            <a:endParaRPr lang="es-ES"/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>
                <a:solidFill>
                  <a:srgbClr val="000099"/>
                </a:solidFill>
              </a:rPr>
              <a:t>Estructura de directorios</a:t>
            </a: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2041525" y="1196975"/>
            <a:ext cx="6994525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defTabSz="968375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800">
                <a:solidFill>
                  <a:srgbClr val="003366"/>
                </a:solidFill>
              </a:rPr>
              <a:t>Estructura jerárquica</a:t>
            </a:r>
          </a:p>
          <a:p>
            <a:pPr marL="742950" lvl="1" indent="-285750" defTabSz="968375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400"/>
              <a:t>Los directorios pueden contener referencias a archivos o a otros directorios.</a:t>
            </a:r>
          </a:p>
          <a:p>
            <a:pPr marL="742950" lvl="1" indent="-285750" defTabSz="968375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400"/>
              <a:t>Facilita la resolución de nombres: existencia de un nombre de ruta asociado a cada archivo.</a:t>
            </a:r>
          </a:p>
          <a:p>
            <a:pPr marL="742950" lvl="1" indent="-285750" defTabSz="968375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400"/>
              <a:t>Tipos:</a:t>
            </a:r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2482850" y="4149725"/>
            <a:ext cx="461010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346200" lvl="2" indent="-274638" defTabSz="968375">
              <a:spcBef>
                <a:spcPct val="20000"/>
              </a:spcBef>
              <a:buFontTx/>
              <a:buChar char="•"/>
            </a:pPr>
            <a:r>
              <a:rPr lang="es-ES" sz="2000"/>
              <a:t>Árbol</a:t>
            </a:r>
          </a:p>
          <a:p>
            <a:pPr marL="1346200" lvl="2" indent="-274638" defTabSz="968375">
              <a:spcBef>
                <a:spcPct val="20000"/>
              </a:spcBef>
              <a:buFontTx/>
              <a:buChar char="•"/>
            </a:pPr>
            <a:r>
              <a:rPr lang="es-ES" sz="2000"/>
              <a:t>Grafo acíclico dirigido</a:t>
            </a:r>
          </a:p>
          <a:p>
            <a:pPr marL="1346200" lvl="2" indent="-274638" defTabSz="968375">
              <a:spcBef>
                <a:spcPct val="20000"/>
              </a:spcBef>
              <a:buFontTx/>
              <a:buChar char="•"/>
            </a:pPr>
            <a:r>
              <a:rPr lang="es-ES" sz="2000"/>
              <a:t>Grafo general</a:t>
            </a:r>
          </a:p>
          <a:p>
            <a:pPr marL="742950" lvl="1" indent="-285750" defTabSz="968375">
              <a:spcBef>
                <a:spcPct val="20000"/>
              </a:spcBef>
            </a:pPr>
            <a:endParaRPr lang="es-ES" sz="2400"/>
          </a:p>
        </p:txBody>
      </p:sp>
      <p:sp>
        <p:nvSpPr>
          <p:cNvPr id="50210" name="Text Box 34"/>
          <p:cNvSpPr txBox="1">
            <a:spLocks noChangeArrowheads="1"/>
          </p:cNvSpPr>
          <p:nvPr/>
        </p:nvSpPr>
        <p:spPr bwMode="auto">
          <a:xfrm>
            <a:off x="-25400" y="10731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</a:pPr>
            <a:r>
              <a:rPr lang="es-ES" sz="1600" b="1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50211" name="Line 35"/>
          <p:cNvSpPr>
            <a:spLocks noChangeShapeType="1"/>
          </p:cNvSpPr>
          <p:nvPr/>
        </p:nvSpPr>
        <p:spPr bwMode="auto">
          <a:xfrm>
            <a:off x="-23813" y="3949700"/>
            <a:ext cx="1692276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0212" name="Line 36"/>
          <p:cNvSpPr>
            <a:spLocks noChangeShapeType="1"/>
          </p:cNvSpPr>
          <p:nvPr/>
        </p:nvSpPr>
        <p:spPr bwMode="auto">
          <a:xfrm>
            <a:off x="-20638" y="3741738"/>
            <a:ext cx="1692276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0213" name="Text Box 37"/>
          <p:cNvSpPr txBox="1">
            <a:spLocks noChangeArrowheads="1"/>
          </p:cNvSpPr>
          <p:nvPr/>
        </p:nvSpPr>
        <p:spPr bwMode="auto">
          <a:xfrm>
            <a:off x="-23813" y="1363663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Archivos</a:t>
            </a:r>
          </a:p>
        </p:txBody>
      </p:sp>
      <p:sp>
        <p:nvSpPr>
          <p:cNvPr id="50214" name="Text Box 38"/>
          <p:cNvSpPr txBox="1">
            <a:spLocks noChangeArrowheads="1"/>
          </p:cNvSpPr>
          <p:nvPr/>
        </p:nvSpPr>
        <p:spPr bwMode="auto">
          <a:xfrm>
            <a:off x="-23813" y="162877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50215" name="Text Box 39"/>
          <p:cNvSpPr txBox="1">
            <a:spLocks noChangeArrowheads="1"/>
          </p:cNvSpPr>
          <p:nvPr/>
        </p:nvSpPr>
        <p:spPr bwMode="auto">
          <a:xfrm>
            <a:off x="-23813" y="207962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Métodos de acceso</a:t>
            </a:r>
          </a:p>
        </p:txBody>
      </p:sp>
      <p:sp>
        <p:nvSpPr>
          <p:cNvPr id="50216" name="Text Box 40"/>
          <p:cNvSpPr txBox="1">
            <a:spLocks noChangeArrowheads="1"/>
          </p:cNvSpPr>
          <p:nvPr/>
        </p:nvSpPr>
        <p:spPr bwMode="auto">
          <a:xfrm>
            <a:off x="-23813" y="2511425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50217" name="Text Box 41"/>
          <p:cNvSpPr txBox="1">
            <a:spLocks noChangeArrowheads="1"/>
          </p:cNvSpPr>
          <p:nvPr/>
        </p:nvSpPr>
        <p:spPr bwMode="auto">
          <a:xfrm>
            <a:off x="-23813" y="277971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50218" name="Text Box 42"/>
          <p:cNvSpPr txBox="1">
            <a:spLocks noChangeArrowheads="1"/>
          </p:cNvSpPr>
          <p:nvPr/>
        </p:nvSpPr>
        <p:spPr bwMode="auto">
          <a:xfrm>
            <a:off x="-36513" y="30289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Directorios</a:t>
            </a:r>
          </a:p>
        </p:txBody>
      </p:sp>
      <p:sp>
        <p:nvSpPr>
          <p:cNvPr id="50219" name="Text Box 43"/>
          <p:cNvSpPr txBox="1">
            <a:spLocks noChangeArrowheads="1"/>
          </p:cNvSpPr>
          <p:nvPr/>
        </p:nvSpPr>
        <p:spPr bwMode="auto">
          <a:xfrm>
            <a:off x="-36513" y="3284538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50220" name="Text Box 44"/>
          <p:cNvSpPr txBox="1">
            <a:spLocks noChangeArrowheads="1"/>
          </p:cNvSpPr>
          <p:nvPr/>
        </p:nvSpPr>
        <p:spPr bwMode="auto">
          <a:xfrm>
            <a:off x="-36513" y="37036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rgbClr val="FFFF00"/>
                </a:solidFill>
              </a:rPr>
              <a:t>Estructura</a:t>
            </a:r>
          </a:p>
        </p:txBody>
      </p:sp>
      <p:sp>
        <p:nvSpPr>
          <p:cNvPr id="50221" name="Text Box 45"/>
          <p:cNvSpPr txBox="1">
            <a:spLocks noChangeArrowheads="1"/>
          </p:cNvSpPr>
          <p:nvPr/>
        </p:nvSpPr>
        <p:spPr bwMode="auto">
          <a:xfrm>
            <a:off x="-36513" y="39195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50222" name="Text Box 46"/>
          <p:cNvSpPr txBox="1">
            <a:spLocks noChangeArrowheads="1"/>
          </p:cNvSpPr>
          <p:nvPr/>
        </p:nvSpPr>
        <p:spPr bwMode="auto">
          <a:xfrm>
            <a:off x="-36513" y="41576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50223" name="Text Box 47"/>
          <p:cNvSpPr txBox="1">
            <a:spLocks noChangeArrowheads="1"/>
          </p:cNvSpPr>
          <p:nvPr/>
        </p:nvSpPr>
        <p:spPr bwMode="auto">
          <a:xfrm>
            <a:off x="-36513" y="48688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Parámetros de diseño</a:t>
            </a:r>
          </a:p>
        </p:txBody>
      </p:sp>
      <p:sp>
        <p:nvSpPr>
          <p:cNvPr id="50224" name="Text Box 48"/>
          <p:cNvSpPr txBox="1">
            <a:spLocks noChangeArrowheads="1"/>
          </p:cNvSpPr>
          <p:nvPr/>
        </p:nvSpPr>
        <p:spPr bwMode="auto">
          <a:xfrm>
            <a:off x="-36513" y="52879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Administración del espacio libre</a:t>
            </a:r>
          </a:p>
        </p:txBody>
      </p:sp>
      <p:sp>
        <p:nvSpPr>
          <p:cNvPr id="50225" name="Text Box 49"/>
          <p:cNvSpPr txBox="1">
            <a:spLocks noChangeArrowheads="1"/>
          </p:cNvSpPr>
          <p:nvPr/>
        </p:nvSpPr>
        <p:spPr bwMode="auto">
          <a:xfrm>
            <a:off x="-36513" y="57197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50226" name="AutoShape 50"/>
          <p:cNvSpPr>
            <a:spLocks noChangeArrowheads="1"/>
          </p:cNvSpPr>
          <p:nvPr/>
        </p:nvSpPr>
        <p:spPr bwMode="auto">
          <a:xfrm rot="-5400000">
            <a:off x="1705769" y="3791744"/>
            <a:ext cx="144462" cy="1397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0227" name="Text Box 51"/>
          <p:cNvSpPr txBox="1">
            <a:spLocks noChangeArrowheads="1"/>
          </p:cNvSpPr>
          <p:nvPr/>
        </p:nvSpPr>
        <p:spPr bwMode="auto">
          <a:xfrm>
            <a:off x="-28575" y="4368800"/>
            <a:ext cx="2087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chemeClr val="bg1"/>
                </a:solidFill>
              </a:rPr>
              <a:t>Gestión del almacenamiento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5B5B-1211-48FD-B32F-C86B481E3A07}" type="slidenum">
              <a:rPr lang="es-ES"/>
              <a:pPr/>
              <a:t>23</a:t>
            </a:fld>
            <a:endParaRPr lang="es-ES"/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>
                <a:solidFill>
                  <a:srgbClr val="000099"/>
                </a:solidFill>
              </a:rPr>
              <a:t>Estructura de directorios</a:t>
            </a: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2041525" y="1196975"/>
            <a:ext cx="6994525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s-ES" sz="2800">
                <a:solidFill>
                  <a:srgbClr val="003366"/>
                </a:solidFill>
              </a:rPr>
              <a:t>Estructura en árbol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5"/>
              </a:buBlip>
            </a:pPr>
            <a:r>
              <a:rPr lang="es-ES" sz="2400"/>
              <a:t>Existe un directorio raíz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5"/>
              </a:buBlip>
            </a:pPr>
            <a:r>
              <a:rPr lang="es-ES" sz="2400"/>
              <a:t>Cada archivo tiene un nombre de ruta único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4"/>
              </a:buBlip>
            </a:pPr>
            <a:endParaRPr lang="es-ES" sz="2800">
              <a:solidFill>
                <a:srgbClr val="003366"/>
              </a:solidFill>
            </a:endParaRPr>
          </a:p>
        </p:txBody>
      </p:sp>
      <p:graphicFrame>
        <p:nvGraphicFramePr>
          <p:cNvPr id="51211" name="Object 11"/>
          <p:cNvGraphicFramePr>
            <a:graphicFrameLocks noChangeAspect="1"/>
          </p:cNvGraphicFramePr>
          <p:nvPr/>
        </p:nvGraphicFramePr>
        <p:xfrm>
          <a:off x="5437188" y="2819400"/>
          <a:ext cx="7191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name="Imagen de mapa de bits" r:id="rId6" imgW="485586" imgH="304923" progId="PBrush">
                  <p:embed/>
                </p:oleObj>
              </mc:Choice>
              <mc:Fallback>
                <p:oleObj name="Imagen de mapa de bits" r:id="rId6" imgW="485586" imgH="304923" progId="PBrush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2819400"/>
                        <a:ext cx="71913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4897438" y="3414713"/>
            <a:ext cx="576262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bin</a:t>
            </a:r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5475288" y="3414713"/>
            <a:ext cx="576262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att</a:t>
            </a:r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6049963" y="3414713"/>
            <a:ext cx="576262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prog</a:t>
            </a: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3924300" y="3343275"/>
            <a:ext cx="792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raíz</a:t>
            </a:r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>
            <a:off x="5795963" y="3270250"/>
            <a:ext cx="0" cy="1444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1218" name="Rectangle 18"/>
          <p:cNvSpPr>
            <a:spLocks noChangeArrowheads="1"/>
          </p:cNvSpPr>
          <p:nvPr/>
        </p:nvSpPr>
        <p:spPr bwMode="auto">
          <a:xfrm>
            <a:off x="3348038" y="4062413"/>
            <a:ext cx="576262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tc</a:t>
            </a:r>
          </a:p>
        </p:txBody>
      </p:sp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3924300" y="4062413"/>
            <a:ext cx="576263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ams</a:t>
            </a:r>
          </a:p>
        </p:txBody>
      </p:sp>
      <p:sp>
        <p:nvSpPr>
          <p:cNvPr id="51220" name="Rectangle 20"/>
          <p:cNvSpPr>
            <a:spLocks noChangeArrowheads="1"/>
          </p:cNvSpPr>
          <p:nvPr/>
        </p:nvSpPr>
        <p:spPr bwMode="auto">
          <a:xfrm>
            <a:off x="4500563" y="4062413"/>
            <a:ext cx="576262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nec</a:t>
            </a: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H="1">
            <a:off x="4140200" y="3702050"/>
            <a:ext cx="936625" cy="3603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 flipH="1">
            <a:off x="3132138" y="4351338"/>
            <a:ext cx="360362" cy="446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 flipH="1">
            <a:off x="3708400" y="4365625"/>
            <a:ext cx="503238" cy="9937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3133725" y="5372100"/>
            <a:ext cx="576263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ams</a:t>
            </a:r>
          </a:p>
        </p:txBody>
      </p:sp>
      <p:sp>
        <p:nvSpPr>
          <p:cNvPr id="51227" name="Rectangle 27"/>
          <p:cNvSpPr>
            <a:spLocks noChangeArrowheads="1"/>
          </p:cNvSpPr>
          <p:nvPr/>
        </p:nvSpPr>
        <p:spPr bwMode="auto">
          <a:xfrm>
            <a:off x="3709988" y="5372100"/>
            <a:ext cx="576262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pep</a:t>
            </a:r>
          </a:p>
        </p:txBody>
      </p:sp>
      <p:sp>
        <p:nvSpPr>
          <p:cNvPr id="51232" name="Oval 32"/>
          <p:cNvSpPr>
            <a:spLocks noChangeArrowheads="1"/>
          </p:cNvSpPr>
          <p:nvPr/>
        </p:nvSpPr>
        <p:spPr bwMode="auto">
          <a:xfrm>
            <a:off x="2921000" y="4797425"/>
            <a:ext cx="287338" cy="287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1236" name="Line 36"/>
          <p:cNvSpPr>
            <a:spLocks noChangeShapeType="1"/>
          </p:cNvSpPr>
          <p:nvPr/>
        </p:nvSpPr>
        <p:spPr bwMode="auto">
          <a:xfrm>
            <a:off x="3995738" y="5661025"/>
            <a:ext cx="0" cy="431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1237" name="Line 37"/>
          <p:cNvSpPr>
            <a:spLocks noChangeShapeType="1"/>
          </p:cNvSpPr>
          <p:nvPr/>
        </p:nvSpPr>
        <p:spPr bwMode="auto">
          <a:xfrm>
            <a:off x="4718050" y="4365625"/>
            <a:ext cx="790575" cy="10080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1238" name="Rectangle 38"/>
          <p:cNvSpPr>
            <a:spLocks noChangeArrowheads="1"/>
          </p:cNvSpPr>
          <p:nvPr/>
        </p:nvSpPr>
        <p:spPr bwMode="auto">
          <a:xfrm>
            <a:off x="4933950" y="5373688"/>
            <a:ext cx="576263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nic</a:t>
            </a:r>
          </a:p>
        </p:txBody>
      </p:sp>
      <p:sp>
        <p:nvSpPr>
          <p:cNvPr id="51239" name="Line 39"/>
          <p:cNvSpPr>
            <a:spLocks noChangeShapeType="1"/>
          </p:cNvSpPr>
          <p:nvPr/>
        </p:nvSpPr>
        <p:spPr bwMode="auto">
          <a:xfrm>
            <a:off x="5795963" y="3717925"/>
            <a:ext cx="0" cy="3587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1240" name="Oval 40"/>
          <p:cNvSpPr>
            <a:spLocks noChangeArrowheads="1"/>
          </p:cNvSpPr>
          <p:nvPr/>
        </p:nvSpPr>
        <p:spPr bwMode="auto">
          <a:xfrm>
            <a:off x="5651500" y="4076700"/>
            <a:ext cx="287338" cy="287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1241" name="Line 41"/>
          <p:cNvSpPr>
            <a:spLocks noChangeShapeType="1"/>
          </p:cNvSpPr>
          <p:nvPr/>
        </p:nvSpPr>
        <p:spPr bwMode="auto">
          <a:xfrm>
            <a:off x="6372225" y="3716338"/>
            <a:ext cx="1223963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1242" name="Rectangle 42"/>
          <p:cNvSpPr>
            <a:spLocks noChangeArrowheads="1"/>
          </p:cNvSpPr>
          <p:nvPr/>
        </p:nvSpPr>
        <p:spPr bwMode="auto">
          <a:xfrm>
            <a:off x="6732588" y="4076700"/>
            <a:ext cx="576262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vis</a:t>
            </a:r>
          </a:p>
        </p:txBody>
      </p:sp>
      <p:sp>
        <p:nvSpPr>
          <p:cNvPr id="51243" name="Rectangle 43"/>
          <p:cNvSpPr>
            <a:spLocks noChangeArrowheads="1"/>
          </p:cNvSpPr>
          <p:nvPr/>
        </p:nvSpPr>
        <p:spPr bwMode="auto">
          <a:xfrm>
            <a:off x="7296150" y="4076700"/>
            <a:ext cx="576263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lex</a:t>
            </a:r>
          </a:p>
        </p:txBody>
      </p:sp>
      <p:sp>
        <p:nvSpPr>
          <p:cNvPr id="51247" name="Line 47"/>
          <p:cNvSpPr>
            <a:spLocks noChangeShapeType="1"/>
          </p:cNvSpPr>
          <p:nvPr/>
        </p:nvSpPr>
        <p:spPr bwMode="auto">
          <a:xfrm flipH="1">
            <a:off x="7596188" y="4365625"/>
            <a:ext cx="0" cy="10080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1251" name="Rectangle 51"/>
          <p:cNvSpPr>
            <a:spLocks noChangeArrowheads="1"/>
          </p:cNvSpPr>
          <p:nvPr/>
        </p:nvSpPr>
        <p:spPr bwMode="auto">
          <a:xfrm>
            <a:off x="7019925" y="5373688"/>
            <a:ext cx="576263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att</a:t>
            </a:r>
          </a:p>
        </p:txBody>
      </p:sp>
      <p:sp>
        <p:nvSpPr>
          <p:cNvPr id="51253" name="Rectangle 53"/>
          <p:cNvSpPr>
            <a:spLocks noChangeArrowheads="1"/>
          </p:cNvSpPr>
          <p:nvPr/>
        </p:nvSpPr>
        <p:spPr bwMode="auto">
          <a:xfrm>
            <a:off x="7596188" y="5373688"/>
            <a:ext cx="576262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ams</a:t>
            </a:r>
          </a:p>
        </p:txBody>
      </p:sp>
      <p:sp>
        <p:nvSpPr>
          <p:cNvPr id="51254" name="Rectangle 54"/>
          <p:cNvSpPr>
            <a:spLocks noChangeArrowheads="1"/>
          </p:cNvSpPr>
          <p:nvPr/>
        </p:nvSpPr>
        <p:spPr bwMode="auto">
          <a:xfrm>
            <a:off x="8172450" y="5373688"/>
            <a:ext cx="576263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bin</a:t>
            </a:r>
          </a:p>
        </p:txBody>
      </p:sp>
      <p:sp>
        <p:nvSpPr>
          <p:cNvPr id="51255" name="Line 55"/>
          <p:cNvSpPr>
            <a:spLocks noChangeShapeType="1"/>
          </p:cNvSpPr>
          <p:nvPr/>
        </p:nvSpPr>
        <p:spPr bwMode="auto">
          <a:xfrm>
            <a:off x="5111750" y="5661025"/>
            <a:ext cx="0" cy="431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1260" name="Line 60"/>
          <p:cNvSpPr>
            <a:spLocks noChangeShapeType="1"/>
          </p:cNvSpPr>
          <p:nvPr/>
        </p:nvSpPr>
        <p:spPr bwMode="auto">
          <a:xfrm>
            <a:off x="7883525" y="5661025"/>
            <a:ext cx="0" cy="431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1262" name="Line 62"/>
          <p:cNvSpPr>
            <a:spLocks noChangeShapeType="1"/>
          </p:cNvSpPr>
          <p:nvPr/>
        </p:nvSpPr>
        <p:spPr bwMode="auto">
          <a:xfrm>
            <a:off x="3446463" y="5661025"/>
            <a:ext cx="0" cy="431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1263" name="Line 63"/>
          <p:cNvSpPr>
            <a:spLocks noChangeShapeType="1"/>
          </p:cNvSpPr>
          <p:nvPr/>
        </p:nvSpPr>
        <p:spPr bwMode="auto">
          <a:xfrm>
            <a:off x="8364538" y="5661025"/>
            <a:ext cx="0" cy="431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1264" name="Line 64"/>
          <p:cNvSpPr>
            <a:spLocks noChangeShapeType="1"/>
          </p:cNvSpPr>
          <p:nvPr/>
        </p:nvSpPr>
        <p:spPr bwMode="auto">
          <a:xfrm>
            <a:off x="7308850" y="5661025"/>
            <a:ext cx="0" cy="431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1265" name="Oval 65"/>
          <p:cNvSpPr>
            <a:spLocks noChangeArrowheads="1"/>
          </p:cNvSpPr>
          <p:nvPr/>
        </p:nvSpPr>
        <p:spPr bwMode="auto">
          <a:xfrm>
            <a:off x="3289300" y="6094413"/>
            <a:ext cx="287338" cy="287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1266" name="Oval 66"/>
          <p:cNvSpPr>
            <a:spLocks noChangeArrowheads="1"/>
          </p:cNvSpPr>
          <p:nvPr/>
        </p:nvSpPr>
        <p:spPr bwMode="auto">
          <a:xfrm>
            <a:off x="3852863" y="6092825"/>
            <a:ext cx="287337" cy="287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1267" name="Oval 67"/>
          <p:cNvSpPr>
            <a:spLocks noChangeArrowheads="1"/>
          </p:cNvSpPr>
          <p:nvPr/>
        </p:nvSpPr>
        <p:spPr bwMode="auto">
          <a:xfrm>
            <a:off x="4959350" y="6092825"/>
            <a:ext cx="287338" cy="287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1268" name="Oval 68"/>
          <p:cNvSpPr>
            <a:spLocks noChangeArrowheads="1"/>
          </p:cNvSpPr>
          <p:nvPr/>
        </p:nvSpPr>
        <p:spPr bwMode="auto">
          <a:xfrm>
            <a:off x="7164388" y="6105525"/>
            <a:ext cx="287337" cy="287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1269" name="Oval 69"/>
          <p:cNvSpPr>
            <a:spLocks noChangeArrowheads="1"/>
          </p:cNvSpPr>
          <p:nvPr/>
        </p:nvSpPr>
        <p:spPr bwMode="auto">
          <a:xfrm>
            <a:off x="7740650" y="6105525"/>
            <a:ext cx="287338" cy="287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1270" name="Oval 70"/>
          <p:cNvSpPr>
            <a:spLocks noChangeArrowheads="1"/>
          </p:cNvSpPr>
          <p:nvPr/>
        </p:nvSpPr>
        <p:spPr bwMode="auto">
          <a:xfrm>
            <a:off x="8221663" y="6092825"/>
            <a:ext cx="287337" cy="287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/>
          </a:p>
        </p:txBody>
      </p:sp>
      <p:sp>
        <p:nvSpPr>
          <p:cNvPr id="51271" name="Rectangle 71"/>
          <p:cNvSpPr>
            <a:spLocks noChangeArrowheads="1"/>
          </p:cNvSpPr>
          <p:nvPr/>
        </p:nvSpPr>
        <p:spPr bwMode="auto">
          <a:xfrm>
            <a:off x="7872413" y="4076700"/>
            <a:ext cx="576262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cat</a:t>
            </a:r>
          </a:p>
        </p:txBody>
      </p:sp>
      <p:sp>
        <p:nvSpPr>
          <p:cNvPr id="51272" name="Line 72"/>
          <p:cNvSpPr>
            <a:spLocks noChangeShapeType="1"/>
          </p:cNvSpPr>
          <p:nvPr/>
        </p:nvSpPr>
        <p:spPr bwMode="auto">
          <a:xfrm>
            <a:off x="8159750" y="4365625"/>
            <a:ext cx="0" cy="431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1273" name="Oval 73"/>
          <p:cNvSpPr>
            <a:spLocks noChangeArrowheads="1"/>
          </p:cNvSpPr>
          <p:nvPr/>
        </p:nvSpPr>
        <p:spPr bwMode="auto">
          <a:xfrm>
            <a:off x="8016875" y="4797425"/>
            <a:ext cx="287338" cy="287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/>
          </a:p>
        </p:txBody>
      </p:sp>
      <p:sp>
        <p:nvSpPr>
          <p:cNvPr id="51274" name="Rectangle 74"/>
          <p:cNvSpPr>
            <a:spLocks noChangeArrowheads="1"/>
          </p:cNvSpPr>
          <p:nvPr/>
        </p:nvSpPr>
        <p:spPr bwMode="auto">
          <a:xfrm>
            <a:off x="6443663" y="5373688"/>
            <a:ext cx="576262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may</a:t>
            </a:r>
          </a:p>
        </p:txBody>
      </p:sp>
      <p:sp>
        <p:nvSpPr>
          <p:cNvPr id="51275" name="Line 75"/>
          <p:cNvSpPr>
            <a:spLocks noChangeShapeType="1"/>
          </p:cNvSpPr>
          <p:nvPr/>
        </p:nvSpPr>
        <p:spPr bwMode="auto">
          <a:xfrm>
            <a:off x="6732588" y="5661025"/>
            <a:ext cx="0" cy="431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1276" name="Oval 76"/>
          <p:cNvSpPr>
            <a:spLocks noChangeArrowheads="1"/>
          </p:cNvSpPr>
          <p:nvPr/>
        </p:nvSpPr>
        <p:spPr bwMode="auto">
          <a:xfrm>
            <a:off x="6588125" y="6105525"/>
            <a:ext cx="287338" cy="287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1277" name="Line 77"/>
          <p:cNvSpPr>
            <a:spLocks noChangeShapeType="1"/>
          </p:cNvSpPr>
          <p:nvPr/>
        </p:nvSpPr>
        <p:spPr bwMode="auto">
          <a:xfrm>
            <a:off x="7007225" y="4365625"/>
            <a:ext cx="0" cy="431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1278" name="Oval 78"/>
          <p:cNvSpPr>
            <a:spLocks noChangeArrowheads="1"/>
          </p:cNvSpPr>
          <p:nvPr/>
        </p:nvSpPr>
        <p:spPr bwMode="auto">
          <a:xfrm>
            <a:off x="6864350" y="4797425"/>
            <a:ext cx="287338" cy="287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/>
          </a:p>
        </p:txBody>
      </p:sp>
      <p:sp>
        <p:nvSpPr>
          <p:cNvPr id="51282" name="Rectangle 82"/>
          <p:cNvSpPr>
            <a:spLocks noChangeArrowheads="1"/>
          </p:cNvSpPr>
          <p:nvPr/>
        </p:nvSpPr>
        <p:spPr bwMode="auto">
          <a:xfrm>
            <a:off x="5508625" y="5373688"/>
            <a:ext cx="576263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nip</a:t>
            </a:r>
          </a:p>
        </p:txBody>
      </p:sp>
      <p:sp>
        <p:nvSpPr>
          <p:cNvPr id="51283" name="Line 83"/>
          <p:cNvSpPr>
            <a:spLocks noChangeShapeType="1"/>
          </p:cNvSpPr>
          <p:nvPr/>
        </p:nvSpPr>
        <p:spPr bwMode="auto">
          <a:xfrm>
            <a:off x="5805488" y="5661025"/>
            <a:ext cx="0" cy="431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1284" name="Oval 84"/>
          <p:cNvSpPr>
            <a:spLocks noChangeArrowheads="1"/>
          </p:cNvSpPr>
          <p:nvPr/>
        </p:nvSpPr>
        <p:spPr bwMode="auto">
          <a:xfrm>
            <a:off x="5653088" y="6092825"/>
            <a:ext cx="287337" cy="287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1285" name="Rectangle 85"/>
          <p:cNvSpPr>
            <a:spLocks noChangeArrowheads="1"/>
          </p:cNvSpPr>
          <p:nvPr/>
        </p:nvSpPr>
        <p:spPr bwMode="auto">
          <a:xfrm>
            <a:off x="2555875" y="5373688"/>
            <a:ext cx="576263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inf</a:t>
            </a:r>
          </a:p>
        </p:txBody>
      </p:sp>
      <p:sp>
        <p:nvSpPr>
          <p:cNvPr id="51286" name="Line 86"/>
          <p:cNvSpPr>
            <a:spLocks noChangeShapeType="1"/>
          </p:cNvSpPr>
          <p:nvPr/>
        </p:nvSpPr>
        <p:spPr bwMode="auto">
          <a:xfrm>
            <a:off x="2868613" y="5662613"/>
            <a:ext cx="0" cy="431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1287" name="Oval 87"/>
          <p:cNvSpPr>
            <a:spLocks noChangeArrowheads="1"/>
          </p:cNvSpPr>
          <p:nvPr/>
        </p:nvSpPr>
        <p:spPr bwMode="auto">
          <a:xfrm>
            <a:off x="2711450" y="6096000"/>
            <a:ext cx="287338" cy="287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1288" name="Text Box 88"/>
          <p:cNvSpPr txBox="1">
            <a:spLocks noChangeArrowheads="1"/>
          </p:cNvSpPr>
          <p:nvPr/>
        </p:nvSpPr>
        <p:spPr bwMode="auto">
          <a:xfrm>
            <a:off x="-25400" y="10731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</a:pPr>
            <a:r>
              <a:rPr lang="es-ES" sz="1600" b="1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51289" name="Line 89"/>
          <p:cNvSpPr>
            <a:spLocks noChangeShapeType="1"/>
          </p:cNvSpPr>
          <p:nvPr/>
        </p:nvSpPr>
        <p:spPr bwMode="auto">
          <a:xfrm>
            <a:off x="-23813" y="3949700"/>
            <a:ext cx="1692276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1290" name="Line 90"/>
          <p:cNvSpPr>
            <a:spLocks noChangeShapeType="1"/>
          </p:cNvSpPr>
          <p:nvPr/>
        </p:nvSpPr>
        <p:spPr bwMode="auto">
          <a:xfrm>
            <a:off x="-20638" y="3741738"/>
            <a:ext cx="1692276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1291" name="Text Box 91"/>
          <p:cNvSpPr txBox="1">
            <a:spLocks noChangeArrowheads="1"/>
          </p:cNvSpPr>
          <p:nvPr/>
        </p:nvSpPr>
        <p:spPr bwMode="auto">
          <a:xfrm>
            <a:off x="-23813" y="1363663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Archivos</a:t>
            </a:r>
          </a:p>
        </p:txBody>
      </p:sp>
      <p:sp>
        <p:nvSpPr>
          <p:cNvPr id="51292" name="Text Box 92"/>
          <p:cNvSpPr txBox="1">
            <a:spLocks noChangeArrowheads="1"/>
          </p:cNvSpPr>
          <p:nvPr/>
        </p:nvSpPr>
        <p:spPr bwMode="auto">
          <a:xfrm>
            <a:off x="-23813" y="162877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51293" name="Text Box 93"/>
          <p:cNvSpPr txBox="1">
            <a:spLocks noChangeArrowheads="1"/>
          </p:cNvSpPr>
          <p:nvPr/>
        </p:nvSpPr>
        <p:spPr bwMode="auto">
          <a:xfrm>
            <a:off x="-23813" y="207962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Métodos de acceso</a:t>
            </a:r>
          </a:p>
        </p:txBody>
      </p:sp>
      <p:sp>
        <p:nvSpPr>
          <p:cNvPr id="51294" name="Text Box 94"/>
          <p:cNvSpPr txBox="1">
            <a:spLocks noChangeArrowheads="1"/>
          </p:cNvSpPr>
          <p:nvPr/>
        </p:nvSpPr>
        <p:spPr bwMode="auto">
          <a:xfrm>
            <a:off x="-23813" y="2511425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51295" name="Text Box 95"/>
          <p:cNvSpPr txBox="1">
            <a:spLocks noChangeArrowheads="1"/>
          </p:cNvSpPr>
          <p:nvPr/>
        </p:nvSpPr>
        <p:spPr bwMode="auto">
          <a:xfrm>
            <a:off x="-23813" y="277971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51296" name="Text Box 96"/>
          <p:cNvSpPr txBox="1">
            <a:spLocks noChangeArrowheads="1"/>
          </p:cNvSpPr>
          <p:nvPr/>
        </p:nvSpPr>
        <p:spPr bwMode="auto">
          <a:xfrm>
            <a:off x="-36513" y="30289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Directorios</a:t>
            </a:r>
          </a:p>
        </p:txBody>
      </p:sp>
      <p:sp>
        <p:nvSpPr>
          <p:cNvPr id="51297" name="Text Box 97"/>
          <p:cNvSpPr txBox="1">
            <a:spLocks noChangeArrowheads="1"/>
          </p:cNvSpPr>
          <p:nvPr/>
        </p:nvSpPr>
        <p:spPr bwMode="auto">
          <a:xfrm>
            <a:off x="-36513" y="3284538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51298" name="Text Box 98"/>
          <p:cNvSpPr txBox="1">
            <a:spLocks noChangeArrowheads="1"/>
          </p:cNvSpPr>
          <p:nvPr/>
        </p:nvSpPr>
        <p:spPr bwMode="auto">
          <a:xfrm>
            <a:off x="-36513" y="37036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rgbClr val="FFFF00"/>
                </a:solidFill>
              </a:rPr>
              <a:t>Estructura</a:t>
            </a:r>
          </a:p>
        </p:txBody>
      </p:sp>
      <p:sp>
        <p:nvSpPr>
          <p:cNvPr id="51299" name="Text Box 99"/>
          <p:cNvSpPr txBox="1">
            <a:spLocks noChangeArrowheads="1"/>
          </p:cNvSpPr>
          <p:nvPr/>
        </p:nvSpPr>
        <p:spPr bwMode="auto">
          <a:xfrm>
            <a:off x="-36513" y="39195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51300" name="Text Box 100"/>
          <p:cNvSpPr txBox="1">
            <a:spLocks noChangeArrowheads="1"/>
          </p:cNvSpPr>
          <p:nvPr/>
        </p:nvSpPr>
        <p:spPr bwMode="auto">
          <a:xfrm>
            <a:off x="-36513" y="41576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51301" name="Text Box 101"/>
          <p:cNvSpPr txBox="1">
            <a:spLocks noChangeArrowheads="1"/>
          </p:cNvSpPr>
          <p:nvPr/>
        </p:nvSpPr>
        <p:spPr bwMode="auto">
          <a:xfrm>
            <a:off x="-36513" y="48688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Parámetros de diseño</a:t>
            </a:r>
          </a:p>
        </p:txBody>
      </p:sp>
      <p:sp>
        <p:nvSpPr>
          <p:cNvPr id="51302" name="Text Box 102"/>
          <p:cNvSpPr txBox="1">
            <a:spLocks noChangeArrowheads="1"/>
          </p:cNvSpPr>
          <p:nvPr/>
        </p:nvSpPr>
        <p:spPr bwMode="auto">
          <a:xfrm>
            <a:off x="-36513" y="52879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Administración del espacio libre</a:t>
            </a:r>
          </a:p>
        </p:txBody>
      </p:sp>
      <p:sp>
        <p:nvSpPr>
          <p:cNvPr id="51303" name="Text Box 103"/>
          <p:cNvSpPr txBox="1">
            <a:spLocks noChangeArrowheads="1"/>
          </p:cNvSpPr>
          <p:nvPr/>
        </p:nvSpPr>
        <p:spPr bwMode="auto">
          <a:xfrm>
            <a:off x="-36513" y="57197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51304" name="AutoShape 104"/>
          <p:cNvSpPr>
            <a:spLocks noChangeArrowheads="1"/>
          </p:cNvSpPr>
          <p:nvPr/>
        </p:nvSpPr>
        <p:spPr bwMode="auto">
          <a:xfrm rot="-5400000">
            <a:off x="1705769" y="3791744"/>
            <a:ext cx="144462" cy="1397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1305" name="Text Box 105"/>
          <p:cNvSpPr txBox="1">
            <a:spLocks noChangeArrowheads="1"/>
          </p:cNvSpPr>
          <p:nvPr/>
        </p:nvSpPr>
        <p:spPr bwMode="auto">
          <a:xfrm>
            <a:off x="-28575" y="4368800"/>
            <a:ext cx="2087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chemeClr val="bg1"/>
                </a:solidFill>
              </a:rPr>
              <a:t>Gestión del almacenamiento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1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1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1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1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000"/>
                            </p:stCondLst>
                            <p:childTnLst>
                              <p:par>
                                <p:cTn id="1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0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5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9000"/>
                            </p:stCondLst>
                            <p:childTnLst>
                              <p:par>
                                <p:cTn id="12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1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1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1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1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1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1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9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5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5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5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5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5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1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1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1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1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51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51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1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1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5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5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5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5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5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5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5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5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animBg="1"/>
      <p:bldP spid="51214" grpId="0" animBg="1"/>
      <p:bldP spid="51215" grpId="0" animBg="1"/>
      <p:bldP spid="51216" grpId="0"/>
      <p:bldP spid="51217" grpId="0" animBg="1"/>
      <p:bldP spid="51218" grpId="0" animBg="1"/>
      <p:bldP spid="51219" grpId="0" animBg="1"/>
      <p:bldP spid="51220" grpId="0" animBg="1"/>
      <p:bldP spid="51221" grpId="0" animBg="1"/>
      <p:bldP spid="51223" grpId="0" animBg="1"/>
      <p:bldP spid="51225" grpId="0" animBg="1"/>
      <p:bldP spid="51226" grpId="0" animBg="1"/>
      <p:bldP spid="51227" grpId="0" animBg="1"/>
      <p:bldP spid="51232" grpId="0" animBg="1"/>
      <p:bldP spid="51236" grpId="0" animBg="1"/>
      <p:bldP spid="51237" grpId="0" animBg="1"/>
      <p:bldP spid="51238" grpId="0" animBg="1"/>
      <p:bldP spid="51239" grpId="0" animBg="1"/>
      <p:bldP spid="51240" grpId="0" animBg="1"/>
      <p:bldP spid="51241" grpId="0" animBg="1"/>
      <p:bldP spid="51242" grpId="0" animBg="1"/>
      <p:bldP spid="51243" grpId="0" animBg="1"/>
      <p:bldP spid="51247" grpId="0" animBg="1"/>
      <p:bldP spid="51251" grpId="0" animBg="1"/>
      <p:bldP spid="51253" grpId="0" animBg="1"/>
      <p:bldP spid="51254" grpId="0" animBg="1"/>
      <p:bldP spid="51255" grpId="0" animBg="1"/>
      <p:bldP spid="51260" grpId="0" animBg="1"/>
      <p:bldP spid="51262" grpId="0" animBg="1"/>
      <p:bldP spid="51263" grpId="0" animBg="1"/>
      <p:bldP spid="51264" grpId="0" animBg="1"/>
      <p:bldP spid="51265" grpId="0" animBg="1"/>
      <p:bldP spid="51266" grpId="0" animBg="1"/>
      <p:bldP spid="51267" grpId="0" animBg="1"/>
      <p:bldP spid="51268" grpId="0" animBg="1"/>
      <p:bldP spid="51269" grpId="0" animBg="1"/>
      <p:bldP spid="51270" grpId="0" animBg="1"/>
      <p:bldP spid="51271" grpId="0" animBg="1"/>
      <p:bldP spid="51272" grpId="0" animBg="1"/>
      <p:bldP spid="51273" grpId="0" animBg="1"/>
      <p:bldP spid="51274" grpId="0" animBg="1"/>
      <p:bldP spid="51275" grpId="0" animBg="1"/>
      <p:bldP spid="51276" grpId="0" animBg="1"/>
      <p:bldP spid="51277" grpId="0" animBg="1"/>
      <p:bldP spid="51278" grpId="0" animBg="1"/>
      <p:bldP spid="51282" grpId="0" animBg="1"/>
      <p:bldP spid="51283" grpId="0" animBg="1"/>
      <p:bldP spid="51284" grpId="0" animBg="1"/>
      <p:bldP spid="51285" grpId="0" animBg="1"/>
      <p:bldP spid="51286" grpId="0" animBg="1"/>
      <p:bldP spid="5128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8ECB-B3F6-4320-9CC7-ADAB3F2BEAD0}" type="slidenum">
              <a:rPr lang="es-ES"/>
              <a:pPr/>
              <a:t>24</a:t>
            </a:fld>
            <a:endParaRPr lang="es-ES"/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>
                <a:solidFill>
                  <a:srgbClr val="000099"/>
                </a:solidFill>
              </a:rPr>
              <a:t>Estructura de directorios</a:t>
            </a: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2041525" y="1196975"/>
            <a:ext cx="69945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800">
                <a:solidFill>
                  <a:srgbClr val="003366"/>
                </a:solidFill>
              </a:rPr>
              <a:t>Estructura en grafo acíclico dirigido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s-ES" sz="2400"/>
              <a:t>Existen varios nombres de ruta para un archivo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s-ES" sz="2400"/>
              <a:t>Permite compartir archivos</a:t>
            </a:r>
          </a:p>
        </p:txBody>
      </p:sp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5437188" y="3095625"/>
          <a:ext cx="7191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1" name="Imagen de mapa de bits" r:id="rId5" imgW="485586" imgH="304923" progId="PBrush">
                  <p:embed/>
                </p:oleObj>
              </mc:Choice>
              <mc:Fallback>
                <p:oleObj name="Imagen de mapa de bits" r:id="rId5" imgW="485586" imgH="304923" progId="PBrush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3095625"/>
                        <a:ext cx="71913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4897438" y="3690938"/>
            <a:ext cx="576262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bin</a:t>
            </a:r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5475288" y="3690938"/>
            <a:ext cx="576262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att</a:t>
            </a:r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6049963" y="3690938"/>
            <a:ext cx="576262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prog</a:t>
            </a: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3924300" y="3619500"/>
            <a:ext cx="792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raíz</a:t>
            </a:r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>
            <a:off x="5795963" y="3546475"/>
            <a:ext cx="0" cy="1444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3265" name="Rectangle 17"/>
          <p:cNvSpPr>
            <a:spLocks noChangeArrowheads="1"/>
          </p:cNvSpPr>
          <p:nvPr/>
        </p:nvSpPr>
        <p:spPr bwMode="auto">
          <a:xfrm>
            <a:off x="3348038" y="4338638"/>
            <a:ext cx="576262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tc</a:t>
            </a:r>
          </a:p>
        </p:txBody>
      </p:sp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3924300" y="4338638"/>
            <a:ext cx="576263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ams</a:t>
            </a:r>
          </a:p>
        </p:txBody>
      </p:sp>
      <p:sp>
        <p:nvSpPr>
          <p:cNvPr id="53267" name="Rectangle 19"/>
          <p:cNvSpPr>
            <a:spLocks noChangeArrowheads="1"/>
          </p:cNvSpPr>
          <p:nvPr/>
        </p:nvSpPr>
        <p:spPr bwMode="auto">
          <a:xfrm>
            <a:off x="4500563" y="4338638"/>
            <a:ext cx="576262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nec</a:t>
            </a:r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 flipH="1">
            <a:off x="4140200" y="3978275"/>
            <a:ext cx="936625" cy="3603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>
            <a:off x="4211638" y="4641850"/>
            <a:ext cx="504825" cy="1739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3275" name="Line 27"/>
          <p:cNvSpPr>
            <a:spLocks noChangeShapeType="1"/>
          </p:cNvSpPr>
          <p:nvPr/>
        </p:nvSpPr>
        <p:spPr bwMode="auto">
          <a:xfrm>
            <a:off x="4718050" y="4641850"/>
            <a:ext cx="790575" cy="10080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3276" name="Rectangle 28"/>
          <p:cNvSpPr>
            <a:spLocks noChangeArrowheads="1"/>
          </p:cNvSpPr>
          <p:nvPr/>
        </p:nvSpPr>
        <p:spPr bwMode="auto">
          <a:xfrm>
            <a:off x="4933950" y="5649913"/>
            <a:ext cx="576263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nic</a:t>
            </a:r>
          </a:p>
        </p:txBody>
      </p:sp>
      <p:sp>
        <p:nvSpPr>
          <p:cNvPr id="53277" name="Line 29"/>
          <p:cNvSpPr>
            <a:spLocks noChangeShapeType="1"/>
          </p:cNvSpPr>
          <p:nvPr/>
        </p:nvSpPr>
        <p:spPr bwMode="auto">
          <a:xfrm flipH="1">
            <a:off x="5580063" y="3994150"/>
            <a:ext cx="215900" cy="16668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3279" name="Line 31"/>
          <p:cNvSpPr>
            <a:spLocks noChangeShapeType="1"/>
          </p:cNvSpPr>
          <p:nvPr/>
        </p:nvSpPr>
        <p:spPr bwMode="auto">
          <a:xfrm>
            <a:off x="6372225" y="3992563"/>
            <a:ext cx="1223963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3280" name="Rectangle 32"/>
          <p:cNvSpPr>
            <a:spLocks noChangeArrowheads="1"/>
          </p:cNvSpPr>
          <p:nvPr/>
        </p:nvSpPr>
        <p:spPr bwMode="auto">
          <a:xfrm>
            <a:off x="6732588" y="4352925"/>
            <a:ext cx="576262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vis</a:t>
            </a:r>
          </a:p>
        </p:txBody>
      </p:sp>
      <p:sp>
        <p:nvSpPr>
          <p:cNvPr id="53281" name="Rectangle 33"/>
          <p:cNvSpPr>
            <a:spLocks noChangeArrowheads="1"/>
          </p:cNvSpPr>
          <p:nvPr/>
        </p:nvSpPr>
        <p:spPr bwMode="auto">
          <a:xfrm>
            <a:off x="7296150" y="4352925"/>
            <a:ext cx="576263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lex</a:t>
            </a:r>
          </a:p>
        </p:txBody>
      </p:sp>
      <p:sp>
        <p:nvSpPr>
          <p:cNvPr id="53282" name="Line 34"/>
          <p:cNvSpPr>
            <a:spLocks noChangeShapeType="1"/>
          </p:cNvSpPr>
          <p:nvPr/>
        </p:nvSpPr>
        <p:spPr bwMode="auto">
          <a:xfrm flipH="1">
            <a:off x="7596188" y="4641850"/>
            <a:ext cx="0" cy="10080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3283" name="Rectangle 35"/>
          <p:cNvSpPr>
            <a:spLocks noChangeArrowheads="1"/>
          </p:cNvSpPr>
          <p:nvPr/>
        </p:nvSpPr>
        <p:spPr bwMode="auto">
          <a:xfrm>
            <a:off x="7019925" y="5649913"/>
            <a:ext cx="576263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att</a:t>
            </a:r>
          </a:p>
        </p:txBody>
      </p:sp>
      <p:sp>
        <p:nvSpPr>
          <p:cNvPr id="53284" name="Rectangle 36"/>
          <p:cNvSpPr>
            <a:spLocks noChangeArrowheads="1"/>
          </p:cNvSpPr>
          <p:nvPr/>
        </p:nvSpPr>
        <p:spPr bwMode="auto">
          <a:xfrm>
            <a:off x="7596188" y="5649913"/>
            <a:ext cx="576262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ams</a:t>
            </a:r>
          </a:p>
        </p:txBody>
      </p:sp>
      <p:sp>
        <p:nvSpPr>
          <p:cNvPr id="53285" name="Rectangle 37"/>
          <p:cNvSpPr>
            <a:spLocks noChangeArrowheads="1"/>
          </p:cNvSpPr>
          <p:nvPr/>
        </p:nvSpPr>
        <p:spPr bwMode="auto">
          <a:xfrm>
            <a:off x="8172450" y="5649913"/>
            <a:ext cx="576263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bin</a:t>
            </a:r>
          </a:p>
        </p:txBody>
      </p:sp>
      <p:sp>
        <p:nvSpPr>
          <p:cNvPr id="53286" name="Line 38"/>
          <p:cNvSpPr>
            <a:spLocks noChangeShapeType="1"/>
          </p:cNvSpPr>
          <p:nvPr/>
        </p:nvSpPr>
        <p:spPr bwMode="auto">
          <a:xfrm flipH="1">
            <a:off x="4787900" y="5937250"/>
            <a:ext cx="323850" cy="444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3287" name="Line 39"/>
          <p:cNvSpPr>
            <a:spLocks noChangeShapeType="1"/>
          </p:cNvSpPr>
          <p:nvPr/>
        </p:nvSpPr>
        <p:spPr bwMode="auto">
          <a:xfrm>
            <a:off x="7883525" y="5937250"/>
            <a:ext cx="0" cy="431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3289" name="Line 41"/>
          <p:cNvSpPr>
            <a:spLocks noChangeShapeType="1"/>
          </p:cNvSpPr>
          <p:nvPr/>
        </p:nvSpPr>
        <p:spPr bwMode="auto">
          <a:xfrm>
            <a:off x="8364538" y="5937250"/>
            <a:ext cx="0" cy="431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3290" name="Line 42"/>
          <p:cNvSpPr>
            <a:spLocks noChangeShapeType="1"/>
          </p:cNvSpPr>
          <p:nvPr/>
        </p:nvSpPr>
        <p:spPr bwMode="auto">
          <a:xfrm>
            <a:off x="7308850" y="5937250"/>
            <a:ext cx="0" cy="431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3293" name="Oval 45"/>
          <p:cNvSpPr>
            <a:spLocks noChangeArrowheads="1"/>
          </p:cNvSpPr>
          <p:nvPr/>
        </p:nvSpPr>
        <p:spPr bwMode="auto">
          <a:xfrm>
            <a:off x="4572000" y="6381750"/>
            <a:ext cx="287338" cy="287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3294" name="Oval 46"/>
          <p:cNvSpPr>
            <a:spLocks noChangeArrowheads="1"/>
          </p:cNvSpPr>
          <p:nvPr/>
        </p:nvSpPr>
        <p:spPr bwMode="auto">
          <a:xfrm>
            <a:off x="7164388" y="6381750"/>
            <a:ext cx="287337" cy="287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3295" name="Oval 47"/>
          <p:cNvSpPr>
            <a:spLocks noChangeArrowheads="1"/>
          </p:cNvSpPr>
          <p:nvPr/>
        </p:nvSpPr>
        <p:spPr bwMode="auto">
          <a:xfrm>
            <a:off x="7740650" y="6381750"/>
            <a:ext cx="287338" cy="287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3296" name="Oval 48"/>
          <p:cNvSpPr>
            <a:spLocks noChangeArrowheads="1"/>
          </p:cNvSpPr>
          <p:nvPr/>
        </p:nvSpPr>
        <p:spPr bwMode="auto">
          <a:xfrm>
            <a:off x="8221663" y="6369050"/>
            <a:ext cx="287337" cy="287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/>
          </a:p>
        </p:txBody>
      </p:sp>
      <p:sp>
        <p:nvSpPr>
          <p:cNvPr id="53297" name="Rectangle 49"/>
          <p:cNvSpPr>
            <a:spLocks noChangeArrowheads="1"/>
          </p:cNvSpPr>
          <p:nvPr/>
        </p:nvSpPr>
        <p:spPr bwMode="auto">
          <a:xfrm>
            <a:off x="7872413" y="4352925"/>
            <a:ext cx="576262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cat</a:t>
            </a:r>
          </a:p>
        </p:txBody>
      </p:sp>
      <p:sp>
        <p:nvSpPr>
          <p:cNvPr id="53298" name="Line 50"/>
          <p:cNvSpPr>
            <a:spLocks noChangeShapeType="1"/>
          </p:cNvSpPr>
          <p:nvPr/>
        </p:nvSpPr>
        <p:spPr bwMode="auto">
          <a:xfrm>
            <a:off x="8159750" y="4641850"/>
            <a:ext cx="0" cy="431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3299" name="Oval 51"/>
          <p:cNvSpPr>
            <a:spLocks noChangeArrowheads="1"/>
          </p:cNvSpPr>
          <p:nvPr/>
        </p:nvSpPr>
        <p:spPr bwMode="auto">
          <a:xfrm>
            <a:off x="8016875" y="5073650"/>
            <a:ext cx="287338" cy="287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/>
          </a:p>
        </p:txBody>
      </p:sp>
      <p:sp>
        <p:nvSpPr>
          <p:cNvPr id="53300" name="Rectangle 52"/>
          <p:cNvSpPr>
            <a:spLocks noChangeArrowheads="1"/>
          </p:cNvSpPr>
          <p:nvPr/>
        </p:nvSpPr>
        <p:spPr bwMode="auto">
          <a:xfrm>
            <a:off x="6443663" y="5649913"/>
            <a:ext cx="576262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may</a:t>
            </a:r>
          </a:p>
        </p:txBody>
      </p:sp>
      <p:sp>
        <p:nvSpPr>
          <p:cNvPr id="53301" name="Line 53"/>
          <p:cNvSpPr>
            <a:spLocks noChangeShapeType="1"/>
          </p:cNvSpPr>
          <p:nvPr/>
        </p:nvSpPr>
        <p:spPr bwMode="auto">
          <a:xfrm>
            <a:off x="6732588" y="5937250"/>
            <a:ext cx="0" cy="431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3302" name="Oval 54"/>
          <p:cNvSpPr>
            <a:spLocks noChangeArrowheads="1"/>
          </p:cNvSpPr>
          <p:nvPr/>
        </p:nvSpPr>
        <p:spPr bwMode="auto">
          <a:xfrm>
            <a:off x="6588125" y="6381750"/>
            <a:ext cx="287338" cy="287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3303" name="Line 55"/>
          <p:cNvSpPr>
            <a:spLocks noChangeShapeType="1"/>
          </p:cNvSpPr>
          <p:nvPr/>
        </p:nvSpPr>
        <p:spPr bwMode="auto">
          <a:xfrm>
            <a:off x="7007225" y="4641850"/>
            <a:ext cx="0" cy="431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3304" name="Oval 56"/>
          <p:cNvSpPr>
            <a:spLocks noChangeArrowheads="1"/>
          </p:cNvSpPr>
          <p:nvPr/>
        </p:nvSpPr>
        <p:spPr bwMode="auto">
          <a:xfrm>
            <a:off x="6864350" y="5073650"/>
            <a:ext cx="287338" cy="287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/>
          </a:p>
        </p:txBody>
      </p:sp>
      <p:sp>
        <p:nvSpPr>
          <p:cNvPr id="53305" name="Rectangle 57"/>
          <p:cNvSpPr>
            <a:spLocks noChangeArrowheads="1"/>
          </p:cNvSpPr>
          <p:nvPr/>
        </p:nvSpPr>
        <p:spPr bwMode="auto">
          <a:xfrm>
            <a:off x="5508625" y="5649913"/>
            <a:ext cx="576263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nip</a:t>
            </a:r>
          </a:p>
        </p:txBody>
      </p:sp>
      <p:sp>
        <p:nvSpPr>
          <p:cNvPr id="53306" name="Line 58"/>
          <p:cNvSpPr>
            <a:spLocks noChangeShapeType="1"/>
          </p:cNvSpPr>
          <p:nvPr/>
        </p:nvSpPr>
        <p:spPr bwMode="auto">
          <a:xfrm>
            <a:off x="5805488" y="5937250"/>
            <a:ext cx="0" cy="431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3307" name="Oval 59"/>
          <p:cNvSpPr>
            <a:spLocks noChangeArrowheads="1"/>
          </p:cNvSpPr>
          <p:nvPr/>
        </p:nvSpPr>
        <p:spPr bwMode="auto">
          <a:xfrm>
            <a:off x="5653088" y="6369050"/>
            <a:ext cx="287337" cy="287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3312" name="Line 64"/>
          <p:cNvSpPr>
            <a:spLocks noChangeShapeType="1"/>
          </p:cNvSpPr>
          <p:nvPr/>
        </p:nvSpPr>
        <p:spPr bwMode="auto">
          <a:xfrm>
            <a:off x="3635375" y="4627563"/>
            <a:ext cx="0" cy="431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3313" name="Oval 65"/>
          <p:cNvSpPr>
            <a:spLocks noChangeArrowheads="1"/>
          </p:cNvSpPr>
          <p:nvPr/>
        </p:nvSpPr>
        <p:spPr bwMode="auto">
          <a:xfrm>
            <a:off x="3482975" y="5084763"/>
            <a:ext cx="287338" cy="287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/>
          </a:p>
        </p:txBody>
      </p:sp>
      <p:sp>
        <p:nvSpPr>
          <p:cNvPr id="53314" name="Text Box 66"/>
          <p:cNvSpPr txBox="1">
            <a:spLocks noChangeArrowheads="1"/>
          </p:cNvSpPr>
          <p:nvPr/>
        </p:nvSpPr>
        <p:spPr bwMode="auto">
          <a:xfrm>
            <a:off x="-25400" y="10731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</a:pPr>
            <a:r>
              <a:rPr lang="es-ES" sz="1600" b="1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53315" name="Line 67"/>
          <p:cNvSpPr>
            <a:spLocks noChangeShapeType="1"/>
          </p:cNvSpPr>
          <p:nvPr/>
        </p:nvSpPr>
        <p:spPr bwMode="auto">
          <a:xfrm>
            <a:off x="-23813" y="3949700"/>
            <a:ext cx="1692276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3316" name="Line 68"/>
          <p:cNvSpPr>
            <a:spLocks noChangeShapeType="1"/>
          </p:cNvSpPr>
          <p:nvPr/>
        </p:nvSpPr>
        <p:spPr bwMode="auto">
          <a:xfrm>
            <a:off x="-20638" y="3741738"/>
            <a:ext cx="1692276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3317" name="Text Box 69"/>
          <p:cNvSpPr txBox="1">
            <a:spLocks noChangeArrowheads="1"/>
          </p:cNvSpPr>
          <p:nvPr/>
        </p:nvSpPr>
        <p:spPr bwMode="auto">
          <a:xfrm>
            <a:off x="-23813" y="1363663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Archivos</a:t>
            </a:r>
          </a:p>
        </p:txBody>
      </p:sp>
      <p:sp>
        <p:nvSpPr>
          <p:cNvPr id="53318" name="Text Box 70"/>
          <p:cNvSpPr txBox="1">
            <a:spLocks noChangeArrowheads="1"/>
          </p:cNvSpPr>
          <p:nvPr/>
        </p:nvSpPr>
        <p:spPr bwMode="auto">
          <a:xfrm>
            <a:off x="-23813" y="162877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53319" name="Text Box 71"/>
          <p:cNvSpPr txBox="1">
            <a:spLocks noChangeArrowheads="1"/>
          </p:cNvSpPr>
          <p:nvPr/>
        </p:nvSpPr>
        <p:spPr bwMode="auto">
          <a:xfrm>
            <a:off x="-23813" y="207962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Métodos de acceso</a:t>
            </a:r>
          </a:p>
        </p:txBody>
      </p:sp>
      <p:sp>
        <p:nvSpPr>
          <p:cNvPr id="53320" name="Text Box 72"/>
          <p:cNvSpPr txBox="1">
            <a:spLocks noChangeArrowheads="1"/>
          </p:cNvSpPr>
          <p:nvPr/>
        </p:nvSpPr>
        <p:spPr bwMode="auto">
          <a:xfrm>
            <a:off x="-23813" y="2511425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53321" name="Text Box 73"/>
          <p:cNvSpPr txBox="1">
            <a:spLocks noChangeArrowheads="1"/>
          </p:cNvSpPr>
          <p:nvPr/>
        </p:nvSpPr>
        <p:spPr bwMode="auto">
          <a:xfrm>
            <a:off x="-23813" y="277971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53322" name="Text Box 74"/>
          <p:cNvSpPr txBox="1">
            <a:spLocks noChangeArrowheads="1"/>
          </p:cNvSpPr>
          <p:nvPr/>
        </p:nvSpPr>
        <p:spPr bwMode="auto">
          <a:xfrm>
            <a:off x="-36513" y="30289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Directorios</a:t>
            </a:r>
          </a:p>
        </p:txBody>
      </p:sp>
      <p:sp>
        <p:nvSpPr>
          <p:cNvPr id="53323" name="Text Box 75"/>
          <p:cNvSpPr txBox="1">
            <a:spLocks noChangeArrowheads="1"/>
          </p:cNvSpPr>
          <p:nvPr/>
        </p:nvSpPr>
        <p:spPr bwMode="auto">
          <a:xfrm>
            <a:off x="-36513" y="3284538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53324" name="Text Box 76"/>
          <p:cNvSpPr txBox="1">
            <a:spLocks noChangeArrowheads="1"/>
          </p:cNvSpPr>
          <p:nvPr/>
        </p:nvSpPr>
        <p:spPr bwMode="auto">
          <a:xfrm>
            <a:off x="-36513" y="37036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rgbClr val="FFFF00"/>
                </a:solidFill>
              </a:rPr>
              <a:t>Estructura</a:t>
            </a:r>
          </a:p>
        </p:txBody>
      </p:sp>
      <p:sp>
        <p:nvSpPr>
          <p:cNvPr id="53325" name="Text Box 77"/>
          <p:cNvSpPr txBox="1">
            <a:spLocks noChangeArrowheads="1"/>
          </p:cNvSpPr>
          <p:nvPr/>
        </p:nvSpPr>
        <p:spPr bwMode="auto">
          <a:xfrm>
            <a:off x="-36513" y="39195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53326" name="Text Box 78"/>
          <p:cNvSpPr txBox="1">
            <a:spLocks noChangeArrowheads="1"/>
          </p:cNvSpPr>
          <p:nvPr/>
        </p:nvSpPr>
        <p:spPr bwMode="auto">
          <a:xfrm>
            <a:off x="-36513" y="41576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53327" name="Text Box 79"/>
          <p:cNvSpPr txBox="1">
            <a:spLocks noChangeArrowheads="1"/>
          </p:cNvSpPr>
          <p:nvPr/>
        </p:nvSpPr>
        <p:spPr bwMode="auto">
          <a:xfrm>
            <a:off x="-36513" y="48688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Parámetros de diseño</a:t>
            </a:r>
          </a:p>
        </p:txBody>
      </p:sp>
      <p:sp>
        <p:nvSpPr>
          <p:cNvPr id="53328" name="Text Box 80"/>
          <p:cNvSpPr txBox="1">
            <a:spLocks noChangeArrowheads="1"/>
          </p:cNvSpPr>
          <p:nvPr/>
        </p:nvSpPr>
        <p:spPr bwMode="auto">
          <a:xfrm>
            <a:off x="-36513" y="52879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Administración del espacio libre</a:t>
            </a:r>
          </a:p>
        </p:txBody>
      </p:sp>
      <p:sp>
        <p:nvSpPr>
          <p:cNvPr id="53329" name="Text Box 81"/>
          <p:cNvSpPr txBox="1">
            <a:spLocks noChangeArrowheads="1"/>
          </p:cNvSpPr>
          <p:nvPr/>
        </p:nvSpPr>
        <p:spPr bwMode="auto">
          <a:xfrm>
            <a:off x="-36513" y="57197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53330" name="AutoShape 82"/>
          <p:cNvSpPr>
            <a:spLocks noChangeArrowheads="1"/>
          </p:cNvSpPr>
          <p:nvPr/>
        </p:nvSpPr>
        <p:spPr bwMode="auto">
          <a:xfrm rot="-5400000">
            <a:off x="1705769" y="3791744"/>
            <a:ext cx="144462" cy="1397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3331" name="Text Box 83"/>
          <p:cNvSpPr txBox="1">
            <a:spLocks noChangeArrowheads="1"/>
          </p:cNvSpPr>
          <p:nvPr/>
        </p:nvSpPr>
        <p:spPr bwMode="auto">
          <a:xfrm>
            <a:off x="-28575" y="4368800"/>
            <a:ext cx="2087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chemeClr val="bg1"/>
                </a:solidFill>
              </a:rPr>
              <a:t>Gestión del almacenamiento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3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3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3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3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3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3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3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0"/>
                            </p:stCondLst>
                            <p:childTnLst>
                              <p:par>
                                <p:cTn id="8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3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3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3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3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3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5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3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3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3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3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3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3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3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3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5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5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7000"/>
                            </p:stCondLst>
                            <p:childTnLst>
                              <p:par>
                                <p:cTn id="1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5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5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5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5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0" grpId="0" animBg="1"/>
      <p:bldP spid="53261" grpId="0" animBg="1"/>
      <p:bldP spid="53262" grpId="0" animBg="1"/>
      <p:bldP spid="53263" grpId="0"/>
      <p:bldP spid="53264" grpId="0" animBg="1"/>
      <p:bldP spid="53265" grpId="0" animBg="1"/>
      <p:bldP spid="53266" grpId="0" animBg="1"/>
      <p:bldP spid="53267" grpId="0" animBg="1"/>
      <p:bldP spid="53268" grpId="0" animBg="1"/>
      <p:bldP spid="53270" grpId="0" animBg="1"/>
      <p:bldP spid="53275" grpId="0" animBg="1"/>
      <p:bldP spid="53276" grpId="0" animBg="1"/>
      <p:bldP spid="53277" grpId="0" animBg="1"/>
      <p:bldP spid="53279" grpId="0" animBg="1"/>
      <p:bldP spid="53280" grpId="0" animBg="1"/>
      <p:bldP spid="53281" grpId="0" animBg="1"/>
      <p:bldP spid="53282" grpId="0" animBg="1"/>
      <p:bldP spid="53283" grpId="0" animBg="1"/>
      <p:bldP spid="53284" grpId="0" animBg="1"/>
      <p:bldP spid="53285" grpId="0" animBg="1"/>
      <p:bldP spid="53286" grpId="0" animBg="1"/>
      <p:bldP spid="53287" grpId="0" animBg="1"/>
      <p:bldP spid="53289" grpId="0" animBg="1"/>
      <p:bldP spid="53290" grpId="0" animBg="1"/>
      <p:bldP spid="53293" grpId="0" animBg="1"/>
      <p:bldP spid="53294" grpId="0" animBg="1"/>
      <p:bldP spid="53295" grpId="0" animBg="1"/>
      <p:bldP spid="53296" grpId="0" animBg="1"/>
      <p:bldP spid="53297" grpId="0" animBg="1"/>
      <p:bldP spid="53298" grpId="0" animBg="1"/>
      <p:bldP spid="53299" grpId="0" animBg="1"/>
      <p:bldP spid="53300" grpId="0" animBg="1"/>
      <p:bldP spid="53301" grpId="0" animBg="1"/>
      <p:bldP spid="53302" grpId="0" animBg="1"/>
      <p:bldP spid="53303" grpId="0" animBg="1"/>
      <p:bldP spid="53304" grpId="0" animBg="1"/>
      <p:bldP spid="53305" grpId="0" animBg="1"/>
      <p:bldP spid="53306" grpId="0" animBg="1"/>
      <p:bldP spid="53307" grpId="0" animBg="1"/>
      <p:bldP spid="53312" grpId="0" animBg="1"/>
      <p:bldP spid="533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3B32-D2CD-40BB-8E4E-7AFD96D1188F}" type="slidenum">
              <a:rPr lang="es-ES"/>
              <a:pPr/>
              <a:t>25</a:t>
            </a:fld>
            <a:endParaRPr lang="es-ES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>
                <a:solidFill>
                  <a:srgbClr val="000099"/>
                </a:solidFill>
              </a:rPr>
              <a:t>Estructura de directorios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2041525" y="1196975"/>
            <a:ext cx="69945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800">
                <a:solidFill>
                  <a:srgbClr val="003366"/>
                </a:solidFill>
              </a:rPr>
              <a:t>Estructura en grafo general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s-ES" sz="2400"/>
              <a:t>Posibilidad de autoreferencias (ciclos) en la estructura de directorios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s-ES" sz="2400"/>
              <a:t>Implementación y mantenimiento complejos</a:t>
            </a:r>
          </a:p>
        </p:txBody>
      </p:sp>
      <p:sp>
        <p:nvSpPr>
          <p:cNvPr id="54326" name="Text Box 54"/>
          <p:cNvSpPr txBox="1">
            <a:spLocks noChangeArrowheads="1"/>
          </p:cNvSpPr>
          <p:nvPr/>
        </p:nvSpPr>
        <p:spPr bwMode="auto">
          <a:xfrm>
            <a:off x="-25400" y="10731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</a:pPr>
            <a:r>
              <a:rPr lang="es-ES" sz="1600" b="1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54327" name="Line 55"/>
          <p:cNvSpPr>
            <a:spLocks noChangeShapeType="1"/>
          </p:cNvSpPr>
          <p:nvPr/>
        </p:nvSpPr>
        <p:spPr bwMode="auto">
          <a:xfrm>
            <a:off x="-23813" y="3949700"/>
            <a:ext cx="1692276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328" name="Line 56"/>
          <p:cNvSpPr>
            <a:spLocks noChangeShapeType="1"/>
          </p:cNvSpPr>
          <p:nvPr/>
        </p:nvSpPr>
        <p:spPr bwMode="auto">
          <a:xfrm>
            <a:off x="-20638" y="3741738"/>
            <a:ext cx="1692276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329" name="Text Box 57"/>
          <p:cNvSpPr txBox="1">
            <a:spLocks noChangeArrowheads="1"/>
          </p:cNvSpPr>
          <p:nvPr/>
        </p:nvSpPr>
        <p:spPr bwMode="auto">
          <a:xfrm>
            <a:off x="-23813" y="1363663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Archivos</a:t>
            </a:r>
          </a:p>
        </p:txBody>
      </p:sp>
      <p:sp>
        <p:nvSpPr>
          <p:cNvPr id="54330" name="Text Box 58"/>
          <p:cNvSpPr txBox="1">
            <a:spLocks noChangeArrowheads="1"/>
          </p:cNvSpPr>
          <p:nvPr/>
        </p:nvSpPr>
        <p:spPr bwMode="auto">
          <a:xfrm>
            <a:off x="-23813" y="162877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54331" name="Text Box 59"/>
          <p:cNvSpPr txBox="1">
            <a:spLocks noChangeArrowheads="1"/>
          </p:cNvSpPr>
          <p:nvPr/>
        </p:nvSpPr>
        <p:spPr bwMode="auto">
          <a:xfrm>
            <a:off x="-23813" y="207962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Métodos de acceso</a:t>
            </a:r>
          </a:p>
        </p:txBody>
      </p:sp>
      <p:sp>
        <p:nvSpPr>
          <p:cNvPr id="54332" name="Text Box 60"/>
          <p:cNvSpPr txBox="1">
            <a:spLocks noChangeArrowheads="1"/>
          </p:cNvSpPr>
          <p:nvPr/>
        </p:nvSpPr>
        <p:spPr bwMode="auto">
          <a:xfrm>
            <a:off x="-23813" y="2511425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54333" name="Text Box 61"/>
          <p:cNvSpPr txBox="1">
            <a:spLocks noChangeArrowheads="1"/>
          </p:cNvSpPr>
          <p:nvPr/>
        </p:nvSpPr>
        <p:spPr bwMode="auto">
          <a:xfrm>
            <a:off x="-23813" y="277971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54334" name="Text Box 62"/>
          <p:cNvSpPr txBox="1">
            <a:spLocks noChangeArrowheads="1"/>
          </p:cNvSpPr>
          <p:nvPr/>
        </p:nvSpPr>
        <p:spPr bwMode="auto">
          <a:xfrm>
            <a:off x="-36513" y="30289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Directorios</a:t>
            </a:r>
          </a:p>
        </p:txBody>
      </p:sp>
      <p:sp>
        <p:nvSpPr>
          <p:cNvPr id="54335" name="Text Box 63"/>
          <p:cNvSpPr txBox="1">
            <a:spLocks noChangeArrowheads="1"/>
          </p:cNvSpPr>
          <p:nvPr/>
        </p:nvSpPr>
        <p:spPr bwMode="auto">
          <a:xfrm>
            <a:off x="-36513" y="3284538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54336" name="Text Box 64"/>
          <p:cNvSpPr txBox="1">
            <a:spLocks noChangeArrowheads="1"/>
          </p:cNvSpPr>
          <p:nvPr/>
        </p:nvSpPr>
        <p:spPr bwMode="auto">
          <a:xfrm>
            <a:off x="-36513" y="37036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rgbClr val="FFFF00"/>
                </a:solidFill>
              </a:rPr>
              <a:t>Estructura</a:t>
            </a:r>
          </a:p>
        </p:txBody>
      </p:sp>
      <p:sp>
        <p:nvSpPr>
          <p:cNvPr id="54337" name="Text Box 65"/>
          <p:cNvSpPr txBox="1">
            <a:spLocks noChangeArrowheads="1"/>
          </p:cNvSpPr>
          <p:nvPr/>
        </p:nvSpPr>
        <p:spPr bwMode="auto">
          <a:xfrm>
            <a:off x="-36513" y="39195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54338" name="Text Box 66"/>
          <p:cNvSpPr txBox="1">
            <a:spLocks noChangeArrowheads="1"/>
          </p:cNvSpPr>
          <p:nvPr/>
        </p:nvSpPr>
        <p:spPr bwMode="auto">
          <a:xfrm>
            <a:off x="-36513" y="41576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54339" name="Text Box 67"/>
          <p:cNvSpPr txBox="1">
            <a:spLocks noChangeArrowheads="1"/>
          </p:cNvSpPr>
          <p:nvPr/>
        </p:nvSpPr>
        <p:spPr bwMode="auto">
          <a:xfrm>
            <a:off x="-36513" y="48688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Parámetros de diseño</a:t>
            </a:r>
          </a:p>
        </p:txBody>
      </p:sp>
      <p:sp>
        <p:nvSpPr>
          <p:cNvPr id="54340" name="Text Box 68"/>
          <p:cNvSpPr txBox="1">
            <a:spLocks noChangeArrowheads="1"/>
          </p:cNvSpPr>
          <p:nvPr/>
        </p:nvSpPr>
        <p:spPr bwMode="auto">
          <a:xfrm>
            <a:off x="-36513" y="52879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Administración del espacio libre</a:t>
            </a:r>
          </a:p>
        </p:txBody>
      </p:sp>
      <p:sp>
        <p:nvSpPr>
          <p:cNvPr id="54341" name="Text Box 69"/>
          <p:cNvSpPr txBox="1">
            <a:spLocks noChangeArrowheads="1"/>
          </p:cNvSpPr>
          <p:nvPr/>
        </p:nvSpPr>
        <p:spPr bwMode="auto">
          <a:xfrm>
            <a:off x="-36513" y="57197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54342" name="AutoShape 70"/>
          <p:cNvSpPr>
            <a:spLocks noChangeArrowheads="1"/>
          </p:cNvSpPr>
          <p:nvPr/>
        </p:nvSpPr>
        <p:spPr bwMode="auto">
          <a:xfrm rot="-5400000">
            <a:off x="1705769" y="3791744"/>
            <a:ext cx="144462" cy="1397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4343" name="Text Box 71"/>
          <p:cNvSpPr txBox="1">
            <a:spLocks noChangeArrowheads="1"/>
          </p:cNvSpPr>
          <p:nvPr/>
        </p:nvSpPr>
        <p:spPr bwMode="auto">
          <a:xfrm>
            <a:off x="-28575" y="4368800"/>
            <a:ext cx="2087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chemeClr val="bg1"/>
                </a:solidFill>
              </a:rPr>
              <a:t>Gestión del almacenamiento</a:t>
            </a:r>
          </a:p>
        </p:txBody>
      </p:sp>
      <p:graphicFrame>
        <p:nvGraphicFramePr>
          <p:cNvPr id="54344" name="Object 72"/>
          <p:cNvGraphicFramePr>
            <a:graphicFrameLocks noChangeAspect="1"/>
          </p:cNvGraphicFramePr>
          <p:nvPr/>
        </p:nvGraphicFramePr>
        <p:xfrm>
          <a:off x="5437188" y="3095625"/>
          <a:ext cx="7191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6" name="Imagen de mapa de bits" r:id="rId5" imgW="485586" imgH="304923" progId="PBrush">
                  <p:embed/>
                </p:oleObj>
              </mc:Choice>
              <mc:Fallback>
                <p:oleObj name="Imagen de mapa de bits" r:id="rId5" imgW="485586" imgH="304923" progId="PBrush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3095625"/>
                        <a:ext cx="71913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45" name="Rectangle 73"/>
          <p:cNvSpPr>
            <a:spLocks noChangeArrowheads="1"/>
          </p:cNvSpPr>
          <p:nvPr/>
        </p:nvSpPr>
        <p:spPr bwMode="auto">
          <a:xfrm>
            <a:off x="4897438" y="3690938"/>
            <a:ext cx="576262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bin</a:t>
            </a:r>
          </a:p>
        </p:txBody>
      </p:sp>
      <p:sp>
        <p:nvSpPr>
          <p:cNvPr id="54346" name="Rectangle 74"/>
          <p:cNvSpPr>
            <a:spLocks noChangeArrowheads="1"/>
          </p:cNvSpPr>
          <p:nvPr/>
        </p:nvSpPr>
        <p:spPr bwMode="auto">
          <a:xfrm>
            <a:off x="5475288" y="3690938"/>
            <a:ext cx="576262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att</a:t>
            </a:r>
          </a:p>
        </p:txBody>
      </p:sp>
      <p:sp>
        <p:nvSpPr>
          <p:cNvPr id="54347" name="Rectangle 75"/>
          <p:cNvSpPr>
            <a:spLocks noChangeArrowheads="1"/>
          </p:cNvSpPr>
          <p:nvPr/>
        </p:nvSpPr>
        <p:spPr bwMode="auto">
          <a:xfrm>
            <a:off x="6049963" y="3690938"/>
            <a:ext cx="576262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prog</a:t>
            </a:r>
          </a:p>
        </p:txBody>
      </p:sp>
      <p:sp>
        <p:nvSpPr>
          <p:cNvPr id="54348" name="Text Box 76"/>
          <p:cNvSpPr txBox="1">
            <a:spLocks noChangeArrowheads="1"/>
          </p:cNvSpPr>
          <p:nvPr/>
        </p:nvSpPr>
        <p:spPr bwMode="auto">
          <a:xfrm>
            <a:off x="3924300" y="3619500"/>
            <a:ext cx="792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raíz</a:t>
            </a:r>
          </a:p>
        </p:txBody>
      </p:sp>
      <p:sp>
        <p:nvSpPr>
          <p:cNvPr id="54349" name="Line 77"/>
          <p:cNvSpPr>
            <a:spLocks noChangeShapeType="1"/>
          </p:cNvSpPr>
          <p:nvPr/>
        </p:nvSpPr>
        <p:spPr bwMode="auto">
          <a:xfrm>
            <a:off x="5795963" y="3546475"/>
            <a:ext cx="0" cy="1444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350" name="Rectangle 78"/>
          <p:cNvSpPr>
            <a:spLocks noChangeArrowheads="1"/>
          </p:cNvSpPr>
          <p:nvPr/>
        </p:nvSpPr>
        <p:spPr bwMode="auto">
          <a:xfrm>
            <a:off x="3348038" y="4338638"/>
            <a:ext cx="576262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tc</a:t>
            </a:r>
          </a:p>
        </p:txBody>
      </p:sp>
      <p:sp>
        <p:nvSpPr>
          <p:cNvPr id="54351" name="Rectangle 79"/>
          <p:cNvSpPr>
            <a:spLocks noChangeArrowheads="1"/>
          </p:cNvSpPr>
          <p:nvPr/>
        </p:nvSpPr>
        <p:spPr bwMode="auto">
          <a:xfrm>
            <a:off x="3924300" y="4338638"/>
            <a:ext cx="576263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ams</a:t>
            </a:r>
          </a:p>
        </p:txBody>
      </p:sp>
      <p:sp>
        <p:nvSpPr>
          <p:cNvPr id="54352" name="Rectangle 80"/>
          <p:cNvSpPr>
            <a:spLocks noChangeArrowheads="1"/>
          </p:cNvSpPr>
          <p:nvPr/>
        </p:nvSpPr>
        <p:spPr bwMode="auto">
          <a:xfrm>
            <a:off x="4500563" y="4338638"/>
            <a:ext cx="576262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nec</a:t>
            </a:r>
          </a:p>
        </p:txBody>
      </p:sp>
      <p:sp>
        <p:nvSpPr>
          <p:cNvPr id="54353" name="Line 81"/>
          <p:cNvSpPr>
            <a:spLocks noChangeShapeType="1"/>
          </p:cNvSpPr>
          <p:nvPr/>
        </p:nvSpPr>
        <p:spPr bwMode="auto">
          <a:xfrm flipH="1">
            <a:off x="4140200" y="3978275"/>
            <a:ext cx="936625" cy="3603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354" name="Line 82"/>
          <p:cNvSpPr>
            <a:spLocks noChangeShapeType="1"/>
          </p:cNvSpPr>
          <p:nvPr/>
        </p:nvSpPr>
        <p:spPr bwMode="auto">
          <a:xfrm>
            <a:off x="4211638" y="4641850"/>
            <a:ext cx="504825" cy="1739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355" name="Line 83"/>
          <p:cNvSpPr>
            <a:spLocks noChangeShapeType="1"/>
          </p:cNvSpPr>
          <p:nvPr/>
        </p:nvSpPr>
        <p:spPr bwMode="auto">
          <a:xfrm>
            <a:off x="4718050" y="4641850"/>
            <a:ext cx="790575" cy="10080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356" name="Rectangle 84"/>
          <p:cNvSpPr>
            <a:spLocks noChangeArrowheads="1"/>
          </p:cNvSpPr>
          <p:nvPr/>
        </p:nvSpPr>
        <p:spPr bwMode="auto">
          <a:xfrm>
            <a:off x="4933950" y="5649913"/>
            <a:ext cx="576263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nic</a:t>
            </a:r>
          </a:p>
        </p:txBody>
      </p:sp>
      <p:sp>
        <p:nvSpPr>
          <p:cNvPr id="54357" name="Line 85"/>
          <p:cNvSpPr>
            <a:spLocks noChangeShapeType="1"/>
          </p:cNvSpPr>
          <p:nvPr/>
        </p:nvSpPr>
        <p:spPr bwMode="auto">
          <a:xfrm flipH="1">
            <a:off x="5580063" y="3994150"/>
            <a:ext cx="215900" cy="16668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358" name="Line 86"/>
          <p:cNvSpPr>
            <a:spLocks noChangeShapeType="1"/>
          </p:cNvSpPr>
          <p:nvPr/>
        </p:nvSpPr>
        <p:spPr bwMode="auto">
          <a:xfrm>
            <a:off x="6372225" y="3992563"/>
            <a:ext cx="1223963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359" name="Rectangle 87"/>
          <p:cNvSpPr>
            <a:spLocks noChangeArrowheads="1"/>
          </p:cNvSpPr>
          <p:nvPr/>
        </p:nvSpPr>
        <p:spPr bwMode="auto">
          <a:xfrm>
            <a:off x="6732588" y="4352925"/>
            <a:ext cx="576262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vis</a:t>
            </a:r>
          </a:p>
        </p:txBody>
      </p:sp>
      <p:sp>
        <p:nvSpPr>
          <p:cNvPr id="54360" name="Rectangle 88"/>
          <p:cNvSpPr>
            <a:spLocks noChangeArrowheads="1"/>
          </p:cNvSpPr>
          <p:nvPr/>
        </p:nvSpPr>
        <p:spPr bwMode="auto">
          <a:xfrm>
            <a:off x="7296150" y="4352925"/>
            <a:ext cx="576263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lex</a:t>
            </a:r>
          </a:p>
        </p:txBody>
      </p:sp>
      <p:sp>
        <p:nvSpPr>
          <p:cNvPr id="54361" name="Line 89"/>
          <p:cNvSpPr>
            <a:spLocks noChangeShapeType="1"/>
          </p:cNvSpPr>
          <p:nvPr/>
        </p:nvSpPr>
        <p:spPr bwMode="auto">
          <a:xfrm flipH="1">
            <a:off x="7596188" y="4641850"/>
            <a:ext cx="0" cy="10080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362" name="Rectangle 90"/>
          <p:cNvSpPr>
            <a:spLocks noChangeArrowheads="1"/>
          </p:cNvSpPr>
          <p:nvPr/>
        </p:nvSpPr>
        <p:spPr bwMode="auto">
          <a:xfrm>
            <a:off x="7019925" y="5649913"/>
            <a:ext cx="576263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att</a:t>
            </a:r>
          </a:p>
        </p:txBody>
      </p:sp>
      <p:sp>
        <p:nvSpPr>
          <p:cNvPr id="54363" name="Rectangle 91"/>
          <p:cNvSpPr>
            <a:spLocks noChangeArrowheads="1"/>
          </p:cNvSpPr>
          <p:nvPr/>
        </p:nvSpPr>
        <p:spPr bwMode="auto">
          <a:xfrm>
            <a:off x="7596188" y="5649913"/>
            <a:ext cx="576262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ams</a:t>
            </a:r>
          </a:p>
        </p:txBody>
      </p:sp>
      <p:sp>
        <p:nvSpPr>
          <p:cNvPr id="54364" name="Rectangle 92"/>
          <p:cNvSpPr>
            <a:spLocks noChangeArrowheads="1"/>
          </p:cNvSpPr>
          <p:nvPr/>
        </p:nvSpPr>
        <p:spPr bwMode="auto">
          <a:xfrm>
            <a:off x="8172450" y="5649913"/>
            <a:ext cx="576263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bin</a:t>
            </a:r>
          </a:p>
        </p:txBody>
      </p:sp>
      <p:sp>
        <p:nvSpPr>
          <p:cNvPr id="54365" name="Line 93"/>
          <p:cNvSpPr>
            <a:spLocks noChangeShapeType="1"/>
          </p:cNvSpPr>
          <p:nvPr/>
        </p:nvSpPr>
        <p:spPr bwMode="auto">
          <a:xfrm flipH="1">
            <a:off x="4787900" y="5937250"/>
            <a:ext cx="323850" cy="444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366" name="Line 94"/>
          <p:cNvSpPr>
            <a:spLocks noChangeShapeType="1"/>
          </p:cNvSpPr>
          <p:nvPr/>
        </p:nvSpPr>
        <p:spPr bwMode="auto">
          <a:xfrm>
            <a:off x="7883525" y="5937250"/>
            <a:ext cx="0" cy="431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367" name="Line 95"/>
          <p:cNvSpPr>
            <a:spLocks noChangeShapeType="1"/>
          </p:cNvSpPr>
          <p:nvPr/>
        </p:nvSpPr>
        <p:spPr bwMode="auto">
          <a:xfrm>
            <a:off x="8364538" y="5937250"/>
            <a:ext cx="0" cy="431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368" name="Line 96"/>
          <p:cNvSpPr>
            <a:spLocks noChangeShapeType="1"/>
          </p:cNvSpPr>
          <p:nvPr/>
        </p:nvSpPr>
        <p:spPr bwMode="auto">
          <a:xfrm>
            <a:off x="7308850" y="5937250"/>
            <a:ext cx="0" cy="431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369" name="Oval 97"/>
          <p:cNvSpPr>
            <a:spLocks noChangeArrowheads="1"/>
          </p:cNvSpPr>
          <p:nvPr/>
        </p:nvSpPr>
        <p:spPr bwMode="auto">
          <a:xfrm>
            <a:off x="4572000" y="6381750"/>
            <a:ext cx="287338" cy="287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4370" name="Oval 98"/>
          <p:cNvSpPr>
            <a:spLocks noChangeArrowheads="1"/>
          </p:cNvSpPr>
          <p:nvPr/>
        </p:nvSpPr>
        <p:spPr bwMode="auto">
          <a:xfrm>
            <a:off x="7164388" y="6381750"/>
            <a:ext cx="287337" cy="287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4371" name="Oval 99"/>
          <p:cNvSpPr>
            <a:spLocks noChangeArrowheads="1"/>
          </p:cNvSpPr>
          <p:nvPr/>
        </p:nvSpPr>
        <p:spPr bwMode="auto">
          <a:xfrm>
            <a:off x="7740650" y="6381750"/>
            <a:ext cx="287338" cy="287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4372" name="Oval 100"/>
          <p:cNvSpPr>
            <a:spLocks noChangeArrowheads="1"/>
          </p:cNvSpPr>
          <p:nvPr/>
        </p:nvSpPr>
        <p:spPr bwMode="auto">
          <a:xfrm>
            <a:off x="8221663" y="6369050"/>
            <a:ext cx="287337" cy="287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/>
          </a:p>
        </p:txBody>
      </p:sp>
      <p:sp>
        <p:nvSpPr>
          <p:cNvPr id="54373" name="Rectangle 101"/>
          <p:cNvSpPr>
            <a:spLocks noChangeArrowheads="1"/>
          </p:cNvSpPr>
          <p:nvPr/>
        </p:nvSpPr>
        <p:spPr bwMode="auto">
          <a:xfrm>
            <a:off x="7872413" y="4352925"/>
            <a:ext cx="576262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cat</a:t>
            </a:r>
          </a:p>
        </p:txBody>
      </p:sp>
      <p:sp>
        <p:nvSpPr>
          <p:cNvPr id="54374" name="Line 102"/>
          <p:cNvSpPr>
            <a:spLocks noChangeShapeType="1"/>
          </p:cNvSpPr>
          <p:nvPr/>
        </p:nvSpPr>
        <p:spPr bwMode="auto">
          <a:xfrm>
            <a:off x="8159750" y="4641850"/>
            <a:ext cx="0" cy="431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375" name="Oval 103"/>
          <p:cNvSpPr>
            <a:spLocks noChangeArrowheads="1"/>
          </p:cNvSpPr>
          <p:nvPr/>
        </p:nvSpPr>
        <p:spPr bwMode="auto">
          <a:xfrm>
            <a:off x="8016875" y="5073650"/>
            <a:ext cx="287338" cy="287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/>
          </a:p>
        </p:txBody>
      </p:sp>
      <p:sp>
        <p:nvSpPr>
          <p:cNvPr id="54376" name="Rectangle 104"/>
          <p:cNvSpPr>
            <a:spLocks noChangeArrowheads="1"/>
          </p:cNvSpPr>
          <p:nvPr/>
        </p:nvSpPr>
        <p:spPr bwMode="auto">
          <a:xfrm>
            <a:off x="6443663" y="5649913"/>
            <a:ext cx="576262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may</a:t>
            </a:r>
          </a:p>
        </p:txBody>
      </p:sp>
      <p:sp>
        <p:nvSpPr>
          <p:cNvPr id="54379" name="Line 107"/>
          <p:cNvSpPr>
            <a:spLocks noChangeShapeType="1"/>
          </p:cNvSpPr>
          <p:nvPr/>
        </p:nvSpPr>
        <p:spPr bwMode="auto">
          <a:xfrm>
            <a:off x="7007225" y="4641850"/>
            <a:ext cx="0" cy="431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380" name="Oval 108"/>
          <p:cNvSpPr>
            <a:spLocks noChangeArrowheads="1"/>
          </p:cNvSpPr>
          <p:nvPr/>
        </p:nvSpPr>
        <p:spPr bwMode="auto">
          <a:xfrm>
            <a:off x="6864350" y="5073650"/>
            <a:ext cx="287338" cy="287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/>
          </a:p>
        </p:txBody>
      </p:sp>
      <p:sp>
        <p:nvSpPr>
          <p:cNvPr id="54381" name="Rectangle 109"/>
          <p:cNvSpPr>
            <a:spLocks noChangeArrowheads="1"/>
          </p:cNvSpPr>
          <p:nvPr/>
        </p:nvSpPr>
        <p:spPr bwMode="auto">
          <a:xfrm>
            <a:off x="5508625" y="5649913"/>
            <a:ext cx="576263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/>
              <a:t>nip</a:t>
            </a:r>
          </a:p>
        </p:txBody>
      </p:sp>
      <p:sp>
        <p:nvSpPr>
          <p:cNvPr id="54382" name="Line 110"/>
          <p:cNvSpPr>
            <a:spLocks noChangeShapeType="1"/>
          </p:cNvSpPr>
          <p:nvPr/>
        </p:nvSpPr>
        <p:spPr bwMode="auto">
          <a:xfrm>
            <a:off x="5805488" y="5937250"/>
            <a:ext cx="0" cy="431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383" name="Oval 111"/>
          <p:cNvSpPr>
            <a:spLocks noChangeArrowheads="1"/>
          </p:cNvSpPr>
          <p:nvPr/>
        </p:nvSpPr>
        <p:spPr bwMode="auto">
          <a:xfrm>
            <a:off x="5653088" y="6369050"/>
            <a:ext cx="287337" cy="287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4384" name="Line 112"/>
          <p:cNvSpPr>
            <a:spLocks noChangeShapeType="1"/>
          </p:cNvSpPr>
          <p:nvPr/>
        </p:nvSpPr>
        <p:spPr bwMode="auto">
          <a:xfrm>
            <a:off x="3635375" y="4627563"/>
            <a:ext cx="0" cy="431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385" name="Oval 113"/>
          <p:cNvSpPr>
            <a:spLocks noChangeArrowheads="1"/>
          </p:cNvSpPr>
          <p:nvPr/>
        </p:nvSpPr>
        <p:spPr bwMode="auto">
          <a:xfrm>
            <a:off x="3482975" y="5084763"/>
            <a:ext cx="287338" cy="287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/>
          </a:p>
        </p:txBody>
      </p:sp>
      <p:sp>
        <p:nvSpPr>
          <p:cNvPr id="54386" name="Freeform 114"/>
          <p:cNvSpPr>
            <a:spLocks/>
          </p:cNvSpPr>
          <p:nvPr/>
        </p:nvSpPr>
        <p:spPr bwMode="auto">
          <a:xfrm>
            <a:off x="6037263" y="4005263"/>
            <a:ext cx="576262" cy="2627312"/>
          </a:xfrm>
          <a:custGeom>
            <a:avLst/>
            <a:gdLst/>
            <a:ahLst/>
            <a:cxnLst>
              <a:cxn ang="0">
                <a:pos x="545" y="1225"/>
              </a:cxn>
              <a:cxn ang="0">
                <a:pos x="363" y="1451"/>
              </a:cxn>
              <a:cxn ang="0">
                <a:pos x="0" y="0"/>
              </a:cxn>
            </a:cxnLst>
            <a:rect l="0" t="0" r="r" b="b"/>
            <a:pathLst>
              <a:path w="545" h="1655">
                <a:moveTo>
                  <a:pt x="545" y="1225"/>
                </a:moveTo>
                <a:cubicBezTo>
                  <a:pt x="499" y="1440"/>
                  <a:pt x="454" y="1655"/>
                  <a:pt x="363" y="1451"/>
                </a:cubicBezTo>
                <a:cubicBezTo>
                  <a:pt x="272" y="1247"/>
                  <a:pt x="38" y="219"/>
                  <a:pt x="0" y="0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4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4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4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4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4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4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4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4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4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4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4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4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4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4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4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4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4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5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5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5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4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4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4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4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4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4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4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4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5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5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5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5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5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5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500"/>
                                        <p:tgtEl>
                                          <p:spTgt spid="5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1" grpId="0"/>
      <p:bldP spid="54345" grpId="0" animBg="1"/>
      <p:bldP spid="54346" grpId="0" animBg="1"/>
      <p:bldP spid="54347" grpId="0" animBg="1"/>
      <p:bldP spid="54348" grpId="0"/>
      <p:bldP spid="54349" grpId="0" animBg="1"/>
      <p:bldP spid="54350" grpId="0" animBg="1"/>
      <p:bldP spid="54351" grpId="0" animBg="1"/>
      <p:bldP spid="54352" grpId="0" animBg="1"/>
      <p:bldP spid="54353" grpId="0" animBg="1"/>
      <p:bldP spid="54354" grpId="0" animBg="1"/>
      <p:bldP spid="54355" grpId="0" animBg="1"/>
      <p:bldP spid="54356" grpId="0" animBg="1"/>
      <p:bldP spid="54357" grpId="0" animBg="1"/>
      <p:bldP spid="54358" grpId="0" animBg="1"/>
      <p:bldP spid="54359" grpId="0" animBg="1"/>
      <p:bldP spid="54360" grpId="0" animBg="1"/>
      <p:bldP spid="54361" grpId="0" animBg="1"/>
      <p:bldP spid="54362" grpId="0" animBg="1"/>
      <p:bldP spid="54363" grpId="0" animBg="1"/>
      <p:bldP spid="54364" grpId="0" animBg="1"/>
      <p:bldP spid="54365" grpId="0" animBg="1"/>
      <p:bldP spid="54366" grpId="0" animBg="1"/>
      <p:bldP spid="54367" grpId="0" animBg="1"/>
      <p:bldP spid="54368" grpId="0" animBg="1"/>
      <p:bldP spid="54369" grpId="0" animBg="1"/>
      <p:bldP spid="54370" grpId="0" animBg="1"/>
      <p:bldP spid="54371" grpId="0" animBg="1"/>
      <p:bldP spid="54372" grpId="0" animBg="1"/>
      <p:bldP spid="54373" grpId="0" animBg="1"/>
      <p:bldP spid="54374" grpId="0" animBg="1"/>
      <p:bldP spid="54375" grpId="0" animBg="1"/>
      <p:bldP spid="54376" grpId="0" animBg="1"/>
      <p:bldP spid="54379" grpId="0" animBg="1"/>
      <p:bldP spid="54380" grpId="0" animBg="1"/>
      <p:bldP spid="54381" grpId="0" animBg="1"/>
      <p:bldP spid="54382" grpId="0" animBg="1"/>
      <p:bldP spid="54383" grpId="0" animBg="1"/>
      <p:bldP spid="54384" grpId="0" animBg="1"/>
      <p:bldP spid="54385" grpId="0" animBg="1"/>
      <p:bldP spid="5438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BFED9-8955-412B-9BF9-11567D97643F}" type="slidenum">
              <a:rPr lang="es-ES"/>
              <a:pPr/>
              <a:t>26</a:t>
            </a:fld>
            <a:endParaRPr lang="es-ES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547813" y="44450"/>
            <a:ext cx="77771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200">
                <a:solidFill>
                  <a:srgbClr val="000099"/>
                </a:solidFill>
              </a:rPr>
              <a:t>Implementación de directorios</a:t>
            </a:r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2041525" y="1196975"/>
            <a:ext cx="710247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Un directorio está formado por un conjunto de registros o entradas de directorio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Información que mantiene cada entrada: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400"/>
              <a:t>Nombre simbólico del archivo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400"/>
              <a:t>Atributos del archivo</a:t>
            </a:r>
          </a:p>
        </p:txBody>
      </p:sp>
      <p:grpSp>
        <p:nvGrpSpPr>
          <p:cNvPr id="55311" name="Group 15"/>
          <p:cNvGrpSpPr>
            <a:grpSpLocks/>
          </p:cNvGrpSpPr>
          <p:nvPr/>
        </p:nvGrpSpPr>
        <p:grpSpPr bwMode="auto">
          <a:xfrm>
            <a:off x="3348038" y="4149725"/>
            <a:ext cx="3225800" cy="342900"/>
            <a:chOff x="1856" y="3348"/>
            <a:chExt cx="2032" cy="216"/>
          </a:xfrm>
        </p:grpSpPr>
        <p:sp>
          <p:nvSpPr>
            <p:cNvPr id="55307" name="Rectangle 11"/>
            <p:cNvSpPr>
              <a:spLocks noChangeArrowheads="1"/>
            </p:cNvSpPr>
            <p:nvPr/>
          </p:nvSpPr>
          <p:spPr bwMode="auto">
            <a:xfrm>
              <a:off x="1872" y="3360"/>
              <a:ext cx="528" cy="192"/>
            </a:xfrm>
            <a:prstGeom prst="rect">
              <a:avLst/>
            </a:prstGeom>
            <a:solidFill>
              <a:srgbClr val="3399FF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08" name="Rectangle 12"/>
            <p:cNvSpPr>
              <a:spLocks noChangeArrowheads="1"/>
            </p:cNvSpPr>
            <p:nvPr/>
          </p:nvSpPr>
          <p:spPr bwMode="auto">
            <a:xfrm>
              <a:off x="2400" y="3360"/>
              <a:ext cx="1488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09" name="Text Box 13"/>
            <p:cNvSpPr txBox="1">
              <a:spLocks noChangeArrowheads="1"/>
            </p:cNvSpPr>
            <p:nvPr/>
          </p:nvSpPr>
          <p:spPr bwMode="auto">
            <a:xfrm>
              <a:off x="1856" y="3352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nombre</a:t>
              </a:r>
            </a:p>
          </p:txBody>
        </p:sp>
        <p:sp>
          <p:nvSpPr>
            <p:cNvPr id="55310" name="Text Box 14"/>
            <p:cNvSpPr txBox="1">
              <a:spLocks noChangeArrowheads="1"/>
            </p:cNvSpPr>
            <p:nvPr/>
          </p:nvSpPr>
          <p:spPr bwMode="auto">
            <a:xfrm>
              <a:off x="2784" y="3348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atributos</a:t>
              </a:r>
            </a:p>
          </p:txBody>
        </p:sp>
      </p:grpSp>
      <p:grpSp>
        <p:nvGrpSpPr>
          <p:cNvPr id="55317" name="Group 21"/>
          <p:cNvGrpSpPr>
            <a:grpSpLocks/>
          </p:cNvGrpSpPr>
          <p:nvPr/>
        </p:nvGrpSpPr>
        <p:grpSpPr bwMode="auto">
          <a:xfrm>
            <a:off x="7772400" y="5181600"/>
            <a:ext cx="1073150" cy="336550"/>
            <a:chOff x="2975" y="845"/>
            <a:chExt cx="676" cy="212"/>
          </a:xfrm>
        </p:grpSpPr>
        <p:sp>
          <p:nvSpPr>
            <p:cNvPr id="55318" name="Rectangle 22"/>
            <p:cNvSpPr>
              <a:spLocks noChangeArrowheads="1"/>
            </p:cNvSpPr>
            <p:nvPr/>
          </p:nvSpPr>
          <p:spPr bwMode="auto">
            <a:xfrm>
              <a:off x="2975" y="865"/>
              <a:ext cx="635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19" name="Text Box 23"/>
            <p:cNvSpPr txBox="1">
              <a:spLocks noChangeArrowheads="1"/>
            </p:cNvSpPr>
            <p:nvPr/>
          </p:nvSpPr>
          <p:spPr bwMode="auto">
            <a:xfrm>
              <a:off x="3061" y="845"/>
              <a:ext cx="5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Datos</a:t>
              </a:r>
            </a:p>
          </p:txBody>
        </p:sp>
      </p:grpSp>
      <p:grpSp>
        <p:nvGrpSpPr>
          <p:cNvPr id="55353" name="Group 57"/>
          <p:cNvGrpSpPr>
            <a:grpSpLocks/>
          </p:cNvGrpSpPr>
          <p:nvPr/>
        </p:nvGrpSpPr>
        <p:grpSpPr bwMode="auto">
          <a:xfrm>
            <a:off x="3365500" y="5410200"/>
            <a:ext cx="3187700" cy="342900"/>
            <a:chOff x="2120" y="3408"/>
            <a:chExt cx="2008" cy="216"/>
          </a:xfrm>
        </p:grpSpPr>
        <p:sp>
          <p:nvSpPr>
            <p:cNvPr id="55313" name="Rectangle 17"/>
            <p:cNvSpPr>
              <a:spLocks noChangeArrowheads="1"/>
            </p:cNvSpPr>
            <p:nvPr/>
          </p:nvSpPr>
          <p:spPr bwMode="auto">
            <a:xfrm>
              <a:off x="2136" y="3420"/>
              <a:ext cx="528" cy="192"/>
            </a:xfrm>
            <a:prstGeom prst="rect">
              <a:avLst/>
            </a:prstGeom>
            <a:solidFill>
              <a:srgbClr val="3399FF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14" name="Rectangle 18"/>
            <p:cNvSpPr>
              <a:spLocks noChangeArrowheads="1"/>
            </p:cNvSpPr>
            <p:nvPr/>
          </p:nvSpPr>
          <p:spPr bwMode="auto">
            <a:xfrm>
              <a:off x="2664" y="3420"/>
              <a:ext cx="1200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15" name="Text Box 19"/>
            <p:cNvSpPr txBox="1">
              <a:spLocks noChangeArrowheads="1"/>
            </p:cNvSpPr>
            <p:nvPr/>
          </p:nvSpPr>
          <p:spPr bwMode="auto">
            <a:xfrm>
              <a:off x="2120" y="3412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nombre</a:t>
              </a:r>
            </a:p>
          </p:txBody>
        </p:sp>
        <p:sp>
          <p:nvSpPr>
            <p:cNvPr id="55316" name="Text Box 20"/>
            <p:cNvSpPr txBox="1">
              <a:spLocks noChangeArrowheads="1"/>
            </p:cNvSpPr>
            <p:nvPr/>
          </p:nvSpPr>
          <p:spPr bwMode="auto">
            <a:xfrm>
              <a:off x="2904" y="3408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atributos</a:t>
              </a:r>
            </a:p>
          </p:txBody>
        </p:sp>
        <p:sp>
          <p:nvSpPr>
            <p:cNvPr id="55324" name="Rectangle 28"/>
            <p:cNvSpPr>
              <a:spLocks noChangeArrowheads="1"/>
            </p:cNvSpPr>
            <p:nvPr/>
          </p:nvSpPr>
          <p:spPr bwMode="auto">
            <a:xfrm>
              <a:off x="3840" y="3416"/>
              <a:ext cx="288" cy="192"/>
            </a:xfrm>
            <a:prstGeom prst="rect">
              <a:avLst/>
            </a:prstGeom>
            <a:solidFill>
              <a:srgbClr val="6666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55325" name="Freeform 29"/>
          <p:cNvSpPr>
            <a:spLocks/>
          </p:cNvSpPr>
          <p:nvPr/>
        </p:nvSpPr>
        <p:spPr bwMode="auto">
          <a:xfrm>
            <a:off x="6324600" y="5410200"/>
            <a:ext cx="1447800" cy="2540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432" y="144"/>
              </a:cxn>
              <a:cxn ang="0">
                <a:pos x="912" y="0"/>
              </a:cxn>
            </a:cxnLst>
            <a:rect l="0" t="0" r="r" b="b"/>
            <a:pathLst>
              <a:path w="912" h="160">
                <a:moveTo>
                  <a:pt x="0" y="96"/>
                </a:moveTo>
                <a:cubicBezTo>
                  <a:pt x="140" y="128"/>
                  <a:pt x="280" y="160"/>
                  <a:pt x="432" y="144"/>
                </a:cubicBezTo>
                <a:cubicBezTo>
                  <a:pt x="584" y="128"/>
                  <a:pt x="784" y="80"/>
                  <a:pt x="912" y="0"/>
                </a:cubicBezTo>
              </a:path>
            </a:pathLst>
          </a:custGeom>
          <a:noFill/>
          <a:ln w="19050" cmpd="sng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55355" name="Group 59"/>
          <p:cNvGrpSpPr>
            <a:grpSpLocks/>
          </p:cNvGrpSpPr>
          <p:nvPr/>
        </p:nvGrpSpPr>
        <p:grpSpPr bwMode="auto">
          <a:xfrm>
            <a:off x="3340100" y="6064250"/>
            <a:ext cx="1536700" cy="336550"/>
            <a:chOff x="2104" y="3820"/>
            <a:chExt cx="968" cy="212"/>
          </a:xfrm>
        </p:grpSpPr>
        <p:sp>
          <p:nvSpPr>
            <p:cNvPr id="55326" name="Rectangle 30"/>
            <p:cNvSpPr>
              <a:spLocks noChangeArrowheads="1"/>
            </p:cNvSpPr>
            <p:nvPr/>
          </p:nvSpPr>
          <p:spPr bwMode="auto">
            <a:xfrm>
              <a:off x="2120" y="3828"/>
              <a:ext cx="528" cy="192"/>
            </a:xfrm>
            <a:prstGeom prst="rect">
              <a:avLst/>
            </a:prstGeom>
            <a:solidFill>
              <a:srgbClr val="3399FF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55354" name="Group 58"/>
            <p:cNvGrpSpPr>
              <a:grpSpLocks/>
            </p:cNvGrpSpPr>
            <p:nvPr/>
          </p:nvGrpSpPr>
          <p:grpSpPr bwMode="auto">
            <a:xfrm>
              <a:off x="2104" y="3820"/>
              <a:ext cx="968" cy="212"/>
              <a:chOff x="2104" y="3820"/>
              <a:chExt cx="968" cy="212"/>
            </a:xfrm>
          </p:grpSpPr>
          <p:sp>
            <p:nvSpPr>
              <p:cNvPr id="55327" name="Rectangle 31"/>
              <p:cNvSpPr>
                <a:spLocks noChangeArrowheads="1"/>
              </p:cNvSpPr>
              <p:nvPr/>
            </p:nvSpPr>
            <p:spPr bwMode="auto">
              <a:xfrm>
                <a:off x="2648" y="3828"/>
                <a:ext cx="424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5328" name="Text Box 32"/>
              <p:cNvSpPr txBox="1">
                <a:spLocks noChangeArrowheads="1"/>
              </p:cNvSpPr>
              <p:nvPr/>
            </p:nvSpPr>
            <p:spPr bwMode="auto">
              <a:xfrm>
                <a:off x="2104" y="3820"/>
                <a:ext cx="6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" sz="1600" b="1"/>
                  <a:t>nombre</a:t>
                </a:r>
              </a:p>
            </p:txBody>
          </p:sp>
        </p:grpSp>
      </p:grpSp>
      <p:grpSp>
        <p:nvGrpSpPr>
          <p:cNvPr id="55329" name="Group 33"/>
          <p:cNvGrpSpPr>
            <a:grpSpLocks/>
          </p:cNvGrpSpPr>
          <p:nvPr/>
        </p:nvGrpSpPr>
        <p:grpSpPr bwMode="auto">
          <a:xfrm>
            <a:off x="6019800" y="6019800"/>
            <a:ext cx="1073150" cy="336550"/>
            <a:chOff x="2975" y="845"/>
            <a:chExt cx="676" cy="212"/>
          </a:xfrm>
        </p:grpSpPr>
        <p:sp>
          <p:nvSpPr>
            <p:cNvPr id="55330" name="Rectangle 34"/>
            <p:cNvSpPr>
              <a:spLocks noChangeArrowheads="1"/>
            </p:cNvSpPr>
            <p:nvPr/>
          </p:nvSpPr>
          <p:spPr bwMode="auto">
            <a:xfrm>
              <a:off x="2975" y="865"/>
              <a:ext cx="635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31" name="Text Box 35"/>
            <p:cNvSpPr txBox="1">
              <a:spLocks noChangeArrowheads="1"/>
            </p:cNvSpPr>
            <p:nvPr/>
          </p:nvSpPr>
          <p:spPr bwMode="auto">
            <a:xfrm>
              <a:off x="3061" y="845"/>
              <a:ext cx="5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Datos</a:t>
              </a:r>
            </a:p>
          </p:txBody>
        </p:sp>
      </p:grpSp>
      <p:sp>
        <p:nvSpPr>
          <p:cNvPr id="55332" name="Line 36"/>
          <p:cNvSpPr>
            <a:spLocks noChangeShapeType="1"/>
          </p:cNvSpPr>
          <p:nvPr/>
        </p:nvSpPr>
        <p:spPr bwMode="auto">
          <a:xfrm>
            <a:off x="4572000" y="6210300"/>
            <a:ext cx="144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5333" name="Text Box 37"/>
          <p:cNvSpPr txBox="1">
            <a:spLocks noChangeArrowheads="1"/>
          </p:cNvSpPr>
          <p:nvPr/>
        </p:nvSpPr>
        <p:spPr bwMode="auto">
          <a:xfrm>
            <a:off x="-25400" y="10731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</a:pPr>
            <a:r>
              <a:rPr lang="es-ES" sz="1600" b="1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55334" name="Line 38"/>
          <p:cNvSpPr>
            <a:spLocks noChangeShapeType="1"/>
          </p:cNvSpPr>
          <p:nvPr/>
        </p:nvSpPr>
        <p:spPr bwMode="auto">
          <a:xfrm>
            <a:off x="-23813" y="4181475"/>
            <a:ext cx="1692276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5335" name="Line 39"/>
          <p:cNvSpPr>
            <a:spLocks noChangeShapeType="1"/>
          </p:cNvSpPr>
          <p:nvPr/>
        </p:nvSpPr>
        <p:spPr bwMode="auto">
          <a:xfrm>
            <a:off x="-20638" y="3973513"/>
            <a:ext cx="1692276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5336" name="Text Box 40"/>
          <p:cNvSpPr txBox="1">
            <a:spLocks noChangeArrowheads="1"/>
          </p:cNvSpPr>
          <p:nvPr/>
        </p:nvSpPr>
        <p:spPr bwMode="auto">
          <a:xfrm>
            <a:off x="-23813" y="1363663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Archivos</a:t>
            </a:r>
          </a:p>
        </p:txBody>
      </p:sp>
      <p:sp>
        <p:nvSpPr>
          <p:cNvPr id="55337" name="Text Box 41"/>
          <p:cNvSpPr txBox="1">
            <a:spLocks noChangeArrowheads="1"/>
          </p:cNvSpPr>
          <p:nvPr/>
        </p:nvSpPr>
        <p:spPr bwMode="auto">
          <a:xfrm>
            <a:off x="-23813" y="162877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55338" name="Text Box 42"/>
          <p:cNvSpPr txBox="1">
            <a:spLocks noChangeArrowheads="1"/>
          </p:cNvSpPr>
          <p:nvPr/>
        </p:nvSpPr>
        <p:spPr bwMode="auto">
          <a:xfrm>
            <a:off x="-23813" y="207962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Métodos de acceso</a:t>
            </a:r>
          </a:p>
        </p:txBody>
      </p:sp>
      <p:sp>
        <p:nvSpPr>
          <p:cNvPr id="55339" name="Text Box 43"/>
          <p:cNvSpPr txBox="1">
            <a:spLocks noChangeArrowheads="1"/>
          </p:cNvSpPr>
          <p:nvPr/>
        </p:nvSpPr>
        <p:spPr bwMode="auto">
          <a:xfrm>
            <a:off x="-23813" y="2511425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55340" name="Text Box 44"/>
          <p:cNvSpPr txBox="1">
            <a:spLocks noChangeArrowheads="1"/>
          </p:cNvSpPr>
          <p:nvPr/>
        </p:nvSpPr>
        <p:spPr bwMode="auto">
          <a:xfrm>
            <a:off x="-23813" y="277971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55341" name="Text Box 45"/>
          <p:cNvSpPr txBox="1">
            <a:spLocks noChangeArrowheads="1"/>
          </p:cNvSpPr>
          <p:nvPr/>
        </p:nvSpPr>
        <p:spPr bwMode="auto">
          <a:xfrm>
            <a:off x="-36513" y="30289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Directorios</a:t>
            </a:r>
          </a:p>
        </p:txBody>
      </p:sp>
      <p:sp>
        <p:nvSpPr>
          <p:cNvPr id="55342" name="Text Box 46"/>
          <p:cNvSpPr txBox="1">
            <a:spLocks noChangeArrowheads="1"/>
          </p:cNvSpPr>
          <p:nvPr/>
        </p:nvSpPr>
        <p:spPr bwMode="auto">
          <a:xfrm>
            <a:off x="-36513" y="3284538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55343" name="Text Box 47"/>
          <p:cNvSpPr txBox="1">
            <a:spLocks noChangeArrowheads="1"/>
          </p:cNvSpPr>
          <p:nvPr/>
        </p:nvSpPr>
        <p:spPr bwMode="auto">
          <a:xfrm>
            <a:off x="-36513" y="37036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Estructura</a:t>
            </a:r>
          </a:p>
        </p:txBody>
      </p:sp>
      <p:sp>
        <p:nvSpPr>
          <p:cNvPr id="55344" name="Text Box 48"/>
          <p:cNvSpPr txBox="1">
            <a:spLocks noChangeArrowheads="1"/>
          </p:cNvSpPr>
          <p:nvPr/>
        </p:nvSpPr>
        <p:spPr bwMode="auto">
          <a:xfrm>
            <a:off x="-36513" y="39195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rgbClr val="FFFF00"/>
                </a:solidFill>
              </a:rPr>
              <a:t>Implementación</a:t>
            </a:r>
          </a:p>
        </p:txBody>
      </p:sp>
      <p:sp>
        <p:nvSpPr>
          <p:cNvPr id="55345" name="Text Box 49"/>
          <p:cNvSpPr txBox="1">
            <a:spLocks noChangeArrowheads="1"/>
          </p:cNvSpPr>
          <p:nvPr/>
        </p:nvSpPr>
        <p:spPr bwMode="auto">
          <a:xfrm>
            <a:off x="-36513" y="41576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55346" name="Text Box 50"/>
          <p:cNvSpPr txBox="1">
            <a:spLocks noChangeArrowheads="1"/>
          </p:cNvSpPr>
          <p:nvPr/>
        </p:nvSpPr>
        <p:spPr bwMode="auto">
          <a:xfrm>
            <a:off x="-36513" y="48688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Parámetros de diseño</a:t>
            </a:r>
          </a:p>
        </p:txBody>
      </p:sp>
      <p:sp>
        <p:nvSpPr>
          <p:cNvPr id="55347" name="Text Box 51"/>
          <p:cNvSpPr txBox="1">
            <a:spLocks noChangeArrowheads="1"/>
          </p:cNvSpPr>
          <p:nvPr/>
        </p:nvSpPr>
        <p:spPr bwMode="auto">
          <a:xfrm>
            <a:off x="-36513" y="52879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Administración del espacio libre</a:t>
            </a:r>
          </a:p>
        </p:txBody>
      </p:sp>
      <p:sp>
        <p:nvSpPr>
          <p:cNvPr id="55348" name="Text Box 52"/>
          <p:cNvSpPr txBox="1">
            <a:spLocks noChangeArrowheads="1"/>
          </p:cNvSpPr>
          <p:nvPr/>
        </p:nvSpPr>
        <p:spPr bwMode="auto">
          <a:xfrm>
            <a:off x="-36513" y="57197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55349" name="AutoShape 53"/>
          <p:cNvSpPr>
            <a:spLocks noChangeArrowheads="1"/>
          </p:cNvSpPr>
          <p:nvPr/>
        </p:nvSpPr>
        <p:spPr bwMode="auto">
          <a:xfrm rot="-5400000">
            <a:off x="1705769" y="3791744"/>
            <a:ext cx="144462" cy="1397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5350" name="Text Box 54"/>
          <p:cNvSpPr txBox="1">
            <a:spLocks noChangeArrowheads="1"/>
          </p:cNvSpPr>
          <p:nvPr/>
        </p:nvSpPr>
        <p:spPr bwMode="auto">
          <a:xfrm>
            <a:off x="-28575" y="4368800"/>
            <a:ext cx="2087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chemeClr val="bg1"/>
                </a:solidFill>
              </a:rPr>
              <a:t>Gestión del almacenamiento</a:t>
            </a:r>
          </a:p>
        </p:txBody>
      </p:sp>
      <p:sp>
        <p:nvSpPr>
          <p:cNvPr id="55351" name="Text Box 55"/>
          <p:cNvSpPr txBox="1">
            <a:spLocks noChangeArrowheads="1"/>
          </p:cNvSpPr>
          <p:nvPr/>
        </p:nvSpPr>
        <p:spPr bwMode="auto">
          <a:xfrm>
            <a:off x="2787650" y="3516313"/>
            <a:ext cx="489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s-ES" sz="2000"/>
              <a:t>  Contenidos de forma directa</a:t>
            </a:r>
          </a:p>
        </p:txBody>
      </p:sp>
      <p:sp>
        <p:nvSpPr>
          <p:cNvPr id="55352" name="Text Box 56"/>
          <p:cNvSpPr txBox="1">
            <a:spLocks noChangeArrowheads="1"/>
          </p:cNvSpPr>
          <p:nvPr/>
        </p:nvSpPr>
        <p:spPr bwMode="auto">
          <a:xfrm>
            <a:off x="2803525" y="4648200"/>
            <a:ext cx="489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s-ES" sz="2000"/>
              <a:t>  Referenciados mediante un enlace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022E-16 L -4.44444E-6 0.0337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5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5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 tmFilter="0,0; .5, 1; 1, 1"/>
                                        <p:tgtEl>
                                          <p:spTgt spid="5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5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5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25" grpId="0" animBg="1"/>
      <p:bldP spid="55332" grpId="0" animBg="1"/>
      <p:bldP spid="55334" grpId="0" animBg="1"/>
      <p:bldP spid="55335" grpId="0" animBg="1"/>
      <p:bldP spid="55344" grpId="0"/>
      <p:bldP spid="55349" grpId="0" animBg="1"/>
      <p:bldP spid="55351" grpId="0"/>
      <p:bldP spid="5535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BDB2-6290-4869-95F0-A12F165EA28E}" type="slidenum">
              <a:rPr lang="es-ES"/>
              <a:pPr/>
              <a:t>27</a:t>
            </a:fld>
            <a:endParaRPr lang="es-ES"/>
          </a:p>
        </p:txBody>
      </p:sp>
      <p:grpSp>
        <p:nvGrpSpPr>
          <p:cNvPr id="86198" name="Group 182"/>
          <p:cNvGrpSpPr>
            <a:grpSpLocks/>
          </p:cNvGrpSpPr>
          <p:nvPr/>
        </p:nvGrpSpPr>
        <p:grpSpPr bwMode="auto">
          <a:xfrm>
            <a:off x="7245350" y="3670300"/>
            <a:ext cx="287338" cy="287338"/>
            <a:chOff x="4564" y="2312"/>
            <a:chExt cx="181" cy="181"/>
          </a:xfrm>
        </p:grpSpPr>
        <p:grpSp>
          <p:nvGrpSpPr>
            <p:cNvPr id="86069" name="Group 53"/>
            <p:cNvGrpSpPr>
              <a:grpSpLocks/>
            </p:cNvGrpSpPr>
            <p:nvPr/>
          </p:nvGrpSpPr>
          <p:grpSpPr bwMode="auto">
            <a:xfrm>
              <a:off x="4564" y="2312"/>
              <a:ext cx="181" cy="181"/>
              <a:chOff x="5012" y="2750"/>
              <a:chExt cx="181" cy="181"/>
            </a:xfrm>
          </p:grpSpPr>
          <p:sp>
            <p:nvSpPr>
              <p:cNvPr id="86070" name="Rectangle 54"/>
              <p:cNvSpPr>
                <a:spLocks noChangeArrowheads="1"/>
              </p:cNvSpPr>
              <p:nvPr/>
            </p:nvSpPr>
            <p:spPr bwMode="auto">
              <a:xfrm>
                <a:off x="5012" y="2750"/>
                <a:ext cx="181" cy="13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86071" name="Rectangle 55"/>
              <p:cNvSpPr>
                <a:spLocks noChangeArrowheads="1"/>
              </p:cNvSpPr>
              <p:nvPr/>
            </p:nvSpPr>
            <p:spPr bwMode="auto">
              <a:xfrm>
                <a:off x="5012" y="2886"/>
                <a:ext cx="181" cy="45"/>
              </a:xfrm>
              <a:prstGeom prst="rect">
                <a:avLst/>
              </a:prstGeom>
              <a:solidFill>
                <a:srgbClr val="6666FF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86111" name="Oval 95"/>
            <p:cNvSpPr>
              <a:spLocks noChangeArrowheads="1"/>
            </p:cNvSpPr>
            <p:nvPr/>
          </p:nvSpPr>
          <p:spPr bwMode="auto">
            <a:xfrm>
              <a:off x="4692" y="2451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1951038" y="1196975"/>
            <a:ext cx="7102475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66FF"/>
                </a:solidFill>
              </a:rPr>
              <a:t>Estructuras de datos</a:t>
            </a:r>
            <a:r>
              <a:rPr lang="es-ES" sz="2700">
                <a:solidFill>
                  <a:srgbClr val="003366"/>
                </a:solidFill>
              </a:rPr>
              <a:t> que mantienen el conjunto de registros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Lista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s-ES" sz="2100"/>
              <a:t>Lista lineal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s-ES" sz="2100"/>
              <a:t>Lista ordenada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Árbol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s-ES" sz="2100"/>
              <a:t>Árbol binario de búsqueda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s-ES" sz="2100"/>
              <a:t>Árbol B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Tabla hash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1547813" y="44450"/>
            <a:ext cx="77771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200">
                <a:solidFill>
                  <a:srgbClr val="000099"/>
                </a:solidFill>
              </a:rPr>
              <a:t>Implementación de directorios</a:t>
            </a:r>
          </a:p>
        </p:txBody>
      </p:sp>
      <p:grpSp>
        <p:nvGrpSpPr>
          <p:cNvPr id="86068" name="Group 52"/>
          <p:cNvGrpSpPr>
            <a:grpSpLocks/>
          </p:cNvGrpSpPr>
          <p:nvPr/>
        </p:nvGrpSpPr>
        <p:grpSpPr bwMode="auto">
          <a:xfrm>
            <a:off x="7677150" y="3213100"/>
            <a:ext cx="287338" cy="287338"/>
            <a:chOff x="5012" y="2750"/>
            <a:chExt cx="181" cy="181"/>
          </a:xfrm>
        </p:grpSpPr>
        <p:sp>
          <p:nvSpPr>
            <p:cNvPr id="86066" name="Rectangle 50"/>
            <p:cNvSpPr>
              <a:spLocks noChangeArrowheads="1"/>
            </p:cNvSpPr>
            <p:nvPr/>
          </p:nvSpPr>
          <p:spPr bwMode="auto">
            <a:xfrm>
              <a:off x="5012" y="2750"/>
              <a:ext cx="181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6067" name="Rectangle 51"/>
            <p:cNvSpPr>
              <a:spLocks noChangeArrowheads="1"/>
            </p:cNvSpPr>
            <p:nvPr/>
          </p:nvSpPr>
          <p:spPr bwMode="auto">
            <a:xfrm>
              <a:off x="5012" y="2886"/>
              <a:ext cx="181" cy="45"/>
            </a:xfrm>
            <a:prstGeom prst="rect">
              <a:avLst/>
            </a:prstGeom>
            <a:solidFill>
              <a:srgbClr val="6666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86072" name="Group 56"/>
          <p:cNvGrpSpPr>
            <a:grpSpLocks/>
          </p:cNvGrpSpPr>
          <p:nvPr/>
        </p:nvGrpSpPr>
        <p:grpSpPr bwMode="auto">
          <a:xfrm>
            <a:off x="8180388" y="3644900"/>
            <a:ext cx="287337" cy="287338"/>
            <a:chOff x="5012" y="2750"/>
            <a:chExt cx="181" cy="181"/>
          </a:xfrm>
        </p:grpSpPr>
        <p:sp>
          <p:nvSpPr>
            <p:cNvPr id="86073" name="Rectangle 57"/>
            <p:cNvSpPr>
              <a:spLocks noChangeArrowheads="1"/>
            </p:cNvSpPr>
            <p:nvPr/>
          </p:nvSpPr>
          <p:spPr bwMode="auto">
            <a:xfrm>
              <a:off x="5012" y="2750"/>
              <a:ext cx="181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6074" name="Rectangle 58"/>
            <p:cNvSpPr>
              <a:spLocks noChangeArrowheads="1"/>
            </p:cNvSpPr>
            <p:nvPr/>
          </p:nvSpPr>
          <p:spPr bwMode="auto">
            <a:xfrm>
              <a:off x="5012" y="2886"/>
              <a:ext cx="181" cy="45"/>
            </a:xfrm>
            <a:prstGeom prst="rect">
              <a:avLst/>
            </a:prstGeom>
            <a:solidFill>
              <a:srgbClr val="6666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86087" name="Line 71"/>
          <p:cNvSpPr>
            <a:spLocks noChangeShapeType="1"/>
          </p:cNvSpPr>
          <p:nvPr/>
        </p:nvSpPr>
        <p:spPr bwMode="auto">
          <a:xfrm flipH="1">
            <a:off x="7532688" y="3454400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sm" len="sm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86088" name="Line 72"/>
          <p:cNvSpPr>
            <a:spLocks noChangeShapeType="1"/>
          </p:cNvSpPr>
          <p:nvPr/>
        </p:nvSpPr>
        <p:spPr bwMode="auto">
          <a:xfrm flipH="1">
            <a:off x="7100888" y="3919538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sm" len="sm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86115" name="Group 99"/>
          <p:cNvGrpSpPr>
            <a:grpSpLocks/>
          </p:cNvGrpSpPr>
          <p:nvPr/>
        </p:nvGrpSpPr>
        <p:grpSpPr bwMode="auto">
          <a:xfrm>
            <a:off x="6791325" y="4124325"/>
            <a:ext cx="287338" cy="287338"/>
            <a:chOff x="4454" y="3324"/>
            <a:chExt cx="181" cy="181"/>
          </a:xfrm>
        </p:grpSpPr>
        <p:grpSp>
          <p:nvGrpSpPr>
            <p:cNvPr id="86075" name="Group 59"/>
            <p:cNvGrpSpPr>
              <a:grpSpLocks/>
            </p:cNvGrpSpPr>
            <p:nvPr/>
          </p:nvGrpSpPr>
          <p:grpSpPr bwMode="auto">
            <a:xfrm>
              <a:off x="4454" y="3324"/>
              <a:ext cx="181" cy="181"/>
              <a:chOff x="5012" y="2750"/>
              <a:chExt cx="181" cy="181"/>
            </a:xfrm>
          </p:grpSpPr>
          <p:sp>
            <p:nvSpPr>
              <p:cNvPr id="86076" name="Rectangle 60"/>
              <p:cNvSpPr>
                <a:spLocks noChangeArrowheads="1"/>
              </p:cNvSpPr>
              <p:nvPr/>
            </p:nvSpPr>
            <p:spPr bwMode="auto">
              <a:xfrm>
                <a:off x="5012" y="2750"/>
                <a:ext cx="181" cy="13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86077" name="Rectangle 61"/>
              <p:cNvSpPr>
                <a:spLocks noChangeArrowheads="1"/>
              </p:cNvSpPr>
              <p:nvPr/>
            </p:nvSpPr>
            <p:spPr bwMode="auto">
              <a:xfrm>
                <a:off x="5012" y="2886"/>
                <a:ext cx="181" cy="45"/>
              </a:xfrm>
              <a:prstGeom prst="rect">
                <a:avLst/>
              </a:prstGeom>
              <a:solidFill>
                <a:srgbClr val="6666FF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86089" name="Oval 73"/>
            <p:cNvSpPr>
              <a:spLocks noChangeArrowheads="1"/>
            </p:cNvSpPr>
            <p:nvPr/>
          </p:nvSpPr>
          <p:spPr bwMode="auto">
            <a:xfrm>
              <a:off x="4476" y="3467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6090" name="Oval 74"/>
            <p:cNvSpPr>
              <a:spLocks noChangeArrowheads="1"/>
            </p:cNvSpPr>
            <p:nvPr/>
          </p:nvSpPr>
          <p:spPr bwMode="auto">
            <a:xfrm>
              <a:off x="4580" y="3471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86106" name="Line 90"/>
          <p:cNvSpPr>
            <a:spLocks noChangeShapeType="1"/>
          </p:cNvSpPr>
          <p:nvPr/>
        </p:nvSpPr>
        <p:spPr bwMode="auto">
          <a:xfrm flipH="1">
            <a:off x="8037513" y="3886200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sm" len="sm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86197" name="Group 181"/>
          <p:cNvGrpSpPr>
            <a:grpSpLocks/>
          </p:cNvGrpSpPr>
          <p:nvPr/>
        </p:nvGrpSpPr>
        <p:grpSpPr bwMode="auto">
          <a:xfrm>
            <a:off x="7727950" y="4090988"/>
            <a:ext cx="287338" cy="287337"/>
            <a:chOff x="4868" y="2577"/>
            <a:chExt cx="181" cy="181"/>
          </a:xfrm>
        </p:grpSpPr>
        <p:grpSp>
          <p:nvGrpSpPr>
            <p:cNvPr id="86103" name="Group 87"/>
            <p:cNvGrpSpPr>
              <a:grpSpLocks/>
            </p:cNvGrpSpPr>
            <p:nvPr/>
          </p:nvGrpSpPr>
          <p:grpSpPr bwMode="auto">
            <a:xfrm>
              <a:off x="4868" y="2577"/>
              <a:ext cx="181" cy="181"/>
              <a:chOff x="5012" y="2750"/>
              <a:chExt cx="181" cy="181"/>
            </a:xfrm>
          </p:grpSpPr>
          <p:sp>
            <p:nvSpPr>
              <p:cNvPr id="86104" name="Rectangle 88"/>
              <p:cNvSpPr>
                <a:spLocks noChangeArrowheads="1"/>
              </p:cNvSpPr>
              <p:nvPr/>
            </p:nvSpPr>
            <p:spPr bwMode="auto">
              <a:xfrm>
                <a:off x="5012" y="2750"/>
                <a:ext cx="181" cy="13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86105" name="Rectangle 89"/>
              <p:cNvSpPr>
                <a:spLocks noChangeArrowheads="1"/>
              </p:cNvSpPr>
              <p:nvPr/>
            </p:nvSpPr>
            <p:spPr bwMode="auto">
              <a:xfrm>
                <a:off x="5012" y="2886"/>
                <a:ext cx="181" cy="45"/>
              </a:xfrm>
              <a:prstGeom prst="rect">
                <a:avLst/>
              </a:prstGeom>
              <a:solidFill>
                <a:srgbClr val="6666FF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86107" name="Oval 91"/>
            <p:cNvSpPr>
              <a:spLocks noChangeArrowheads="1"/>
            </p:cNvSpPr>
            <p:nvPr/>
          </p:nvSpPr>
          <p:spPr bwMode="auto">
            <a:xfrm>
              <a:off x="4890" y="2720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6108" name="Oval 92"/>
            <p:cNvSpPr>
              <a:spLocks noChangeArrowheads="1"/>
            </p:cNvSpPr>
            <p:nvPr/>
          </p:nvSpPr>
          <p:spPr bwMode="auto">
            <a:xfrm>
              <a:off x="4994" y="2724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86109" name="Line 93"/>
          <p:cNvSpPr>
            <a:spLocks noChangeShapeType="1"/>
          </p:cNvSpPr>
          <p:nvPr/>
        </p:nvSpPr>
        <p:spPr bwMode="auto">
          <a:xfrm>
            <a:off x="7893050" y="3454400"/>
            <a:ext cx="2873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sm" len="sm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86110" name="Line 94"/>
          <p:cNvSpPr>
            <a:spLocks noChangeShapeType="1"/>
          </p:cNvSpPr>
          <p:nvPr/>
        </p:nvSpPr>
        <p:spPr bwMode="auto">
          <a:xfrm>
            <a:off x="8408988" y="3886200"/>
            <a:ext cx="2873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sm" len="sm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86116" name="Group 100"/>
          <p:cNvGrpSpPr>
            <a:grpSpLocks/>
          </p:cNvGrpSpPr>
          <p:nvPr/>
        </p:nvGrpSpPr>
        <p:grpSpPr bwMode="auto">
          <a:xfrm>
            <a:off x="8677275" y="4111625"/>
            <a:ext cx="287338" cy="287338"/>
            <a:chOff x="4454" y="3324"/>
            <a:chExt cx="181" cy="181"/>
          </a:xfrm>
        </p:grpSpPr>
        <p:grpSp>
          <p:nvGrpSpPr>
            <p:cNvPr id="86117" name="Group 101"/>
            <p:cNvGrpSpPr>
              <a:grpSpLocks/>
            </p:cNvGrpSpPr>
            <p:nvPr/>
          </p:nvGrpSpPr>
          <p:grpSpPr bwMode="auto">
            <a:xfrm>
              <a:off x="4454" y="3324"/>
              <a:ext cx="181" cy="181"/>
              <a:chOff x="5012" y="2750"/>
              <a:chExt cx="181" cy="181"/>
            </a:xfrm>
          </p:grpSpPr>
          <p:sp>
            <p:nvSpPr>
              <p:cNvPr id="86118" name="Rectangle 102"/>
              <p:cNvSpPr>
                <a:spLocks noChangeArrowheads="1"/>
              </p:cNvSpPr>
              <p:nvPr/>
            </p:nvSpPr>
            <p:spPr bwMode="auto">
              <a:xfrm>
                <a:off x="5012" y="2750"/>
                <a:ext cx="181" cy="13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86119" name="Rectangle 103"/>
              <p:cNvSpPr>
                <a:spLocks noChangeArrowheads="1"/>
              </p:cNvSpPr>
              <p:nvPr/>
            </p:nvSpPr>
            <p:spPr bwMode="auto">
              <a:xfrm>
                <a:off x="5012" y="2886"/>
                <a:ext cx="181" cy="45"/>
              </a:xfrm>
              <a:prstGeom prst="rect">
                <a:avLst/>
              </a:prstGeom>
              <a:solidFill>
                <a:srgbClr val="6666FF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86120" name="Oval 104"/>
            <p:cNvSpPr>
              <a:spLocks noChangeArrowheads="1"/>
            </p:cNvSpPr>
            <p:nvPr/>
          </p:nvSpPr>
          <p:spPr bwMode="auto">
            <a:xfrm>
              <a:off x="4476" y="3467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6121" name="Oval 105"/>
            <p:cNvSpPr>
              <a:spLocks noChangeArrowheads="1"/>
            </p:cNvSpPr>
            <p:nvPr/>
          </p:nvSpPr>
          <p:spPr bwMode="auto">
            <a:xfrm>
              <a:off x="4580" y="3471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86156" name="Group 140"/>
          <p:cNvGrpSpPr>
            <a:grpSpLocks/>
          </p:cNvGrpSpPr>
          <p:nvPr/>
        </p:nvGrpSpPr>
        <p:grpSpPr bwMode="auto">
          <a:xfrm>
            <a:off x="5508625" y="2408238"/>
            <a:ext cx="3011488" cy="287337"/>
            <a:chOff x="3833" y="3385"/>
            <a:chExt cx="1897" cy="181"/>
          </a:xfrm>
        </p:grpSpPr>
        <p:sp>
          <p:nvSpPr>
            <p:cNvPr id="86150" name="Rectangle 134"/>
            <p:cNvSpPr>
              <a:spLocks noChangeArrowheads="1"/>
            </p:cNvSpPr>
            <p:nvPr/>
          </p:nvSpPr>
          <p:spPr bwMode="auto">
            <a:xfrm>
              <a:off x="3833" y="3385"/>
              <a:ext cx="317" cy="18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6151" name="Rectangle 135"/>
            <p:cNvSpPr>
              <a:spLocks noChangeArrowheads="1"/>
            </p:cNvSpPr>
            <p:nvPr/>
          </p:nvSpPr>
          <p:spPr bwMode="auto">
            <a:xfrm>
              <a:off x="4150" y="3385"/>
              <a:ext cx="317" cy="18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6152" name="Rectangle 136"/>
            <p:cNvSpPr>
              <a:spLocks noChangeArrowheads="1"/>
            </p:cNvSpPr>
            <p:nvPr/>
          </p:nvSpPr>
          <p:spPr bwMode="auto">
            <a:xfrm>
              <a:off x="4462" y="3385"/>
              <a:ext cx="317" cy="18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6153" name="Rectangle 137"/>
            <p:cNvSpPr>
              <a:spLocks noChangeArrowheads="1"/>
            </p:cNvSpPr>
            <p:nvPr/>
          </p:nvSpPr>
          <p:spPr bwMode="auto">
            <a:xfrm>
              <a:off x="4779" y="3385"/>
              <a:ext cx="317" cy="18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6154" name="Rectangle 138"/>
            <p:cNvSpPr>
              <a:spLocks noChangeArrowheads="1"/>
            </p:cNvSpPr>
            <p:nvPr/>
          </p:nvSpPr>
          <p:spPr bwMode="auto">
            <a:xfrm>
              <a:off x="5096" y="3385"/>
              <a:ext cx="317" cy="18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6155" name="Rectangle 139"/>
            <p:cNvSpPr>
              <a:spLocks noChangeArrowheads="1"/>
            </p:cNvSpPr>
            <p:nvPr/>
          </p:nvSpPr>
          <p:spPr bwMode="auto">
            <a:xfrm>
              <a:off x="5413" y="3385"/>
              <a:ext cx="317" cy="18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86138" name="Rectangle 122"/>
          <p:cNvSpPr>
            <a:spLocks noChangeArrowheads="1"/>
          </p:cNvSpPr>
          <p:nvPr/>
        </p:nvSpPr>
        <p:spPr bwMode="auto">
          <a:xfrm>
            <a:off x="6761163" y="5284788"/>
            <a:ext cx="649287" cy="12969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122" name="Rectangle 106"/>
          <p:cNvSpPr>
            <a:spLocks noChangeArrowheads="1"/>
          </p:cNvSpPr>
          <p:nvPr/>
        </p:nvSpPr>
        <p:spPr bwMode="auto">
          <a:xfrm>
            <a:off x="6761163" y="5284788"/>
            <a:ext cx="647700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123" name="Rectangle 107"/>
          <p:cNvSpPr>
            <a:spLocks noChangeArrowheads="1"/>
          </p:cNvSpPr>
          <p:nvPr/>
        </p:nvSpPr>
        <p:spPr bwMode="auto">
          <a:xfrm>
            <a:off x="6761163" y="5427663"/>
            <a:ext cx="647700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124" name="Rectangle 108"/>
          <p:cNvSpPr>
            <a:spLocks noChangeArrowheads="1"/>
          </p:cNvSpPr>
          <p:nvPr/>
        </p:nvSpPr>
        <p:spPr bwMode="auto">
          <a:xfrm>
            <a:off x="6761163" y="5575300"/>
            <a:ext cx="647700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125" name="Rectangle 109"/>
          <p:cNvSpPr>
            <a:spLocks noChangeArrowheads="1"/>
          </p:cNvSpPr>
          <p:nvPr/>
        </p:nvSpPr>
        <p:spPr bwMode="auto">
          <a:xfrm>
            <a:off x="6761163" y="5718175"/>
            <a:ext cx="647700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126" name="Rectangle 110"/>
          <p:cNvSpPr>
            <a:spLocks noChangeArrowheads="1"/>
          </p:cNvSpPr>
          <p:nvPr/>
        </p:nvSpPr>
        <p:spPr bwMode="auto">
          <a:xfrm>
            <a:off x="6761163" y="5862638"/>
            <a:ext cx="647700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127" name="Rectangle 111"/>
          <p:cNvSpPr>
            <a:spLocks noChangeArrowheads="1"/>
          </p:cNvSpPr>
          <p:nvPr/>
        </p:nvSpPr>
        <p:spPr bwMode="auto">
          <a:xfrm>
            <a:off x="6761163" y="6005513"/>
            <a:ext cx="647700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128" name="Rectangle 112"/>
          <p:cNvSpPr>
            <a:spLocks noChangeArrowheads="1"/>
          </p:cNvSpPr>
          <p:nvPr/>
        </p:nvSpPr>
        <p:spPr bwMode="auto">
          <a:xfrm>
            <a:off x="6761163" y="6149975"/>
            <a:ext cx="647700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129" name="Rectangle 113"/>
          <p:cNvSpPr>
            <a:spLocks noChangeArrowheads="1"/>
          </p:cNvSpPr>
          <p:nvPr/>
        </p:nvSpPr>
        <p:spPr bwMode="auto">
          <a:xfrm>
            <a:off x="6761163" y="6292850"/>
            <a:ext cx="647700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139" name="Line 123"/>
          <p:cNvSpPr>
            <a:spLocks noChangeShapeType="1"/>
          </p:cNvSpPr>
          <p:nvPr/>
        </p:nvSpPr>
        <p:spPr bwMode="auto">
          <a:xfrm flipV="1">
            <a:off x="7337425" y="5089525"/>
            <a:ext cx="100965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sm" len="sm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86144" name="Line 128"/>
          <p:cNvSpPr>
            <a:spLocks noChangeShapeType="1"/>
          </p:cNvSpPr>
          <p:nvPr/>
        </p:nvSpPr>
        <p:spPr bwMode="auto">
          <a:xfrm flipV="1">
            <a:off x="7337425" y="5376863"/>
            <a:ext cx="1009650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sm" len="sm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86145" name="Line 129"/>
          <p:cNvSpPr>
            <a:spLocks noChangeShapeType="1"/>
          </p:cNvSpPr>
          <p:nvPr/>
        </p:nvSpPr>
        <p:spPr bwMode="auto">
          <a:xfrm flipV="1">
            <a:off x="7337425" y="5665788"/>
            <a:ext cx="100965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sm" len="sm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86146" name="Line 130"/>
          <p:cNvSpPr>
            <a:spLocks noChangeShapeType="1"/>
          </p:cNvSpPr>
          <p:nvPr/>
        </p:nvSpPr>
        <p:spPr bwMode="auto">
          <a:xfrm flipV="1">
            <a:off x="7337425" y="6169025"/>
            <a:ext cx="1009650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sm" len="sm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86157" name="Rectangle 141"/>
          <p:cNvSpPr>
            <a:spLocks noChangeArrowheads="1"/>
          </p:cNvSpPr>
          <p:nvPr/>
        </p:nvSpPr>
        <p:spPr bwMode="auto">
          <a:xfrm>
            <a:off x="8345488" y="4945063"/>
            <a:ext cx="288925" cy="2889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158" name="Rectangle 142"/>
          <p:cNvSpPr>
            <a:spLocks noChangeArrowheads="1"/>
          </p:cNvSpPr>
          <p:nvPr/>
        </p:nvSpPr>
        <p:spPr bwMode="auto">
          <a:xfrm>
            <a:off x="8345488" y="5233988"/>
            <a:ext cx="288925" cy="2889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159" name="Rectangle 143"/>
          <p:cNvSpPr>
            <a:spLocks noChangeArrowheads="1"/>
          </p:cNvSpPr>
          <p:nvPr/>
        </p:nvSpPr>
        <p:spPr bwMode="auto">
          <a:xfrm>
            <a:off x="8345488" y="5500688"/>
            <a:ext cx="288925" cy="2889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160" name="Rectangle 144"/>
          <p:cNvSpPr>
            <a:spLocks noChangeArrowheads="1"/>
          </p:cNvSpPr>
          <p:nvPr/>
        </p:nvSpPr>
        <p:spPr bwMode="auto">
          <a:xfrm>
            <a:off x="8345488" y="5784850"/>
            <a:ext cx="288925" cy="2889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161" name="Rectangle 145"/>
          <p:cNvSpPr>
            <a:spLocks noChangeArrowheads="1"/>
          </p:cNvSpPr>
          <p:nvPr/>
        </p:nvSpPr>
        <p:spPr bwMode="auto">
          <a:xfrm>
            <a:off x="8345488" y="6057900"/>
            <a:ext cx="288925" cy="2889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162" name="Rectangle 146"/>
          <p:cNvSpPr>
            <a:spLocks noChangeArrowheads="1"/>
          </p:cNvSpPr>
          <p:nvPr/>
        </p:nvSpPr>
        <p:spPr bwMode="auto">
          <a:xfrm>
            <a:off x="8345488" y="6346825"/>
            <a:ext cx="288925" cy="2889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166" name="Line 150"/>
          <p:cNvSpPr>
            <a:spLocks noChangeShapeType="1"/>
          </p:cNvSpPr>
          <p:nvPr/>
        </p:nvSpPr>
        <p:spPr bwMode="auto">
          <a:xfrm flipV="1">
            <a:off x="7337425" y="5881688"/>
            <a:ext cx="1009650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sm" len="sm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86170" name="Rectangle 154"/>
          <p:cNvSpPr>
            <a:spLocks noChangeArrowheads="1"/>
          </p:cNvSpPr>
          <p:nvPr/>
        </p:nvSpPr>
        <p:spPr bwMode="auto">
          <a:xfrm>
            <a:off x="6761163" y="6437313"/>
            <a:ext cx="647700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171" name="Line 155"/>
          <p:cNvSpPr>
            <a:spLocks noChangeShapeType="1"/>
          </p:cNvSpPr>
          <p:nvPr/>
        </p:nvSpPr>
        <p:spPr bwMode="auto">
          <a:xfrm flipV="1">
            <a:off x="7337425" y="6456363"/>
            <a:ext cx="1009650" cy="5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sm" len="sm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86172" name="Text Box 156"/>
          <p:cNvSpPr txBox="1">
            <a:spLocks noChangeArrowheads="1"/>
          </p:cNvSpPr>
          <p:nvPr/>
        </p:nvSpPr>
        <p:spPr bwMode="auto">
          <a:xfrm>
            <a:off x="6588125" y="4848225"/>
            <a:ext cx="100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1200" b="1">
                <a:solidFill>
                  <a:schemeClr val="accent2"/>
                </a:solidFill>
              </a:rPr>
              <a:t>Tabla de códigos</a:t>
            </a:r>
          </a:p>
        </p:txBody>
      </p:sp>
      <p:sp>
        <p:nvSpPr>
          <p:cNvPr id="86173" name="Text Box 157"/>
          <p:cNvSpPr txBox="1">
            <a:spLocks noChangeArrowheads="1"/>
          </p:cNvSpPr>
          <p:nvPr/>
        </p:nvSpPr>
        <p:spPr bwMode="auto">
          <a:xfrm>
            <a:off x="7986713" y="4508500"/>
            <a:ext cx="1008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1200" b="1">
                <a:solidFill>
                  <a:schemeClr val="accent2"/>
                </a:solidFill>
              </a:rPr>
              <a:t>Lista Lineal</a:t>
            </a:r>
          </a:p>
        </p:txBody>
      </p:sp>
      <p:sp>
        <p:nvSpPr>
          <p:cNvPr id="86174" name="Text Box 158"/>
          <p:cNvSpPr txBox="1">
            <a:spLocks noChangeArrowheads="1"/>
          </p:cNvSpPr>
          <p:nvPr/>
        </p:nvSpPr>
        <p:spPr bwMode="auto">
          <a:xfrm>
            <a:off x="5435600" y="2146300"/>
            <a:ext cx="15843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200" b="1">
                <a:solidFill>
                  <a:schemeClr val="accent2"/>
                </a:solidFill>
              </a:rPr>
              <a:t>Lista Lineal</a:t>
            </a:r>
          </a:p>
        </p:txBody>
      </p:sp>
      <p:sp>
        <p:nvSpPr>
          <p:cNvPr id="86175" name="Text Box 159"/>
          <p:cNvSpPr txBox="1">
            <a:spLocks noChangeArrowheads="1"/>
          </p:cNvSpPr>
          <p:nvPr/>
        </p:nvSpPr>
        <p:spPr bwMode="auto">
          <a:xfrm>
            <a:off x="7367588" y="2963863"/>
            <a:ext cx="9366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1200" b="1">
                <a:solidFill>
                  <a:schemeClr val="accent2"/>
                </a:solidFill>
              </a:rPr>
              <a:t>Árbol</a:t>
            </a:r>
          </a:p>
        </p:txBody>
      </p:sp>
      <p:sp>
        <p:nvSpPr>
          <p:cNvPr id="86177" name="Rectangle 161"/>
          <p:cNvSpPr>
            <a:spLocks noChangeArrowheads="1"/>
          </p:cNvSpPr>
          <p:nvPr/>
        </p:nvSpPr>
        <p:spPr bwMode="auto">
          <a:xfrm>
            <a:off x="2006600" y="4881563"/>
            <a:ext cx="4294188" cy="198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66FF"/>
                </a:solidFill>
              </a:rPr>
              <a:t>Almacenamiento</a:t>
            </a:r>
            <a:r>
              <a:rPr lang="es-ES" sz="2700">
                <a:solidFill>
                  <a:srgbClr val="003366"/>
                </a:solidFill>
              </a:rPr>
              <a:t> de tales estructuras: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Archivo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Estructura propia</a:t>
            </a:r>
          </a:p>
          <a:p>
            <a:pPr marL="742950" lvl="1" indent="-285750">
              <a:spcBef>
                <a:spcPct val="20000"/>
              </a:spcBef>
            </a:pPr>
            <a:endParaRPr lang="es-ES" sz="2400"/>
          </a:p>
        </p:txBody>
      </p:sp>
      <p:sp>
        <p:nvSpPr>
          <p:cNvPr id="86178" name="Text Box 162"/>
          <p:cNvSpPr txBox="1">
            <a:spLocks noChangeArrowheads="1"/>
          </p:cNvSpPr>
          <p:nvPr/>
        </p:nvSpPr>
        <p:spPr bwMode="auto">
          <a:xfrm>
            <a:off x="-25400" y="10731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</a:pPr>
            <a:r>
              <a:rPr lang="es-ES" sz="1600" b="1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86179" name="Line 163"/>
          <p:cNvSpPr>
            <a:spLocks noChangeShapeType="1"/>
          </p:cNvSpPr>
          <p:nvPr/>
        </p:nvSpPr>
        <p:spPr bwMode="auto">
          <a:xfrm>
            <a:off x="-23813" y="4181475"/>
            <a:ext cx="1692276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86180" name="Line 164"/>
          <p:cNvSpPr>
            <a:spLocks noChangeShapeType="1"/>
          </p:cNvSpPr>
          <p:nvPr/>
        </p:nvSpPr>
        <p:spPr bwMode="auto">
          <a:xfrm>
            <a:off x="-20638" y="3973513"/>
            <a:ext cx="1692276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86181" name="Text Box 165"/>
          <p:cNvSpPr txBox="1">
            <a:spLocks noChangeArrowheads="1"/>
          </p:cNvSpPr>
          <p:nvPr/>
        </p:nvSpPr>
        <p:spPr bwMode="auto">
          <a:xfrm>
            <a:off x="-23813" y="1363663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Archivos</a:t>
            </a:r>
          </a:p>
        </p:txBody>
      </p:sp>
      <p:sp>
        <p:nvSpPr>
          <p:cNvPr id="86182" name="Text Box 166"/>
          <p:cNvSpPr txBox="1">
            <a:spLocks noChangeArrowheads="1"/>
          </p:cNvSpPr>
          <p:nvPr/>
        </p:nvSpPr>
        <p:spPr bwMode="auto">
          <a:xfrm>
            <a:off x="-23813" y="162877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86183" name="Text Box 167"/>
          <p:cNvSpPr txBox="1">
            <a:spLocks noChangeArrowheads="1"/>
          </p:cNvSpPr>
          <p:nvPr/>
        </p:nvSpPr>
        <p:spPr bwMode="auto">
          <a:xfrm>
            <a:off x="-23813" y="207962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Métodos de acceso</a:t>
            </a:r>
          </a:p>
        </p:txBody>
      </p:sp>
      <p:sp>
        <p:nvSpPr>
          <p:cNvPr id="86184" name="Text Box 168"/>
          <p:cNvSpPr txBox="1">
            <a:spLocks noChangeArrowheads="1"/>
          </p:cNvSpPr>
          <p:nvPr/>
        </p:nvSpPr>
        <p:spPr bwMode="auto">
          <a:xfrm>
            <a:off x="-23813" y="2511425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86185" name="Text Box 169"/>
          <p:cNvSpPr txBox="1">
            <a:spLocks noChangeArrowheads="1"/>
          </p:cNvSpPr>
          <p:nvPr/>
        </p:nvSpPr>
        <p:spPr bwMode="auto">
          <a:xfrm>
            <a:off x="-23813" y="277971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86186" name="Text Box 170"/>
          <p:cNvSpPr txBox="1">
            <a:spLocks noChangeArrowheads="1"/>
          </p:cNvSpPr>
          <p:nvPr/>
        </p:nvSpPr>
        <p:spPr bwMode="auto">
          <a:xfrm>
            <a:off x="-36513" y="30289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Directorios</a:t>
            </a:r>
          </a:p>
        </p:txBody>
      </p:sp>
      <p:sp>
        <p:nvSpPr>
          <p:cNvPr id="86187" name="Text Box 171"/>
          <p:cNvSpPr txBox="1">
            <a:spLocks noChangeArrowheads="1"/>
          </p:cNvSpPr>
          <p:nvPr/>
        </p:nvSpPr>
        <p:spPr bwMode="auto">
          <a:xfrm>
            <a:off x="-36513" y="3284538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86188" name="Text Box 172"/>
          <p:cNvSpPr txBox="1">
            <a:spLocks noChangeArrowheads="1"/>
          </p:cNvSpPr>
          <p:nvPr/>
        </p:nvSpPr>
        <p:spPr bwMode="auto">
          <a:xfrm>
            <a:off x="-36513" y="37036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Estructura</a:t>
            </a:r>
          </a:p>
        </p:txBody>
      </p:sp>
      <p:sp>
        <p:nvSpPr>
          <p:cNvPr id="86189" name="Text Box 173"/>
          <p:cNvSpPr txBox="1">
            <a:spLocks noChangeArrowheads="1"/>
          </p:cNvSpPr>
          <p:nvPr/>
        </p:nvSpPr>
        <p:spPr bwMode="auto">
          <a:xfrm>
            <a:off x="-36513" y="39195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rgbClr val="FFFF00"/>
                </a:solidFill>
              </a:rPr>
              <a:t>Implementación</a:t>
            </a:r>
          </a:p>
        </p:txBody>
      </p:sp>
      <p:sp>
        <p:nvSpPr>
          <p:cNvPr id="86190" name="Text Box 174"/>
          <p:cNvSpPr txBox="1">
            <a:spLocks noChangeArrowheads="1"/>
          </p:cNvSpPr>
          <p:nvPr/>
        </p:nvSpPr>
        <p:spPr bwMode="auto">
          <a:xfrm>
            <a:off x="-36513" y="41576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86191" name="Text Box 175"/>
          <p:cNvSpPr txBox="1">
            <a:spLocks noChangeArrowheads="1"/>
          </p:cNvSpPr>
          <p:nvPr/>
        </p:nvSpPr>
        <p:spPr bwMode="auto">
          <a:xfrm>
            <a:off x="-36513" y="48688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Parámetros de diseño</a:t>
            </a:r>
          </a:p>
        </p:txBody>
      </p:sp>
      <p:sp>
        <p:nvSpPr>
          <p:cNvPr id="86192" name="Text Box 176"/>
          <p:cNvSpPr txBox="1">
            <a:spLocks noChangeArrowheads="1"/>
          </p:cNvSpPr>
          <p:nvPr/>
        </p:nvSpPr>
        <p:spPr bwMode="auto">
          <a:xfrm>
            <a:off x="-36513" y="52879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Administración del espacio libre</a:t>
            </a:r>
          </a:p>
        </p:txBody>
      </p:sp>
      <p:sp>
        <p:nvSpPr>
          <p:cNvPr id="86193" name="Text Box 177"/>
          <p:cNvSpPr txBox="1">
            <a:spLocks noChangeArrowheads="1"/>
          </p:cNvSpPr>
          <p:nvPr/>
        </p:nvSpPr>
        <p:spPr bwMode="auto">
          <a:xfrm>
            <a:off x="-36513" y="57197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86194" name="AutoShape 178"/>
          <p:cNvSpPr>
            <a:spLocks noChangeArrowheads="1"/>
          </p:cNvSpPr>
          <p:nvPr/>
        </p:nvSpPr>
        <p:spPr bwMode="auto">
          <a:xfrm rot="-5400000">
            <a:off x="1705769" y="4007644"/>
            <a:ext cx="144462" cy="1397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195" name="Text Box 179"/>
          <p:cNvSpPr txBox="1">
            <a:spLocks noChangeArrowheads="1"/>
          </p:cNvSpPr>
          <p:nvPr/>
        </p:nvSpPr>
        <p:spPr bwMode="auto">
          <a:xfrm>
            <a:off x="-28575" y="4368800"/>
            <a:ext cx="2087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chemeClr val="bg1"/>
                </a:solidFill>
              </a:rPr>
              <a:t>Gestión del almacenamiento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8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8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86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86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8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8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8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8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8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8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8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1000" fill="hold"/>
                                        <p:tgtEl>
                                          <p:spTgt spid="86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112" dur="1000" fill="hold"/>
                                        <p:tgtEl>
                                          <p:spTgt spid="86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1000" fill="hold"/>
                                        <p:tgtEl>
                                          <p:spTgt spid="86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1000" fill="hold"/>
                                        <p:tgtEl>
                                          <p:spTgt spid="86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116" dur="1000" fill="hold"/>
                                        <p:tgtEl>
                                          <p:spTgt spid="86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1000" fill="hold"/>
                                        <p:tgtEl>
                                          <p:spTgt spid="86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00" fill="hold"/>
                                        <p:tgtEl>
                                          <p:spTgt spid="86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86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86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1000" fill="hold"/>
                                        <p:tgtEl>
                                          <p:spTgt spid="86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124" dur="1000" fill="hold"/>
                                        <p:tgtEl>
                                          <p:spTgt spid="86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86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0" fill="hold"/>
                                        <p:tgtEl>
                                          <p:spTgt spid="86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86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86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1000" fill="hold"/>
                                        <p:tgtEl>
                                          <p:spTgt spid="86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86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861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8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8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8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8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87" grpId="0" animBg="1"/>
      <p:bldP spid="86088" grpId="0" animBg="1"/>
      <p:bldP spid="86106" grpId="0" animBg="1"/>
      <p:bldP spid="86109" grpId="0" animBg="1"/>
      <p:bldP spid="86110" grpId="0" animBg="1"/>
      <p:bldP spid="86138" grpId="0" animBg="1"/>
      <p:bldP spid="86122" grpId="0" animBg="1"/>
      <p:bldP spid="86123" grpId="0" animBg="1"/>
      <p:bldP spid="86124" grpId="0" animBg="1"/>
      <p:bldP spid="86125" grpId="0" animBg="1"/>
      <p:bldP spid="86126" grpId="0" animBg="1"/>
      <p:bldP spid="86127" grpId="0" animBg="1"/>
      <p:bldP spid="86128" grpId="0" animBg="1"/>
      <p:bldP spid="86129" grpId="0" animBg="1"/>
      <p:bldP spid="86139" grpId="0" animBg="1"/>
      <p:bldP spid="86144" grpId="0" animBg="1"/>
      <p:bldP spid="86145" grpId="0" animBg="1"/>
      <p:bldP spid="86146" grpId="0" animBg="1"/>
      <p:bldP spid="86157" grpId="0" animBg="1"/>
      <p:bldP spid="86158" grpId="0" animBg="1"/>
      <p:bldP spid="86159" grpId="0" animBg="1"/>
      <p:bldP spid="86160" grpId="0" animBg="1"/>
      <p:bldP spid="86161" grpId="0" animBg="1"/>
      <p:bldP spid="86162" grpId="0" animBg="1"/>
      <p:bldP spid="86166" grpId="0" animBg="1"/>
      <p:bldP spid="86170" grpId="0" animBg="1"/>
      <p:bldP spid="86171" grpId="0" animBg="1"/>
      <p:bldP spid="86172" grpId="0"/>
      <p:bldP spid="86173" grpId="0"/>
      <p:bldP spid="86174" grpId="0"/>
      <p:bldP spid="8617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EEDE-D110-436F-A593-53AD0F294EA9}" type="slidenum">
              <a:rPr lang="es-ES"/>
              <a:pPr/>
              <a:t>28</a:t>
            </a:fld>
            <a:endParaRPr lang="es-ES"/>
          </a:p>
        </p:txBody>
      </p:sp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1809750" y="1582738"/>
            <a:ext cx="7102475" cy="119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Directorios con estructura de árbol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Cada entrada es un registro de 32 bytes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endParaRPr lang="es-ES" sz="2800">
              <a:solidFill>
                <a:srgbClr val="003366"/>
              </a:solidFill>
            </a:endParaRP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endParaRPr lang="es-ES" sz="2400"/>
          </a:p>
        </p:txBody>
      </p:sp>
      <p:sp>
        <p:nvSpPr>
          <p:cNvPr id="88075" name="Rectangle 11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>
                <a:solidFill>
                  <a:srgbClr val="000099"/>
                </a:solidFill>
              </a:rPr>
              <a:t>Ejemplos</a:t>
            </a:r>
          </a:p>
        </p:txBody>
      </p:sp>
      <p:sp>
        <p:nvSpPr>
          <p:cNvPr id="88076" name="Rectangle 12"/>
          <p:cNvSpPr>
            <a:spLocks noChangeArrowheads="1"/>
          </p:cNvSpPr>
          <p:nvPr/>
        </p:nvSpPr>
        <p:spPr bwMode="auto">
          <a:xfrm>
            <a:off x="1789113" y="1079500"/>
            <a:ext cx="73548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175" indent="11113">
              <a:spcBef>
                <a:spcPct val="20000"/>
              </a:spcBef>
            </a:pPr>
            <a:r>
              <a:rPr lang="es-ES" sz="2700">
                <a:solidFill>
                  <a:srgbClr val="0066FF"/>
                </a:solidFill>
              </a:rPr>
              <a:t>Directorios en sistemas de archivos FAT</a:t>
            </a:r>
          </a:p>
        </p:txBody>
      </p:sp>
      <p:grpSp>
        <p:nvGrpSpPr>
          <p:cNvPr id="88129" name="Group 65"/>
          <p:cNvGrpSpPr>
            <a:grpSpLocks/>
          </p:cNvGrpSpPr>
          <p:nvPr/>
        </p:nvGrpSpPr>
        <p:grpSpPr bwMode="auto">
          <a:xfrm>
            <a:off x="2830513" y="2611438"/>
            <a:ext cx="5943600" cy="1516062"/>
            <a:chOff x="1610" y="3121"/>
            <a:chExt cx="3744" cy="955"/>
          </a:xfrm>
        </p:grpSpPr>
        <p:sp>
          <p:nvSpPr>
            <p:cNvPr id="88108" name="Rectangle 44"/>
            <p:cNvSpPr>
              <a:spLocks noChangeArrowheads="1"/>
            </p:cNvSpPr>
            <p:nvPr/>
          </p:nvSpPr>
          <p:spPr bwMode="auto">
            <a:xfrm>
              <a:off x="1610" y="3339"/>
              <a:ext cx="3538" cy="227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8077" name="Rectangle 13"/>
            <p:cNvSpPr>
              <a:spLocks noChangeArrowheads="1"/>
            </p:cNvSpPr>
            <p:nvPr/>
          </p:nvSpPr>
          <p:spPr bwMode="auto">
            <a:xfrm>
              <a:off x="1610" y="3339"/>
              <a:ext cx="816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8078" name="Rectangle 14"/>
            <p:cNvSpPr>
              <a:spLocks noChangeArrowheads="1"/>
            </p:cNvSpPr>
            <p:nvPr/>
          </p:nvSpPr>
          <p:spPr bwMode="auto">
            <a:xfrm>
              <a:off x="2426" y="3339"/>
              <a:ext cx="363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8080" name="Rectangle 16"/>
            <p:cNvSpPr>
              <a:spLocks noChangeArrowheads="1"/>
            </p:cNvSpPr>
            <p:nvPr/>
          </p:nvSpPr>
          <p:spPr bwMode="auto">
            <a:xfrm>
              <a:off x="2925" y="3339"/>
              <a:ext cx="1089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8082" name="Rectangle 18"/>
            <p:cNvSpPr>
              <a:spLocks noChangeArrowheads="1"/>
            </p:cNvSpPr>
            <p:nvPr/>
          </p:nvSpPr>
          <p:spPr bwMode="auto">
            <a:xfrm>
              <a:off x="2789" y="3339"/>
              <a:ext cx="136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8086" name="Rectangle 22"/>
            <p:cNvSpPr>
              <a:spLocks noChangeArrowheads="1"/>
            </p:cNvSpPr>
            <p:nvPr/>
          </p:nvSpPr>
          <p:spPr bwMode="auto">
            <a:xfrm>
              <a:off x="4014" y="3339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8093" name="Rectangle 29"/>
            <p:cNvSpPr>
              <a:spLocks noChangeArrowheads="1"/>
            </p:cNvSpPr>
            <p:nvPr/>
          </p:nvSpPr>
          <p:spPr bwMode="auto">
            <a:xfrm>
              <a:off x="4241" y="3339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8094" name="Rectangle 30"/>
            <p:cNvSpPr>
              <a:spLocks noChangeArrowheads="1"/>
            </p:cNvSpPr>
            <p:nvPr/>
          </p:nvSpPr>
          <p:spPr bwMode="auto">
            <a:xfrm>
              <a:off x="4468" y="3339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8095" name="Rectangle 31"/>
            <p:cNvSpPr>
              <a:spLocks noChangeArrowheads="1"/>
            </p:cNvSpPr>
            <p:nvPr/>
          </p:nvSpPr>
          <p:spPr bwMode="auto">
            <a:xfrm>
              <a:off x="4694" y="3339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8096" name="Text Box 32"/>
            <p:cNvSpPr txBox="1">
              <a:spLocks noChangeArrowheads="1"/>
            </p:cNvSpPr>
            <p:nvPr/>
          </p:nvSpPr>
          <p:spPr bwMode="auto">
            <a:xfrm>
              <a:off x="1746" y="3361"/>
              <a:ext cx="5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b="1"/>
                <a:t>Nombre</a:t>
              </a:r>
            </a:p>
          </p:txBody>
        </p:sp>
        <p:sp>
          <p:nvSpPr>
            <p:cNvPr id="88097" name="Text Box 33"/>
            <p:cNvSpPr txBox="1">
              <a:spLocks noChangeArrowheads="1"/>
            </p:cNvSpPr>
            <p:nvPr/>
          </p:nvSpPr>
          <p:spPr bwMode="auto">
            <a:xfrm>
              <a:off x="2336" y="3361"/>
              <a:ext cx="5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b="1"/>
                <a:t>Ext.</a:t>
              </a:r>
            </a:p>
          </p:txBody>
        </p:sp>
        <p:sp>
          <p:nvSpPr>
            <p:cNvPr id="88098" name="Text Box 34"/>
            <p:cNvSpPr txBox="1">
              <a:spLocks noChangeArrowheads="1"/>
            </p:cNvSpPr>
            <p:nvPr/>
          </p:nvSpPr>
          <p:spPr bwMode="auto">
            <a:xfrm>
              <a:off x="2517" y="3702"/>
              <a:ext cx="72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b="1"/>
                <a:t>Atributos</a:t>
              </a:r>
            </a:p>
          </p:txBody>
        </p:sp>
        <p:sp>
          <p:nvSpPr>
            <p:cNvPr id="88099" name="Text Box 35"/>
            <p:cNvSpPr txBox="1">
              <a:spLocks noChangeArrowheads="1"/>
            </p:cNvSpPr>
            <p:nvPr/>
          </p:nvSpPr>
          <p:spPr bwMode="auto">
            <a:xfrm>
              <a:off x="3128" y="3363"/>
              <a:ext cx="72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b="1"/>
                <a:t>Reservado</a:t>
              </a:r>
            </a:p>
          </p:txBody>
        </p:sp>
        <p:sp>
          <p:nvSpPr>
            <p:cNvPr id="88100" name="Text Box 36"/>
            <p:cNvSpPr txBox="1">
              <a:spLocks noChangeArrowheads="1"/>
            </p:cNvSpPr>
            <p:nvPr/>
          </p:nvSpPr>
          <p:spPr bwMode="auto">
            <a:xfrm>
              <a:off x="3878" y="3884"/>
              <a:ext cx="86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b="1"/>
                <a:t>Inst. creación</a:t>
              </a:r>
            </a:p>
          </p:txBody>
        </p:sp>
        <p:sp>
          <p:nvSpPr>
            <p:cNvPr id="88101" name="Text Box 37"/>
            <p:cNvSpPr txBox="1">
              <a:spLocks noChangeArrowheads="1"/>
            </p:cNvSpPr>
            <p:nvPr/>
          </p:nvSpPr>
          <p:spPr bwMode="auto">
            <a:xfrm>
              <a:off x="3515" y="3702"/>
              <a:ext cx="72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b="1"/>
                <a:t>Inst. modif.</a:t>
              </a:r>
            </a:p>
          </p:txBody>
        </p:sp>
        <p:sp>
          <p:nvSpPr>
            <p:cNvPr id="88102" name="Text Box 38"/>
            <p:cNvSpPr txBox="1">
              <a:spLocks noChangeArrowheads="1"/>
            </p:cNvSpPr>
            <p:nvPr/>
          </p:nvSpPr>
          <p:spPr bwMode="auto">
            <a:xfrm>
              <a:off x="4332" y="3692"/>
              <a:ext cx="86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b="1"/>
                <a:t>Bloque 1º</a:t>
              </a:r>
            </a:p>
          </p:txBody>
        </p:sp>
        <p:sp>
          <p:nvSpPr>
            <p:cNvPr id="88103" name="Text Box 39"/>
            <p:cNvSpPr txBox="1">
              <a:spLocks noChangeArrowheads="1"/>
            </p:cNvSpPr>
            <p:nvPr/>
          </p:nvSpPr>
          <p:spPr bwMode="auto">
            <a:xfrm>
              <a:off x="4492" y="3353"/>
              <a:ext cx="86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b="1"/>
                <a:t>Tamaño</a:t>
              </a:r>
            </a:p>
          </p:txBody>
        </p:sp>
        <p:sp>
          <p:nvSpPr>
            <p:cNvPr id="88104" name="Line 40"/>
            <p:cNvSpPr>
              <a:spLocks noChangeShapeType="1"/>
            </p:cNvSpPr>
            <p:nvPr/>
          </p:nvSpPr>
          <p:spPr bwMode="auto">
            <a:xfrm>
              <a:off x="2864" y="3521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88105" name="Line 41"/>
            <p:cNvSpPr>
              <a:spLocks noChangeShapeType="1"/>
            </p:cNvSpPr>
            <p:nvPr/>
          </p:nvSpPr>
          <p:spPr bwMode="auto">
            <a:xfrm flipH="1">
              <a:off x="4014" y="3475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88106" name="Line 42"/>
            <p:cNvSpPr>
              <a:spLocks noChangeShapeType="1"/>
            </p:cNvSpPr>
            <p:nvPr/>
          </p:nvSpPr>
          <p:spPr bwMode="auto">
            <a:xfrm>
              <a:off x="4348" y="3475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88107" name="Line 43"/>
            <p:cNvSpPr>
              <a:spLocks noChangeShapeType="1"/>
            </p:cNvSpPr>
            <p:nvPr/>
          </p:nvSpPr>
          <p:spPr bwMode="auto">
            <a:xfrm>
              <a:off x="4580" y="3475"/>
              <a:ext cx="9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88109" name="Text Box 45"/>
            <p:cNvSpPr txBox="1">
              <a:spLocks noChangeArrowheads="1"/>
            </p:cNvSpPr>
            <p:nvPr/>
          </p:nvSpPr>
          <p:spPr bwMode="auto">
            <a:xfrm>
              <a:off x="1861" y="3127"/>
              <a:ext cx="2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600" b="1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88110" name="Text Box 46"/>
            <p:cNvSpPr txBox="1">
              <a:spLocks noChangeArrowheads="1"/>
            </p:cNvSpPr>
            <p:nvPr/>
          </p:nvSpPr>
          <p:spPr bwMode="auto">
            <a:xfrm>
              <a:off x="2472" y="3135"/>
              <a:ext cx="2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600" b="1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88111" name="Text Box 47"/>
            <p:cNvSpPr txBox="1">
              <a:spLocks noChangeArrowheads="1"/>
            </p:cNvSpPr>
            <p:nvPr/>
          </p:nvSpPr>
          <p:spPr bwMode="auto">
            <a:xfrm>
              <a:off x="2720" y="3129"/>
              <a:ext cx="2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600" b="1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8112" name="Text Box 48"/>
            <p:cNvSpPr txBox="1">
              <a:spLocks noChangeArrowheads="1"/>
            </p:cNvSpPr>
            <p:nvPr/>
          </p:nvSpPr>
          <p:spPr bwMode="auto">
            <a:xfrm>
              <a:off x="3256" y="3121"/>
              <a:ext cx="2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600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88113" name="Text Box 49"/>
            <p:cNvSpPr txBox="1">
              <a:spLocks noChangeArrowheads="1"/>
            </p:cNvSpPr>
            <p:nvPr/>
          </p:nvSpPr>
          <p:spPr bwMode="auto">
            <a:xfrm>
              <a:off x="3969" y="3121"/>
              <a:ext cx="2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600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88114" name="Text Box 50"/>
            <p:cNvSpPr txBox="1">
              <a:spLocks noChangeArrowheads="1"/>
            </p:cNvSpPr>
            <p:nvPr/>
          </p:nvSpPr>
          <p:spPr bwMode="auto">
            <a:xfrm>
              <a:off x="4203" y="3121"/>
              <a:ext cx="2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600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88115" name="Text Box 51"/>
            <p:cNvSpPr txBox="1">
              <a:spLocks noChangeArrowheads="1"/>
            </p:cNvSpPr>
            <p:nvPr/>
          </p:nvSpPr>
          <p:spPr bwMode="auto">
            <a:xfrm>
              <a:off x="4422" y="3121"/>
              <a:ext cx="2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600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88116" name="Text Box 52"/>
            <p:cNvSpPr txBox="1">
              <a:spLocks noChangeArrowheads="1"/>
            </p:cNvSpPr>
            <p:nvPr/>
          </p:nvSpPr>
          <p:spPr bwMode="auto">
            <a:xfrm>
              <a:off x="4785" y="3121"/>
              <a:ext cx="2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600" b="1">
                  <a:solidFill>
                    <a:schemeClr val="accent2"/>
                  </a:solidFill>
                </a:rPr>
                <a:t>4</a:t>
              </a:r>
            </a:p>
          </p:txBody>
        </p:sp>
      </p:grpSp>
      <p:sp>
        <p:nvSpPr>
          <p:cNvPr id="88128" name="Rectangle 64"/>
          <p:cNvSpPr>
            <a:spLocks noChangeArrowheads="1"/>
          </p:cNvSpPr>
          <p:nvPr/>
        </p:nvSpPr>
        <p:spPr bwMode="auto">
          <a:xfrm>
            <a:off x="1835150" y="2243138"/>
            <a:ext cx="1296988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s-ES" sz="3200">
              <a:solidFill>
                <a:srgbClr val="003366"/>
              </a:solidFill>
            </a:endParaRP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3200">
                <a:solidFill>
                  <a:srgbClr val="003366"/>
                </a:solidFill>
              </a:rPr>
              <a:t> </a:t>
            </a:r>
          </a:p>
        </p:txBody>
      </p:sp>
      <p:sp>
        <p:nvSpPr>
          <p:cNvPr id="88130" name="Rectangle 66"/>
          <p:cNvSpPr>
            <a:spLocks noChangeArrowheads="1"/>
          </p:cNvSpPr>
          <p:nvPr/>
        </p:nvSpPr>
        <p:spPr bwMode="auto">
          <a:xfrm>
            <a:off x="1809750" y="4048125"/>
            <a:ext cx="71024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A partir de la dirección del primer bloque, la FAT proporciona el resto de bloques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Implementación mediante una lista lineal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Almacenamiento de cada directorio en un archivo, excepto el directorio raíz que está en la cabecera del disco</a:t>
            </a:r>
            <a:endParaRPr lang="es-ES" sz="2800">
              <a:solidFill>
                <a:srgbClr val="003366"/>
              </a:solidFill>
            </a:endParaRPr>
          </a:p>
        </p:txBody>
      </p:sp>
      <p:sp>
        <p:nvSpPr>
          <p:cNvPr id="88131" name="Text Box 67"/>
          <p:cNvSpPr txBox="1">
            <a:spLocks noChangeArrowheads="1"/>
          </p:cNvSpPr>
          <p:nvPr/>
        </p:nvSpPr>
        <p:spPr bwMode="auto">
          <a:xfrm>
            <a:off x="-25400" y="10731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</a:pPr>
            <a:r>
              <a:rPr lang="es-ES" sz="1600" b="1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88132" name="Line 68"/>
          <p:cNvSpPr>
            <a:spLocks noChangeShapeType="1"/>
          </p:cNvSpPr>
          <p:nvPr/>
        </p:nvSpPr>
        <p:spPr bwMode="auto">
          <a:xfrm>
            <a:off x="-23813" y="4413250"/>
            <a:ext cx="1692276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88133" name="Line 69"/>
          <p:cNvSpPr>
            <a:spLocks noChangeShapeType="1"/>
          </p:cNvSpPr>
          <p:nvPr/>
        </p:nvSpPr>
        <p:spPr bwMode="auto">
          <a:xfrm>
            <a:off x="-20638" y="4205288"/>
            <a:ext cx="1692276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88134" name="Text Box 70"/>
          <p:cNvSpPr txBox="1">
            <a:spLocks noChangeArrowheads="1"/>
          </p:cNvSpPr>
          <p:nvPr/>
        </p:nvSpPr>
        <p:spPr bwMode="auto">
          <a:xfrm>
            <a:off x="-23813" y="1363663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Archivos</a:t>
            </a:r>
          </a:p>
        </p:txBody>
      </p:sp>
      <p:sp>
        <p:nvSpPr>
          <p:cNvPr id="88135" name="Text Box 71"/>
          <p:cNvSpPr txBox="1">
            <a:spLocks noChangeArrowheads="1"/>
          </p:cNvSpPr>
          <p:nvPr/>
        </p:nvSpPr>
        <p:spPr bwMode="auto">
          <a:xfrm>
            <a:off x="-23813" y="162877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88136" name="Text Box 72"/>
          <p:cNvSpPr txBox="1">
            <a:spLocks noChangeArrowheads="1"/>
          </p:cNvSpPr>
          <p:nvPr/>
        </p:nvSpPr>
        <p:spPr bwMode="auto">
          <a:xfrm>
            <a:off x="-23813" y="207962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Métodos de acceso</a:t>
            </a:r>
          </a:p>
        </p:txBody>
      </p:sp>
      <p:sp>
        <p:nvSpPr>
          <p:cNvPr id="88137" name="Text Box 73"/>
          <p:cNvSpPr txBox="1">
            <a:spLocks noChangeArrowheads="1"/>
          </p:cNvSpPr>
          <p:nvPr/>
        </p:nvSpPr>
        <p:spPr bwMode="auto">
          <a:xfrm>
            <a:off x="-23813" y="2511425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88138" name="Text Box 74"/>
          <p:cNvSpPr txBox="1">
            <a:spLocks noChangeArrowheads="1"/>
          </p:cNvSpPr>
          <p:nvPr/>
        </p:nvSpPr>
        <p:spPr bwMode="auto">
          <a:xfrm>
            <a:off x="-23813" y="277971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88139" name="Text Box 75"/>
          <p:cNvSpPr txBox="1">
            <a:spLocks noChangeArrowheads="1"/>
          </p:cNvSpPr>
          <p:nvPr/>
        </p:nvSpPr>
        <p:spPr bwMode="auto">
          <a:xfrm>
            <a:off x="-36513" y="30289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Directorios</a:t>
            </a:r>
          </a:p>
        </p:txBody>
      </p:sp>
      <p:sp>
        <p:nvSpPr>
          <p:cNvPr id="88140" name="Text Box 76"/>
          <p:cNvSpPr txBox="1">
            <a:spLocks noChangeArrowheads="1"/>
          </p:cNvSpPr>
          <p:nvPr/>
        </p:nvSpPr>
        <p:spPr bwMode="auto">
          <a:xfrm>
            <a:off x="-36513" y="3284538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88141" name="Text Box 77"/>
          <p:cNvSpPr txBox="1">
            <a:spLocks noChangeArrowheads="1"/>
          </p:cNvSpPr>
          <p:nvPr/>
        </p:nvSpPr>
        <p:spPr bwMode="auto">
          <a:xfrm>
            <a:off x="-36513" y="37036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Estructura</a:t>
            </a:r>
          </a:p>
        </p:txBody>
      </p:sp>
      <p:sp>
        <p:nvSpPr>
          <p:cNvPr id="88142" name="Text Box 78"/>
          <p:cNvSpPr txBox="1">
            <a:spLocks noChangeArrowheads="1"/>
          </p:cNvSpPr>
          <p:nvPr/>
        </p:nvSpPr>
        <p:spPr bwMode="auto">
          <a:xfrm>
            <a:off x="-36513" y="39195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88143" name="Text Box 79"/>
          <p:cNvSpPr txBox="1">
            <a:spLocks noChangeArrowheads="1"/>
          </p:cNvSpPr>
          <p:nvPr/>
        </p:nvSpPr>
        <p:spPr bwMode="auto">
          <a:xfrm>
            <a:off x="-36513" y="41576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rgbClr val="FFFF00"/>
                </a:solidFill>
              </a:rPr>
              <a:t>Ejemplos</a:t>
            </a:r>
          </a:p>
        </p:txBody>
      </p:sp>
      <p:sp>
        <p:nvSpPr>
          <p:cNvPr id="88144" name="Text Box 80"/>
          <p:cNvSpPr txBox="1">
            <a:spLocks noChangeArrowheads="1"/>
          </p:cNvSpPr>
          <p:nvPr/>
        </p:nvSpPr>
        <p:spPr bwMode="auto">
          <a:xfrm>
            <a:off x="-36513" y="48688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Parámetros de diseño</a:t>
            </a:r>
          </a:p>
        </p:txBody>
      </p:sp>
      <p:sp>
        <p:nvSpPr>
          <p:cNvPr id="88145" name="Text Box 81"/>
          <p:cNvSpPr txBox="1">
            <a:spLocks noChangeArrowheads="1"/>
          </p:cNvSpPr>
          <p:nvPr/>
        </p:nvSpPr>
        <p:spPr bwMode="auto">
          <a:xfrm>
            <a:off x="-36513" y="52879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Administración del espacio libre</a:t>
            </a:r>
          </a:p>
        </p:txBody>
      </p:sp>
      <p:sp>
        <p:nvSpPr>
          <p:cNvPr id="88146" name="Text Box 82"/>
          <p:cNvSpPr txBox="1">
            <a:spLocks noChangeArrowheads="1"/>
          </p:cNvSpPr>
          <p:nvPr/>
        </p:nvSpPr>
        <p:spPr bwMode="auto">
          <a:xfrm>
            <a:off x="-36513" y="57197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88147" name="AutoShape 83"/>
          <p:cNvSpPr>
            <a:spLocks noChangeArrowheads="1"/>
          </p:cNvSpPr>
          <p:nvPr/>
        </p:nvSpPr>
        <p:spPr bwMode="auto">
          <a:xfrm rot="-5400000">
            <a:off x="1705769" y="4007644"/>
            <a:ext cx="144462" cy="1397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8148" name="Text Box 84"/>
          <p:cNvSpPr txBox="1">
            <a:spLocks noChangeArrowheads="1"/>
          </p:cNvSpPr>
          <p:nvPr/>
        </p:nvSpPr>
        <p:spPr bwMode="auto">
          <a:xfrm>
            <a:off x="-28575" y="4368800"/>
            <a:ext cx="2087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chemeClr val="bg1"/>
                </a:solidFill>
              </a:rPr>
              <a:t>Gestión del almacenamiento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23699E-6 L -4.44444E-6 0.031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8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8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8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8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8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8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8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8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8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8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8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5" grpId="0"/>
      <p:bldP spid="88128" grpId="0"/>
      <p:bldP spid="88130" grpId="4"/>
      <p:bldP spid="88132" grpId="0" animBg="1"/>
      <p:bldP spid="88133" grpId="0" animBg="1"/>
      <p:bldP spid="88143" grpId="0"/>
      <p:bldP spid="8814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60DE-AE3C-4F69-AD3E-716FA1628997}" type="slidenum">
              <a:rPr lang="es-ES"/>
              <a:pPr/>
              <a:t>29</a:t>
            </a:fld>
            <a:endParaRPr lang="es-ES"/>
          </a:p>
        </p:txBody>
      </p:sp>
      <p:grpSp>
        <p:nvGrpSpPr>
          <p:cNvPr id="87196" name="Group 156"/>
          <p:cNvGrpSpPr>
            <a:grpSpLocks/>
          </p:cNvGrpSpPr>
          <p:nvPr/>
        </p:nvGrpSpPr>
        <p:grpSpPr bwMode="auto">
          <a:xfrm>
            <a:off x="2378075" y="5322888"/>
            <a:ext cx="1943100" cy="566737"/>
            <a:chOff x="1498" y="3353"/>
            <a:chExt cx="1224" cy="357"/>
          </a:xfrm>
        </p:grpSpPr>
        <p:sp>
          <p:nvSpPr>
            <p:cNvPr id="87179" name="Rectangle 139"/>
            <p:cNvSpPr>
              <a:spLocks noChangeArrowheads="1"/>
            </p:cNvSpPr>
            <p:nvPr/>
          </p:nvSpPr>
          <p:spPr bwMode="auto">
            <a:xfrm>
              <a:off x="1565" y="3558"/>
              <a:ext cx="1043" cy="147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7171" name="Rectangle 131"/>
            <p:cNvSpPr>
              <a:spLocks noChangeArrowheads="1"/>
            </p:cNvSpPr>
            <p:nvPr/>
          </p:nvSpPr>
          <p:spPr bwMode="auto">
            <a:xfrm>
              <a:off x="1791" y="3566"/>
              <a:ext cx="817" cy="1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7191" name="Text Box 151"/>
            <p:cNvSpPr txBox="1">
              <a:spLocks noChangeArrowheads="1"/>
            </p:cNvSpPr>
            <p:nvPr/>
          </p:nvSpPr>
          <p:spPr bwMode="auto">
            <a:xfrm>
              <a:off x="1498" y="3353"/>
              <a:ext cx="12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Entrada directorio</a:t>
              </a:r>
            </a:p>
          </p:txBody>
        </p:sp>
        <p:sp>
          <p:nvSpPr>
            <p:cNvPr id="87193" name="Text Box 153"/>
            <p:cNvSpPr txBox="1">
              <a:spLocks noChangeArrowheads="1"/>
            </p:cNvSpPr>
            <p:nvPr/>
          </p:nvSpPr>
          <p:spPr bwMode="auto">
            <a:xfrm>
              <a:off x="1791" y="3537"/>
              <a:ext cx="86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200" b="1"/>
                <a:t>Nombre archivo</a:t>
              </a:r>
            </a:p>
          </p:txBody>
        </p:sp>
      </p:grpSp>
      <p:sp>
        <p:nvSpPr>
          <p:cNvPr id="87092" name="Rectangle 52"/>
          <p:cNvSpPr>
            <a:spLocks noChangeArrowheads="1"/>
          </p:cNvSpPr>
          <p:nvPr/>
        </p:nvSpPr>
        <p:spPr bwMode="auto">
          <a:xfrm>
            <a:off x="1809750" y="1582738"/>
            <a:ext cx="7102475" cy="119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Directorios con estructura de grafo acíclico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Cada entrada es un registro de 16 bytes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endParaRPr lang="es-ES" sz="2800">
              <a:solidFill>
                <a:srgbClr val="003366"/>
              </a:solidFill>
            </a:endParaRP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endParaRPr lang="es-ES" sz="2400"/>
          </a:p>
        </p:txBody>
      </p:sp>
      <p:sp>
        <p:nvSpPr>
          <p:cNvPr id="87093" name="Rectangle 53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>
                <a:solidFill>
                  <a:srgbClr val="000099"/>
                </a:solidFill>
              </a:rPr>
              <a:t>Ejemplos</a:t>
            </a:r>
          </a:p>
        </p:txBody>
      </p:sp>
      <p:sp>
        <p:nvSpPr>
          <p:cNvPr id="87094" name="Rectangle 54"/>
          <p:cNvSpPr>
            <a:spLocks noChangeArrowheads="1"/>
          </p:cNvSpPr>
          <p:nvPr/>
        </p:nvSpPr>
        <p:spPr bwMode="auto">
          <a:xfrm>
            <a:off x="1789113" y="1079500"/>
            <a:ext cx="73548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175" indent="11113">
              <a:spcBef>
                <a:spcPct val="20000"/>
              </a:spcBef>
            </a:pPr>
            <a:r>
              <a:rPr lang="es-ES" sz="2700">
                <a:solidFill>
                  <a:srgbClr val="0066FF"/>
                </a:solidFill>
              </a:rPr>
              <a:t>Directorios en sistemas de archivos nodo-i</a:t>
            </a:r>
          </a:p>
        </p:txBody>
      </p:sp>
      <p:sp>
        <p:nvSpPr>
          <p:cNvPr id="87125" name="Rectangle 85"/>
          <p:cNvSpPr>
            <a:spLocks noChangeArrowheads="1"/>
          </p:cNvSpPr>
          <p:nvPr/>
        </p:nvSpPr>
        <p:spPr bwMode="auto">
          <a:xfrm>
            <a:off x="1835150" y="2230438"/>
            <a:ext cx="1296988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s-ES" sz="3200">
              <a:solidFill>
                <a:srgbClr val="003366"/>
              </a:solidFill>
            </a:endParaRP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3200">
                <a:solidFill>
                  <a:srgbClr val="003366"/>
                </a:solidFill>
              </a:rPr>
              <a:t> </a:t>
            </a:r>
          </a:p>
        </p:txBody>
      </p:sp>
      <p:grpSp>
        <p:nvGrpSpPr>
          <p:cNvPr id="87164" name="Group 124"/>
          <p:cNvGrpSpPr>
            <a:grpSpLocks/>
          </p:cNvGrpSpPr>
          <p:nvPr/>
        </p:nvGrpSpPr>
        <p:grpSpPr bwMode="auto">
          <a:xfrm>
            <a:off x="2784475" y="2563813"/>
            <a:ext cx="4692650" cy="720725"/>
            <a:chOff x="1837" y="2795"/>
            <a:chExt cx="2956" cy="454"/>
          </a:xfrm>
        </p:grpSpPr>
        <p:sp>
          <p:nvSpPr>
            <p:cNvPr id="87161" name="Rectangle 121"/>
            <p:cNvSpPr>
              <a:spLocks noChangeArrowheads="1"/>
            </p:cNvSpPr>
            <p:nvPr/>
          </p:nvSpPr>
          <p:spPr bwMode="auto">
            <a:xfrm>
              <a:off x="1845" y="3022"/>
              <a:ext cx="2948" cy="227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7157" name="Rectangle 117"/>
            <p:cNvSpPr>
              <a:spLocks noChangeArrowheads="1"/>
            </p:cNvSpPr>
            <p:nvPr/>
          </p:nvSpPr>
          <p:spPr bwMode="auto">
            <a:xfrm>
              <a:off x="1845" y="3022"/>
              <a:ext cx="589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7158" name="Rectangle 118"/>
            <p:cNvSpPr>
              <a:spLocks noChangeArrowheads="1"/>
            </p:cNvSpPr>
            <p:nvPr/>
          </p:nvSpPr>
          <p:spPr bwMode="auto">
            <a:xfrm>
              <a:off x="2435" y="3022"/>
              <a:ext cx="2358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7159" name="Text Box 119"/>
            <p:cNvSpPr txBox="1">
              <a:spLocks noChangeArrowheads="1"/>
            </p:cNvSpPr>
            <p:nvPr/>
          </p:nvSpPr>
          <p:spPr bwMode="auto">
            <a:xfrm>
              <a:off x="1837" y="3033"/>
              <a:ext cx="6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b="1"/>
                <a:t>Nº Nodo-i</a:t>
              </a:r>
            </a:p>
          </p:txBody>
        </p:sp>
        <p:sp>
          <p:nvSpPr>
            <p:cNvPr id="87160" name="Text Box 120"/>
            <p:cNvSpPr txBox="1">
              <a:spLocks noChangeArrowheads="1"/>
            </p:cNvSpPr>
            <p:nvPr/>
          </p:nvSpPr>
          <p:spPr bwMode="auto">
            <a:xfrm>
              <a:off x="3307" y="3025"/>
              <a:ext cx="5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b="1"/>
                <a:t>Nombre</a:t>
              </a:r>
            </a:p>
          </p:txBody>
        </p:sp>
        <p:sp>
          <p:nvSpPr>
            <p:cNvPr id="87162" name="Text Box 122"/>
            <p:cNvSpPr txBox="1">
              <a:spLocks noChangeArrowheads="1"/>
            </p:cNvSpPr>
            <p:nvPr/>
          </p:nvSpPr>
          <p:spPr bwMode="auto">
            <a:xfrm>
              <a:off x="2018" y="2810"/>
              <a:ext cx="2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600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87163" name="Text Box 123"/>
            <p:cNvSpPr txBox="1">
              <a:spLocks noChangeArrowheads="1"/>
            </p:cNvSpPr>
            <p:nvPr/>
          </p:nvSpPr>
          <p:spPr bwMode="auto">
            <a:xfrm>
              <a:off x="3424" y="2795"/>
              <a:ext cx="2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600" b="1">
                  <a:solidFill>
                    <a:schemeClr val="accent2"/>
                  </a:solidFill>
                </a:rPr>
                <a:t>14</a:t>
              </a:r>
            </a:p>
          </p:txBody>
        </p:sp>
      </p:grpSp>
      <p:sp>
        <p:nvSpPr>
          <p:cNvPr id="87165" name="Rectangle 125"/>
          <p:cNvSpPr>
            <a:spLocks noChangeArrowheads="1"/>
          </p:cNvSpPr>
          <p:nvPr/>
        </p:nvSpPr>
        <p:spPr bwMode="auto">
          <a:xfrm>
            <a:off x="1809750" y="3643313"/>
            <a:ext cx="7102475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Implementación mediante una lista lineal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Almacenamiento de cada directorio en un archivo</a:t>
            </a:r>
            <a:endParaRPr lang="es-ES" sz="2800">
              <a:solidFill>
                <a:srgbClr val="003366"/>
              </a:solidFill>
            </a:endParaRPr>
          </a:p>
        </p:txBody>
      </p:sp>
      <p:sp>
        <p:nvSpPr>
          <p:cNvPr id="87180" name="Rectangle 140"/>
          <p:cNvSpPr>
            <a:spLocks noChangeArrowheads="1"/>
          </p:cNvSpPr>
          <p:nvPr/>
        </p:nvSpPr>
        <p:spPr bwMode="auto">
          <a:xfrm>
            <a:off x="5003800" y="5648325"/>
            <a:ext cx="720725" cy="1008063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7166" name="Rectangle 126"/>
          <p:cNvSpPr>
            <a:spLocks noChangeArrowheads="1"/>
          </p:cNvSpPr>
          <p:nvPr/>
        </p:nvSpPr>
        <p:spPr bwMode="auto">
          <a:xfrm>
            <a:off x="2484438" y="5661025"/>
            <a:ext cx="358775" cy="2159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7167" name="Rectangle 127"/>
          <p:cNvSpPr>
            <a:spLocks noChangeArrowheads="1"/>
          </p:cNvSpPr>
          <p:nvPr/>
        </p:nvSpPr>
        <p:spPr bwMode="auto">
          <a:xfrm>
            <a:off x="5003800" y="6238875"/>
            <a:ext cx="72072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7172" name="Rectangle 132"/>
          <p:cNvSpPr>
            <a:spLocks noChangeArrowheads="1"/>
          </p:cNvSpPr>
          <p:nvPr/>
        </p:nvSpPr>
        <p:spPr bwMode="auto">
          <a:xfrm>
            <a:off x="5003800" y="6381750"/>
            <a:ext cx="72072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7173" name="Rectangle 133"/>
          <p:cNvSpPr>
            <a:spLocks noChangeArrowheads="1"/>
          </p:cNvSpPr>
          <p:nvPr/>
        </p:nvSpPr>
        <p:spPr bwMode="auto">
          <a:xfrm>
            <a:off x="5003800" y="6526213"/>
            <a:ext cx="72072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7174" name="Rectangle 134"/>
          <p:cNvSpPr>
            <a:spLocks noChangeArrowheads="1"/>
          </p:cNvSpPr>
          <p:nvPr/>
        </p:nvSpPr>
        <p:spPr bwMode="auto">
          <a:xfrm>
            <a:off x="5003800" y="5661025"/>
            <a:ext cx="720725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7175" name="Freeform 135"/>
          <p:cNvSpPr>
            <a:spLocks/>
          </p:cNvSpPr>
          <p:nvPr/>
        </p:nvSpPr>
        <p:spPr bwMode="auto">
          <a:xfrm>
            <a:off x="2592388" y="5805488"/>
            <a:ext cx="2411412" cy="623887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249" y="363"/>
              </a:cxn>
              <a:cxn ang="0">
                <a:pos x="1519" y="182"/>
              </a:cxn>
            </a:cxnLst>
            <a:rect l="0" t="0" r="r" b="b"/>
            <a:pathLst>
              <a:path w="1519" h="393">
                <a:moveTo>
                  <a:pt x="22" y="0"/>
                </a:moveTo>
                <a:cubicBezTo>
                  <a:pt x="11" y="166"/>
                  <a:pt x="0" y="333"/>
                  <a:pt x="249" y="363"/>
                </a:cubicBezTo>
                <a:cubicBezTo>
                  <a:pt x="498" y="393"/>
                  <a:pt x="1247" y="273"/>
                  <a:pt x="1519" y="182"/>
                </a:cubicBezTo>
              </a:path>
            </a:pathLst>
          </a:custGeom>
          <a:noFill/>
          <a:ln w="19050" cmpd="sng">
            <a:solidFill>
              <a:schemeClr val="accent2"/>
            </a:solidFill>
            <a:round/>
            <a:headEnd type="oval" w="sm" len="sm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87176" name="Line 136"/>
          <p:cNvSpPr>
            <a:spLocks noChangeShapeType="1"/>
          </p:cNvSpPr>
          <p:nvPr/>
        </p:nvSpPr>
        <p:spPr bwMode="auto">
          <a:xfrm flipV="1">
            <a:off x="5651500" y="5734050"/>
            <a:ext cx="1296988" cy="5762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oval" w="sm" len="sm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87177" name="Line 137"/>
          <p:cNvSpPr>
            <a:spLocks noChangeShapeType="1"/>
          </p:cNvSpPr>
          <p:nvPr/>
        </p:nvSpPr>
        <p:spPr bwMode="auto">
          <a:xfrm flipV="1">
            <a:off x="5651500" y="6094413"/>
            <a:ext cx="1296988" cy="3587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oval" w="sm" len="sm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87178" name="Line 138"/>
          <p:cNvSpPr>
            <a:spLocks noChangeShapeType="1"/>
          </p:cNvSpPr>
          <p:nvPr/>
        </p:nvSpPr>
        <p:spPr bwMode="auto">
          <a:xfrm flipV="1">
            <a:off x="5651500" y="6453188"/>
            <a:ext cx="1296988" cy="1444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oval" w="sm" len="sm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87181" name="Group 141"/>
          <p:cNvGrpSpPr>
            <a:grpSpLocks/>
          </p:cNvGrpSpPr>
          <p:nvPr/>
        </p:nvGrpSpPr>
        <p:grpSpPr bwMode="auto">
          <a:xfrm>
            <a:off x="6961188" y="5551488"/>
            <a:ext cx="1073150" cy="336550"/>
            <a:chOff x="2975" y="845"/>
            <a:chExt cx="676" cy="212"/>
          </a:xfrm>
        </p:grpSpPr>
        <p:sp>
          <p:nvSpPr>
            <p:cNvPr id="87182" name="Rectangle 142"/>
            <p:cNvSpPr>
              <a:spLocks noChangeArrowheads="1"/>
            </p:cNvSpPr>
            <p:nvPr/>
          </p:nvSpPr>
          <p:spPr bwMode="auto">
            <a:xfrm>
              <a:off x="2975" y="865"/>
              <a:ext cx="635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7183" name="Text Box 143"/>
            <p:cNvSpPr txBox="1">
              <a:spLocks noChangeArrowheads="1"/>
            </p:cNvSpPr>
            <p:nvPr/>
          </p:nvSpPr>
          <p:spPr bwMode="auto">
            <a:xfrm>
              <a:off x="3061" y="845"/>
              <a:ext cx="5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Datos</a:t>
              </a:r>
            </a:p>
          </p:txBody>
        </p:sp>
      </p:grpSp>
      <p:grpSp>
        <p:nvGrpSpPr>
          <p:cNvPr id="87184" name="Group 144"/>
          <p:cNvGrpSpPr>
            <a:grpSpLocks/>
          </p:cNvGrpSpPr>
          <p:nvPr/>
        </p:nvGrpSpPr>
        <p:grpSpPr bwMode="auto">
          <a:xfrm>
            <a:off x="6967538" y="5948363"/>
            <a:ext cx="1073150" cy="336550"/>
            <a:chOff x="2975" y="845"/>
            <a:chExt cx="676" cy="212"/>
          </a:xfrm>
        </p:grpSpPr>
        <p:sp>
          <p:nvSpPr>
            <p:cNvPr id="87185" name="Rectangle 145"/>
            <p:cNvSpPr>
              <a:spLocks noChangeArrowheads="1"/>
            </p:cNvSpPr>
            <p:nvPr/>
          </p:nvSpPr>
          <p:spPr bwMode="auto">
            <a:xfrm>
              <a:off x="2975" y="865"/>
              <a:ext cx="635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7186" name="Text Box 146"/>
            <p:cNvSpPr txBox="1">
              <a:spLocks noChangeArrowheads="1"/>
            </p:cNvSpPr>
            <p:nvPr/>
          </p:nvSpPr>
          <p:spPr bwMode="auto">
            <a:xfrm>
              <a:off x="3061" y="845"/>
              <a:ext cx="5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Datos</a:t>
              </a:r>
            </a:p>
          </p:txBody>
        </p:sp>
      </p:grpSp>
      <p:grpSp>
        <p:nvGrpSpPr>
          <p:cNvPr id="87187" name="Group 147"/>
          <p:cNvGrpSpPr>
            <a:grpSpLocks/>
          </p:cNvGrpSpPr>
          <p:nvPr/>
        </p:nvGrpSpPr>
        <p:grpSpPr bwMode="auto">
          <a:xfrm>
            <a:off x="6948488" y="6332538"/>
            <a:ext cx="1073150" cy="336550"/>
            <a:chOff x="2975" y="845"/>
            <a:chExt cx="676" cy="212"/>
          </a:xfrm>
        </p:grpSpPr>
        <p:sp>
          <p:nvSpPr>
            <p:cNvPr id="87188" name="Rectangle 148"/>
            <p:cNvSpPr>
              <a:spLocks noChangeArrowheads="1"/>
            </p:cNvSpPr>
            <p:nvPr/>
          </p:nvSpPr>
          <p:spPr bwMode="auto">
            <a:xfrm>
              <a:off x="2975" y="865"/>
              <a:ext cx="635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7189" name="Text Box 149"/>
            <p:cNvSpPr txBox="1">
              <a:spLocks noChangeArrowheads="1"/>
            </p:cNvSpPr>
            <p:nvPr/>
          </p:nvSpPr>
          <p:spPr bwMode="auto">
            <a:xfrm>
              <a:off x="3061" y="845"/>
              <a:ext cx="5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Datos</a:t>
              </a:r>
            </a:p>
          </p:txBody>
        </p:sp>
      </p:grpSp>
      <p:sp>
        <p:nvSpPr>
          <p:cNvPr id="87192" name="Text Box 152"/>
          <p:cNvSpPr txBox="1">
            <a:spLocks noChangeArrowheads="1"/>
          </p:cNvSpPr>
          <p:nvPr/>
        </p:nvSpPr>
        <p:spPr bwMode="auto">
          <a:xfrm>
            <a:off x="4956175" y="5302250"/>
            <a:ext cx="911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600" b="1"/>
              <a:t>Nodo-i</a:t>
            </a:r>
          </a:p>
        </p:txBody>
      </p:sp>
      <p:sp>
        <p:nvSpPr>
          <p:cNvPr id="87197" name="Text Box 157"/>
          <p:cNvSpPr txBox="1">
            <a:spLocks noChangeArrowheads="1"/>
          </p:cNvSpPr>
          <p:nvPr/>
        </p:nvSpPr>
        <p:spPr bwMode="auto">
          <a:xfrm>
            <a:off x="-25400" y="10731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</a:pPr>
            <a:r>
              <a:rPr lang="es-ES" sz="1600" b="1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87198" name="Line 158"/>
          <p:cNvSpPr>
            <a:spLocks noChangeShapeType="1"/>
          </p:cNvSpPr>
          <p:nvPr/>
        </p:nvSpPr>
        <p:spPr bwMode="auto">
          <a:xfrm>
            <a:off x="-23813" y="4413250"/>
            <a:ext cx="1692276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87199" name="Line 159"/>
          <p:cNvSpPr>
            <a:spLocks noChangeShapeType="1"/>
          </p:cNvSpPr>
          <p:nvPr/>
        </p:nvSpPr>
        <p:spPr bwMode="auto">
          <a:xfrm>
            <a:off x="-20638" y="4205288"/>
            <a:ext cx="1692276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87200" name="Text Box 160"/>
          <p:cNvSpPr txBox="1">
            <a:spLocks noChangeArrowheads="1"/>
          </p:cNvSpPr>
          <p:nvPr/>
        </p:nvSpPr>
        <p:spPr bwMode="auto">
          <a:xfrm>
            <a:off x="-23813" y="1363663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Archivos</a:t>
            </a:r>
          </a:p>
        </p:txBody>
      </p:sp>
      <p:sp>
        <p:nvSpPr>
          <p:cNvPr id="87201" name="Text Box 161"/>
          <p:cNvSpPr txBox="1">
            <a:spLocks noChangeArrowheads="1"/>
          </p:cNvSpPr>
          <p:nvPr/>
        </p:nvSpPr>
        <p:spPr bwMode="auto">
          <a:xfrm>
            <a:off x="-23813" y="162877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87202" name="Text Box 162"/>
          <p:cNvSpPr txBox="1">
            <a:spLocks noChangeArrowheads="1"/>
          </p:cNvSpPr>
          <p:nvPr/>
        </p:nvSpPr>
        <p:spPr bwMode="auto">
          <a:xfrm>
            <a:off x="-23813" y="207962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Métodos de acceso</a:t>
            </a:r>
          </a:p>
        </p:txBody>
      </p:sp>
      <p:sp>
        <p:nvSpPr>
          <p:cNvPr id="87203" name="Text Box 163"/>
          <p:cNvSpPr txBox="1">
            <a:spLocks noChangeArrowheads="1"/>
          </p:cNvSpPr>
          <p:nvPr/>
        </p:nvSpPr>
        <p:spPr bwMode="auto">
          <a:xfrm>
            <a:off x="-23813" y="2511425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87204" name="Text Box 164"/>
          <p:cNvSpPr txBox="1">
            <a:spLocks noChangeArrowheads="1"/>
          </p:cNvSpPr>
          <p:nvPr/>
        </p:nvSpPr>
        <p:spPr bwMode="auto">
          <a:xfrm>
            <a:off x="-23813" y="277971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87205" name="Text Box 165"/>
          <p:cNvSpPr txBox="1">
            <a:spLocks noChangeArrowheads="1"/>
          </p:cNvSpPr>
          <p:nvPr/>
        </p:nvSpPr>
        <p:spPr bwMode="auto">
          <a:xfrm>
            <a:off x="-36513" y="30289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Directorios</a:t>
            </a:r>
          </a:p>
        </p:txBody>
      </p:sp>
      <p:sp>
        <p:nvSpPr>
          <p:cNvPr id="87206" name="Text Box 166"/>
          <p:cNvSpPr txBox="1">
            <a:spLocks noChangeArrowheads="1"/>
          </p:cNvSpPr>
          <p:nvPr/>
        </p:nvSpPr>
        <p:spPr bwMode="auto">
          <a:xfrm>
            <a:off x="-36513" y="3284538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87207" name="Text Box 167"/>
          <p:cNvSpPr txBox="1">
            <a:spLocks noChangeArrowheads="1"/>
          </p:cNvSpPr>
          <p:nvPr/>
        </p:nvSpPr>
        <p:spPr bwMode="auto">
          <a:xfrm>
            <a:off x="-36513" y="37036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Estructura</a:t>
            </a:r>
          </a:p>
        </p:txBody>
      </p:sp>
      <p:sp>
        <p:nvSpPr>
          <p:cNvPr id="87208" name="Text Box 168"/>
          <p:cNvSpPr txBox="1">
            <a:spLocks noChangeArrowheads="1"/>
          </p:cNvSpPr>
          <p:nvPr/>
        </p:nvSpPr>
        <p:spPr bwMode="auto">
          <a:xfrm>
            <a:off x="-36513" y="39195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87209" name="Text Box 169"/>
          <p:cNvSpPr txBox="1">
            <a:spLocks noChangeArrowheads="1"/>
          </p:cNvSpPr>
          <p:nvPr/>
        </p:nvSpPr>
        <p:spPr bwMode="auto">
          <a:xfrm>
            <a:off x="-36513" y="41576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rgbClr val="FFFF00"/>
                </a:solidFill>
              </a:rPr>
              <a:t>Ejemplos</a:t>
            </a:r>
          </a:p>
        </p:txBody>
      </p:sp>
      <p:sp>
        <p:nvSpPr>
          <p:cNvPr id="87210" name="Text Box 170"/>
          <p:cNvSpPr txBox="1">
            <a:spLocks noChangeArrowheads="1"/>
          </p:cNvSpPr>
          <p:nvPr/>
        </p:nvSpPr>
        <p:spPr bwMode="auto">
          <a:xfrm>
            <a:off x="-36513" y="48688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Parámetros de diseño</a:t>
            </a:r>
          </a:p>
        </p:txBody>
      </p:sp>
      <p:sp>
        <p:nvSpPr>
          <p:cNvPr id="87211" name="Text Box 171"/>
          <p:cNvSpPr txBox="1">
            <a:spLocks noChangeArrowheads="1"/>
          </p:cNvSpPr>
          <p:nvPr/>
        </p:nvSpPr>
        <p:spPr bwMode="auto">
          <a:xfrm>
            <a:off x="-36513" y="52879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Administración del espacio libre</a:t>
            </a:r>
          </a:p>
        </p:txBody>
      </p:sp>
      <p:sp>
        <p:nvSpPr>
          <p:cNvPr id="87212" name="Text Box 172"/>
          <p:cNvSpPr txBox="1">
            <a:spLocks noChangeArrowheads="1"/>
          </p:cNvSpPr>
          <p:nvPr/>
        </p:nvSpPr>
        <p:spPr bwMode="auto">
          <a:xfrm>
            <a:off x="-36513" y="57197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87213" name="AutoShape 173"/>
          <p:cNvSpPr>
            <a:spLocks noChangeArrowheads="1"/>
          </p:cNvSpPr>
          <p:nvPr/>
        </p:nvSpPr>
        <p:spPr bwMode="auto">
          <a:xfrm rot="-5400000">
            <a:off x="1705769" y="4214019"/>
            <a:ext cx="144462" cy="1397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7214" name="Text Box 174"/>
          <p:cNvSpPr txBox="1">
            <a:spLocks noChangeArrowheads="1"/>
          </p:cNvSpPr>
          <p:nvPr/>
        </p:nvSpPr>
        <p:spPr bwMode="auto">
          <a:xfrm>
            <a:off x="-28575" y="4368800"/>
            <a:ext cx="2087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chemeClr val="bg1"/>
                </a:solidFill>
              </a:rPr>
              <a:t>Gestión del almacenamiento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7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7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7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7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87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87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871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" presetClass="emph" presetSubtype="2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871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871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871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87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87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871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87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87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871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700"/>
                            </p:stCondLst>
                            <p:childTnLst>
                              <p:par>
                                <p:cTn id="7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8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8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25" grpId="0"/>
      <p:bldP spid="87165" grpId="0"/>
      <p:bldP spid="87180" grpId="0" animBg="1"/>
      <p:bldP spid="87166" grpId="0" animBg="1"/>
      <p:bldP spid="87167" grpId="0" animBg="1"/>
      <p:bldP spid="87172" grpId="0" animBg="1"/>
      <p:bldP spid="87173" grpId="0" animBg="1"/>
      <p:bldP spid="87174" grpId="0" animBg="1"/>
      <p:bldP spid="87175" grpId="0" animBg="1"/>
      <p:bldP spid="87176" grpId="0" animBg="1"/>
      <p:bldP spid="87177" grpId="0" animBg="1"/>
      <p:bldP spid="87178" grpId="0" animBg="1"/>
      <p:bldP spid="871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C306-C6A5-44DC-90C7-8AF3DF39497B}" type="slidenum">
              <a:rPr lang="es-ES"/>
              <a:pPr/>
              <a:t>3</a:t>
            </a:fld>
            <a:endParaRPr lang="es-ES"/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>
                <a:solidFill>
                  <a:srgbClr val="000099"/>
                </a:solidFill>
              </a:rPr>
              <a:t>Métodos de acceso</a:t>
            </a:r>
          </a:p>
        </p:txBody>
      </p:sp>
      <p:sp>
        <p:nvSpPr>
          <p:cNvPr id="39958" name="Rectangle 22"/>
          <p:cNvSpPr>
            <a:spLocks noChangeArrowheads="1"/>
          </p:cNvSpPr>
          <p:nvPr/>
        </p:nvSpPr>
        <p:spPr bwMode="auto">
          <a:xfrm>
            <a:off x="2057400" y="1143000"/>
            <a:ext cx="69945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175" indent="11113">
              <a:spcBef>
                <a:spcPct val="20000"/>
              </a:spcBef>
            </a:pPr>
            <a:r>
              <a:rPr lang="es-ES" sz="2800">
                <a:solidFill>
                  <a:srgbClr val="0066FF"/>
                </a:solidFill>
              </a:rPr>
              <a:t>Acceso directo:</a:t>
            </a:r>
          </a:p>
        </p:txBody>
      </p:sp>
      <p:sp>
        <p:nvSpPr>
          <p:cNvPr id="39959" name="Rectangle 23"/>
          <p:cNvSpPr>
            <a:spLocks noChangeArrowheads="1"/>
          </p:cNvSpPr>
          <p:nvPr/>
        </p:nvSpPr>
        <p:spPr bwMode="auto">
          <a:xfrm>
            <a:off x="2054225" y="1654175"/>
            <a:ext cx="7089775" cy="278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39738" indent="-439738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800">
                <a:solidFill>
                  <a:srgbClr val="003366"/>
                </a:solidFill>
              </a:rPr>
              <a:t>Serie numerada de registros</a:t>
            </a:r>
          </a:p>
          <a:p>
            <a:pPr marL="439738" indent="-439738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800">
                <a:solidFill>
                  <a:srgbClr val="003366"/>
                </a:solidFill>
              </a:rPr>
              <a:t>No existen restricciones en el orden de lectura/escritura de los registros</a:t>
            </a:r>
          </a:p>
          <a:p>
            <a:pPr marL="439738" indent="-439738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800">
                <a:solidFill>
                  <a:srgbClr val="003366"/>
                </a:solidFill>
              </a:rPr>
              <a:t>Es necesario especificar el número de registro sobre el que realizar cada  operación de lectura/escritura</a:t>
            </a:r>
          </a:p>
          <a:p>
            <a:pPr marL="439738" indent="-439738">
              <a:spcBef>
                <a:spcPct val="20000"/>
              </a:spcBef>
            </a:pPr>
            <a:endParaRPr lang="es-ES" sz="2800">
              <a:solidFill>
                <a:srgbClr val="003366"/>
              </a:solidFill>
            </a:endParaRPr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5486400" y="5653088"/>
            <a:ext cx="3200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read(fd, buffer, nbytes,i)</a:t>
            </a:r>
          </a:p>
        </p:txBody>
      </p:sp>
      <p:sp>
        <p:nvSpPr>
          <p:cNvPr id="39961" name="Rectangle 25"/>
          <p:cNvSpPr>
            <a:spLocks noChangeArrowheads="1"/>
          </p:cNvSpPr>
          <p:nvPr/>
        </p:nvSpPr>
        <p:spPr bwMode="auto">
          <a:xfrm>
            <a:off x="3263900" y="48768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962" name="Rectangle 26"/>
          <p:cNvSpPr>
            <a:spLocks noChangeArrowheads="1"/>
          </p:cNvSpPr>
          <p:nvPr/>
        </p:nvSpPr>
        <p:spPr bwMode="auto">
          <a:xfrm>
            <a:off x="3873500" y="48768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4483100" y="48768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965" name="Rectangle 29"/>
          <p:cNvSpPr>
            <a:spLocks noChangeArrowheads="1"/>
          </p:cNvSpPr>
          <p:nvPr/>
        </p:nvSpPr>
        <p:spPr bwMode="auto">
          <a:xfrm>
            <a:off x="5702300" y="48768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966" name="Rectangle 30"/>
          <p:cNvSpPr>
            <a:spLocks noChangeArrowheads="1"/>
          </p:cNvSpPr>
          <p:nvPr/>
        </p:nvSpPr>
        <p:spPr bwMode="auto">
          <a:xfrm>
            <a:off x="6311900" y="48768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967" name="Rectangle 31"/>
          <p:cNvSpPr>
            <a:spLocks noChangeArrowheads="1"/>
          </p:cNvSpPr>
          <p:nvPr/>
        </p:nvSpPr>
        <p:spPr bwMode="auto">
          <a:xfrm>
            <a:off x="6921500" y="48768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968" name="Rectangle 32"/>
          <p:cNvSpPr>
            <a:spLocks noChangeArrowheads="1"/>
          </p:cNvSpPr>
          <p:nvPr/>
        </p:nvSpPr>
        <p:spPr bwMode="auto">
          <a:xfrm>
            <a:off x="7531100" y="48768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40014" name="Group 78"/>
          <p:cNvGrpSpPr>
            <a:grpSpLocks/>
          </p:cNvGrpSpPr>
          <p:nvPr/>
        </p:nvGrpSpPr>
        <p:grpSpPr bwMode="auto">
          <a:xfrm>
            <a:off x="4597400" y="5181600"/>
            <a:ext cx="381000" cy="836613"/>
            <a:chOff x="2896" y="3264"/>
            <a:chExt cx="240" cy="527"/>
          </a:xfrm>
        </p:grpSpPr>
        <p:sp>
          <p:nvSpPr>
            <p:cNvPr id="39969" name="Line 33"/>
            <p:cNvSpPr>
              <a:spLocks noChangeShapeType="1"/>
            </p:cNvSpPr>
            <p:nvPr/>
          </p:nvSpPr>
          <p:spPr bwMode="auto">
            <a:xfrm flipV="1">
              <a:off x="3000" y="326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39970" name="Text Box 34"/>
            <p:cNvSpPr txBox="1">
              <a:spLocks noChangeArrowheads="1"/>
            </p:cNvSpPr>
            <p:nvPr/>
          </p:nvSpPr>
          <p:spPr bwMode="auto">
            <a:xfrm>
              <a:off x="2896" y="3560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fd</a:t>
              </a:r>
            </a:p>
          </p:txBody>
        </p:sp>
      </p:grpSp>
      <p:sp>
        <p:nvSpPr>
          <p:cNvPr id="39972" name="Rectangle 36"/>
          <p:cNvSpPr>
            <a:spLocks noChangeArrowheads="1"/>
          </p:cNvSpPr>
          <p:nvPr/>
        </p:nvSpPr>
        <p:spPr bwMode="auto">
          <a:xfrm>
            <a:off x="8153400" y="48768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973" name="Line 37"/>
          <p:cNvSpPr>
            <a:spLocks noChangeShapeType="1"/>
          </p:cNvSpPr>
          <p:nvPr/>
        </p:nvSpPr>
        <p:spPr bwMode="auto">
          <a:xfrm>
            <a:off x="8140700" y="4876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9974" name="Line 38"/>
          <p:cNvSpPr>
            <a:spLocks noChangeShapeType="1"/>
          </p:cNvSpPr>
          <p:nvPr/>
        </p:nvSpPr>
        <p:spPr bwMode="auto">
          <a:xfrm>
            <a:off x="81407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9975" name="Rectangle 39"/>
          <p:cNvSpPr>
            <a:spLocks noChangeArrowheads="1"/>
          </p:cNvSpPr>
          <p:nvPr/>
        </p:nvSpPr>
        <p:spPr bwMode="auto">
          <a:xfrm>
            <a:off x="2654300" y="48768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976" name="Line 40"/>
          <p:cNvSpPr>
            <a:spLocks noChangeShapeType="1"/>
          </p:cNvSpPr>
          <p:nvPr/>
        </p:nvSpPr>
        <p:spPr bwMode="auto">
          <a:xfrm>
            <a:off x="2641600" y="4876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9977" name="Line 41"/>
          <p:cNvSpPr>
            <a:spLocks noChangeShapeType="1"/>
          </p:cNvSpPr>
          <p:nvPr/>
        </p:nvSpPr>
        <p:spPr bwMode="auto">
          <a:xfrm>
            <a:off x="26416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5092700" y="48768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982" name="Line 46"/>
          <p:cNvSpPr>
            <a:spLocks noChangeShapeType="1"/>
          </p:cNvSpPr>
          <p:nvPr/>
        </p:nvSpPr>
        <p:spPr bwMode="auto">
          <a:xfrm>
            <a:off x="5702300" y="4876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9983" name="Line 47"/>
          <p:cNvSpPr>
            <a:spLocks noChangeShapeType="1"/>
          </p:cNvSpPr>
          <p:nvPr/>
        </p:nvSpPr>
        <p:spPr bwMode="auto">
          <a:xfrm>
            <a:off x="57023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40013" name="Group 77"/>
          <p:cNvGrpSpPr>
            <a:grpSpLocks/>
          </p:cNvGrpSpPr>
          <p:nvPr/>
        </p:nvGrpSpPr>
        <p:grpSpPr bwMode="auto">
          <a:xfrm>
            <a:off x="3352800" y="4495800"/>
            <a:ext cx="4800600" cy="366713"/>
            <a:chOff x="2112" y="2832"/>
            <a:chExt cx="3024" cy="231"/>
          </a:xfrm>
        </p:grpSpPr>
        <p:sp>
          <p:nvSpPr>
            <p:cNvPr id="39978" name="Text Box 42"/>
            <p:cNvSpPr txBox="1">
              <a:spLocks noChangeArrowheads="1"/>
            </p:cNvSpPr>
            <p:nvPr/>
          </p:nvSpPr>
          <p:spPr bwMode="auto">
            <a:xfrm>
              <a:off x="2928" y="283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i</a:t>
              </a:r>
            </a:p>
          </p:txBody>
        </p:sp>
        <p:sp>
          <p:nvSpPr>
            <p:cNvPr id="39979" name="Text Box 43"/>
            <p:cNvSpPr txBox="1">
              <a:spLocks noChangeArrowheads="1"/>
            </p:cNvSpPr>
            <p:nvPr/>
          </p:nvSpPr>
          <p:spPr bwMode="auto">
            <a:xfrm>
              <a:off x="2496" y="2832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i -1</a:t>
              </a:r>
            </a:p>
          </p:txBody>
        </p:sp>
        <p:sp>
          <p:nvSpPr>
            <p:cNvPr id="39980" name="Text Box 44"/>
            <p:cNvSpPr txBox="1">
              <a:spLocks noChangeArrowheads="1"/>
            </p:cNvSpPr>
            <p:nvPr/>
          </p:nvSpPr>
          <p:spPr bwMode="auto">
            <a:xfrm>
              <a:off x="2112" y="2832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i -2</a:t>
              </a:r>
            </a:p>
          </p:txBody>
        </p:sp>
        <p:sp>
          <p:nvSpPr>
            <p:cNvPr id="39981" name="Text Box 45"/>
            <p:cNvSpPr txBox="1">
              <a:spLocks noChangeArrowheads="1"/>
            </p:cNvSpPr>
            <p:nvPr/>
          </p:nvSpPr>
          <p:spPr bwMode="auto">
            <a:xfrm>
              <a:off x="3264" y="2832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i+1</a:t>
              </a:r>
            </a:p>
          </p:txBody>
        </p:sp>
        <p:sp>
          <p:nvSpPr>
            <p:cNvPr id="39984" name="Text Box 48"/>
            <p:cNvSpPr txBox="1">
              <a:spLocks noChangeArrowheads="1"/>
            </p:cNvSpPr>
            <p:nvPr/>
          </p:nvSpPr>
          <p:spPr bwMode="auto">
            <a:xfrm>
              <a:off x="4464" y="283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j</a:t>
              </a:r>
            </a:p>
          </p:txBody>
        </p:sp>
        <p:sp>
          <p:nvSpPr>
            <p:cNvPr id="39985" name="Text Box 49"/>
            <p:cNvSpPr txBox="1">
              <a:spLocks noChangeArrowheads="1"/>
            </p:cNvSpPr>
            <p:nvPr/>
          </p:nvSpPr>
          <p:spPr bwMode="auto">
            <a:xfrm>
              <a:off x="4032" y="2832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j -1</a:t>
              </a:r>
            </a:p>
          </p:txBody>
        </p:sp>
        <p:sp>
          <p:nvSpPr>
            <p:cNvPr id="39986" name="Text Box 50"/>
            <p:cNvSpPr txBox="1">
              <a:spLocks noChangeArrowheads="1"/>
            </p:cNvSpPr>
            <p:nvPr/>
          </p:nvSpPr>
          <p:spPr bwMode="auto">
            <a:xfrm>
              <a:off x="4800" y="2832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j+1</a:t>
              </a:r>
            </a:p>
          </p:txBody>
        </p:sp>
      </p:grpSp>
      <p:sp>
        <p:nvSpPr>
          <p:cNvPr id="39994" name="Text Box 58"/>
          <p:cNvSpPr txBox="1">
            <a:spLocks noChangeArrowheads="1"/>
          </p:cNvSpPr>
          <p:nvPr/>
        </p:nvSpPr>
        <p:spPr bwMode="auto">
          <a:xfrm>
            <a:off x="-25400" y="10731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</a:pPr>
            <a:r>
              <a:rPr lang="es-ES" sz="1600" b="1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39995" name="Text Box 59"/>
          <p:cNvSpPr txBox="1">
            <a:spLocks noChangeArrowheads="1"/>
          </p:cNvSpPr>
          <p:nvPr/>
        </p:nvSpPr>
        <p:spPr bwMode="auto">
          <a:xfrm>
            <a:off x="-28575" y="4368800"/>
            <a:ext cx="2087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chemeClr val="bg1"/>
                </a:solidFill>
              </a:rPr>
              <a:t>Gestión del almacenamiento</a:t>
            </a:r>
          </a:p>
        </p:txBody>
      </p:sp>
      <p:grpSp>
        <p:nvGrpSpPr>
          <p:cNvPr id="39996" name="Group 60"/>
          <p:cNvGrpSpPr>
            <a:grpSpLocks/>
          </p:cNvGrpSpPr>
          <p:nvPr/>
        </p:nvGrpSpPr>
        <p:grpSpPr bwMode="auto">
          <a:xfrm>
            <a:off x="-23813" y="2132013"/>
            <a:ext cx="1695451" cy="433387"/>
            <a:chOff x="-15" y="1051"/>
            <a:chExt cx="1068" cy="273"/>
          </a:xfrm>
        </p:grpSpPr>
        <p:sp>
          <p:nvSpPr>
            <p:cNvPr id="39997" name="Line 61"/>
            <p:cNvSpPr>
              <a:spLocks noChangeShapeType="1"/>
            </p:cNvSpPr>
            <p:nvPr/>
          </p:nvSpPr>
          <p:spPr bwMode="auto">
            <a:xfrm>
              <a:off x="-15" y="1324"/>
              <a:ext cx="106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39998" name="Line 62"/>
            <p:cNvSpPr>
              <a:spLocks noChangeShapeType="1"/>
            </p:cNvSpPr>
            <p:nvPr/>
          </p:nvSpPr>
          <p:spPr bwMode="auto">
            <a:xfrm>
              <a:off x="-13" y="1051"/>
              <a:ext cx="106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9999" name="Text Box 63"/>
          <p:cNvSpPr txBox="1">
            <a:spLocks noChangeArrowheads="1"/>
          </p:cNvSpPr>
          <p:nvPr/>
        </p:nvSpPr>
        <p:spPr bwMode="auto">
          <a:xfrm>
            <a:off x="-23813" y="1363663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rgbClr val="FFFF00"/>
                </a:solidFill>
              </a:rPr>
              <a:t>Archivos</a:t>
            </a:r>
          </a:p>
        </p:txBody>
      </p:sp>
      <p:sp>
        <p:nvSpPr>
          <p:cNvPr id="40000" name="Text Box 64"/>
          <p:cNvSpPr txBox="1">
            <a:spLocks noChangeArrowheads="1"/>
          </p:cNvSpPr>
          <p:nvPr/>
        </p:nvSpPr>
        <p:spPr bwMode="auto">
          <a:xfrm>
            <a:off x="-23813" y="162877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40001" name="Text Box 65"/>
          <p:cNvSpPr txBox="1">
            <a:spLocks noChangeArrowheads="1"/>
          </p:cNvSpPr>
          <p:nvPr/>
        </p:nvSpPr>
        <p:spPr bwMode="auto">
          <a:xfrm>
            <a:off x="-23813" y="207962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rgbClr val="FFFF00"/>
                </a:solidFill>
              </a:rPr>
              <a:t>Métodos de acceso</a:t>
            </a:r>
          </a:p>
        </p:txBody>
      </p:sp>
      <p:sp>
        <p:nvSpPr>
          <p:cNvPr id="40002" name="Text Box 66"/>
          <p:cNvSpPr txBox="1">
            <a:spLocks noChangeArrowheads="1"/>
          </p:cNvSpPr>
          <p:nvPr/>
        </p:nvSpPr>
        <p:spPr bwMode="auto">
          <a:xfrm>
            <a:off x="-23813" y="2511425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40003" name="Text Box 67"/>
          <p:cNvSpPr txBox="1">
            <a:spLocks noChangeArrowheads="1"/>
          </p:cNvSpPr>
          <p:nvPr/>
        </p:nvSpPr>
        <p:spPr bwMode="auto">
          <a:xfrm>
            <a:off x="-23813" y="27638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40004" name="Text Box 68"/>
          <p:cNvSpPr txBox="1">
            <a:spLocks noChangeArrowheads="1"/>
          </p:cNvSpPr>
          <p:nvPr/>
        </p:nvSpPr>
        <p:spPr bwMode="auto">
          <a:xfrm>
            <a:off x="-36513" y="30289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Directorios</a:t>
            </a:r>
          </a:p>
        </p:txBody>
      </p:sp>
      <p:sp>
        <p:nvSpPr>
          <p:cNvPr id="40005" name="Text Box 69"/>
          <p:cNvSpPr txBox="1">
            <a:spLocks noChangeArrowheads="1"/>
          </p:cNvSpPr>
          <p:nvPr/>
        </p:nvSpPr>
        <p:spPr bwMode="auto">
          <a:xfrm>
            <a:off x="-36513" y="3284538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40006" name="Text Box 70"/>
          <p:cNvSpPr txBox="1">
            <a:spLocks noChangeArrowheads="1"/>
          </p:cNvSpPr>
          <p:nvPr/>
        </p:nvSpPr>
        <p:spPr bwMode="auto">
          <a:xfrm>
            <a:off x="-36513" y="37036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Estructura</a:t>
            </a:r>
          </a:p>
        </p:txBody>
      </p:sp>
      <p:sp>
        <p:nvSpPr>
          <p:cNvPr id="40007" name="Text Box 71"/>
          <p:cNvSpPr txBox="1">
            <a:spLocks noChangeArrowheads="1"/>
          </p:cNvSpPr>
          <p:nvPr/>
        </p:nvSpPr>
        <p:spPr bwMode="auto">
          <a:xfrm>
            <a:off x="-36513" y="39195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40008" name="Text Box 72"/>
          <p:cNvSpPr txBox="1">
            <a:spLocks noChangeArrowheads="1"/>
          </p:cNvSpPr>
          <p:nvPr/>
        </p:nvSpPr>
        <p:spPr bwMode="auto">
          <a:xfrm>
            <a:off x="-36513" y="41576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40009" name="Text Box 73"/>
          <p:cNvSpPr txBox="1">
            <a:spLocks noChangeArrowheads="1"/>
          </p:cNvSpPr>
          <p:nvPr/>
        </p:nvSpPr>
        <p:spPr bwMode="auto">
          <a:xfrm>
            <a:off x="-36513" y="48688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Parámetros de diseño</a:t>
            </a:r>
          </a:p>
        </p:txBody>
      </p:sp>
      <p:sp>
        <p:nvSpPr>
          <p:cNvPr id="40010" name="Text Box 74"/>
          <p:cNvSpPr txBox="1">
            <a:spLocks noChangeArrowheads="1"/>
          </p:cNvSpPr>
          <p:nvPr/>
        </p:nvSpPr>
        <p:spPr bwMode="auto">
          <a:xfrm>
            <a:off x="-36513" y="52879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Administración del espacio libre</a:t>
            </a:r>
          </a:p>
        </p:txBody>
      </p:sp>
      <p:sp>
        <p:nvSpPr>
          <p:cNvPr id="40011" name="Text Box 75"/>
          <p:cNvSpPr txBox="1">
            <a:spLocks noChangeArrowheads="1"/>
          </p:cNvSpPr>
          <p:nvPr/>
        </p:nvSpPr>
        <p:spPr bwMode="auto">
          <a:xfrm>
            <a:off x="-36513" y="57197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40012" name="AutoShape 76"/>
          <p:cNvSpPr>
            <a:spLocks noChangeArrowheads="1"/>
          </p:cNvSpPr>
          <p:nvPr/>
        </p:nvSpPr>
        <p:spPr bwMode="auto">
          <a:xfrm rot="-5400000">
            <a:off x="1705768" y="2278857"/>
            <a:ext cx="144463" cy="1397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9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399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399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399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0" grpId="0"/>
      <p:bldP spid="39961" grpId="0" animBg="1"/>
      <p:bldP spid="39962" grpId="0" animBg="1"/>
      <p:bldP spid="39963" grpId="0" animBg="1"/>
      <p:bldP spid="39965" grpId="0" animBg="1"/>
      <p:bldP spid="39966" grpId="0" animBg="1"/>
      <p:bldP spid="39967" grpId="0" animBg="1"/>
      <p:bldP spid="39968" grpId="0" animBg="1"/>
      <p:bldP spid="39972" grpId="0" animBg="1"/>
      <p:bldP spid="39973" grpId="0" animBg="1"/>
      <p:bldP spid="39974" grpId="0" animBg="1"/>
      <p:bldP spid="39975" grpId="0" animBg="1"/>
      <p:bldP spid="39976" grpId="0" animBg="1"/>
      <p:bldP spid="39977" grpId="0" animBg="1"/>
      <p:bldP spid="39964" grpId="0" animBg="1"/>
      <p:bldP spid="39982" grpId="0" animBg="1"/>
      <p:bldP spid="3998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21BB-3C0F-4C05-ACA5-5547A21C77E4}" type="slidenum">
              <a:rPr lang="es-ES"/>
              <a:pPr/>
              <a:t>30</a:t>
            </a:fld>
            <a:endParaRPr lang="es-ES"/>
          </a:p>
        </p:txBody>
      </p:sp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>
                <a:solidFill>
                  <a:srgbClr val="000099"/>
                </a:solidFill>
              </a:rPr>
              <a:t>Parámetros de diseño</a:t>
            </a:r>
          </a:p>
        </p:txBody>
      </p:sp>
      <p:sp>
        <p:nvSpPr>
          <p:cNvPr id="9319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1763713" y="1135063"/>
            <a:ext cx="7380287" cy="5318125"/>
          </a:xfrm>
          <a:noFill/>
          <a:ln/>
        </p:spPr>
        <p:txBody>
          <a:bodyPr/>
          <a:lstStyle/>
          <a:p>
            <a:pPr marL="342900" indent="-342900"/>
            <a:r>
              <a:rPr lang="es-ES"/>
              <a:t>La unidad de asignación para las operaciones de E/S es el bloque</a:t>
            </a:r>
          </a:p>
          <a:p>
            <a:pPr marL="342900" indent="-342900"/>
            <a:r>
              <a:rPr lang="es-ES"/>
              <a:t>Consideraciones de diseño relativas al tamaño del bloque:</a:t>
            </a:r>
          </a:p>
          <a:p>
            <a:pPr marL="742950" lvl="1"/>
            <a:r>
              <a:rPr lang="es-ES">
                <a:solidFill>
                  <a:schemeClr val="accent2"/>
                </a:solidFill>
              </a:rPr>
              <a:t>Tamaño fijo o variable</a:t>
            </a:r>
          </a:p>
          <a:p>
            <a:pPr marL="742950" lvl="1"/>
            <a:r>
              <a:rPr lang="es-ES">
                <a:solidFill>
                  <a:schemeClr val="accent2"/>
                </a:solidFill>
              </a:rPr>
              <a:t>Debe ser potencia entera de dos</a:t>
            </a:r>
          </a:p>
          <a:p>
            <a:pPr marL="742950" lvl="1"/>
            <a:r>
              <a:rPr lang="es-ES">
                <a:solidFill>
                  <a:schemeClr val="accent2"/>
                </a:solidFill>
              </a:rPr>
              <a:t>Búsqueda de un compromiso entre:</a:t>
            </a:r>
          </a:p>
          <a:p>
            <a:pPr marL="1143000" lvl="2"/>
            <a:r>
              <a:rPr lang="es-ES"/>
              <a:t>Minimizar la fragmentación interna</a:t>
            </a:r>
          </a:p>
          <a:p>
            <a:pPr marL="1143000" lvl="2"/>
            <a:r>
              <a:rPr lang="es-ES"/>
              <a:t>Minimizar la cantidad de desplazamientos del cabezal del disco y de las operaciones de E/S</a:t>
            </a:r>
            <a:endParaRPr lang="es-ES" sz="2000"/>
          </a:p>
        </p:txBody>
      </p:sp>
      <p:sp>
        <p:nvSpPr>
          <p:cNvPr id="93197" name="Text Box 13"/>
          <p:cNvSpPr txBox="1">
            <a:spLocks noChangeArrowheads="1"/>
          </p:cNvSpPr>
          <p:nvPr/>
        </p:nvSpPr>
        <p:spPr bwMode="auto">
          <a:xfrm>
            <a:off x="-25400" y="10731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</a:pPr>
            <a:r>
              <a:rPr lang="es-ES" sz="1600" b="1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93198" name="Line 14"/>
          <p:cNvSpPr>
            <a:spLocks noChangeShapeType="1"/>
          </p:cNvSpPr>
          <p:nvPr/>
        </p:nvSpPr>
        <p:spPr bwMode="auto">
          <a:xfrm>
            <a:off x="-23813" y="5332413"/>
            <a:ext cx="1692276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3199" name="Line 15"/>
          <p:cNvSpPr>
            <a:spLocks noChangeShapeType="1"/>
          </p:cNvSpPr>
          <p:nvPr/>
        </p:nvSpPr>
        <p:spPr bwMode="auto">
          <a:xfrm>
            <a:off x="-20638" y="4924425"/>
            <a:ext cx="1692276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3200" name="Text Box 16"/>
          <p:cNvSpPr txBox="1">
            <a:spLocks noChangeArrowheads="1"/>
          </p:cNvSpPr>
          <p:nvPr/>
        </p:nvSpPr>
        <p:spPr bwMode="auto">
          <a:xfrm>
            <a:off x="-23813" y="1363663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Archivos</a:t>
            </a:r>
          </a:p>
        </p:txBody>
      </p:sp>
      <p:sp>
        <p:nvSpPr>
          <p:cNvPr id="93201" name="Text Box 17"/>
          <p:cNvSpPr txBox="1">
            <a:spLocks noChangeArrowheads="1"/>
          </p:cNvSpPr>
          <p:nvPr/>
        </p:nvSpPr>
        <p:spPr bwMode="auto">
          <a:xfrm>
            <a:off x="-23813" y="162877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93202" name="Text Box 18"/>
          <p:cNvSpPr txBox="1">
            <a:spLocks noChangeArrowheads="1"/>
          </p:cNvSpPr>
          <p:nvPr/>
        </p:nvSpPr>
        <p:spPr bwMode="auto">
          <a:xfrm>
            <a:off x="-23813" y="207962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Métodos de acceso</a:t>
            </a:r>
          </a:p>
        </p:txBody>
      </p:sp>
      <p:sp>
        <p:nvSpPr>
          <p:cNvPr id="93203" name="Text Box 19"/>
          <p:cNvSpPr txBox="1">
            <a:spLocks noChangeArrowheads="1"/>
          </p:cNvSpPr>
          <p:nvPr/>
        </p:nvSpPr>
        <p:spPr bwMode="auto">
          <a:xfrm>
            <a:off x="-23813" y="2511425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93204" name="Text Box 20"/>
          <p:cNvSpPr txBox="1">
            <a:spLocks noChangeArrowheads="1"/>
          </p:cNvSpPr>
          <p:nvPr/>
        </p:nvSpPr>
        <p:spPr bwMode="auto">
          <a:xfrm>
            <a:off x="-23813" y="277971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93205" name="Text Box 21"/>
          <p:cNvSpPr txBox="1">
            <a:spLocks noChangeArrowheads="1"/>
          </p:cNvSpPr>
          <p:nvPr/>
        </p:nvSpPr>
        <p:spPr bwMode="auto">
          <a:xfrm>
            <a:off x="-36513" y="30289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Directorios</a:t>
            </a:r>
          </a:p>
        </p:txBody>
      </p:sp>
      <p:sp>
        <p:nvSpPr>
          <p:cNvPr id="93206" name="Text Box 22"/>
          <p:cNvSpPr txBox="1">
            <a:spLocks noChangeArrowheads="1"/>
          </p:cNvSpPr>
          <p:nvPr/>
        </p:nvSpPr>
        <p:spPr bwMode="auto">
          <a:xfrm>
            <a:off x="-36513" y="3284538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93207" name="Text Box 23"/>
          <p:cNvSpPr txBox="1">
            <a:spLocks noChangeArrowheads="1"/>
          </p:cNvSpPr>
          <p:nvPr/>
        </p:nvSpPr>
        <p:spPr bwMode="auto">
          <a:xfrm>
            <a:off x="-36513" y="37036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Estructura</a:t>
            </a:r>
          </a:p>
        </p:txBody>
      </p:sp>
      <p:sp>
        <p:nvSpPr>
          <p:cNvPr id="93208" name="Text Box 24"/>
          <p:cNvSpPr txBox="1">
            <a:spLocks noChangeArrowheads="1"/>
          </p:cNvSpPr>
          <p:nvPr/>
        </p:nvSpPr>
        <p:spPr bwMode="auto">
          <a:xfrm>
            <a:off x="-36513" y="39195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93209" name="Text Box 25"/>
          <p:cNvSpPr txBox="1">
            <a:spLocks noChangeArrowheads="1"/>
          </p:cNvSpPr>
          <p:nvPr/>
        </p:nvSpPr>
        <p:spPr bwMode="auto">
          <a:xfrm>
            <a:off x="-36513" y="41576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93210" name="Text Box 26"/>
          <p:cNvSpPr txBox="1">
            <a:spLocks noChangeArrowheads="1"/>
          </p:cNvSpPr>
          <p:nvPr/>
        </p:nvSpPr>
        <p:spPr bwMode="auto">
          <a:xfrm>
            <a:off x="-36513" y="48688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rgbClr val="FFFF00"/>
                </a:solidFill>
              </a:rPr>
              <a:t>Parámetros de diseño</a:t>
            </a:r>
          </a:p>
        </p:txBody>
      </p:sp>
      <p:sp>
        <p:nvSpPr>
          <p:cNvPr id="93211" name="Text Box 27"/>
          <p:cNvSpPr txBox="1">
            <a:spLocks noChangeArrowheads="1"/>
          </p:cNvSpPr>
          <p:nvPr/>
        </p:nvSpPr>
        <p:spPr bwMode="auto">
          <a:xfrm>
            <a:off x="-36513" y="52879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Administración del espacio libre</a:t>
            </a:r>
          </a:p>
        </p:txBody>
      </p:sp>
      <p:sp>
        <p:nvSpPr>
          <p:cNvPr id="93212" name="Text Box 28"/>
          <p:cNvSpPr txBox="1">
            <a:spLocks noChangeArrowheads="1"/>
          </p:cNvSpPr>
          <p:nvPr/>
        </p:nvSpPr>
        <p:spPr bwMode="auto">
          <a:xfrm>
            <a:off x="-36513" y="57197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93213" name="AutoShape 29"/>
          <p:cNvSpPr>
            <a:spLocks noChangeArrowheads="1"/>
          </p:cNvSpPr>
          <p:nvPr/>
        </p:nvSpPr>
        <p:spPr bwMode="auto">
          <a:xfrm rot="-5400000">
            <a:off x="1705769" y="4214019"/>
            <a:ext cx="144462" cy="1397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3214" name="Text Box 30"/>
          <p:cNvSpPr txBox="1">
            <a:spLocks noChangeArrowheads="1"/>
          </p:cNvSpPr>
          <p:nvPr/>
        </p:nvSpPr>
        <p:spPr bwMode="auto">
          <a:xfrm>
            <a:off x="-28575" y="4368800"/>
            <a:ext cx="2087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rgbClr val="FFFF00"/>
                </a:solidFill>
              </a:rPr>
              <a:t>Gestión del almacenamiento</a:t>
            </a:r>
          </a:p>
        </p:txBody>
      </p:sp>
      <p:sp>
        <p:nvSpPr>
          <p:cNvPr id="93215" name="Rectangle 31"/>
          <p:cNvSpPr>
            <a:spLocks noChangeArrowheads="1"/>
          </p:cNvSpPr>
          <p:nvPr/>
        </p:nvSpPr>
        <p:spPr bwMode="auto">
          <a:xfrm>
            <a:off x="1692275" y="2852738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7200">
                <a:solidFill>
                  <a:srgbClr val="000099"/>
                </a:solidFill>
              </a:rPr>
              <a:t>Gestión del almacenamiento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9711E-6 L -4.44444E-6 0.127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3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3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3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3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 tmFilter="0,0; .5, 1; 1, 1"/>
                                        <p:tgtEl>
                                          <p:spTgt spid="9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3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3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3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3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3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3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3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93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93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3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3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3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3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3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3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93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2" grpId="0"/>
      <p:bldP spid="93196" grpId="0" build="p"/>
      <p:bldP spid="93198" grpId="0" animBg="1"/>
      <p:bldP spid="93199" grpId="0" animBg="1"/>
      <p:bldP spid="93210" grpId="0"/>
      <p:bldP spid="93213" grpId="0" animBg="1"/>
      <p:bldP spid="93214" grpId="0"/>
      <p:bldP spid="932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52E6-F16C-400C-9119-DB95C9419AF4}" type="slidenum">
              <a:rPr lang="es-ES"/>
              <a:pPr/>
              <a:t>31</a:t>
            </a:fld>
            <a:endParaRPr lang="es-ES"/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>
                <a:solidFill>
                  <a:srgbClr val="000099"/>
                </a:solidFill>
              </a:rPr>
              <a:t>Parámetros de diseño</a:t>
            </a:r>
          </a:p>
        </p:txBody>
      </p:sp>
      <p:sp>
        <p:nvSpPr>
          <p:cNvPr id="94220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1763713" y="1782763"/>
            <a:ext cx="7380287" cy="4741862"/>
          </a:xfrm>
          <a:noFill/>
          <a:ln/>
        </p:spPr>
        <p:txBody>
          <a:bodyPr/>
          <a:lstStyle/>
          <a:p>
            <a:pPr marL="342900" indent="-342900"/>
            <a:r>
              <a:rPr lang="es-ES">
                <a:solidFill>
                  <a:srgbClr val="000066"/>
                </a:solidFill>
              </a:rPr>
              <a:t>Arranque del sistema</a:t>
            </a:r>
          </a:p>
          <a:p>
            <a:pPr marL="342900" indent="-342900"/>
            <a:r>
              <a:rPr lang="es-ES">
                <a:solidFill>
                  <a:srgbClr val="0066FF"/>
                </a:solidFill>
              </a:rPr>
              <a:t>Particiones</a:t>
            </a:r>
            <a:r>
              <a:rPr lang="es-ES"/>
              <a:t>: Conjunto coherente de archivos de sistema y datos</a:t>
            </a:r>
          </a:p>
          <a:p>
            <a:pPr marL="742950" lvl="1"/>
            <a:r>
              <a:rPr lang="es-ES"/>
              <a:t>Información del sistema de archivos</a:t>
            </a:r>
          </a:p>
          <a:p>
            <a:pPr marL="742950" lvl="1"/>
            <a:r>
              <a:rPr lang="es-ES"/>
              <a:t>Directorios especiales</a:t>
            </a:r>
          </a:p>
          <a:p>
            <a:pPr marL="742950" lvl="1"/>
            <a:r>
              <a:rPr lang="es-ES"/>
              <a:t>Bloques de datos</a:t>
            </a:r>
          </a:p>
          <a:p>
            <a:pPr marL="742950" lvl="1"/>
            <a:r>
              <a:rPr lang="es-ES"/>
              <a:t>Bloques libres</a:t>
            </a:r>
          </a:p>
          <a:p>
            <a:pPr marL="342900" indent="-342900"/>
            <a:endParaRPr lang="es-ES"/>
          </a:p>
          <a:p>
            <a:pPr marL="342900" indent="-342900"/>
            <a:endParaRPr lang="es-ES" sz="2800">
              <a:solidFill>
                <a:schemeClr val="tx1"/>
              </a:solidFill>
            </a:endParaRPr>
          </a:p>
        </p:txBody>
      </p:sp>
      <p:sp>
        <p:nvSpPr>
          <p:cNvPr id="94221" name="Rectangle 13"/>
          <p:cNvSpPr>
            <a:spLocks noChangeArrowheads="1"/>
          </p:cNvSpPr>
          <p:nvPr/>
        </p:nvSpPr>
        <p:spPr bwMode="auto">
          <a:xfrm>
            <a:off x="1789113" y="1079500"/>
            <a:ext cx="73548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175" indent="11113">
              <a:spcBef>
                <a:spcPct val="20000"/>
              </a:spcBef>
            </a:pPr>
            <a:r>
              <a:rPr lang="es-ES" sz="3200">
                <a:solidFill>
                  <a:srgbClr val="0066FF"/>
                </a:solidFill>
              </a:rPr>
              <a:t>Estructura de los dispositivos físicos</a:t>
            </a:r>
          </a:p>
        </p:txBody>
      </p:sp>
      <p:sp>
        <p:nvSpPr>
          <p:cNvPr id="94222" name="Text Box 14"/>
          <p:cNvSpPr txBox="1">
            <a:spLocks noChangeArrowheads="1"/>
          </p:cNvSpPr>
          <p:nvPr/>
        </p:nvSpPr>
        <p:spPr bwMode="auto">
          <a:xfrm>
            <a:off x="-25400" y="10731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</a:pPr>
            <a:r>
              <a:rPr lang="es-ES" sz="1600" b="1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94223" name="Line 15"/>
          <p:cNvSpPr>
            <a:spLocks noChangeShapeType="1"/>
          </p:cNvSpPr>
          <p:nvPr/>
        </p:nvSpPr>
        <p:spPr bwMode="auto">
          <a:xfrm>
            <a:off x="-23813" y="5332413"/>
            <a:ext cx="1692276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4224" name="Line 16"/>
          <p:cNvSpPr>
            <a:spLocks noChangeShapeType="1"/>
          </p:cNvSpPr>
          <p:nvPr/>
        </p:nvSpPr>
        <p:spPr bwMode="auto">
          <a:xfrm>
            <a:off x="-20638" y="4924425"/>
            <a:ext cx="1692276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4225" name="Text Box 17"/>
          <p:cNvSpPr txBox="1">
            <a:spLocks noChangeArrowheads="1"/>
          </p:cNvSpPr>
          <p:nvPr/>
        </p:nvSpPr>
        <p:spPr bwMode="auto">
          <a:xfrm>
            <a:off x="-23813" y="1363663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Archivos</a:t>
            </a:r>
          </a:p>
        </p:txBody>
      </p:sp>
      <p:sp>
        <p:nvSpPr>
          <p:cNvPr id="94226" name="Text Box 18"/>
          <p:cNvSpPr txBox="1">
            <a:spLocks noChangeArrowheads="1"/>
          </p:cNvSpPr>
          <p:nvPr/>
        </p:nvSpPr>
        <p:spPr bwMode="auto">
          <a:xfrm>
            <a:off x="-23813" y="162877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94227" name="Text Box 19"/>
          <p:cNvSpPr txBox="1">
            <a:spLocks noChangeArrowheads="1"/>
          </p:cNvSpPr>
          <p:nvPr/>
        </p:nvSpPr>
        <p:spPr bwMode="auto">
          <a:xfrm>
            <a:off x="-23813" y="207962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Métodos de acceso</a:t>
            </a:r>
          </a:p>
        </p:txBody>
      </p:sp>
      <p:sp>
        <p:nvSpPr>
          <p:cNvPr id="94228" name="Text Box 20"/>
          <p:cNvSpPr txBox="1">
            <a:spLocks noChangeArrowheads="1"/>
          </p:cNvSpPr>
          <p:nvPr/>
        </p:nvSpPr>
        <p:spPr bwMode="auto">
          <a:xfrm>
            <a:off x="-23813" y="2511425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94229" name="Text Box 21"/>
          <p:cNvSpPr txBox="1">
            <a:spLocks noChangeArrowheads="1"/>
          </p:cNvSpPr>
          <p:nvPr/>
        </p:nvSpPr>
        <p:spPr bwMode="auto">
          <a:xfrm>
            <a:off x="-23813" y="277971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94230" name="Text Box 22"/>
          <p:cNvSpPr txBox="1">
            <a:spLocks noChangeArrowheads="1"/>
          </p:cNvSpPr>
          <p:nvPr/>
        </p:nvSpPr>
        <p:spPr bwMode="auto">
          <a:xfrm>
            <a:off x="-36513" y="30289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Directorios</a:t>
            </a:r>
          </a:p>
        </p:txBody>
      </p:sp>
      <p:sp>
        <p:nvSpPr>
          <p:cNvPr id="94231" name="Text Box 23"/>
          <p:cNvSpPr txBox="1">
            <a:spLocks noChangeArrowheads="1"/>
          </p:cNvSpPr>
          <p:nvPr/>
        </p:nvSpPr>
        <p:spPr bwMode="auto">
          <a:xfrm>
            <a:off x="-36513" y="3284538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94232" name="Text Box 24"/>
          <p:cNvSpPr txBox="1">
            <a:spLocks noChangeArrowheads="1"/>
          </p:cNvSpPr>
          <p:nvPr/>
        </p:nvSpPr>
        <p:spPr bwMode="auto">
          <a:xfrm>
            <a:off x="-36513" y="37036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Estructura</a:t>
            </a:r>
          </a:p>
        </p:txBody>
      </p:sp>
      <p:sp>
        <p:nvSpPr>
          <p:cNvPr id="94233" name="Text Box 25"/>
          <p:cNvSpPr txBox="1">
            <a:spLocks noChangeArrowheads="1"/>
          </p:cNvSpPr>
          <p:nvPr/>
        </p:nvSpPr>
        <p:spPr bwMode="auto">
          <a:xfrm>
            <a:off x="-36513" y="39195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94234" name="Text Box 26"/>
          <p:cNvSpPr txBox="1">
            <a:spLocks noChangeArrowheads="1"/>
          </p:cNvSpPr>
          <p:nvPr/>
        </p:nvSpPr>
        <p:spPr bwMode="auto">
          <a:xfrm>
            <a:off x="-36513" y="41576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94235" name="Text Box 27"/>
          <p:cNvSpPr txBox="1">
            <a:spLocks noChangeArrowheads="1"/>
          </p:cNvSpPr>
          <p:nvPr/>
        </p:nvSpPr>
        <p:spPr bwMode="auto">
          <a:xfrm>
            <a:off x="-36513" y="48688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rgbClr val="FFFF00"/>
                </a:solidFill>
              </a:rPr>
              <a:t>Parámetros de diseño</a:t>
            </a:r>
          </a:p>
        </p:txBody>
      </p:sp>
      <p:sp>
        <p:nvSpPr>
          <p:cNvPr id="94236" name="Text Box 28"/>
          <p:cNvSpPr txBox="1">
            <a:spLocks noChangeArrowheads="1"/>
          </p:cNvSpPr>
          <p:nvPr/>
        </p:nvSpPr>
        <p:spPr bwMode="auto">
          <a:xfrm>
            <a:off x="-36513" y="52879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Administración del espacio libre</a:t>
            </a:r>
          </a:p>
        </p:txBody>
      </p:sp>
      <p:sp>
        <p:nvSpPr>
          <p:cNvPr id="94237" name="Text Box 29"/>
          <p:cNvSpPr txBox="1">
            <a:spLocks noChangeArrowheads="1"/>
          </p:cNvSpPr>
          <p:nvPr/>
        </p:nvSpPr>
        <p:spPr bwMode="auto">
          <a:xfrm>
            <a:off x="-36513" y="57197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94238" name="AutoShape 30"/>
          <p:cNvSpPr>
            <a:spLocks noChangeArrowheads="1"/>
          </p:cNvSpPr>
          <p:nvPr/>
        </p:nvSpPr>
        <p:spPr bwMode="auto">
          <a:xfrm rot="-5400000">
            <a:off x="1705769" y="5087144"/>
            <a:ext cx="144462" cy="1397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4239" name="Text Box 31"/>
          <p:cNvSpPr txBox="1">
            <a:spLocks noChangeArrowheads="1"/>
          </p:cNvSpPr>
          <p:nvPr/>
        </p:nvSpPr>
        <p:spPr bwMode="auto">
          <a:xfrm>
            <a:off x="-28575" y="4368800"/>
            <a:ext cx="2087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rgbClr val="FFFF00"/>
                </a:solidFill>
              </a:rPr>
              <a:t>Gestión del almacenamiento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9372-65FE-410F-9496-9B57E0A657B5}" type="slidenum">
              <a:rPr lang="es-ES"/>
              <a:pPr/>
              <a:t>32</a:t>
            </a:fld>
            <a:endParaRPr lang="es-ES"/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000">
                <a:solidFill>
                  <a:srgbClr val="000099"/>
                </a:solidFill>
              </a:rPr>
              <a:t>Administración del espacio libre</a:t>
            </a:r>
          </a:p>
        </p:txBody>
      </p:sp>
      <p:sp>
        <p:nvSpPr>
          <p:cNvPr id="9524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763713" y="1125538"/>
            <a:ext cx="7380287" cy="5399087"/>
          </a:xfrm>
          <a:noFill/>
          <a:ln/>
        </p:spPr>
        <p:txBody>
          <a:bodyPr/>
          <a:lstStyle/>
          <a:p>
            <a:pPr marL="342900" indent="-342900"/>
            <a:r>
              <a:rPr lang="es-ES" sz="2800"/>
              <a:t>Estructura de datos con los bloques no asignados</a:t>
            </a:r>
          </a:p>
          <a:p>
            <a:pPr marL="742950" lvl="1"/>
            <a:r>
              <a:rPr lang="es-ES" sz="2400">
                <a:solidFill>
                  <a:srgbClr val="0066FF"/>
                </a:solidFill>
              </a:rPr>
              <a:t>Mapa de bits</a:t>
            </a:r>
          </a:p>
          <a:p>
            <a:pPr marL="742950" lvl="1"/>
            <a:r>
              <a:rPr lang="es-ES" sz="2400">
                <a:solidFill>
                  <a:srgbClr val="0066FF"/>
                </a:solidFill>
              </a:rPr>
              <a:t>Lista enlazada</a:t>
            </a:r>
          </a:p>
          <a:p>
            <a:pPr marL="742950" lvl="1"/>
            <a:r>
              <a:rPr lang="es-ES" sz="2400">
                <a:solidFill>
                  <a:srgbClr val="0066FF"/>
                </a:solidFill>
              </a:rPr>
              <a:t>Lista de índices</a:t>
            </a:r>
          </a:p>
          <a:p>
            <a:pPr marL="342900" indent="-342900"/>
            <a:r>
              <a:rPr lang="es-ES" sz="2800"/>
              <a:t>Se encuentran almacenadas</a:t>
            </a:r>
          </a:p>
          <a:p>
            <a:pPr marL="742950" lvl="1"/>
            <a:r>
              <a:rPr lang="es-ES" sz="2400"/>
              <a:t>En el propio disco</a:t>
            </a:r>
          </a:p>
          <a:p>
            <a:pPr marL="742950" lvl="1"/>
            <a:r>
              <a:rPr lang="es-ES" sz="2400"/>
              <a:t>En memoria principal</a:t>
            </a:r>
          </a:p>
          <a:p>
            <a:pPr marL="342900" indent="-342900"/>
            <a:r>
              <a:rPr lang="es-ES" sz="2800"/>
              <a:t>Constituyen metadatos del sistema de archivos</a:t>
            </a:r>
            <a:endParaRPr lang="es-ES" sz="2800">
              <a:solidFill>
                <a:schemeClr val="tx1"/>
              </a:solidFill>
            </a:endParaRPr>
          </a:p>
        </p:txBody>
      </p:sp>
      <p:sp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-25400" y="10731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</a:pPr>
            <a:r>
              <a:rPr lang="es-ES" sz="1600" b="1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95245" name="Line 13"/>
          <p:cNvSpPr>
            <a:spLocks noChangeShapeType="1"/>
          </p:cNvSpPr>
          <p:nvPr/>
        </p:nvSpPr>
        <p:spPr bwMode="auto">
          <a:xfrm>
            <a:off x="-23813" y="5765800"/>
            <a:ext cx="1692276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5246" name="Line 14"/>
          <p:cNvSpPr>
            <a:spLocks noChangeShapeType="1"/>
          </p:cNvSpPr>
          <p:nvPr/>
        </p:nvSpPr>
        <p:spPr bwMode="auto">
          <a:xfrm>
            <a:off x="-20638" y="5357813"/>
            <a:ext cx="1692276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5247" name="Text Box 15"/>
          <p:cNvSpPr txBox="1">
            <a:spLocks noChangeArrowheads="1"/>
          </p:cNvSpPr>
          <p:nvPr/>
        </p:nvSpPr>
        <p:spPr bwMode="auto">
          <a:xfrm>
            <a:off x="-23813" y="1363663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Archivos</a:t>
            </a:r>
          </a:p>
        </p:txBody>
      </p:sp>
      <p:sp>
        <p:nvSpPr>
          <p:cNvPr id="95248" name="Text Box 16"/>
          <p:cNvSpPr txBox="1">
            <a:spLocks noChangeArrowheads="1"/>
          </p:cNvSpPr>
          <p:nvPr/>
        </p:nvSpPr>
        <p:spPr bwMode="auto">
          <a:xfrm>
            <a:off x="-23813" y="162877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95249" name="Text Box 17"/>
          <p:cNvSpPr txBox="1">
            <a:spLocks noChangeArrowheads="1"/>
          </p:cNvSpPr>
          <p:nvPr/>
        </p:nvSpPr>
        <p:spPr bwMode="auto">
          <a:xfrm>
            <a:off x="-23813" y="207962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Métodos de acceso</a:t>
            </a:r>
          </a:p>
        </p:txBody>
      </p:sp>
      <p:sp>
        <p:nvSpPr>
          <p:cNvPr id="95250" name="Text Box 18"/>
          <p:cNvSpPr txBox="1">
            <a:spLocks noChangeArrowheads="1"/>
          </p:cNvSpPr>
          <p:nvPr/>
        </p:nvSpPr>
        <p:spPr bwMode="auto">
          <a:xfrm>
            <a:off x="-23813" y="2511425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95251" name="Text Box 19"/>
          <p:cNvSpPr txBox="1">
            <a:spLocks noChangeArrowheads="1"/>
          </p:cNvSpPr>
          <p:nvPr/>
        </p:nvSpPr>
        <p:spPr bwMode="auto">
          <a:xfrm>
            <a:off x="-23813" y="277971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95252" name="Text Box 20"/>
          <p:cNvSpPr txBox="1">
            <a:spLocks noChangeArrowheads="1"/>
          </p:cNvSpPr>
          <p:nvPr/>
        </p:nvSpPr>
        <p:spPr bwMode="auto">
          <a:xfrm>
            <a:off x="-36513" y="30289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Directorios</a:t>
            </a:r>
          </a:p>
        </p:txBody>
      </p:sp>
      <p:sp>
        <p:nvSpPr>
          <p:cNvPr id="95253" name="Text Box 21"/>
          <p:cNvSpPr txBox="1">
            <a:spLocks noChangeArrowheads="1"/>
          </p:cNvSpPr>
          <p:nvPr/>
        </p:nvSpPr>
        <p:spPr bwMode="auto">
          <a:xfrm>
            <a:off x="-36513" y="3284538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95254" name="Text Box 22"/>
          <p:cNvSpPr txBox="1">
            <a:spLocks noChangeArrowheads="1"/>
          </p:cNvSpPr>
          <p:nvPr/>
        </p:nvSpPr>
        <p:spPr bwMode="auto">
          <a:xfrm>
            <a:off x="-36513" y="37036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Estructura</a:t>
            </a:r>
          </a:p>
        </p:txBody>
      </p:sp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-36513" y="39195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95256" name="Text Box 24"/>
          <p:cNvSpPr txBox="1">
            <a:spLocks noChangeArrowheads="1"/>
          </p:cNvSpPr>
          <p:nvPr/>
        </p:nvSpPr>
        <p:spPr bwMode="auto">
          <a:xfrm>
            <a:off x="-36513" y="41576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95257" name="Text Box 25"/>
          <p:cNvSpPr txBox="1">
            <a:spLocks noChangeArrowheads="1"/>
          </p:cNvSpPr>
          <p:nvPr/>
        </p:nvSpPr>
        <p:spPr bwMode="auto">
          <a:xfrm>
            <a:off x="-36513" y="48688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Parámetros de diseño</a:t>
            </a:r>
          </a:p>
        </p:txBody>
      </p:sp>
      <p:sp>
        <p:nvSpPr>
          <p:cNvPr id="95258" name="Text Box 26"/>
          <p:cNvSpPr txBox="1">
            <a:spLocks noChangeArrowheads="1"/>
          </p:cNvSpPr>
          <p:nvPr/>
        </p:nvSpPr>
        <p:spPr bwMode="auto">
          <a:xfrm>
            <a:off x="-36513" y="52879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rgbClr val="FFFF00"/>
                </a:solidFill>
              </a:rPr>
              <a:t>Administración del espacio libre</a:t>
            </a:r>
          </a:p>
        </p:txBody>
      </p:sp>
      <p:sp>
        <p:nvSpPr>
          <p:cNvPr id="95259" name="Text Box 27"/>
          <p:cNvSpPr txBox="1">
            <a:spLocks noChangeArrowheads="1"/>
          </p:cNvSpPr>
          <p:nvPr/>
        </p:nvSpPr>
        <p:spPr bwMode="auto">
          <a:xfrm>
            <a:off x="-36513" y="57197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95260" name="AutoShape 28"/>
          <p:cNvSpPr>
            <a:spLocks noChangeArrowheads="1"/>
          </p:cNvSpPr>
          <p:nvPr/>
        </p:nvSpPr>
        <p:spPr bwMode="auto">
          <a:xfrm rot="-5400000">
            <a:off x="1705769" y="5087144"/>
            <a:ext cx="144462" cy="1397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5261" name="Text Box 29"/>
          <p:cNvSpPr txBox="1">
            <a:spLocks noChangeArrowheads="1"/>
          </p:cNvSpPr>
          <p:nvPr/>
        </p:nvSpPr>
        <p:spPr bwMode="auto">
          <a:xfrm>
            <a:off x="-28575" y="4368800"/>
            <a:ext cx="2087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rgbClr val="FFFF00"/>
                </a:solidFill>
              </a:rPr>
              <a:t>Gestión del almacenamiento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65896E-6 L -4.44444E-6 0.063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5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5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5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5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5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5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5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5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5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0" grpId="0"/>
      <p:bldP spid="95245" grpId="0" animBg="1"/>
      <p:bldP spid="95246" grpId="0" animBg="1"/>
      <p:bldP spid="95258" grpId="0"/>
      <p:bldP spid="9526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B182-0E9A-448B-9898-E96295F462A1}" type="slidenum">
              <a:rPr lang="es-ES"/>
              <a:pPr/>
              <a:t>33</a:t>
            </a:fld>
            <a:endParaRPr lang="es-ES"/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000">
                <a:solidFill>
                  <a:srgbClr val="000099"/>
                </a:solidFill>
              </a:rPr>
              <a:t>Administración del espacio libre</a:t>
            </a:r>
          </a:p>
        </p:txBody>
      </p:sp>
      <p:sp>
        <p:nvSpPr>
          <p:cNvPr id="9626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763713" y="1027113"/>
            <a:ext cx="7561262" cy="2592387"/>
          </a:xfrm>
          <a:noFill/>
          <a:ln/>
        </p:spPr>
        <p:txBody>
          <a:bodyPr/>
          <a:lstStyle/>
          <a:p>
            <a:pPr marL="342900" indent="-342900">
              <a:buFontTx/>
              <a:buNone/>
            </a:pPr>
            <a:r>
              <a:rPr lang="es-ES" dirty="0">
                <a:solidFill>
                  <a:srgbClr val="0066FF"/>
                </a:solidFill>
              </a:rPr>
              <a:t>Mapa de bits</a:t>
            </a:r>
          </a:p>
          <a:p>
            <a:pPr marL="342900" indent="-342900"/>
            <a:r>
              <a:rPr lang="es-ES" sz="2800" dirty="0"/>
              <a:t>Vector de bits en el que se representa cada bloque del disco con un bit</a:t>
            </a:r>
          </a:p>
          <a:p>
            <a:pPr marL="742950" lvl="1"/>
            <a:r>
              <a:rPr lang="es-ES" sz="2400" dirty="0">
                <a:solidFill>
                  <a:srgbClr val="0066FF"/>
                </a:solidFill>
              </a:rPr>
              <a:t>0</a:t>
            </a:r>
            <a:r>
              <a:rPr lang="es-ES" sz="2400" dirty="0" smtClean="0"/>
              <a:t>: </a:t>
            </a:r>
            <a:r>
              <a:rPr lang="es-ES" sz="2400" dirty="0"/>
              <a:t>El bloque está libre</a:t>
            </a:r>
            <a:endParaRPr lang="es-ES" sz="2400" dirty="0">
              <a:solidFill>
                <a:srgbClr val="0066FF"/>
              </a:solidFill>
            </a:endParaRPr>
          </a:p>
          <a:p>
            <a:pPr marL="742950" lvl="1"/>
            <a:r>
              <a:rPr lang="es-ES" sz="2400" dirty="0">
                <a:solidFill>
                  <a:srgbClr val="0066FF"/>
                </a:solidFill>
              </a:rPr>
              <a:t>1</a:t>
            </a:r>
            <a:r>
              <a:rPr lang="es-ES" sz="2400" dirty="0" smtClean="0"/>
              <a:t>: </a:t>
            </a:r>
            <a:r>
              <a:rPr lang="es-ES" sz="2400" dirty="0"/>
              <a:t>Si el bloque está asignado</a:t>
            </a:r>
            <a:endParaRPr lang="es-ES" sz="1800" dirty="0"/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1763713" y="3370263"/>
            <a:ext cx="4679950" cy="328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800">
                <a:solidFill>
                  <a:srgbClr val="003366"/>
                </a:solidFill>
              </a:rPr>
              <a:t>Ventajas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400"/>
              <a:t>Tamaño reducido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400"/>
              <a:t>Facilidad para encontrar un bloque libre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400"/>
              <a:t>Facilidad para implementar  la asignación contigua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800">
                <a:solidFill>
                  <a:srgbClr val="003366"/>
                </a:solidFill>
              </a:rPr>
              <a:t>Inconvenientes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400"/>
              <a:t>Ocupa memoria principal</a:t>
            </a:r>
          </a:p>
        </p:txBody>
      </p:sp>
      <p:grpSp>
        <p:nvGrpSpPr>
          <p:cNvPr id="96280" name="Group 24"/>
          <p:cNvGrpSpPr>
            <a:grpSpLocks/>
          </p:cNvGrpSpPr>
          <p:nvPr/>
        </p:nvGrpSpPr>
        <p:grpSpPr bwMode="auto">
          <a:xfrm>
            <a:off x="6516688" y="4005263"/>
            <a:ext cx="2570162" cy="2376487"/>
            <a:chOff x="4015" y="2523"/>
            <a:chExt cx="1619" cy="1497"/>
          </a:xfrm>
        </p:grpSpPr>
        <p:sp>
          <p:nvSpPr>
            <p:cNvPr id="96267" name="Rectangle 11"/>
            <p:cNvSpPr>
              <a:spLocks noChangeArrowheads="1"/>
            </p:cNvSpPr>
            <p:nvPr/>
          </p:nvSpPr>
          <p:spPr bwMode="auto">
            <a:xfrm>
              <a:off x="4015" y="2523"/>
              <a:ext cx="1587" cy="14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dist="81320" dir="2319588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6269" name="Text Box 13"/>
            <p:cNvSpPr txBox="1">
              <a:spLocks noChangeArrowheads="1"/>
            </p:cNvSpPr>
            <p:nvPr/>
          </p:nvSpPr>
          <p:spPr bwMode="auto">
            <a:xfrm>
              <a:off x="4038" y="2577"/>
              <a:ext cx="15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>
                  <a:solidFill>
                    <a:schemeClr val="accent2"/>
                  </a:solidFill>
                </a:rPr>
                <a:t>0100101010110111</a:t>
              </a:r>
            </a:p>
          </p:txBody>
        </p:sp>
        <p:sp>
          <p:nvSpPr>
            <p:cNvPr id="96270" name="Text Box 14"/>
            <p:cNvSpPr txBox="1">
              <a:spLocks noChangeArrowheads="1"/>
            </p:cNvSpPr>
            <p:nvPr/>
          </p:nvSpPr>
          <p:spPr bwMode="auto">
            <a:xfrm>
              <a:off x="4043" y="2772"/>
              <a:ext cx="15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>
                  <a:solidFill>
                    <a:schemeClr val="accent2"/>
                  </a:solidFill>
                </a:rPr>
                <a:t>1111101010110111</a:t>
              </a:r>
            </a:p>
          </p:txBody>
        </p:sp>
        <p:sp>
          <p:nvSpPr>
            <p:cNvPr id="96271" name="Text Box 15"/>
            <p:cNvSpPr txBox="1">
              <a:spLocks noChangeArrowheads="1"/>
            </p:cNvSpPr>
            <p:nvPr/>
          </p:nvSpPr>
          <p:spPr bwMode="auto">
            <a:xfrm>
              <a:off x="4046" y="2969"/>
              <a:ext cx="15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>
                  <a:solidFill>
                    <a:schemeClr val="accent2"/>
                  </a:solidFill>
                </a:rPr>
                <a:t>0001101010000001</a:t>
              </a:r>
            </a:p>
          </p:txBody>
        </p:sp>
        <p:sp>
          <p:nvSpPr>
            <p:cNvPr id="96272" name="Oval 16"/>
            <p:cNvSpPr>
              <a:spLocks noChangeArrowheads="1"/>
            </p:cNvSpPr>
            <p:nvPr/>
          </p:nvSpPr>
          <p:spPr bwMode="auto">
            <a:xfrm>
              <a:off x="4657" y="3265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6273" name="Oval 17"/>
            <p:cNvSpPr>
              <a:spLocks noChangeArrowheads="1"/>
            </p:cNvSpPr>
            <p:nvPr/>
          </p:nvSpPr>
          <p:spPr bwMode="auto">
            <a:xfrm>
              <a:off x="4774" y="3265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6274" name="Oval 18"/>
            <p:cNvSpPr>
              <a:spLocks noChangeArrowheads="1"/>
            </p:cNvSpPr>
            <p:nvPr/>
          </p:nvSpPr>
          <p:spPr bwMode="auto">
            <a:xfrm>
              <a:off x="4897" y="3265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6275" name="Text Box 19"/>
            <p:cNvSpPr txBox="1">
              <a:spLocks noChangeArrowheads="1"/>
            </p:cNvSpPr>
            <p:nvPr/>
          </p:nvSpPr>
          <p:spPr bwMode="auto">
            <a:xfrm>
              <a:off x="4035" y="3327"/>
              <a:ext cx="15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>
                  <a:solidFill>
                    <a:schemeClr val="accent2"/>
                  </a:solidFill>
                </a:rPr>
                <a:t>0100101010110111</a:t>
              </a:r>
            </a:p>
          </p:txBody>
        </p:sp>
        <p:sp>
          <p:nvSpPr>
            <p:cNvPr id="96276" name="Text Box 20"/>
            <p:cNvSpPr txBox="1">
              <a:spLocks noChangeArrowheads="1"/>
            </p:cNvSpPr>
            <p:nvPr/>
          </p:nvSpPr>
          <p:spPr bwMode="auto">
            <a:xfrm>
              <a:off x="4040" y="3522"/>
              <a:ext cx="15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>
                  <a:solidFill>
                    <a:schemeClr val="accent2"/>
                  </a:solidFill>
                </a:rPr>
                <a:t>1111101010110111</a:t>
              </a:r>
            </a:p>
          </p:txBody>
        </p:sp>
        <p:sp>
          <p:nvSpPr>
            <p:cNvPr id="96277" name="Text Box 21"/>
            <p:cNvSpPr txBox="1">
              <a:spLocks noChangeArrowheads="1"/>
            </p:cNvSpPr>
            <p:nvPr/>
          </p:nvSpPr>
          <p:spPr bwMode="auto">
            <a:xfrm>
              <a:off x="4043" y="3719"/>
              <a:ext cx="15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>
                  <a:solidFill>
                    <a:schemeClr val="accent2"/>
                  </a:solidFill>
                </a:rPr>
                <a:t>0001101010000001</a:t>
              </a:r>
            </a:p>
          </p:txBody>
        </p:sp>
        <p:sp>
          <p:nvSpPr>
            <p:cNvPr id="96278" name="Oval 22"/>
            <p:cNvSpPr>
              <a:spLocks noChangeArrowheads="1"/>
            </p:cNvSpPr>
            <p:nvPr/>
          </p:nvSpPr>
          <p:spPr bwMode="auto">
            <a:xfrm>
              <a:off x="5017" y="3265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6279" name="Oval 23"/>
            <p:cNvSpPr>
              <a:spLocks noChangeArrowheads="1"/>
            </p:cNvSpPr>
            <p:nvPr/>
          </p:nvSpPr>
          <p:spPr bwMode="auto">
            <a:xfrm>
              <a:off x="4550" y="3262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96281" name="Text Box 25"/>
          <p:cNvSpPr txBox="1">
            <a:spLocks noChangeArrowheads="1"/>
          </p:cNvSpPr>
          <p:nvPr/>
        </p:nvSpPr>
        <p:spPr bwMode="auto">
          <a:xfrm>
            <a:off x="-25400" y="10731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</a:pPr>
            <a:r>
              <a:rPr lang="es-ES" sz="1600" b="1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96282" name="Line 26"/>
          <p:cNvSpPr>
            <a:spLocks noChangeShapeType="1"/>
          </p:cNvSpPr>
          <p:nvPr/>
        </p:nvSpPr>
        <p:spPr bwMode="auto">
          <a:xfrm>
            <a:off x="-23813" y="5765800"/>
            <a:ext cx="1692276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6283" name="Line 27"/>
          <p:cNvSpPr>
            <a:spLocks noChangeShapeType="1"/>
          </p:cNvSpPr>
          <p:nvPr/>
        </p:nvSpPr>
        <p:spPr bwMode="auto">
          <a:xfrm>
            <a:off x="-20638" y="5357813"/>
            <a:ext cx="1692276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6284" name="Text Box 28"/>
          <p:cNvSpPr txBox="1">
            <a:spLocks noChangeArrowheads="1"/>
          </p:cNvSpPr>
          <p:nvPr/>
        </p:nvSpPr>
        <p:spPr bwMode="auto">
          <a:xfrm>
            <a:off x="-23813" y="1363663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Archivos</a:t>
            </a:r>
          </a:p>
        </p:txBody>
      </p:sp>
      <p:sp>
        <p:nvSpPr>
          <p:cNvPr id="96285" name="Text Box 29"/>
          <p:cNvSpPr txBox="1">
            <a:spLocks noChangeArrowheads="1"/>
          </p:cNvSpPr>
          <p:nvPr/>
        </p:nvSpPr>
        <p:spPr bwMode="auto">
          <a:xfrm>
            <a:off x="-23813" y="162877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96286" name="Text Box 30"/>
          <p:cNvSpPr txBox="1">
            <a:spLocks noChangeArrowheads="1"/>
          </p:cNvSpPr>
          <p:nvPr/>
        </p:nvSpPr>
        <p:spPr bwMode="auto">
          <a:xfrm>
            <a:off x="-23813" y="207962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Métodos de acceso</a:t>
            </a:r>
          </a:p>
        </p:txBody>
      </p:sp>
      <p:sp>
        <p:nvSpPr>
          <p:cNvPr id="96287" name="Text Box 31"/>
          <p:cNvSpPr txBox="1">
            <a:spLocks noChangeArrowheads="1"/>
          </p:cNvSpPr>
          <p:nvPr/>
        </p:nvSpPr>
        <p:spPr bwMode="auto">
          <a:xfrm>
            <a:off x="-23813" y="2511425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96288" name="Text Box 32"/>
          <p:cNvSpPr txBox="1">
            <a:spLocks noChangeArrowheads="1"/>
          </p:cNvSpPr>
          <p:nvPr/>
        </p:nvSpPr>
        <p:spPr bwMode="auto">
          <a:xfrm>
            <a:off x="-23813" y="277971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96289" name="Text Box 33"/>
          <p:cNvSpPr txBox="1">
            <a:spLocks noChangeArrowheads="1"/>
          </p:cNvSpPr>
          <p:nvPr/>
        </p:nvSpPr>
        <p:spPr bwMode="auto">
          <a:xfrm>
            <a:off x="-36513" y="30289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Directorios</a:t>
            </a:r>
          </a:p>
        </p:txBody>
      </p:sp>
      <p:sp>
        <p:nvSpPr>
          <p:cNvPr id="96290" name="Text Box 34"/>
          <p:cNvSpPr txBox="1">
            <a:spLocks noChangeArrowheads="1"/>
          </p:cNvSpPr>
          <p:nvPr/>
        </p:nvSpPr>
        <p:spPr bwMode="auto">
          <a:xfrm>
            <a:off x="-36513" y="3284538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96291" name="Text Box 35"/>
          <p:cNvSpPr txBox="1">
            <a:spLocks noChangeArrowheads="1"/>
          </p:cNvSpPr>
          <p:nvPr/>
        </p:nvSpPr>
        <p:spPr bwMode="auto">
          <a:xfrm>
            <a:off x="-36513" y="37036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Estructura</a:t>
            </a:r>
          </a:p>
        </p:txBody>
      </p:sp>
      <p:sp>
        <p:nvSpPr>
          <p:cNvPr id="96292" name="Text Box 36"/>
          <p:cNvSpPr txBox="1">
            <a:spLocks noChangeArrowheads="1"/>
          </p:cNvSpPr>
          <p:nvPr/>
        </p:nvSpPr>
        <p:spPr bwMode="auto">
          <a:xfrm>
            <a:off x="-36513" y="39195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96293" name="Text Box 37"/>
          <p:cNvSpPr txBox="1">
            <a:spLocks noChangeArrowheads="1"/>
          </p:cNvSpPr>
          <p:nvPr/>
        </p:nvSpPr>
        <p:spPr bwMode="auto">
          <a:xfrm>
            <a:off x="-36513" y="41576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96294" name="Text Box 38"/>
          <p:cNvSpPr txBox="1">
            <a:spLocks noChangeArrowheads="1"/>
          </p:cNvSpPr>
          <p:nvPr/>
        </p:nvSpPr>
        <p:spPr bwMode="auto">
          <a:xfrm>
            <a:off x="-36513" y="48688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Parámetros de diseño</a:t>
            </a:r>
          </a:p>
        </p:txBody>
      </p:sp>
      <p:sp>
        <p:nvSpPr>
          <p:cNvPr id="96295" name="Text Box 39"/>
          <p:cNvSpPr txBox="1">
            <a:spLocks noChangeArrowheads="1"/>
          </p:cNvSpPr>
          <p:nvPr/>
        </p:nvSpPr>
        <p:spPr bwMode="auto">
          <a:xfrm>
            <a:off x="-36513" y="52879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rgbClr val="FFFF00"/>
                </a:solidFill>
              </a:rPr>
              <a:t>Administración del espacio libre</a:t>
            </a:r>
          </a:p>
        </p:txBody>
      </p:sp>
      <p:sp>
        <p:nvSpPr>
          <p:cNvPr id="96296" name="Text Box 40"/>
          <p:cNvSpPr txBox="1">
            <a:spLocks noChangeArrowheads="1"/>
          </p:cNvSpPr>
          <p:nvPr/>
        </p:nvSpPr>
        <p:spPr bwMode="auto">
          <a:xfrm>
            <a:off x="-36513" y="57197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96297" name="AutoShape 41"/>
          <p:cNvSpPr>
            <a:spLocks noChangeArrowheads="1"/>
          </p:cNvSpPr>
          <p:nvPr/>
        </p:nvSpPr>
        <p:spPr bwMode="auto">
          <a:xfrm rot="-5400000">
            <a:off x="1705769" y="5534819"/>
            <a:ext cx="144462" cy="1397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298" name="Text Box 42"/>
          <p:cNvSpPr txBox="1">
            <a:spLocks noChangeArrowheads="1"/>
          </p:cNvSpPr>
          <p:nvPr/>
        </p:nvSpPr>
        <p:spPr bwMode="auto">
          <a:xfrm>
            <a:off x="-28575" y="4368800"/>
            <a:ext cx="2087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rgbClr val="FFFF00"/>
                </a:solidFill>
              </a:rPr>
              <a:t>Gestión del almacenamiento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993E-4C0F-40AA-B97C-FFC1E1A765EB}" type="slidenum">
              <a:rPr lang="es-ES"/>
              <a:pPr/>
              <a:t>34</a:t>
            </a:fld>
            <a:endParaRPr lang="es-ES"/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000">
                <a:solidFill>
                  <a:srgbClr val="000099"/>
                </a:solidFill>
              </a:rPr>
              <a:t>Administración del espacio libre</a:t>
            </a:r>
          </a:p>
        </p:txBody>
      </p:sp>
      <p:sp>
        <p:nvSpPr>
          <p:cNvPr id="9729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763713" y="1052513"/>
            <a:ext cx="7380287" cy="2592387"/>
          </a:xfrm>
          <a:noFill/>
          <a:ln/>
        </p:spPr>
        <p:txBody>
          <a:bodyPr/>
          <a:lstStyle/>
          <a:p>
            <a:pPr marL="342900" indent="-342900">
              <a:buFontTx/>
              <a:buNone/>
            </a:pPr>
            <a:r>
              <a:rPr lang="es-ES">
                <a:solidFill>
                  <a:srgbClr val="0066FF"/>
                </a:solidFill>
              </a:rPr>
              <a:t>Lista enlazada</a:t>
            </a:r>
          </a:p>
          <a:p>
            <a:pPr marL="342900" indent="-342900"/>
            <a:r>
              <a:rPr lang="es-ES" sz="2800"/>
              <a:t>Lista enlazada de bloques libres, con un enlace al primer bloque</a:t>
            </a:r>
          </a:p>
        </p:txBody>
      </p:sp>
      <p:sp>
        <p:nvSpPr>
          <p:cNvPr id="97370" name="Rectangle 90"/>
          <p:cNvSpPr>
            <a:spLocks noChangeArrowheads="1"/>
          </p:cNvSpPr>
          <p:nvPr/>
        </p:nvSpPr>
        <p:spPr bwMode="auto">
          <a:xfrm>
            <a:off x="1763713" y="2533650"/>
            <a:ext cx="4537075" cy="328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800">
                <a:solidFill>
                  <a:srgbClr val="003366"/>
                </a:solidFill>
              </a:rPr>
              <a:t>Ventajas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s-ES" sz="2400"/>
              <a:t>Homogeneidad con la implementación de archivos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800">
                <a:solidFill>
                  <a:srgbClr val="003366"/>
                </a:solidFill>
              </a:rPr>
              <a:t>Inconvenientes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s-ES" sz="2400"/>
              <a:t>Esquema poco eficiente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s-ES" sz="2400"/>
              <a:t>Tamaño muy variable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s-ES" sz="2400"/>
              <a:t>Dificultad para implementar la asignación contigua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endParaRPr lang="es-ES" sz="2000"/>
          </a:p>
        </p:txBody>
      </p:sp>
      <p:sp>
        <p:nvSpPr>
          <p:cNvPr id="97306" name="Oval 26"/>
          <p:cNvSpPr>
            <a:spLocks noChangeArrowheads="1"/>
          </p:cNvSpPr>
          <p:nvPr/>
        </p:nvSpPr>
        <p:spPr bwMode="auto">
          <a:xfrm>
            <a:off x="6469063" y="5962650"/>
            <a:ext cx="2592387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7307" name="Rectangle 27"/>
          <p:cNvSpPr>
            <a:spLocks noChangeArrowheads="1"/>
          </p:cNvSpPr>
          <p:nvPr/>
        </p:nvSpPr>
        <p:spPr bwMode="auto">
          <a:xfrm>
            <a:off x="6469063" y="3738563"/>
            <a:ext cx="2592387" cy="24241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7308" name="Oval 28"/>
          <p:cNvSpPr>
            <a:spLocks noChangeArrowheads="1"/>
          </p:cNvSpPr>
          <p:nvPr/>
        </p:nvSpPr>
        <p:spPr bwMode="auto">
          <a:xfrm>
            <a:off x="6469063" y="3535363"/>
            <a:ext cx="2592387" cy="3603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7309" name="Line 29"/>
          <p:cNvSpPr>
            <a:spLocks noChangeShapeType="1"/>
          </p:cNvSpPr>
          <p:nvPr/>
        </p:nvSpPr>
        <p:spPr bwMode="auto">
          <a:xfrm>
            <a:off x="6469063" y="3730625"/>
            <a:ext cx="0" cy="2432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7310" name="Line 30"/>
          <p:cNvSpPr>
            <a:spLocks noChangeShapeType="1"/>
          </p:cNvSpPr>
          <p:nvPr/>
        </p:nvSpPr>
        <p:spPr bwMode="auto">
          <a:xfrm>
            <a:off x="9061450" y="3738563"/>
            <a:ext cx="0" cy="2424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7311" name="Rectangle 31"/>
          <p:cNvSpPr>
            <a:spLocks noChangeArrowheads="1"/>
          </p:cNvSpPr>
          <p:nvPr/>
        </p:nvSpPr>
        <p:spPr bwMode="auto">
          <a:xfrm>
            <a:off x="8629650" y="411162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97312" name="Rectangle 32"/>
          <p:cNvSpPr>
            <a:spLocks noChangeArrowheads="1"/>
          </p:cNvSpPr>
          <p:nvPr/>
        </p:nvSpPr>
        <p:spPr bwMode="auto">
          <a:xfrm>
            <a:off x="6613525" y="467201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97313" name="Rectangle 33"/>
          <p:cNvSpPr>
            <a:spLocks noChangeArrowheads="1"/>
          </p:cNvSpPr>
          <p:nvPr/>
        </p:nvSpPr>
        <p:spPr bwMode="auto">
          <a:xfrm>
            <a:off x="7116763" y="467201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97314" name="Rectangle 34"/>
          <p:cNvSpPr>
            <a:spLocks noChangeArrowheads="1"/>
          </p:cNvSpPr>
          <p:nvPr/>
        </p:nvSpPr>
        <p:spPr bwMode="auto">
          <a:xfrm>
            <a:off x="6613525" y="5207000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97315" name="Rectangle 35"/>
          <p:cNvSpPr>
            <a:spLocks noChangeArrowheads="1"/>
          </p:cNvSpPr>
          <p:nvPr/>
        </p:nvSpPr>
        <p:spPr bwMode="auto">
          <a:xfrm>
            <a:off x="7116763" y="5207000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97316" name="Rectangle 36"/>
          <p:cNvSpPr>
            <a:spLocks noChangeArrowheads="1"/>
          </p:cNvSpPr>
          <p:nvPr/>
        </p:nvSpPr>
        <p:spPr bwMode="auto">
          <a:xfrm>
            <a:off x="7621588" y="5207000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97317" name="Rectangle 37"/>
          <p:cNvSpPr>
            <a:spLocks noChangeArrowheads="1"/>
          </p:cNvSpPr>
          <p:nvPr/>
        </p:nvSpPr>
        <p:spPr bwMode="auto">
          <a:xfrm>
            <a:off x="8126413" y="5207000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97318" name="Rectangle 38"/>
          <p:cNvSpPr>
            <a:spLocks noChangeArrowheads="1"/>
          </p:cNvSpPr>
          <p:nvPr/>
        </p:nvSpPr>
        <p:spPr bwMode="auto">
          <a:xfrm>
            <a:off x="8629650" y="5207000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97319" name="Rectangle 39"/>
          <p:cNvSpPr>
            <a:spLocks noChangeArrowheads="1"/>
          </p:cNvSpPr>
          <p:nvPr/>
        </p:nvSpPr>
        <p:spPr bwMode="auto">
          <a:xfrm>
            <a:off x="6613525" y="411956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97320" name="Rectangle 40"/>
          <p:cNvSpPr>
            <a:spLocks noChangeArrowheads="1"/>
          </p:cNvSpPr>
          <p:nvPr/>
        </p:nvSpPr>
        <p:spPr bwMode="auto">
          <a:xfrm>
            <a:off x="7116763" y="411956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97321" name="Rectangle 41"/>
          <p:cNvSpPr>
            <a:spLocks noChangeArrowheads="1"/>
          </p:cNvSpPr>
          <p:nvPr/>
        </p:nvSpPr>
        <p:spPr bwMode="auto">
          <a:xfrm>
            <a:off x="7621588" y="411956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97322" name="Rectangle 42"/>
          <p:cNvSpPr>
            <a:spLocks noChangeArrowheads="1"/>
          </p:cNvSpPr>
          <p:nvPr/>
        </p:nvSpPr>
        <p:spPr bwMode="auto">
          <a:xfrm>
            <a:off x="8126413" y="411956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97324" name="Rectangle 44"/>
          <p:cNvSpPr>
            <a:spLocks noChangeArrowheads="1"/>
          </p:cNvSpPr>
          <p:nvPr/>
        </p:nvSpPr>
        <p:spPr bwMode="auto">
          <a:xfrm>
            <a:off x="7640638" y="467836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97325" name="Rectangle 45"/>
          <p:cNvSpPr>
            <a:spLocks noChangeArrowheads="1"/>
          </p:cNvSpPr>
          <p:nvPr/>
        </p:nvSpPr>
        <p:spPr bwMode="auto">
          <a:xfrm>
            <a:off x="8145463" y="467836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97326" name="Rectangle 46"/>
          <p:cNvSpPr>
            <a:spLocks noChangeArrowheads="1"/>
          </p:cNvSpPr>
          <p:nvPr/>
        </p:nvSpPr>
        <p:spPr bwMode="auto">
          <a:xfrm>
            <a:off x="8648700" y="467836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97327" name="Text Box 47"/>
          <p:cNvSpPr txBox="1">
            <a:spLocks noChangeArrowheads="1"/>
          </p:cNvSpPr>
          <p:nvPr/>
        </p:nvSpPr>
        <p:spPr bwMode="auto">
          <a:xfrm>
            <a:off x="6611938" y="4098925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0</a:t>
            </a:r>
          </a:p>
        </p:txBody>
      </p:sp>
      <p:sp>
        <p:nvSpPr>
          <p:cNvPr id="97328" name="Text Box 48"/>
          <p:cNvSpPr txBox="1">
            <a:spLocks noChangeArrowheads="1"/>
          </p:cNvSpPr>
          <p:nvPr/>
        </p:nvSpPr>
        <p:spPr bwMode="auto">
          <a:xfrm>
            <a:off x="7129463" y="4106863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</a:t>
            </a:r>
          </a:p>
        </p:txBody>
      </p:sp>
      <p:sp>
        <p:nvSpPr>
          <p:cNvPr id="97329" name="Text Box 49"/>
          <p:cNvSpPr txBox="1">
            <a:spLocks noChangeArrowheads="1"/>
          </p:cNvSpPr>
          <p:nvPr/>
        </p:nvSpPr>
        <p:spPr bwMode="auto">
          <a:xfrm>
            <a:off x="7620000" y="4111625"/>
            <a:ext cx="36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2</a:t>
            </a:r>
          </a:p>
        </p:txBody>
      </p:sp>
      <p:sp>
        <p:nvSpPr>
          <p:cNvPr id="97330" name="Text Box 50"/>
          <p:cNvSpPr txBox="1">
            <a:spLocks noChangeArrowheads="1"/>
          </p:cNvSpPr>
          <p:nvPr/>
        </p:nvSpPr>
        <p:spPr bwMode="auto">
          <a:xfrm>
            <a:off x="8124825" y="4094163"/>
            <a:ext cx="36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3</a:t>
            </a:r>
          </a:p>
        </p:txBody>
      </p:sp>
      <p:sp>
        <p:nvSpPr>
          <p:cNvPr id="97331" name="Text Box 51"/>
          <p:cNvSpPr txBox="1">
            <a:spLocks noChangeArrowheads="1"/>
          </p:cNvSpPr>
          <p:nvPr/>
        </p:nvSpPr>
        <p:spPr bwMode="auto">
          <a:xfrm>
            <a:off x="8640763" y="4098925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4</a:t>
            </a:r>
          </a:p>
        </p:txBody>
      </p:sp>
      <p:sp>
        <p:nvSpPr>
          <p:cNvPr id="97332" name="Text Box 52"/>
          <p:cNvSpPr txBox="1">
            <a:spLocks noChangeArrowheads="1"/>
          </p:cNvSpPr>
          <p:nvPr/>
        </p:nvSpPr>
        <p:spPr bwMode="auto">
          <a:xfrm>
            <a:off x="6611938" y="4657725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5</a:t>
            </a:r>
          </a:p>
        </p:txBody>
      </p:sp>
      <p:sp>
        <p:nvSpPr>
          <p:cNvPr id="97333" name="Text Box 53"/>
          <p:cNvSpPr txBox="1">
            <a:spLocks noChangeArrowheads="1"/>
          </p:cNvSpPr>
          <p:nvPr/>
        </p:nvSpPr>
        <p:spPr bwMode="auto">
          <a:xfrm>
            <a:off x="7129463" y="4662488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6</a:t>
            </a:r>
          </a:p>
        </p:txBody>
      </p:sp>
      <p:sp>
        <p:nvSpPr>
          <p:cNvPr id="97334" name="Text Box 54"/>
          <p:cNvSpPr txBox="1">
            <a:spLocks noChangeArrowheads="1"/>
          </p:cNvSpPr>
          <p:nvPr/>
        </p:nvSpPr>
        <p:spPr bwMode="auto">
          <a:xfrm>
            <a:off x="7642225" y="4662488"/>
            <a:ext cx="36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7</a:t>
            </a:r>
          </a:p>
        </p:txBody>
      </p:sp>
      <p:sp>
        <p:nvSpPr>
          <p:cNvPr id="97335" name="Text Box 55"/>
          <p:cNvSpPr txBox="1">
            <a:spLocks noChangeArrowheads="1"/>
          </p:cNvSpPr>
          <p:nvPr/>
        </p:nvSpPr>
        <p:spPr bwMode="auto">
          <a:xfrm>
            <a:off x="8158163" y="4662488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8</a:t>
            </a:r>
          </a:p>
        </p:txBody>
      </p:sp>
      <p:sp>
        <p:nvSpPr>
          <p:cNvPr id="97336" name="Text Box 56"/>
          <p:cNvSpPr txBox="1">
            <a:spLocks noChangeArrowheads="1"/>
          </p:cNvSpPr>
          <p:nvPr/>
        </p:nvSpPr>
        <p:spPr bwMode="auto">
          <a:xfrm>
            <a:off x="8653463" y="4662488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9</a:t>
            </a:r>
          </a:p>
        </p:txBody>
      </p:sp>
      <p:sp>
        <p:nvSpPr>
          <p:cNvPr id="97337" name="Text Box 57"/>
          <p:cNvSpPr txBox="1">
            <a:spLocks noChangeArrowheads="1"/>
          </p:cNvSpPr>
          <p:nvPr/>
        </p:nvSpPr>
        <p:spPr bwMode="auto">
          <a:xfrm>
            <a:off x="6565900" y="5192713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10</a:t>
            </a:r>
          </a:p>
        </p:txBody>
      </p:sp>
      <p:sp>
        <p:nvSpPr>
          <p:cNvPr id="97338" name="Text Box 58"/>
          <p:cNvSpPr txBox="1">
            <a:spLocks noChangeArrowheads="1"/>
          </p:cNvSpPr>
          <p:nvPr/>
        </p:nvSpPr>
        <p:spPr bwMode="auto">
          <a:xfrm>
            <a:off x="7058025" y="5195888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11</a:t>
            </a:r>
          </a:p>
        </p:txBody>
      </p:sp>
      <p:sp>
        <p:nvSpPr>
          <p:cNvPr id="97339" name="Text Box 59"/>
          <p:cNvSpPr txBox="1">
            <a:spLocks noChangeArrowheads="1"/>
          </p:cNvSpPr>
          <p:nvPr/>
        </p:nvSpPr>
        <p:spPr bwMode="auto">
          <a:xfrm>
            <a:off x="7573963" y="5195888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12</a:t>
            </a:r>
          </a:p>
        </p:txBody>
      </p:sp>
      <p:sp>
        <p:nvSpPr>
          <p:cNvPr id="97340" name="Text Box 60"/>
          <p:cNvSpPr txBox="1">
            <a:spLocks noChangeArrowheads="1"/>
          </p:cNvSpPr>
          <p:nvPr/>
        </p:nvSpPr>
        <p:spPr bwMode="auto">
          <a:xfrm>
            <a:off x="8066088" y="5195888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13</a:t>
            </a:r>
          </a:p>
        </p:txBody>
      </p:sp>
      <p:sp>
        <p:nvSpPr>
          <p:cNvPr id="97341" name="Text Box 61"/>
          <p:cNvSpPr txBox="1">
            <a:spLocks noChangeArrowheads="1"/>
          </p:cNvSpPr>
          <p:nvPr/>
        </p:nvSpPr>
        <p:spPr bwMode="auto">
          <a:xfrm>
            <a:off x="8569325" y="5208588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14</a:t>
            </a:r>
          </a:p>
        </p:txBody>
      </p:sp>
      <p:sp>
        <p:nvSpPr>
          <p:cNvPr id="97342" name="Rectangle 62"/>
          <p:cNvSpPr>
            <a:spLocks noChangeArrowheads="1"/>
          </p:cNvSpPr>
          <p:nvPr/>
        </p:nvSpPr>
        <p:spPr bwMode="auto">
          <a:xfrm>
            <a:off x="6610350" y="5767388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97343" name="Rectangle 63"/>
          <p:cNvSpPr>
            <a:spLocks noChangeArrowheads="1"/>
          </p:cNvSpPr>
          <p:nvPr/>
        </p:nvSpPr>
        <p:spPr bwMode="auto">
          <a:xfrm>
            <a:off x="7113588" y="5767388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97344" name="Rectangle 64"/>
          <p:cNvSpPr>
            <a:spLocks noChangeArrowheads="1"/>
          </p:cNvSpPr>
          <p:nvPr/>
        </p:nvSpPr>
        <p:spPr bwMode="auto">
          <a:xfrm>
            <a:off x="7618413" y="5767388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97345" name="Rectangle 65"/>
          <p:cNvSpPr>
            <a:spLocks noChangeArrowheads="1"/>
          </p:cNvSpPr>
          <p:nvPr/>
        </p:nvSpPr>
        <p:spPr bwMode="auto">
          <a:xfrm>
            <a:off x="8123238" y="5767388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97346" name="Rectangle 66"/>
          <p:cNvSpPr>
            <a:spLocks noChangeArrowheads="1"/>
          </p:cNvSpPr>
          <p:nvPr/>
        </p:nvSpPr>
        <p:spPr bwMode="auto">
          <a:xfrm>
            <a:off x="8626475" y="5767388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97347" name="Text Box 67"/>
          <p:cNvSpPr txBox="1">
            <a:spLocks noChangeArrowheads="1"/>
          </p:cNvSpPr>
          <p:nvPr/>
        </p:nvSpPr>
        <p:spPr bwMode="auto">
          <a:xfrm>
            <a:off x="6537325" y="5751513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15</a:t>
            </a:r>
          </a:p>
        </p:txBody>
      </p:sp>
      <p:sp>
        <p:nvSpPr>
          <p:cNvPr id="97348" name="Text Box 68"/>
          <p:cNvSpPr txBox="1">
            <a:spLocks noChangeArrowheads="1"/>
          </p:cNvSpPr>
          <p:nvPr/>
        </p:nvSpPr>
        <p:spPr bwMode="auto">
          <a:xfrm>
            <a:off x="7075488" y="5767388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16</a:t>
            </a:r>
          </a:p>
        </p:txBody>
      </p:sp>
      <p:sp>
        <p:nvSpPr>
          <p:cNvPr id="97349" name="Text Box 69"/>
          <p:cNvSpPr txBox="1">
            <a:spLocks noChangeArrowheads="1"/>
          </p:cNvSpPr>
          <p:nvPr/>
        </p:nvSpPr>
        <p:spPr bwMode="auto">
          <a:xfrm>
            <a:off x="7570788" y="5767388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17</a:t>
            </a:r>
          </a:p>
        </p:txBody>
      </p:sp>
      <p:sp>
        <p:nvSpPr>
          <p:cNvPr id="97350" name="Text Box 70"/>
          <p:cNvSpPr txBox="1">
            <a:spLocks noChangeArrowheads="1"/>
          </p:cNvSpPr>
          <p:nvPr/>
        </p:nvSpPr>
        <p:spPr bwMode="auto">
          <a:xfrm>
            <a:off x="8062913" y="5767388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18</a:t>
            </a:r>
          </a:p>
        </p:txBody>
      </p:sp>
      <p:sp>
        <p:nvSpPr>
          <p:cNvPr id="97351" name="Text Box 71"/>
          <p:cNvSpPr txBox="1">
            <a:spLocks noChangeArrowheads="1"/>
          </p:cNvSpPr>
          <p:nvPr/>
        </p:nvSpPr>
        <p:spPr bwMode="auto">
          <a:xfrm>
            <a:off x="8566150" y="5767388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19</a:t>
            </a:r>
          </a:p>
        </p:txBody>
      </p:sp>
      <p:sp>
        <p:nvSpPr>
          <p:cNvPr id="97352" name="Freeform 72"/>
          <p:cNvSpPr>
            <a:spLocks/>
          </p:cNvSpPr>
          <p:nvPr/>
        </p:nvSpPr>
        <p:spPr bwMode="auto">
          <a:xfrm>
            <a:off x="6324600" y="4256088"/>
            <a:ext cx="288925" cy="503237"/>
          </a:xfrm>
          <a:custGeom>
            <a:avLst/>
            <a:gdLst/>
            <a:ahLst/>
            <a:cxnLst>
              <a:cxn ang="0">
                <a:pos x="182" y="0"/>
              </a:cxn>
              <a:cxn ang="0">
                <a:pos x="0" y="136"/>
              </a:cxn>
              <a:cxn ang="0">
                <a:pos x="182" y="317"/>
              </a:cxn>
            </a:cxnLst>
            <a:rect l="0" t="0" r="r" b="b"/>
            <a:pathLst>
              <a:path w="182" h="317">
                <a:moveTo>
                  <a:pt x="182" y="0"/>
                </a:moveTo>
                <a:cubicBezTo>
                  <a:pt x="91" y="41"/>
                  <a:pt x="0" y="83"/>
                  <a:pt x="0" y="136"/>
                </a:cubicBezTo>
                <a:cubicBezTo>
                  <a:pt x="0" y="189"/>
                  <a:pt x="159" y="272"/>
                  <a:pt x="182" y="317"/>
                </a:cubicBezTo>
              </a:path>
            </a:pathLst>
          </a:custGeom>
          <a:noFill/>
          <a:ln w="19050" cmpd="sng">
            <a:solidFill>
              <a:srgbClr val="000099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7353" name="Freeform 73"/>
          <p:cNvSpPr>
            <a:spLocks/>
          </p:cNvSpPr>
          <p:nvPr/>
        </p:nvSpPr>
        <p:spPr bwMode="auto">
          <a:xfrm>
            <a:off x="6900863" y="4398963"/>
            <a:ext cx="863600" cy="360362"/>
          </a:xfrm>
          <a:custGeom>
            <a:avLst/>
            <a:gdLst/>
            <a:ahLst/>
            <a:cxnLst>
              <a:cxn ang="0">
                <a:pos x="0" y="227"/>
              </a:cxn>
              <a:cxn ang="0">
                <a:pos x="136" y="46"/>
              </a:cxn>
              <a:cxn ang="0">
                <a:pos x="363" y="137"/>
              </a:cxn>
              <a:cxn ang="0">
                <a:pos x="544" y="0"/>
              </a:cxn>
            </a:cxnLst>
            <a:rect l="0" t="0" r="r" b="b"/>
            <a:pathLst>
              <a:path w="544" h="227">
                <a:moveTo>
                  <a:pt x="0" y="227"/>
                </a:moveTo>
                <a:cubicBezTo>
                  <a:pt x="38" y="144"/>
                  <a:pt x="76" y="61"/>
                  <a:pt x="136" y="46"/>
                </a:cubicBezTo>
                <a:cubicBezTo>
                  <a:pt x="196" y="31"/>
                  <a:pt x="295" y="145"/>
                  <a:pt x="363" y="137"/>
                </a:cubicBezTo>
                <a:cubicBezTo>
                  <a:pt x="431" y="129"/>
                  <a:pt x="487" y="64"/>
                  <a:pt x="544" y="0"/>
                </a:cubicBezTo>
              </a:path>
            </a:pathLst>
          </a:custGeom>
          <a:noFill/>
          <a:ln w="19050" cmpd="sng">
            <a:solidFill>
              <a:srgbClr val="000099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7354" name="Freeform 74"/>
          <p:cNvSpPr>
            <a:spLocks/>
          </p:cNvSpPr>
          <p:nvPr/>
        </p:nvSpPr>
        <p:spPr bwMode="auto">
          <a:xfrm>
            <a:off x="7908925" y="4256088"/>
            <a:ext cx="144463" cy="1511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544"/>
              </a:cxn>
              <a:cxn ang="0">
                <a:pos x="0" y="952"/>
              </a:cxn>
            </a:cxnLst>
            <a:rect l="0" t="0" r="r" b="b"/>
            <a:pathLst>
              <a:path w="91" h="952">
                <a:moveTo>
                  <a:pt x="0" y="0"/>
                </a:moveTo>
                <a:cubicBezTo>
                  <a:pt x="45" y="192"/>
                  <a:pt x="91" y="385"/>
                  <a:pt x="91" y="544"/>
                </a:cubicBezTo>
                <a:cubicBezTo>
                  <a:pt x="91" y="703"/>
                  <a:pt x="45" y="884"/>
                  <a:pt x="0" y="952"/>
                </a:cubicBezTo>
              </a:path>
            </a:pathLst>
          </a:custGeom>
          <a:noFill/>
          <a:ln w="19050" cmpd="sng">
            <a:solidFill>
              <a:srgbClr val="000099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7355" name="Line 75"/>
          <p:cNvSpPr>
            <a:spLocks noChangeShapeType="1"/>
          </p:cNvSpPr>
          <p:nvPr/>
        </p:nvSpPr>
        <p:spPr bwMode="auto">
          <a:xfrm flipH="1" flipV="1">
            <a:off x="7405688" y="4975225"/>
            <a:ext cx="215900" cy="93662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7356" name="Freeform 76"/>
          <p:cNvSpPr>
            <a:spLocks/>
          </p:cNvSpPr>
          <p:nvPr/>
        </p:nvSpPr>
        <p:spPr bwMode="auto">
          <a:xfrm>
            <a:off x="6456363" y="4975225"/>
            <a:ext cx="660400" cy="792163"/>
          </a:xfrm>
          <a:custGeom>
            <a:avLst/>
            <a:gdLst/>
            <a:ahLst/>
            <a:cxnLst>
              <a:cxn ang="0">
                <a:pos x="416" y="0"/>
              </a:cxn>
              <a:cxn ang="0">
                <a:pos x="53" y="91"/>
              </a:cxn>
              <a:cxn ang="0">
                <a:pos x="99" y="499"/>
              </a:cxn>
            </a:cxnLst>
            <a:rect l="0" t="0" r="r" b="b"/>
            <a:pathLst>
              <a:path w="416" h="499">
                <a:moveTo>
                  <a:pt x="416" y="0"/>
                </a:moveTo>
                <a:cubicBezTo>
                  <a:pt x="261" y="4"/>
                  <a:pt x="106" y="8"/>
                  <a:pt x="53" y="91"/>
                </a:cubicBezTo>
                <a:cubicBezTo>
                  <a:pt x="0" y="174"/>
                  <a:pt x="49" y="336"/>
                  <a:pt x="99" y="499"/>
                </a:cubicBezTo>
              </a:path>
            </a:pathLst>
          </a:custGeom>
          <a:noFill/>
          <a:ln w="19050" cmpd="sng">
            <a:solidFill>
              <a:srgbClr val="000099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97357" name="Group 77"/>
          <p:cNvGrpSpPr>
            <a:grpSpLocks/>
          </p:cNvGrpSpPr>
          <p:nvPr/>
        </p:nvGrpSpPr>
        <p:grpSpPr bwMode="auto">
          <a:xfrm>
            <a:off x="8605838" y="6521450"/>
            <a:ext cx="288925" cy="119063"/>
            <a:chOff x="1882" y="3475"/>
            <a:chExt cx="182" cy="75"/>
          </a:xfrm>
        </p:grpSpPr>
        <p:sp>
          <p:nvSpPr>
            <p:cNvPr id="97358" name="Line 78"/>
            <p:cNvSpPr>
              <a:spLocks noChangeShapeType="1"/>
            </p:cNvSpPr>
            <p:nvPr/>
          </p:nvSpPr>
          <p:spPr bwMode="auto">
            <a:xfrm>
              <a:off x="1882" y="3475"/>
              <a:ext cx="18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97359" name="Line 79"/>
            <p:cNvSpPr>
              <a:spLocks noChangeShapeType="1"/>
            </p:cNvSpPr>
            <p:nvPr/>
          </p:nvSpPr>
          <p:spPr bwMode="auto">
            <a:xfrm>
              <a:off x="1951" y="3550"/>
              <a:ext cx="45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97360" name="Line 80"/>
            <p:cNvSpPr>
              <a:spLocks noChangeShapeType="1"/>
            </p:cNvSpPr>
            <p:nvPr/>
          </p:nvSpPr>
          <p:spPr bwMode="auto">
            <a:xfrm>
              <a:off x="1927" y="3513"/>
              <a:ext cx="91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7361" name="Freeform 81"/>
          <p:cNvSpPr>
            <a:spLocks/>
          </p:cNvSpPr>
          <p:nvPr/>
        </p:nvSpPr>
        <p:spPr bwMode="auto">
          <a:xfrm>
            <a:off x="6900863" y="5911850"/>
            <a:ext cx="1728787" cy="384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2" y="227"/>
              </a:cxn>
              <a:cxn ang="0">
                <a:pos x="1089" y="91"/>
              </a:cxn>
            </a:cxnLst>
            <a:rect l="0" t="0" r="r" b="b"/>
            <a:pathLst>
              <a:path w="1089" h="242">
                <a:moveTo>
                  <a:pt x="0" y="0"/>
                </a:moveTo>
                <a:cubicBezTo>
                  <a:pt x="0" y="106"/>
                  <a:pt x="1" y="212"/>
                  <a:pt x="182" y="227"/>
                </a:cubicBezTo>
                <a:cubicBezTo>
                  <a:pt x="363" y="242"/>
                  <a:pt x="726" y="166"/>
                  <a:pt x="1089" y="91"/>
                </a:cubicBezTo>
              </a:path>
            </a:pathLst>
          </a:custGeom>
          <a:noFill/>
          <a:ln w="19050" cmpd="sng">
            <a:solidFill>
              <a:srgbClr val="000099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97367" name="Group 87"/>
          <p:cNvGrpSpPr>
            <a:grpSpLocks/>
          </p:cNvGrpSpPr>
          <p:nvPr/>
        </p:nvGrpSpPr>
        <p:grpSpPr bwMode="auto">
          <a:xfrm>
            <a:off x="6311900" y="2743200"/>
            <a:ext cx="1381125" cy="581025"/>
            <a:chOff x="2736" y="2659"/>
            <a:chExt cx="870" cy="366"/>
          </a:xfrm>
        </p:grpSpPr>
        <p:sp>
          <p:nvSpPr>
            <p:cNvPr id="97366" name="Rectangle 86"/>
            <p:cNvSpPr>
              <a:spLocks noChangeArrowheads="1"/>
            </p:cNvSpPr>
            <p:nvPr/>
          </p:nvSpPr>
          <p:spPr bwMode="auto">
            <a:xfrm>
              <a:off x="2736" y="2681"/>
              <a:ext cx="817" cy="31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7364" name="Text Box 84"/>
            <p:cNvSpPr txBox="1">
              <a:spLocks noChangeArrowheads="1"/>
            </p:cNvSpPr>
            <p:nvPr/>
          </p:nvSpPr>
          <p:spPr bwMode="auto">
            <a:xfrm>
              <a:off x="2744" y="2659"/>
              <a:ext cx="86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Primer bloque libre</a:t>
              </a:r>
            </a:p>
          </p:txBody>
        </p:sp>
      </p:grpSp>
      <p:sp>
        <p:nvSpPr>
          <p:cNvPr id="97371" name="Line 91"/>
          <p:cNvSpPr>
            <a:spLocks noChangeShapeType="1"/>
          </p:cNvSpPr>
          <p:nvPr/>
        </p:nvSpPr>
        <p:spPr bwMode="auto">
          <a:xfrm>
            <a:off x="8750300" y="6054725"/>
            <a:ext cx="0" cy="431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7374" name="Freeform 94"/>
          <p:cNvSpPr>
            <a:spLocks/>
          </p:cNvSpPr>
          <p:nvPr/>
        </p:nvSpPr>
        <p:spPr bwMode="auto">
          <a:xfrm>
            <a:off x="6877050" y="2997200"/>
            <a:ext cx="1485900" cy="1152525"/>
          </a:xfrm>
          <a:custGeom>
            <a:avLst/>
            <a:gdLst/>
            <a:ahLst/>
            <a:cxnLst>
              <a:cxn ang="0">
                <a:pos x="453" y="0"/>
              </a:cxn>
              <a:cxn ang="0">
                <a:pos x="861" y="272"/>
              </a:cxn>
              <a:cxn ang="0">
                <a:pos x="0" y="726"/>
              </a:cxn>
            </a:cxnLst>
            <a:rect l="0" t="0" r="r" b="b"/>
            <a:pathLst>
              <a:path w="936" h="726">
                <a:moveTo>
                  <a:pt x="453" y="0"/>
                </a:moveTo>
                <a:cubicBezTo>
                  <a:pt x="694" y="75"/>
                  <a:pt x="936" y="151"/>
                  <a:pt x="861" y="272"/>
                </a:cubicBezTo>
                <a:cubicBezTo>
                  <a:pt x="786" y="393"/>
                  <a:pt x="174" y="643"/>
                  <a:pt x="0" y="726"/>
                </a:cubicBezTo>
              </a:path>
            </a:pathLst>
          </a:custGeom>
          <a:noFill/>
          <a:ln w="19050" cmpd="sng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7376" name="Text Box 96"/>
          <p:cNvSpPr txBox="1">
            <a:spLocks noChangeArrowheads="1"/>
          </p:cNvSpPr>
          <p:nvPr/>
        </p:nvSpPr>
        <p:spPr bwMode="auto">
          <a:xfrm>
            <a:off x="-25400" y="10731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</a:pPr>
            <a:r>
              <a:rPr lang="es-ES" sz="1600" b="1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97377" name="Line 97"/>
          <p:cNvSpPr>
            <a:spLocks noChangeShapeType="1"/>
          </p:cNvSpPr>
          <p:nvPr/>
        </p:nvSpPr>
        <p:spPr bwMode="auto">
          <a:xfrm>
            <a:off x="-23813" y="5765800"/>
            <a:ext cx="1692276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7378" name="Line 98"/>
          <p:cNvSpPr>
            <a:spLocks noChangeShapeType="1"/>
          </p:cNvSpPr>
          <p:nvPr/>
        </p:nvSpPr>
        <p:spPr bwMode="auto">
          <a:xfrm>
            <a:off x="-20638" y="5357813"/>
            <a:ext cx="1692276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7379" name="Text Box 99"/>
          <p:cNvSpPr txBox="1">
            <a:spLocks noChangeArrowheads="1"/>
          </p:cNvSpPr>
          <p:nvPr/>
        </p:nvSpPr>
        <p:spPr bwMode="auto">
          <a:xfrm>
            <a:off x="-23813" y="1363663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Archivos</a:t>
            </a:r>
          </a:p>
        </p:txBody>
      </p:sp>
      <p:sp>
        <p:nvSpPr>
          <p:cNvPr id="97380" name="Text Box 100"/>
          <p:cNvSpPr txBox="1">
            <a:spLocks noChangeArrowheads="1"/>
          </p:cNvSpPr>
          <p:nvPr/>
        </p:nvSpPr>
        <p:spPr bwMode="auto">
          <a:xfrm>
            <a:off x="-23813" y="162877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97381" name="Text Box 101"/>
          <p:cNvSpPr txBox="1">
            <a:spLocks noChangeArrowheads="1"/>
          </p:cNvSpPr>
          <p:nvPr/>
        </p:nvSpPr>
        <p:spPr bwMode="auto">
          <a:xfrm>
            <a:off x="-23813" y="207962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Métodos de acceso</a:t>
            </a:r>
          </a:p>
        </p:txBody>
      </p:sp>
      <p:sp>
        <p:nvSpPr>
          <p:cNvPr id="97382" name="Text Box 102"/>
          <p:cNvSpPr txBox="1">
            <a:spLocks noChangeArrowheads="1"/>
          </p:cNvSpPr>
          <p:nvPr/>
        </p:nvSpPr>
        <p:spPr bwMode="auto">
          <a:xfrm>
            <a:off x="-23813" y="2511425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97383" name="Text Box 103"/>
          <p:cNvSpPr txBox="1">
            <a:spLocks noChangeArrowheads="1"/>
          </p:cNvSpPr>
          <p:nvPr/>
        </p:nvSpPr>
        <p:spPr bwMode="auto">
          <a:xfrm>
            <a:off x="-23813" y="277971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97384" name="Text Box 104"/>
          <p:cNvSpPr txBox="1">
            <a:spLocks noChangeArrowheads="1"/>
          </p:cNvSpPr>
          <p:nvPr/>
        </p:nvSpPr>
        <p:spPr bwMode="auto">
          <a:xfrm>
            <a:off x="-36513" y="30289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Directorios</a:t>
            </a:r>
          </a:p>
        </p:txBody>
      </p:sp>
      <p:sp>
        <p:nvSpPr>
          <p:cNvPr id="97385" name="Text Box 105"/>
          <p:cNvSpPr txBox="1">
            <a:spLocks noChangeArrowheads="1"/>
          </p:cNvSpPr>
          <p:nvPr/>
        </p:nvSpPr>
        <p:spPr bwMode="auto">
          <a:xfrm>
            <a:off x="-36513" y="3284538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97386" name="Text Box 106"/>
          <p:cNvSpPr txBox="1">
            <a:spLocks noChangeArrowheads="1"/>
          </p:cNvSpPr>
          <p:nvPr/>
        </p:nvSpPr>
        <p:spPr bwMode="auto">
          <a:xfrm>
            <a:off x="-36513" y="37036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Estructura</a:t>
            </a:r>
          </a:p>
        </p:txBody>
      </p:sp>
      <p:sp>
        <p:nvSpPr>
          <p:cNvPr id="97387" name="Text Box 107"/>
          <p:cNvSpPr txBox="1">
            <a:spLocks noChangeArrowheads="1"/>
          </p:cNvSpPr>
          <p:nvPr/>
        </p:nvSpPr>
        <p:spPr bwMode="auto">
          <a:xfrm>
            <a:off x="-36513" y="39195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97388" name="Text Box 108"/>
          <p:cNvSpPr txBox="1">
            <a:spLocks noChangeArrowheads="1"/>
          </p:cNvSpPr>
          <p:nvPr/>
        </p:nvSpPr>
        <p:spPr bwMode="auto">
          <a:xfrm>
            <a:off x="-36513" y="41576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97389" name="Text Box 109"/>
          <p:cNvSpPr txBox="1">
            <a:spLocks noChangeArrowheads="1"/>
          </p:cNvSpPr>
          <p:nvPr/>
        </p:nvSpPr>
        <p:spPr bwMode="auto">
          <a:xfrm>
            <a:off x="-36513" y="48688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Parámetros de diseño</a:t>
            </a:r>
          </a:p>
        </p:txBody>
      </p:sp>
      <p:sp>
        <p:nvSpPr>
          <p:cNvPr id="97390" name="Text Box 110"/>
          <p:cNvSpPr txBox="1">
            <a:spLocks noChangeArrowheads="1"/>
          </p:cNvSpPr>
          <p:nvPr/>
        </p:nvSpPr>
        <p:spPr bwMode="auto">
          <a:xfrm>
            <a:off x="-36513" y="52879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rgbClr val="FFFF00"/>
                </a:solidFill>
              </a:rPr>
              <a:t>Administración del espacio libre</a:t>
            </a:r>
          </a:p>
        </p:txBody>
      </p:sp>
      <p:sp>
        <p:nvSpPr>
          <p:cNvPr id="97391" name="Text Box 111"/>
          <p:cNvSpPr txBox="1">
            <a:spLocks noChangeArrowheads="1"/>
          </p:cNvSpPr>
          <p:nvPr/>
        </p:nvSpPr>
        <p:spPr bwMode="auto">
          <a:xfrm>
            <a:off x="-36513" y="57197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97392" name="AutoShape 112"/>
          <p:cNvSpPr>
            <a:spLocks noChangeArrowheads="1"/>
          </p:cNvSpPr>
          <p:nvPr/>
        </p:nvSpPr>
        <p:spPr bwMode="auto">
          <a:xfrm rot="-5400000">
            <a:off x="1705769" y="5534819"/>
            <a:ext cx="144462" cy="1397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7393" name="Text Box 113"/>
          <p:cNvSpPr txBox="1">
            <a:spLocks noChangeArrowheads="1"/>
          </p:cNvSpPr>
          <p:nvPr/>
        </p:nvSpPr>
        <p:spPr bwMode="auto">
          <a:xfrm>
            <a:off x="-28575" y="4368800"/>
            <a:ext cx="2087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rgbClr val="FFFF00"/>
                </a:solidFill>
              </a:rPr>
              <a:t>Gestión del almacenamiento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7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7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7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7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7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7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7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7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7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9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9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9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9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9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9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9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9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97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97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97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9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97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9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9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97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9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9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9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9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9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9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9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9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9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00" fill="hold"/>
                                        <p:tgtEl>
                                          <p:spTgt spid="973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152" dur="1000" fill="hold"/>
                                        <p:tgtEl>
                                          <p:spTgt spid="973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00" fill="hold"/>
                                        <p:tgtEl>
                                          <p:spTgt spid="973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9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500"/>
                            </p:stCondLst>
                            <p:childTnLst>
                              <p:par>
                                <p:cTn id="15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1000" fill="hold"/>
                                        <p:tgtEl>
                                          <p:spTgt spid="973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161" dur="1000" fill="hold"/>
                                        <p:tgtEl>
                                          <p:spTgt spid="973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1000" fill="hold"/>
                                        <p:tgtEl>
                                          <p:spTgt spid="973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5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9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000"/>
                            </p:stCondLst>
                            <p:childTnLst>
                              <p:par>
                                <p:cTn id="16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1000" fill="hold"/>
                                        <p:tgtEl>
                                          <p:spTgt spid="973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170" dur="1000" fill="hold"/>
                                        <p:tgtEl>
                                          <p:spTgt spid="973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1000" fill="hold"/>
                                        <p:tgtEl>
                                          <p:spTgt spid="973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0"/>
                            </p:stCondLst>
                            <p:childTnLst>
                              <p:par>
                                <p:cTn id="1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9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1000" fill="hold"/>
                                        <p:tgtEl>
                                          <p:spTgt spid="973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179" dur="1000" fill="hold"/>
                                        <p:tgtEl>
                                          <p:spTgt spid="973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1000" fill="hold"/>
                                        <p:tgtEl>
                                          <p:spTgt spid="973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6500"/>
                            </p:stCondLst>
                            <p:childTnLst>
                              <p:par>
                                <p:cTn id="1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9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7000"/>
                            </p:stCondLst>
                            <p:childTnLst>
                              <p:par>
                                <p:cTn id="18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1000" fill="hold"/>
                                        <p:tgtEl>
                                          <p:spTgt spid="973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188" dur="1000" fill="hold"/>
                                        <p:tgtEl>
                                          <p:spTgt spid="973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1000" fill="hold"/>
                                        <p:tgtEl>
                                          <p:spTgt spid="973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8000"/>
                            </p:stCondLst>
                            <p:childTnLst>
                              <p:par>
                                <p:cTn id="1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9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8500"/>
                            </p:stCondLst>
                            <p:childTnLst>
                              <p:par>
                                <p:cTn id="19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1000" fill="hold"/>
                                        <p:tgtEl>
                                          <p:spTgt spid="973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197" dur="1000" fill="hold"/>
                                        <p:tgtEl>
                                          <p:spTgt spid="973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1000" fill="hold"/>
                                        <p:tgtEl>
                                          <p:spTgt spid="973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950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9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1000" fill="hold"/>
                                        <p:tgtEl>
                                          <p:spTgt spid="973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206" dur="1000" fill="hold"/>
                                        <p:tgtEl>
                                          <p:spTgt spid="973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1000" fill="hold"/>
                                        <p:tgtEl>
                                          <p:spTgt spid="973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9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1500"/>
                            </p:stCondLst>
                            <p:childTnLst>
                              <p:par>
                                <p:cTn id="2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9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06" grpId="0" animBg="1"/>
      <p:bldP spid="97307" grpId="0" animBg="1"/>
      <p:bldP spid="97308" grpId="0" animBg="1"/>
      <p:bldP spid="97309" grpId="0" animBg="1"/>
      <p:bldP spid="97310" grpId="0" animBg="1"/>
      <p:bldP spid="97311" grpId="0" animBg="1"/>
      <p:bldP spid="97312" grpId="0" animBg="1"/>
      <p:bldP spid="97313" grpId="0" animBg="1"/>
      <p:bldP spid="97314" grpId="0" animBg="1"/>
      <p:bldP spid="97315" grpId="0" animBg="1"/>
      <p:bldP spid="97316" grpId="0" animBg="1"/>
      <p:bldP spid="97317" grpId="0" animBg="1"/>
      <p:bldP spid="97318" grpId="0" animBg="1"/>
      <p:bldP spid="97319" grpId="0" animBg="1"/>
      <p:bldP spid="97320" grpId="0" animBg="1"/>
      <p:bldP spid="97321" grpId="0" animBg="1"/>
      <p:bldP spid="97322" grpId="0" animBg="1"/>
      <p:bldP spid="97324" grpId="0" animBg="1"/>
      <p:bldP spid="97325" grpId="0" animBg="1"/>
      <p:bldP spid="97326" grpId="0" animBg="1"/>
      <p:bldP spid="97327" grpId="0"/>
      <p:bldP spid="97328" grpId="0"/>
      <p:bldP spid="97329" grpId="0"/>
      <p:bldP spid="97330" grpId="0"/>
      <p:bldP spid="97331" grpId="0"/>
      <p:bldP spid="97332" grpId="0"/>
      <p:bldP spid="97333" grpId="0"/>
      <p:bldP spid="97334" grpId="0"/>
      <p:bldP spid="97335" grpId="0"/>
      <p:bldP spid="97336" grpId="0"/>
      <p:bldP spid="97337" grpId="0"/>
      <p:bldP spid="97338" grpId="0"/>
      <p:bldP spid="97339" grpId="0"/>
      <p:bldP spid="97340" grpId="0"/>
      <p:bldP spid="97341" grpId="0"/>
      <p:bldP spid="97342" grpId="0" animBg="1"/>
      <p:bldP spid="97343" grpId="0" animBg="1"/>
      <p:bldP spid="97344" grpId="0" animBg="1"/>
      <p:bldP spid="97345" grpId="0" animBg="1"/>
      <p:bldP spid="97346" grpId="0" animBg="1"/>
      <p:bldP spid="97347" grpId="0"/>
      <p:bldP spid="97348" grpId="0"/>
      <p:bldP spid="97349" grpId="0"/>
      <p:bldP spid="97350" grpId="0"/>
      <p:bldP spid="97351" grpId="0"/>
      <p:bldP spid="97352" grpId="0" animBg="1"/>
      <p:bldP spid="97353" grpId="0" animBg="1"/>
      <p:bldP spid="97354" grpId="0" animBg="1"/>
      <p:bldP spid="97355" grpId="0" animBg="1"/>
      <p:bldP spid="97356" grpId="0" animBg="1"/>
      <p:bldP spid="97361" grpId="0" animBg="1"/>
      <p:bldP spid="97371" grpId="0" animBg="1"/>
      <p:bldP spid="9737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7E3-0B0F-4346-B60D-1761A56D5712}" type="slidenum">
              <a:rPr lang="es-ES"/>
              <a:pPr/>
              <a:t>35</a:t>
            </a:fld>
            <a:endParaRPr lang="es-E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000">
                <a:solidFill>
                  <a:srgbClr val="000099"/>
                </a:solidFill>
              </a:rPr>
              <a:t>Administración del espacio libre</a:t>
            </a:r>
          </a:p>
        </p:txBody>
      </p:sp>
      <p:sp>
        <p:nvSpPr>
          <p:cNvPr id="9831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763713" y="1052513"/>
            <a:ext cx="7380287" cy="2592387"/>
          </a:xfrm>
          <a:noFill/>
          <a:ln/>
        </p:spPr>
        <p:txBody>
          <a:bodyPr/>
          <a:lstStyle/>
          <a:p>
            <a:pPr marL="342900" indent="-342900">
              <a:buFontTx/>
              <a:buNone/>
            </a:pPr>
            <a:r>
              <a:rPr lang="es-ES">
                <a:solidFill>
                  <a:srgbClr val="0066FF"/>
                </a:solidFill>
              </a:rPr>
              <a:t>Lista de índices</a:t>
            </a:r>
          </a:p>
          <a:p>
            <a:pPr marL="342900" indent="-342900"/>
            <a:r>
              <a:rPr lang="es-ES" sz="2800"/>
              <a:t>Lista enlazada de bloques que contienen punteros a los bloques libres</a:t>
            </a:r>
          </a:p>
        </p:txBody>
      </p:sp>
      <p:sp>
        <p:nvSpPr>
          <p:cNvPr id="98397" name="Rectangle 93"/>
          <p:cNvSpPr>
            <a:spLocks noChangeArrowheads="1"/>
          </p:cNvSpPr>
          <p:nvPr/>
        </p:nvSpPr>
        <p:spPr bwMode="auto">
          <a:xfrm>
            <a:off x="1712913" y="4173538"/>
            <a:ext cx="7777162" cy="267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800">
                <a:solidFill>
                  <a:srgbClr val="003366"/>
                </a:solidFill>
              </a:rPr>
              <a:t>Ventajas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400"/>
              <a:t>Homogeneidad con la implementación de  archivos</a:t>
            </a:r>
            <a:endParaRPr lang="es-ES" sz="2300"/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800">
                <a:solidFill>
                  <a:srgbClr val="003366"/>
                </a:solidFill>
              </a:rPr>
              <a:t>Inconvenientes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Tamaño variable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Dificultad para implementar la asignación contigua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endParaRPr lang="es-ES" sz="2300"/>
          </a:p>
        </p:txBody>
      </p:sp>
      <p:sp>
        <p:nvSpPr>
          <p:cNvPr id="98330" name="Rectangle 26"/>
          <p:cNvSpPr>
            <a:spLocks noChangeArrowheads="1"/>
          </p:cNvSpPr>
          <p:nvPr/>
        </p:nvSpPr>
        <p:spPr bwMode="auto">
          <a:xfrm>
            <a:off x="2416175" y="2778125"/>
            <a:ext cx="790575" cy="136842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2593975" y="2746375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23</a:t>
            </a:r>
          </a:p>
        </p:txBody>
      </p:sp>
      <p:sp>
        <p:nvSpPr>
          <p:cNvPr id="98332" name="Text Box 28"/>
          <p:cNvSpPr txBox="1">
            <a:spLocks noChangeArrowheads="1"/>
          </p:cNvSpPr>
          <p:nvPr/>
        </p:nvSpPr>
        <p:spPr bwMode="auto">
          <a:xfrm>
            <a:off x="2520950" y="3000375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118</a:t>
            </a:r>
          </a:p>
        </p:txBody>
      </p:sp>
      <p:sp>
        <p:nvSpPr>
          <p:cNvPr id="98333" name="Text Box 29"/>
          <p:cNvSpPr txBox="1">
            <a:spLocks noChangeArrowheads="1"/>
          </p:cNvSpPr>
          <p:nvPr/>
        </p:nvSpPr>
        <p:spPr bwMode="auto">
          <a:xfrm>
            <a:off x="2657475" y="3275013"/>
            <a:ext cx="574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3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2559050" y="3554413"/>
            <a:ext cx="574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18</a:t>
            </a:r>
          </a:p>
        </p:txBody>
      </p:sp>
      <p:sp>
        <p:nvSpPr>
          <p:cNvPr id="98336" name="Line 32"/>
          <p:cNvSpPr>
            <a:spLocks noChangeShapeType="1"/>
          </p:cNvSpPr>
          <p:nvPr/>
        </p:nvSpPr>
        <p:spPr bwMode="auto">
          <a:xfrm>
            <a:off x="2416175" y="3044825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8337" name="Line 33"/>
          <p:cNvSpPr>
            <a:spLocks noChangeShapeType="1"/>
          </p:cNvSpPr>
          <p:nvPr/>
        </p:nvSpPr>
        <p:spPr bwMode="auto">
          <a:xfrm>
            <a:off x="2424113" y="3316288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8338" name="Line 34"/>
          <p:cNvSpPr>
            <a:spLocks noChangeShapeType="1"/>
          </p:cNvSpPr>
          <p:nvPr/>
        </p:nvSpPr>
        <p:spPr bwMode="auto">
          <a:xfrm>
            <a:off x="2416175" y="3582988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8339" name="Line 35"/>
          <p:cNvSpPr>
            <a:spLocks noChangeShapeType="1"/>
          </p:cNvSpPr>
          <p:nvPr/>
        </p:nvSpPr>
        <p:spPr bwMode="auto">
          <a:xfrm>
            <a:off x="2411413" y="3854450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8340" name="Rectangle 36"/>
          <p:cNvSpPr>
            <a:spLocks noChangeArrowheads="1"/>
          </p:cNvSpPr>
          <p:nvPr/>
        </p:nvSpPr>
        <p:spPr bwMode="auto">
          <a:xfrm>
            <a:off x="4029075" y="2778125"/>
            <a:ext cx="790575" cy="136842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8341" name="Text Box 37"/>
          <p:cNvSpPr txBox="1">
            <a:spLocks noChangeArrowheads="1"/>
          </p:cNvSpPr>
          <p:nvPr/>
        </p:nvSpPr>
        <p:spPr bwMode="auto">
          <a:xfrm>
            <a:off x="4181475" y="2746375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38</a:t>
            </a:r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4171950" y="3000375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56</a:t>
            </a:r>
          </a:p>
        </p:txBody>
      </p:sp>
      <p:sp>
        <p:nvSpPr>
          <p:cNvPr id="98343" name="Text Box 39"/>
          <p:cNvSpPr txBox="1">
            <a:spLocks noChangeArrowheads="1"/>
          </p:cNvSpPr>
          <p:nvPr/>
        </p:nvSpPr>
        <p:spPr bwMode="auto">
          <a:xfrm>
            <a:off x="4181475" y="3275013"/>
            <a:ext cx="574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90</a:t>
            </a:r>
          </a:p>
        </p:txBody>
      </p:sp>
      <p:sp>
        <p:nvSpPr>
          <p:cNvPr id="98344" name="Text Box 40"/>
          <p:cNvSpPr txBox="1">
            <a:spLocks noChangeArrowheads="1"/>
          </p:cNvSpPr>
          <p:nvPr/>
        </p:nvSpPr>
        <p:spPr bwMode="auto">
          <a:xfrm>
            <a:off x="4171950" y="3554413"/>
            <a:ext cx="574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13</a:t>
            </a:r>
          </a:p>
        </p:txBody>
      </p:sp>
      <p:sp>
        <p:nvSpPr>
          <p:cNvPr id="98346" name="Line 42"/>
          <p:cNvSpPr>
            <a:spLocks noChangeShapeType="1"/>
          </p:cNvSpPr>
          <p:nvPr/>
        </p:nvSpPr>
        <p:spPr bwMode="auto">
          <a:xfrm>
            <a:off x="4029075" y="3044825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8347" name="Line 43"/>
          <p:cNvSpPr>
            <a:spLocks noChangeShapeType="1"/>
          </p:cNvSpPr>
          <p:nvPr/>
        </p:nvSpPr>
        <p:spPr bwMode="auto">
          <a:xfrm>
            <a:off x="4037013" y="3316288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8348" name="Line 44"/>
          <p:cNvSpPr>
            <a:spLocks noChangeShapeType="1"/>
          </p:cNvSpPr>
          <p:nvPr/>
        </p:nvSpPr>
        <p:spPr bwMode="auto">
          <a:xfrm>
            <a:off x="4029075" y="3582988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8350" name="Rectangle 46"/>
          <p:cNvSpPr>
            <a:spLocks noChangeArrowheads="1"/>
          </p:cNvSpPr>
          <p:nvPr/>
        </p:nvSpPr>
        <p:spPr bwMode="auto">
          <a:xfrm>
            <a:off x="7251700" y="2778125"/>
            <a:ext cx="790575" cy="136842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8351" name="Text Box 47"/>
          <p:cNvSpPr txBox="1">
            <a:spLocks noChangeArrowheads="1"/>
          </p:cNvSpPr>
          <p:nvPr/>
        </p:nvSpPr>
        <p:spPr bwMode="auto">
          <a:xfrm>
            <a:off x="7429500" y="2746375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97</a:t>
            </a:r>
          </a:p>
        </p:txBody>
      </p:sp>
      <p:sp>
        <p:nvSpPr>
          <p:cNvPr id="98352" name="Text Box 48"/>
          <p:cNvSpPr txBox="1">
            <a:spLocks noChangeArrowheads="1"/>
          </p:cNvSpPr>
          <p:nvPr/>
        </p:nvSpPr>
        <p:spPr bwMode="auto">
          <a:xfrm>
            <a:off x="7394575" y="3000375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17</a:t>
            </a:r>
          </a:p>
        </p:txBody>
      </p:sp>
      <p:sp>
        <p:nvSpPr>
          <p:cNvPr id="98353" name="Text Box 49"/>
          <p:cNvSpPr txBox="1">
            <a:spLocks noChangeArrowheads="1"/>
          </p:cNvSpPr>
          <p:nvPr/>
        </p:nvSpPr>
        <p:spPr bwMode="auto">
          <a:xfrm>
            <a:off x="7442200" y="3275013"/>
            <a:ext cx="574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-1</a:t>
            </a:r>
          </a:p>
        </p:txBody>
      </p:sp>
      <p:sp>
        <p:nvSpPr>
          <p:cNvPr id="98354" name="Text Box 50"/>
          <p:cNvSpPr txBox="1">
            <a:spLocks noChangeArrowheads="1"/>
          </p:cNvSpPr>
          <p:nvPr/>
        </p:nvSpPr>
        <p:spPr bwMode="auto">
          <a:xfrm>
            <a:off x="7445375" y="3554413"/>
            <a:ext cx="574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-1</a:t>
            </a:r>
          </a:p>
        </p:txBody>
      </p:sp>
      <p:sp>
        <p:nvSpPr>
          <p:cNvPr id="98355" name="Text Box 51"/>
          <p:cNvSpPr txBox="1">
            <a:spLocks noChangeArrowheads="1"/>
          </p:cNvSpPr>
          <p:nvPr/>
        </p:nvSpPr>
        <p:spPr bwMode="auto">
          <a:xfrm>
            <a:off x="7432675" y="3821113"/>
            <a:ext cx="574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-1</a:t>
            </a:r>
          </a:p>
        </p:txBody>
      </p:sp>
      <p:sp>
        <p:nvSpPr>
          <p:cNvPr id="98356" name="Line 52"/>
          <p:cNvSpPr>
            <a:spLocks noChangeShapeType="1"/>
          </p:cNvSpPr>
          <p:nvPr/>
        </p:nvSpPr>
        <p:spPr bwMode="auto">
          <a:xfrm>
            <a:off x="7251700" y="3044825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8357" name="Line 53"/>
          <p:cNvSpPr>
            <a:spLocks noChangeShapeType="1"/>
          </p:cNvSpPr>
          <p:nvPr/>
        </p:nvSpPr>
        <p:spPr bwMode="auto">
          <a:xfrm>
            <a:off x="7259638" y="3316288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8358" name="Line 54"/>
          <p:cNvSpPr>
            <a:spLocks noChangeShapeType="1"/>
          </p:cNvSpPr>
          <p:nvPr/>
        </p:nvSpPr>
        <p:spPr bwMode="auto">
          <a:xfrm>
            <a:off x="7251700" y="3582988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8359" name="Line 55"/>
          <p:cNvSpPr>
            <a:spLocks noChangeShapeType="1"/>
          </p:cNvSpPr>
          <p:nvPr/>
        </p:nvSpPr>
        <p:spPr bwMode="auto">
          <a:xfrm>
            <a:off x="7259638" y="3854450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8360" name="Rectangle 56"/>
          <p:cNvSpPr>
            <a:spLocks noChangeArrowheads="1"/>
          </p:cNvSpPr>
          <p:nvPr/>
        </p:nvSpPr>
        <p:spPr bwMode="auto">
          <a:xfrm>
            <a:off x="5640388" y="2778125"/>
            <a:ext cx="790575" cy="136842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8361" name="Text Box 57"/>
          <p:cNvSpPr txBox="1">
            <a:spLocks noChangeArrowheads="1"/>
          </p:cNvSpPr>
          <p:nvPr/>
        </p:nvSpPr>
        <p:spPr bwMode="auto">
          <a:xfrm>
            <a:off x="5792788" y="2746375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41</a:t>
            </a:r>
          </a:p>
        </p:txBody>
      </p:sp>
      <p:sp>
        <p:nvSpPr>
          <p:cNvPr id="98362" name="Text Box 58"/>
          <p:cNvSpPr txBox="1">
            <a:spLocks noChangeArrowheads="1"/>
          </p:cNvSpPr>
          <p:nvPr/>
        </p:nvSpPr>
        <p:spPr bwMode="auto">
          <a:xfrm>
            <a:off x="5783263" y="3000375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99</a:t>
            </a:r>
          </a:p>
        </p:txBody>
      </p:sp>
      <p:sp>
        <p:nvSpPr>
          <p:cNvPr id="98363" name="Text Box 59"/>
          <p:cNvSpPr txBox="1">
            <a:spLocks noChangeArrowheads="1"/>
          </p:cNvSpPr>
          <p:nvPr/>
        </p:nvSpPr>
        <p:spPr bwMode="auto">
          <a:xfrm>
            <a:off x="5729288" y="3275013"/>
            <a:ext cx="574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101</a:t>
            </a:r>
          </a:p>
        </p:txBody>
      </p:sp>
      <p:sp>
        <p:nvSpPr>
          <p:cNvPr id="98364" name="Text Box 60"/>
          <p:cNvSpPr txBox="1">
            <a:spLocks noChangeArrowheads="1"/>
          </p:cNvSpPr>
          <p:nvPr/>
        </p:nvSpPr>
        <p:spPr bwMode="auto">
          <a:xfrm>
            <a:off x="5859463" y="3554413"/>
            <a:ext cx="574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1</a:t>
            </a:r>
          </a:p>
        </p:txBody>
      </p:sp>
      <p:sp>
        <p:nvSpPr>
          <p:cNvPr id="98366" name="Line 62"/>
          <p:cNvSpPr>
            <a:spLocks noChangeShapeType="1"/>
          </p:cNvSpPr>
          <p:nvPr/>
        </p:nvSpPr>
        <p:spPr bwMode="auto">
          <a:xfrm>
            <a:off x="5640388" y="3044825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8367" name="Line 63"/>
          <p:cNvSpPr>
            <a:spLocks noChangeShapeType="1"/>
          </p:cNvSpPr>
          <p:nvPr/>
        </p:nvSpPr>
        <p:spPr bwMode="auto">
          <a:xfrm>
            <a:off x="5648325" y="3316288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8368" name="Line 64"/>
          <p:cNvSpPr>
            <a:spLocks noChangeShapeType="1"/>
          </p:cNvSpPr>
          <p:nvPr/>
        </p:nvSpPr>
        <p:spPr bwMode="auto">
          <a:xfrm>
            <a:off x="5640388" y="3582988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8371" name="Rectangle 67"/>
          <p:cNvSpPr>
            <a:spLocks noChangeArrowheads="1"/>
          </p:cNvSpPr>
          <p:nvPr/>
        </p:nvSpPr>
        <p:spPr bwMode="auto">
          <a:xfrm>
            <a:off x="2427288" y="3871913"/>
            <a:ext cx="777875" cy="2873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8335" name="Text Box 31"/>
          <p:cNvSpPr txBox="1">
            <a:spLocks noChangeArrowheads="1"/>
          </p:cNvSpPr>
          <p:nvPr/>
        </p:nvSpPr>
        <p:spPr bwMode="auto">
          <a:xfrm>
            <a:off x="2573338" y="3827463"/>
            <a:ext cx="574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67</a:t>
            </a:r>
          </a:p>
        </p:txBody>
      </p:sp>
      <p:sp>
        <p:nvSpPr>
          <p:cNvPr id="98390" name="Rectangle 86"/>
          <p:cNvSpPr>
            <a:spLocks noChangeArrowheads="1"/>
          </p:cNvSpPr>
          <p:nvPr/>
        </p:nvSpPr>
        <p:spPr bwMode="auto">
          <a:xfrm>
            <a:off x="4046538" y="3862388"/>
            <a:ext cx="777875" cy="2873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8391" name="Rectangle 87"/>
          <p:cNvSpPr>
            <a:spLocks noChangeArrowheads="1"/>
          </p:cNvSpPr>
          <p:nvPr/>
        </p:nvSpPr>
        <p:spPr bwMode="auto">
          <a:xfrm>
            <a:off x="5656263" y="3860800"/>
            <a:ext cx="777875" cy="2873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8392" name="Text Box 88"/>
          <p:cNvSpPr txBox="1">
            <a:spLocks noChangeArrowheads="1"/>
          </p:cNvSpPr>
          <p:nvPr/>
        </p:nvSpPr>
        <p:spPr bwMode="auto">
          <a:xfrm>
            <a:off x="4121150" y="3814763"/>
            <a:ext cx="574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119</a:t>
            </a:r>
          </a:p>
        </p:txBody>
      </p:sp>
      <p:sp>
        <p:nvSpPr>
          <p:cNvPr id="98393" name="Text Box 89"/>
          <p:cNvSpPr txBox="1">
            <a:spLocks noChangeArrowheads="1"/>
          </p:cNvSpPr>
          <p:nvPr/>
        </p:nvSpPr>
        <p:spPr bwMode="auto">
          <a:xfrm>
            <a:off x="5807075" y="3814763"/>
            <a:ext cx="574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87</a:t>
            </a:r>
          </a:p>
        </p:txBody>
      </p:sp>
      <p:sp>
        <p:nvSpPr>
          <p:cNvPr id="98349" name="Line 45"/>
          <p:cNvSpPr>
            <a:spLocks noChangeShapeType="1"/>
          </p:cNvSpPr>
          <p:nvPr/>
        </p:nvSpPr>
        <p:spPr bwMode="auto">
          <a:xfrm>
            <a:off x="4037013" y="3854450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8369" name="Line 65"/>
          <p:cNvSpPr>
            <a:spLocks noChangeShapeType="1"/>
          </p:cNvSpPr>
          <p:nvPr/>
        </p:nvSpPr>
        <p:spPr bwMode="auto">
          <a:xfrm>
            <a:off x="5648325" y="3854450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8394" name="Text Box 90"/>
          <p:cNvSpPr txBox="1">
            <a:spLocks noChangeArrowheads="1"/>
          </p:cNvSpPr>
          <p:nvPr/>
        </p:nvSpPr>
        <p:spPr bwMode="auto">
          <a:xfrm>
            <a:off x="3943350" y="2459038"/>
            <a:ext cx="1152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Bloque 38</a:t>
            </a:r>
          </a:p>
        </p:txBody>
      </p:sp>
      <p:sp>
        <p:nvSpPr>
          <p:cNvPr id="98395" name="Text Box 91"/>
          <p:cNvSpPr txBox="1">
            <a:spLocks noChangeArrowheads="1"/>
          </p:cNvSpPr>
          <p:nvPr/>
        </p:nvSpPr>
        <p:spPr bwMode="auto">
          <a:xfrm>
            <a:off x="5476875" y="2459038"/>
            <a:ext cx="1152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Bloque 41</a:t>
            </a:r>
          </a:p>
        </p:txBody>
      </p:sp>
      <p:sp>
        <p:nvSpPr>
          <p:cNvPr id="98396" name="Text Box 92"/>
          <p:cNvSpPr txBox="1">
            <a:spLocks noChangeArrowheads="1"/>
          </p:cNvSpPr>
          <p:nvPr/>
        </p:nvSpPr>
        <p:spPr bwMode="auto">
          <a:xfrm>
            <a:off x="7153275" y="2459038"/>
            <a:ext cx="1152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Bloque 97</a:t>
            </a:r>
          </a:p>
        </p:txBody>
      </p:sp>
      <p:sp>
        <p:nvSpPr>
          <p:cNvPr id="98398" name="Freeform 94"/>
          <p:cNvSpPr>
            <a:spLocks/>
          </p:cNvSpPr>
          <p:nvPr/>
        </p:nvSpPr>
        <p:spPr bwMode="auto">
          <a:xfrm>
            <a:off x="3232150" y="2894013"/>
            <a:ext cx="792163" cy="1103312"/>
          </a:xfrm>
          <a:custGeom>
            <a:avLst/>
            <a:gdLst/>
            <a:ahLst/>
            <a:cxnLst>
              <a:cxn ang="0">
                <a:pos x="0" y="687"/>
              </a:cxn>
              <a:cxn ang="0">
                <a:pos x="182" y="597"/>
              </a:cxn>
              <a:cxn ang="0">
                <a:pos x="136" y="98"/>
              </a:cxn>
              <a:cxn ang="0">
                <a:pos x="499" y="7"/>
              </a:cxn>
            </a:cxnLst>
            <a:rect l="0" t="0" r="r" b="b"/>
            <a:pathLst>
              <a:path w="499" h="695">
                <a:moveTo>
                  <a:pt x="0" y="687"/>
                </a:moveTo>
                <a:cubicBezTo>
                  <a:pt x="79" y="691"/>
                  <a:pt x="159" y="695"/>
                  <a:pt x="182" y="597"/>
                </a:cubicBezTo>
                <a:cubicBezTo>
                  <a:pt x="205" y="499"/>
                  <a:pt x="83" y="196"/>
                  <a:pt x="136" y="98"/>
                </a:cubicBezTo>
                <a:cubicBezTo>
                  <a:pt x="189" y="0"/>
                  <a:pt x="378" y="22"/>
                  <a:pt x="499" y="7"/>
                </a:cubicBezTo>
              </a:path>
            </a:pathLst>
          </a:custGeom>
          <a:noFill/>
          <a:ln w="19050" cmpd="sng">
            <a:solidFill>
              <a:srgbClr val="000099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8399" name="Freeform 95"/>
          <p:cNvSpPr>
            <a:spLocks/>
          </p:cNvSpPr>
          <p:nvPr/>
        </p:nvSpPr>
        <p:spPr bwMode="auto">
          <a:xfrm>
            <a:off x="4837113" y="2890838"/>
            <a:ext cx="792162" cy="1103312"/>
          </a:xfrm>
          <a:custGeom>
            <a:avLst/>
            <a:gdLst/>
            <a:ahLst/>
            <a:cxnLst>
              <a:cxn ang="0">
                <a:pos x="0" y="687"/>
              </a:cxn>
              <a:cxn ang="0">
                <a:pos x="182" y="597"/>
              </a:cxn>
              <a:cxn ang="0">
                <a:pos x="136" y="98"/>
              </a:cxn>
              <a:cxn ang="0">
                <a:pos x="499" y="7"/>
              </a:cxn>
            </a:cxnLst>
            <a:rect l="0" t="0" r="r" b="b"/>
            <a:pathLst>
              <a:path w="499" h="695">
                <a:moveTo>
                  <a:pt x="0" y="687"/>
                </a:moveTo>
                <a:cubicBezTo>
                  <a:pt x="79" y="691"/>
                  <a:pt x="159" y="695"/>
                  <a:pt x="182" y="597"/>
                </a:cubicBezTo>
                <a:cubicBezTo>
                  <a:pt x="205" y="499"/>
                  <a:pt x="83" y="196"/>
                  <a:pt x="136" y="98"/>
                </a:cubicBezTo>
                <a:cubicBezTo>
                  <a:pt x="189" y="0"/>
                  <a:pt x="378" y="22"/>
                  <a:pt x="499" y="7"/>
                </a:cubicBezTo>
              </a:path>
            </a:pathLst>
          </a:custGeom>
          <a:noFill/>
          <a:ln w="19050" cmpd="sng">
            <a:solidFill>
              <a:srgbClr val="000099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8400" name="Freeform 96"/>
          <p:cNvSpPr>
            <a:spLocks/>
          </p:cNvSpPr>
          <p:nvPr/>
        </p:nvSpPr>
        <p:spPr bwMode="auto">
          <a:xfrm>
            <a:off x="6434138" y="2882900"/>
            <a:ext cx="792162" cy="1103313"/>
          </a:xfrm>
          <a:custGeom>
            <a:avLst/>
            <a:gdLst/>
            <a:ahLst/>
            <a:cxnLst>
              <a:cxn ang="0">
                <a:pos x="0" y="687"/>
              </a:cxn>
              <a:cxn ang="0">
                <a:pos x="182" y="597"/>
              </a:cxn>
              <a:cxn ang="0">
                <a:pos x="136" y="98"/>
              </a:cxn>
              <a:cxn ang="0">
                <a:pos x="499" y="7"/>
              </a:cxn>
            </a:cxnLst>
            <a:rect l="0" t="0" r="r" b="b"/>
            <a:pathLst>
              <a:path w="499" h="695">
                <a:moveTo>
                  <a:pt x="0" y="687"/>
                </a:moveTo>
                <a:cubicBezTo>
                  <a:pt x="79" y="691"/>
                  <a:pt x="159" y="695"/>
                  <a:pt x="182" y="597"/>
                </a:cubicBezTo>
                <a:cubicBezTo>
                  <a:pt x="205" y="499"/>
                  <a:pt x="83" y="196"/>
                  <a:pt x="136" y="98"/>
                </a:cubicBezTo>
                <a:cubicBezTo>
                  <a:pt x="189" y="0"/>
                  <a:pt x="378" y="22"/>
                  <a:pt x="499" y="7"/>
                </a:cubicBezTo>
              </a:path>
            </a:pathLst>
          </a:custGeom>
          <a:noFill/>
          <a:ln w="19050" cmpd="sng">
            <a:solidFill>
              <a:srgbClr val="000099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8402" name="Text Box 98"/>
          <p:cNvSpPr txBox="1">
            <a:spLocks noChangeArrowheads="1"/>
          </p:cNvSpPr>
          <p:nvPr/>
        </p:nvSpPr>
        <p:spPr bwMode="auto">
          <a:xfrm>
            <a:off x="-25400" y="10731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</a:pPr>
            <a:r>
              <a:rPr lang="es-ES" sz="1600" b="1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98403" name="Line 99"/>
          <p:cNvSpPr>
            <a:spLocks noChangeShapeType="1"/>
          </p:cNvSpPr>
          <p:nvPr/>
        </p:nvSpPr>
        <p:spPr bwMode="auto">
          <a:xfrm>
            <a:off x="-23813" y="5765800"/>
            <a:ext cx="1692276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8404" name="Line 100"/>
          <p:cNvSpPr>
            <a:spLocks noChangeShapeType="1"/>
          </p:cNvSpPr>
          <p:nvPr/>
        </p:nvSpPr>
        <p:spPr bwMode="auto">
          <a:xfrm>
            <a:off x="-20638" y="5357813"/>
            <a:ext cx="1692276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8405" name="Text Box 101"/>
          <p:cNvSpPr txBox="1">
            <a:spLocks noChangeArrowheads="1"/>
          </p:cNvSpPr>
          <p:nvPr/>
        </p:nvSpPr>
        <p:spPr bwMode="auto">
          <a:xfrm>
            <a:off x="-23813" y="1363663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Archivos</a:t>
            </a:r>
          </a:p>
        </p:txBody>
      </p:sp>
      <p:sp>
        <p:nvSpPr>
          <p:cNvPr id="98406" name="Text Box 102"/>
          <p:cNvSpPr txBox="1">
            <a:spLocks noChangeArrowheads="1"/>
          </p:cNvSpPr>
          <p:nvPr/>
        </p:nvSpPr>
        <p:spPr bwMode="auto">
          <a:xfrm>
            <a:off x="-23813" y="162877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98407" name="Text Box 103"/>
          <p:cNvSpPr txBox="1">
            <a:spLocks noChangeArrowheads="1"/>
          </p:cNvSpPr>
          <p:nvPr/>
        </p:nvSpPr>
        <p:spPr bwMode="auto">
          <a:xfrm>
            <a:off x="-23813" y="207962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Métodos de acceso</a:t>
            </a:r>
          </a:p>
        </p:txBody>
      </p:sp>
      <p:sp>
        <p:nvSpPr>
          <p:cNvPr id="98408" name="Text Box 104"/>
          <p:cNvSpPr txBox="1">
            <a:spLocks noChangeArrowheads="1"/>
          </p:cNvSpPr>
          <p:nvPr/>
        </p:nvSpPr>
        <p:spPr bwMode="auto">
          <a:xfrm>
            <a:off x="-23813" y="2511425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98409" name="Text Box 105"/>
          <p:cNvSpPr txBox="1">
            <a:spLocks noChangeArrowheads="1"/>
          </p:cNvSpPr>
          <p:nvPr/>
        </p:nvSpPr>
        <p:spPr bwMode="auto">
          <a:xfrm>
            <a:off x="-23813" y="277971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98410" name="Text Box 106"/>
          <p:cNvSpPr txBox="1">
            <a:spLocks noChangeArrowheads="1"/>
          </p:cNvSpPr>
          <p:nvPr/>
        </p:nvSpPr>
        <p:spPr bwMode="auto">
          <a:xfrm>
            <a:off x="-36513" y="30289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Directorios</a:t>
            </a:r>
          </a:p>
        </p:txBody>
      </p:sp>
      <p:sp>
        <p:nvSpPr>
          <p:cNvPr id="98411" name="Text Box 107"/>
          <p:cNvSpPr txBox="1">
            <a:spLocks noChangeArrowheads="1"/>
          </p:cNvSpPr>
          <p:nvPr/>
        </p:nvSpPr>
        <p:spPr bwMode="auto">
          <a:xfrm>
            <a:off x="-36513" y="3284538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98412" name="Text Box 108"/>
          <p:cNvSpPr txBox="1">
            <a:spLocks noChangeArrowheads="1"/>
          </p:cNvSpPr>
          <p:nvPr/>
        </p:nvSpPr>
        <p:spPr bwMode="auto">
          <a:xfrm>
            <a:off x="-36513" y="37036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Estructura</a:t>
            </a:r>
          </a:p>
        </p:txBody>
      </p:sp>
      <p:sp>
        <p:nvSpPr>
          <p:cNvPr id="98413" name="Text Box 109"/>
          <p:cNvSpPr txBox="1">
            <a:spLocks noChangeArrowheads="1"/>
          </p:cNvSpPr>
          <p:nvPr/>
        </p:nvSpPr>
        <p:spPr bwMode="auto">
          <a:xfrm>
            <a:off x="-36513" y="39195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98414" name="Text Box 110"/>
          <p:cNvSpPr txBox="1">
            <a:spLocks noChangeArrowheads="1"/>
          </p:cNvSpPr>
          <p:nvPr/>
        </p:nvSpPr>
        <p:spPr bwMode="auto">
          <a:xfrm>
            <a:off x="-36513" y="41576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98415" name="Text Box 111"/>
          <p:cNvSpPr txBox="1">
            <a:spLocks noChangeArrowheads="1"/>
          </p:cNvSpPr>
          <p:nvPr/>
        </p:nvSpPr>
        <p:spPr bwMode="auto">
          <a:xfrm>
            <a:off x="-36513" y="48688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Parámetros de diseño</a:t>
            </a:r>
          </a:p>
        </p:txBody>
      </p:sp>
      <p:sp>
        <p:nvSpPr>
          <p:cNvPr id="98416" name="Text Box 112"/>
          <p:cNvSpPr txBox="1">
            <a:spLocks noChangeArrowheads="1"/>
          </p:cNvSpPr>
          <p:nvPr/>
        </p:nvSpPr>
        <p:spPr bwMode="auto">
          <a:xfrm>
            <a:off x="-36513" y="52879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rgbClr val="FFFF00"/>
                </a:solidFill>
              </a:rPr>
              <a:t>Administración del espacio libre</a:t>
            </a:r>
          </a:p>
        </p:txBody>
      </p:sp>
      <p:sp>
        <p:nvSpPr>
          <p:cNvPr id="98417" name="Text Box 113"/>
          <p:cNvSpPr txBox="1">
            <a:spLocks noChangeArrowheads="1"/>
          </p:cNvSpPr>
          <p:nvPr/>
        </p:nvSpPr>
        <p:spPr bwMode="auto">
          <a:xfrm>
            <a:off x="-36513" y="57197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98418" name="AutoShape 114"/>
          <p:cNvSpPr>
            <a:spLocks noChangeArrowheads="1"/>
          </p:cNvSpPr>
          <p:nvPr/>
        </p:nvSpPr>
        <p:spPr bwMode="auto">
          <a:xfrm rot="-5400000">
            <a:off x="1705769" y="5534819"/>
            <a:ext cx="144462" cy="1397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8419" name="Text Box 115"/>
          <p:cNvSpPr txBox="1">
            <a:spLocks noChangeArrowheads="1"/>
          </p:cNvSpPr>
          <p:nvPr/>
        </p:nvSpPr>
        <p:spPr bwMode="auto">
          <a:xfrm>
            <a:off x="-28575" y="4368800"/>
            <a:ext cx="2087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rgbClr val="FFFF00"/>
                </a:solidFill>
              </a:rPr>
              <a:t>Gestión del almacenamiento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983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983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983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9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9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9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9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9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983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983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983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9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9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9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9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9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9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98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9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9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9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9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9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500"/>
                            </p:stCondLst>
                            <p:childTnLst>
                              <p:par>
                                <p:cTn id="13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000" fill="hold"/>
                                        <p:tgtEl>
                                          <p:spTgt spid="983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983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983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5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7000"/>
                            </p:stCondLst>
                            <p:childTnLst>
                              <p:par>
                                <p:cTn id="1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9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98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98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9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9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9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9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9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9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9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9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7500"/>
                            </p:stCondLst>
                            <p:childTnLst>
                              <p:par>
                                <p:cTn id="174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98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98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98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98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97" grpId="0"/>
      <p:bldP spid="98330" grpId="0" animBg="1"/>
      <p:bldP spid="98331" grpId="0"/>
      <p:bldP spid="98332" grpId="0"/>
      <p:bldP spid="98333" grpId="0"/>
      <p:bldP spid="98334" grpId="0"/>
      <p:bldP spid="98336" grpId="0" animBg="1"/>
      <p:bldP spid="98337" grpId="0" animBg="1"/>
      <p:bldP spid="98338" grpId="0" animBg="1"/>
      <p:bldP spid="98339" grpId="0" animBg="1"/>
      <p:bldP spid="98340" grpId="0" animBg="1"/>
      <p:bldP spid="98341" grpId="0"/>
      <p:bldP spid="98342" grpId="0"/>
      <p:bldP spid="98343" grpId="0"/>
      <p:bldP spid="98344" grpId="0"/>
      <p:bldP spid="98346" grpId="0" animBg="1"/>
      <p:bldP spid="98347" grpId="0" animBg="1"/>
      <p:bldP spid="98348" grpId="0" animBg="1"/>
      <p:bldP spid="98350" grpId="0" animBg="1"/>
      <p:bldP spid="98351" grpId="0"/>
      <p:bldP spid="98352" grpId="0"/>
      <p:bldP spid="98353" grpId="0"/>
      <p:bldP spid="98354" grpId="0"/>
      <p:bldP spid="98355" grpId="0"/>
      <p:bldP spid="98356" grpId="0" animBg="1"/>
      <p:bldP spid="98357" grpId="0" animBg="1"/>
      <p:bldP spid="98358" grpId="0" animBg="1"/>
      <p:bldP spid="98359" grpId="0" animBg="1"/>
      <p:bldP spid="98360" grpId="0" animBg="1"/>
      <p:bldP spid="98361" grpId="0"/>
      <p:bldP spid="98362" grpId="0"/>
      <p:bldP spid="98363" grpId="0"/>
      <p:bldP spid="98364" grpId="0"/>
      <p:bldP spid="98366" grpId="0" animBg="1"/>
      <p:bldP spid="98367" grpId="0" animBg="1"/>
      <p:bldP spid="98368" grpId="0" animBg="1"/>
      <p:bldP spid="98371" grpId="0" animBg="1"/>
      <p:bldP spid="98335" grpId="0"/>
      <p:bldP spid="98390" grpId="0" animBg="1"/>
      <p:bldP spid="98391" grpId="0" animBg="1"/>
      <p:bldP spid="98392" grpId="0"/>
      <p:bldP spid="98393" grpId="0"/>
      <p:bldP spid="98349" grpId="0" animBg="1"/>
      <p:bldP spid="98369" grpId="0" animBg="1"/>
      <p:bldP spid="98394" grpId="0"/>
      <p:bldP spid="98395" grpId="0"/>
      <p:bldP spid="98396" grpId="0"/>
      <p:bldP spid="98398" grpId="0" animBg="1"/>
      <p:bldP spid="98399" grpId="0" animBg="1"/>
      <p:bldP spid="9840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9A03-1865-4D9C-8CDB-869AC8E3DD01}" type="slidenum">
              <a:rPr lang="es-ES"/>
              <a:pPr/>
              <a:t>36</a:t>
            </a:fld>
            <a:endParaRPr lang="es-ES"/>
          </a:p>
        </p:txBody>
      </p:sp>
      <p:sp>
        <p:nvSpPr>
          <p:cNvPr id="99377" name="Rectangle 49"/>
          <p:cNvSpPr>
            <a:spLocks noChangeArrowheads="1"/>
          </p:cNvSpPr>
          <p:nvPr/>
        </p:nvSpPr>
        <p:spPr bwMode="auto">
          <a:xfrm>
            <a:off x="2484438" y="2636838"/>
            <a:ext cx="6264275" cy="360362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>
                <a:solidFill>
                  <a:srgbClr val="000099"/>
                </a:solidFill>
              </a:rPr>
              <a:t>Ejemplos</a:t>
            </a:r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1687513" y="1079500"/>
            <a:ext cx="7493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175" indent="11113" algn="ctr">
              <a:spcBef>
                <a:spcPct val="20000"/>
              </a:spcBef>
            </a:pPr>
            <a:r>
              <a:rPr lang="es-ES" sz="3000">
                <a:solidFill>
                  <a:srgbClr val="0066FF"/>
                </a:solidFill>
              </a:rPr>
              <a:t>Estructura de una partición </a:t>
            </a:r>
          </a:p>
          <a:p>
            <a:pPr marL="3175" indent="11113" algn="ctr">
              <a:spcBef>
                <a:spcPct val="20000"/>
              </a:spcBef>
            </a:pPr>
            <a:r>
              <a:rPr lang="es-ES" sz="3000">
                <a:solidFill>
                  <a:srgbClr val="0066FF"/>
                </a:solidFill>
              </a:rPr>
              <a:t>Sistemas de archivos nodo-i: UNIX</a:t>
            </a:r>
          </a:p>
        </p:txBody>
      </p:sp>
      <p:sp>
        <p:nvSpPr>
          <p:cNvPr id="99370" name="Rectangle 42"/>
          <p:cNvSpPr>
            <a:spLocks noChangeArrowheads="1"/>
          </p:cNvSpPr>
          <p:nvPr/>
        </p:nvSpPr>
        <p:spPr bwMode="auto">
          <a:xfrm>
            <a:off x="2700338" y="2636838"/>
            <a:ext cx="1295400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9371" name="Rectangle 43"/>
          <p:cNvSpPr>
            <a:spLocks noChangeArrowheads="1"/>
          </p:cNvSpPr>
          <p:nvPr/>
        </p:nvSpPr>
        <p:spPr bwMode="auto">
          <a:xfrm>
            <a:off x="3995738" y="2636838"/>
            <a:ext cx="2160587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9373" name="Rectangle 45"/>
          <p:cNvSpPr>
            <a:spLocks noChangeArrowheads="1"/>
          </p:cNvSpPr>
          <p:nvPr/>
        </p:nvSpPr>
        <p:spPr bwMode="auto">
          <a:xfrm>
            <a:off x="6156325" y="2636838"/>
            <a:ext cx="259238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9374" name="Text Box 46"/>
          <p:cNvSpPr txBox="1">
            <a:spLocks noChangeArrowheads="1"/>
          </p:cNvSpPr>
          <p:nvPr/>
        </p:nvSpPr>
        <p:spPr bwMode="auto">
          <a:xfrm>
            <a:off x="2674938" y="2662238"/>
            <a:ext cx="1368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1400" b="1"/>
              <a:t>Superbloque</a:t>
            </a:r>
          </a:p>
        </p:txBody>
      </p:sp>
      <p:sp>
        <p:nvSpPr>
          <p:cNvPr id="99375" name="Text Box 47"/>
          <p:cNvSpPr txBox="1">
            <a:spLocks noChangeArrowheads="1"/>
          </p:cNvSpPr>
          <p:nvPr/>
        </p:nvSpPr>
        <p:spPr bwMode="auto">
          <a:xfrm>
            <a:off x="4279900" y="2662238"/>
            <a:ext cx="170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1400" b="1"/>
              <a:t>Lista de nodos-i</a:t>
            </a:r>
          </a:p>
        </p:txBody>
      </p:sp>
      <p:sp>
        <p:nvSpPr>
          <p:cNvPr id="99378" name="Text Box 50"/>
          <p:cNvSpPr txBox="1">
            <a:spLocks noChangeArrowheads="1"/>
          </p:cNvSpPr>
          <p:nvPr/>
        </p:nvSpPr>
        <p:spPr bwMode="auto">
          <a:xfrm>
            <a:off x="6481763" y="2641600"/>
            <a:ext cx="19573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1400" b="1"/>
              <a:t>Bloques de Datos</a:t>
            </a:r>
          </a:p>
        </p:txBody>
      </p:sp>
      <p:sp>
        <p:nvSpPr>
          <p:cNvPr id="99379" name="Rectangle 51"/>
          <p:cNvSpPr>
            <a:spLocks noChangeArrowheads="1"/>
          </p:cNvSpPr>
          <p:nvPr/>
        </p:nvSpPr>
        <p:spPr bwMode="auto">
          <a:xfrm>
            <a:off x="2497138" y="2636838"/>
            <a:ext cx="215900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9380" name="Text Box 52"/>
          <p:cNvSpPr txBox="1">
            <a:spLocks noChangeArrowheads="1"/>
          </p:cNvSpPr>
          <p:nvPr/>
        </p:nvSpPr>
        <p:spPr bwMode="auto">
          <a:xfrm>
            <a:off x="2339975" y="3213100"/>
            <a:ext cx="15128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1400" b="1"/>
              <a:t>Arranque del sistema</a:t>
            </a:r>
          </a:p>
        </p:txBody>
      </p:sp>
      <p:sp>
        <p:nvSpPr>
          <p:cNvPr id="99381" name="Line 53"/>
          <p:cNvSpPr>
            <a:spLocks noChangeShapeType="1"/>
          </p:cNvSpPr>
          <p:nvPr/>
        </p:nvSpPr>
        <p:spPr bwMode="auto">
          <a:xfrm>
            <a:off x="2601913" y="2900363"/>
            <a:ext cx="730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9384" name="Rectangle 56"/>
          <p:cNvSpPr>
            <a:spLocks noChangeArrowheads="1"/>
          </p:cNvSpPr>
          <p:nvPr/>
        </p:nvSpPr>
        <p:spPr bwMode="auto">
          <a:xfrm>
            <a:off x="5221288" y="3370263"/>
            <a:ext cx="3959225" cy="332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000"/>
              <a:t>Tamaño del sistema de archivos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000"/>
              <a:t>Número de bloques libres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000"/>
              <a:t>Lista de bloques libres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000"/>
              <a:t>Tamaño de la lista de nodos-i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000"/>
              <a:t>Cantidad de nodos-i libres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000"/>
              <a:t>Lista de nodos-i libres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000"/>
              <a:t>Número mágico</a:t>
            </a:r>
          </a:p>
        </p:txBody>
      </p:sp>
      <p:sp>
        <p:nvSpPr>
          <p:cNvPr id="99387" name="Rectangle 59"/>
          <p:cNvSpPr>
            <a:spLocks noChangeArrowheads="1"/>
          </p:cNvSpPr>
          <p:nvPr/>
        </p:nvSpPr>
        <p:spPr bwMode="auto">
          <a:xfrm>
            <a:off x="1763713" y="3762375"/>
            <a:ext cx="3959225" cy="291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s-ES" sz="2800">
                <a:solidFill>
                  <a:srgbClr val="003366"/>
                </a:solidFill>
              </a:rPr>
              <a:t>Arranque del sistema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s-ES" sz="2800">
                <a:solidFill>
                  <a:srgbClr val="003366"/>
                </a:solidFill>
              </a:rPr>
              <a:t>Superbloque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s-ES" sz="2800">
                <a:solidFill>
                  <a:srgbClr val="003366"/>
                </a:solidFill>
              </a:rPr>
              <a:t>Lista de nodos-i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s-ES" sz="2800">
                <a:solidFill>
                  <a:srgbClr val="003366"/>
                </a:solidFill>
              </a:rPr>
              <a:t>Bloques de datos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s-ES" sz="2800">
                <a:solidFill>
                  <a:srgbClr val="003366"/>
                </a:solidFill>
              </a:rPr>
              <a:t>Gestión del espacio libre: </a:t>
            </a:r>
            <a:r>
              <a:rPr lang="es-ES" sz="2800"/>
              <a:t>lista de índices</a:t>
            </a:r>
          </a:p>
        </p:txBody>
      </p:sp>
      <p:sp>
        <p:nvSpPr>
          <p:cNvPr id="99388" name="AutoShape 60"/>
          <p:cNvSpPr>
            <a:spLocks noChangeArrowheads="1"/>
          </p:cNvSpPr>
          <p:nvPr/>
        </p:nvSpPr>
        <p:spPr bwMode="auto">
          <a:xfrm>
            <a:off x="4462463" y="4456113"/>
            <a:ext cx="1079500" cy="142875"/>
          </a:xfrm>
          <a:prstGeom prst="rightArrow">
            <a:avLst>
              <a:gd name="adj1" fmla="val 50000"/>
              <a:gd name="adj2" fmla="val 188889"/>
            </a:avLst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9389" name="AutoShape 61"/>
          <p:cNvSpPr>
            <a:spLocks/>
          </p:cNvSpPr>
          <p:nvPr/>
        </p:nvSpPr>
        <p:spPr bwMode="auto">
          <a:xfrm>
            <a:off x="5580063" y="3486150"/>
            <a:ext cx="144462" cy="3097213"/>
          </a:xfrm>
          <a:prstGeom prst="leftBrace">
            <a:avLst>
              <a:gd name="adj1" fmla="val 178664"/>
              <a:gd name="adj2" fmla="val 33574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9390" name="Text Box 62"/>
          <p:cNvSpPr txBox="1">
            <a:spLocks noChangeArrowheads="1"/>
          </p:cNvSpPr>
          <p:nvPr/>
        </p:nvSpPr>
        <p:spPr bwMode="auto">
          <a:xfrm>
            <a:off x="-25400" y="10731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</a:pPr>
            <a:r>
              <a:rPr lang="es-ES" sz="1600" b="1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99391" name="Line 63"/>
          <p:cNvSpPr>
            <a:spLocks noChangeShapeType="1"/>
          </p:cNvSpPr>
          <p:nvPr/>
        </p:nvSpPr>
        <p:spPr bwMode="auto">
          <a:xfrm>
            <a:off x="-23813" y="6013450"/>
            <a:ext cx="1692276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9392" name="Line 64"/>
          <p:cNvSpPr>
            <a:spLocks noChangeShapeType="1"/>
          </p:cNvSpPr>
          <p:nvPr/>
        </p:nvSpPr>
        <p:spPr bwMode="auto">
          <a:xfrm>
            <a:off x="-20638" y="5757863"/>
            <a:ext cx="1692276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9393" name="Text Box 65"/>
          <p:cNvSpPr txBox="1">
            <a:spLocks noChangeArrowheads="1"/>
          </p:cNvSpPr>
          <p:nvPr/>
        </p:nvSpPr>
        <p:spPr bwMode="auto">
          <a:xfrm>
            <a:off x="-23813" y="1363663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Archivos</a:t>
            </a:r>
          </a:p>
        </p:txBody>
      </p:sp>
      <p:sp>
        <p:nvSpPr>
          <p:cNvPr id="99394" name="Text Box 66"/>
          <p:cNvSpPr txBox="1">
            <a:spLocks noChangeArrowheads="1"/>
          </p:cNvSpPr>
          <p:nvPr/>
        </p:nvSpPr>
        <p:spPr bwMode="auto">
          <a:xfrm>
            <a:off x="-23813" y="162877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99395" name="Text Box 67"/>
          <p:cNvSpPr txBox="1">
            <a:spLocks noChangeArrowheads="1"/>
          </p:cNvSpPr>
          <p:nvPr/>
        </p:nvSpPr>
        <p:spPr bwMode="auto">
          <a:xfrm>
            <a:off x="-23813" y="207962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Métodos de acceso</a:t>
            </a:r>
          </a:p>
        </p:txBody>
      </p:sp>
      <p:sp>
        <p:nvSpPr>
          <p:cNvPr id="99396" name="Text Box 68"/>
          <p:cNvSpPr txBox="1">
            <a:spLocks noChangeArrowheads="1"/>
          </p:cNvSpPr>
          <p:nvPr/>
        </p:nvSpPr>
        <p:spPr bwMode="auto">
          <a:xfrm>
            <a:off x="-23813" y="2511425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99397" name="Text Box 69"/>
          <p:cNvSpPr txBox="1">
            <a:spLocks noChangeArrowheads="1"/>
          </p:cNvSpPr>
          <p:nvPr/>
        </p:nvSpPr>
        <p:spPr bwMode="auto">
          <a:xfrm>
            <a:off x="-23813" y="277971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99398" name="Text Box 70"/>
          <p:cNvSpPr txBox="1">
            <a:spLocks noChangeArrowheads="1"/>
          </p:cNvSpPr>
          <p:nvPr/>
        </p:nvSpPr>
        <p:spPr bwMode="auto">
          <a:xfrm>
            <a:off x="-36513" y="30289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Directorios</a:t>
            </a:r>
          </a:p>
        </p:txBody>
      </p:sp>
      <p:sp>
        <p:nvSpPr>
          <p:cNvPr id="99399" name="Text Box 71"/>
          <p:cNvSpPr txBox="1">
            <a:spLocks noChangeArrowheads="1"/>
          </p:cNvSpPr>
          <p:nvPr/>
        </p:nvSpPr>
        <p:spPr bwMode="auto">
          <a:xfrm>
            <a:off x="-36513" y="3284538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99400" name="Text Box 72"/>
          <p:cNvSpPr txBox="1">
            <a:spLocks noChangeArrowheads="1"/>
          </p:cNvSpPr>
          <p:nvPr/>
        </p:nvSpPr>
        <p:spPr bwMode="auto">
          <a:xfrm>
            <a:off x="-36513" y="37036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Estructura</a:t>
            </a:r>
          </a:p>
        </p:txBody>
      </p:sp>
      <p:sp>
        <p:nvSpPr>
          <p:cNvPr id="99401" name="Text Box 73"/>
          <p:cNvSpPr txBox="1">
            <a:spLocks noChangeArrowheads="1"/>
          </p:cNvSpPr>
          <p:nvPr/>
        </p:nvSpPr>
        <p:spPr bwMode="auto">
          <a:xfrm>
            <a:off x="-36513" y="39195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99402" name="Text Box 74"/>
          <p:cNvSpPr txBox="1">
            <a:spLocks noChangeArrowheads="1"/>
          </p:cNvSpPr>
          <p:nvPr/>
        </p:nvSpPr>
        <p:spPr bwMode="auto">
          <a:xfrm>
            <a:off x="-36513" y="41576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99403" name="Text Box 75"/>
          <p:cNvSpPr txBox="1">
            <a:spLocks noChangeArrowheads="1"/>
          </p:cNvSpPr>
          <p:nvPr/>
        </p:nvSpPr>
        <p:spPr bwMode="auto">
          <a:xfrm>
            <a:off x="-36513" y="48688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Parámetros de diseño</a:t>
            </a:r>
          </a:p>
        </p:txBody>
      </p:sp>
      <p:sp>
        <p:nvSpPr>
          <p:cNvPr id="99404" name="Text Box 76"/>
          <p:cNvSpPr txBox="1">
            <a:spLocks noChangeArrowheads="1"/>
          </p:cNvSpPr>
          <p:nvPr/>
        </p:nvSpPr>
        <p:spPr bwMode="auto">
          <a:xfrm>
            <a:off x="-36513" y="52879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Administración del espacio libre</a:t>
            </a:r>
          </a:p>
        </p:txBody>
      </p:sp>
      <p:sp>
        <p:nvSpPr>
          <p:cNvPr id="99405" name="Text Box 77"/>
          <p:cNvSpPr txBox="1">
            <a:spLocks noChangeArrowheads="1"/>
          </p:cNvSpPr>
          <p:nvPr/>
        </p:nvSpPr>
        <p:spPr bwMode="auto">
          <a:xfrm>
            <a:off x="-36513" y="57197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rgbClr val="FFFF00"/>
                </a:solidFill>
              </a:rPr>
              <a:t>Ejemplos</a:t>
            </a:r>
          </a:p>
        </p:txBody>
      </p:sp>
      <p:sp>
        <p:nvSpPr>
          <p:cNvPr id="99406" name="AutoShape 78"/>
          <p:cNvSpPr>
            <a:spLocks noChangeArrowheads="1"/>
          </p:cNvSpPr>
          <p:nvPr/>
        </p:nvSpPr>
        <p:spPr bwMode="auto">
          <a:xfrm rot="-5400000">
            <a:off x="1705769" y="5855494"/>
            <a:ext cx="144462" cy="1397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9407" name="Text Box 79"/>
          <p:cNvSpPr txBox="1">
            <a:spLocks noChangeArrowheads="1"/>
          </p:cNvSpPr>
          <p:nvPr/>
        </p:nvSpPr>
        <p:spPr bwMode="auto">
          <a:xfrm>
            <a:off x="-28575" y="4368800"/>
            <a:ext cx="2087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rgbClr val="FFFF00"/>
                </a:solidFill>
              </a:rPr>
              <a:t>Gestión del almacenamiento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9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mph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993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993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993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9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9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9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9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9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9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9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9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9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9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9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9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9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77" grpId="0" animBg="1"/>
      <p:bldP spid="99339" grpId="0"/>
      <p:bldP spid="99370" grpId="0" animBg="1"/>
      <p:bldP spid="99371" grpId="0" animBg="1"/>
      <p:bldP spid="99373" grpId="0" animBg="1"/>
      <p:bldP spid="99374" grpId="0"/>
      <p:bldP spid="99375" grpId="0"/>
      <p:bldP spid="99378" grpId="0"/>
      <p:bldP spid="99379" grpId="0" animBg="1"/>
      <p:bldP spid="99380" grpId="0"/>
      <p:bldP spid="99381" grpId="0" animBg="1"/>
      <p:bldP spid="99384" grpId="0"/>
      <p:bldP spid="99387" grpId="0"/>
      <p:bldP spid="99388" grpId="0" animBg="1"/>
      <p:bldP spid="9938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D02A-40AC-4483-8D6B-3A40A8ED9934}" type="slidenum">
              <a:rPr lang="es-ES"/>
              <a:pPr/>
              <a:t>4</a:t>
            </a:fld>
            <a:endParaRPr lang="es-ES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>
                <a:solidFill>
                  <a:srgbClr val="000099"/>
                </a:solidFill>
              </a:rPr>
              <a:t>Métodos de acceso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2057400" y="1143000"/>
            <a:ext cx="69945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175" indent="11113">
              <a:spcBef>
                <a:spcPct val="20000"/>
              </a:spcBef>
            </a:pPr>
            <a:r>
              <a:rPr lang="es-ES" sz="2800">
                <a:solidFill>
                  <a:srgbClr val="0066FF"/>
                </a:solidFill>
              </a:rPr>
              <a:t>Acceso indexado: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2054225" y="1654175"/>
            <a:ext cx="7089775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39738" indent="-439738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800">
                <a:solidFill>
                  <a:srgbClr val="003366"/>
                </a:solidFill>
              </a:rPr>
              <a:t>Se construye un índice que ordena los registros de acuerdo a una clave</a:t>
            </a:r>
          </a:p>
          <a:p>
            <a:pPr marL="439738" indent="-439738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800">
                <a:solidFill>
                  <a:srgbClr val="003366"/>
                </a:solidFill>
              </a:rPr>
              <a:t>Archivo índice + archivo relativo</a:t>
            </a:r>
          </a:p>
        </p:txBody>
      </p:sp>
      <p:grpSp>
        <p:nvGrpSpPr>
          <p:cNvPr id="45125" name="Group 69"/>
          <p:cNvGrpSpPr>
            <a:grpSpLocks/>
          </p:cNvGrpSpPr>
          <p:nvPr/>
        </p:nvGrpSpPr>
        <p:grpSpPr bwMode="auto">
          <a:xfrm>
            <a:off x="2514600" y="3101975"/>
            <a:ext cx="6438900" cy="2841625"/>
            <a:chOff x="1584" y="1954"/>
            <a:chExt cx="4056" cy="1790"/>
          </a:xfrm>
        </p:grpSpPr>
        <p:sp>
          <p:nvSpPr>
            <p:cNvPr id="45065" name="Rectangle 9"/>
            <p:cNvSpPr>
              <a:spLocks noChangeArrowheads="1"/>
            </p:cNvSpPr>
            <p:nvPr/>
          </p:nvSpPr>
          <p:spPr bwMode="auto">
            <a:xfrm>
              <a:off x="1680" y="2305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5066" name="Rectangle 10"/>
            <p:cNvSpPr>
              <a:spLocks noChangeArrowheads="1"/>
            </p:cNvSpPr>
            <p:nvPr/>
          </p:nvSpPr>
          <p:spPr bwMode="auto">
            <a:xfrm>
              <a:off x="2304" y="2305"/>
              <a:ext cx="480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5067" name="Rectangle 11"/>
            <p:cNvSpPr>
              <a:spLocks noChangeArrowheads="1"/>
            </p:cNvSpPr>
            <p:nvPr/>
          </p:nvSpPr>
          <p:spPr bwMode="auto">
            <a:xfrm>
              <a:off x="3600" y="2305"/>
              <a:ext cx="196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5068" name="Rectangle 12"/>
            <p:cNvSpPr>
              <a:spLocks noChangeArrowheads="1"/>
            </p:cNvSpPr>
            <p:nvPr/>
          </p:nvSpPr>
          <p:spPr bwMode="auto">
            <a:xfrm>
              <a:off x="1680" y="2449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5069" name="Rectangle 13"/>
            <p:cNvSpPr>
              <a:spLocks noChangeArrowheads="1"/>
            </p:cNvSpPr>
            <p:nvPr/>
          </p:nvSpPr>
          <p:spPr bwMode="auto">
            <a:xfrm>
              <a:off x="2304" y="2449"/>
              <a:ext cx="480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5070" name="Rectangle 14"/>
            <p:cNvSpPr>
              <a:spLocks noChangeArrowheads="1"/>
            </p:cNvSpPr>
            <p:nvPr/>
          </p:nvSpPr>
          <p:spPr bwMode="auto">
            <a:xfrm>
              <a:off x="1680" y="2593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5071" name="Rectangle 15"/>
            <p:cNvSpPr>
              <a:spLocks noChangeArrowheads="1"/>
            </p:cNvSpPr>
            <p:nvPr/>
          </p:nvSpPr>
          <p:spPr bwMode="auto">
            <a:xfrm>
              <a:off x="2304" y="2593"/>
              <a:ext cx="480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5072" name="Rectangle 16"/>
            <p:cNvSpPr>
              <a:spLocks noChangeArrowheads="1"/>
            </p:cNvSpPr>
            <p:nvPr/>
          </p:nvSpPr>
          <p:spPr bwMode="auto">
            <a:xfrm>
              <a:off x="1680" y="3121"/>
              <a:ext cx="62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5073" name="Rectangle 17"/>
            <p:cNvSpPr>
              <a:spLocks noChangeArrowheads="1"/>
            </p:cNvSpPr>
            <p:nvPr/>
          </p:nvSpPr>
          <p:spPr bwMode="auto">
            <a:xfrm>
              <a:off x="2304" y="3121"/>
              <a:ext cx="480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5075" name="Rectangle 19"/>
            <p:cNvSpPr>
              <a:spLocks noChangeArrowheads="1"/>
            </p:cNvSpPr>
            <p:nvPr/>
          </p:nvSpPr>
          <p:spPr bwMode="auto">
            <a:xfrm>
              <a:off x="1680" y="2737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5076" name="Rectangle 20"/>
            <p:cNvSpPr>
              <a:spLocks noChangeArrowheads="1"/>
            </p:cNvSpPr>
            <p:nvPr/>
          </p:nvSpPr>
          <p:spPr bwMode="auto">
            <a:xfrm>
              <a:off x="2304" y="2737"/>
              <a:ext cx="48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5077" name="Rectangle 21"/>
            <p:cNvSpPr>
              <a:spLocks noChangeArrowheads="1"/>
            </p:cNvSpPr>
            <p:nvPr/>
          </p:nvSpPr>
          <p:spPr bwMode="auto">
            <a:xfrm>
              <a:off x="1680" y="3265"/>
              <a:ext cx="62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5078" name="Rectangle 22"/>
            <p:cNvSpPr>
              <a:spLocks noChangeArrowheads="1"/>
            </p:cNvSpPr>
            <p:nvPr/>
          </p:nvSpPr>
          <p:spPr bwMode="auto">
            <a:xfrm>
              <a:off x="2304" y="3265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5079" name="Rectangle 23"/>
            <p:cNvSpPr>
              <a:spLocks noChangeArrowheads="1"/>
            </p:cNvSpPr>
            <p:nvPr/>
          </p:nvSpPr>
          <p:spPr bwMode="auto">
            <a:xfrm>
              <a:off x="3600" y="2737"/>
              <a:ext cx="1968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5080" name="Rectangle 24"/>
            <p:cNvSpPr>
              <a:spLocks noChangeArrowheads="1"/>
            </p:cNvSpPr>
            <p:nvPr/>
          </p:nvSpPr>
          <p:spPr bwMode="auto">
            <a:xfrm>
              <a:off x="3600" y="2593"/>
              <a:ext cx="196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5082" name="Text Box 26"/>
            <p:cNvSpPr txBox="1">
              <a:spLocks noChangeArrowheads="1"/>
            </p:cNvSpPr>
            <p:nvPr/>
          </p:nvSpPr>
          <p:spPr bwMode="auto">
            <a:xfrm>
              <a:off x="1584" y="3505"/>
              <a:ext cx="1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/>
                <a:t>Archivo índice</a:t>
              </a:r>
            </a:p>
          </p:txBody>
        </p:sp>
        <p:sp>
          <p:nvSpPr>
            <p:cNvPr id="45083" name="Text Box 27"/>
            <p:cNvSpPr txBox="1">
              <a:spLocks noChangeArrowheads="1"/>
            </p:cNvSpPr>
            <p:nvPr/>
          </p:nvSpPr>
          <p:spPr bwMode="auto">
            <a:xfrm>
              <a:off x="3793" y="3513"/>
              <a:ext cx="1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/>
                <a:t>Archivo relativo: Datos</a:t>
              </a:r>
            </a:p>
          </p:txBody>
        </p:sp>
        <p:sp>
          <p:nvSpPr>
            <p:cNvPr id="45084" name="Text Box 28"/>
            <p:cNvSpPr txBox="1">
              <a:spLocks noChangeArrowheads="1"/>
            </p:cNvSpPr>
            <p:nvPr/>
          </p:nvSpPr>
          <p:spPr bwMode="auto">
            <a:xfrm>
              <a:off x="1776" y="2092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>
                  <a:solidFill>
                    <a:srgbClr val="000099"/>
                  </a:solidFill>
                </a:rPr>
                <a:t>clave</a:t>
              </a:r>
            </a:p>
          </p:txBody>
        </p:sp>
        <p:sp>
          <p:nvSpPr>
            <p:cNvPr id="45085" name="Text Box 29"/>
            <p:cNvSpPr txBox="1">
              <a:spLocks noChangeArrowheads="1"/>
            </p:cNvSpPr>
            <p:nvPr/>
          </p:nvSpPr>
          <p:spPr bwMode="auto">
            <a:xfrm>
              <a:off x="2160" y="1954"/>
              <a:ext cx="81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600" b="1">
                  <a:solidFill>
                    <a:srgbClr val="000099"/>
                  </a:solidFill>
                </a:rPr>
                <a:t>Registro lógico</a:t>
              </a:r>
            </a:p>
          </p:txBody>
        </p:sp>
        <p:sp>
          <p:nvSpPr>
            <p:cNvPr id="45086" name="Line 30"/>
            <p:cNvSpPr>
              <a:spLocks noChangeShapeType="1"/>
            </p:cNvSpPr>
            <p:nvPr/>
          </p:nvSpPr>
          <p:spPr bwMode="auto">
            <a:xfrm>
              <a:off x="4080" y="25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45087" name="Line 31"/>
            <p:cNvSpPr>
              <a:spLocks noChangeShapeType="1"/>
            </p:cNvSpPr>
            <p:nvPr/>
          </p:nvSpPr>
          <p:spPr bwMode="auto">
            <a:xfrm>
              <a:off x="4752" y="25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45088" name="Text Box 32"/>
            <p:cNvSpPr txBox="1">
              <a:spLocks noChangeArrowheads="1"/>
            </p:cNvSpPr>
            <p:nvPr/>
          </p:nvSpPr>
          <p:spPr bwMode="auto">
            <a:xfrm>
              <a:off x="1920" y="2697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.</a:t>
              </a:r>
            </a:p>
          </p:txBody>
        </p:sp>
        <p:sp>
          <p:nvSpPr>
            <p:cNvPr id="45089" name="Text Box 33"/>
            <p:cNvSpPr txBox="1">
              <a:spLocks noChangeArrowheads="1"/>
            </p:cNvSpPr>
            <p:nvPr/>
          </p:nvSpPr>
          <p:spPr bwMode="auto">
            <a:xfrm>
              <a:off x="1920" y="2793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.</a:t>
              </a:r>
            </a:p>
          </p:txBody>
        </p:sp>
        <p:sp>
          <p:nvSpPr>
            <p:cNvPr id="45090" name="Text Box 34"/>
            <p:cNvSpPr txBox="1">
              <a:spLocks noChangeArrowheads="1"/>
            </p:cNvSpPr>
            <p:nvPr/>
          </p:nvSpPr>
          <p:spPr bwMode="auto">
            <a:xfrm>
              <a:off x="1920" y="28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.</a:t>
              </a:r>
            </a:p>
          </p:txBody>
        </p:sp>
        <p:sp>
          <p:nvSpPr>
            <p:cNvPr id="45091" name="Text Box 35"/>
            <p:cNvSpPr txBox="1">
              <a:spLocks noChangeArrowheads="1"/>
            </p:cNvSpPr>
            <p:nvPr/>
          </p:nvSpPr>
          <p:spPr bwMode="auto">
            <a:xfrm>
              <a:off x="4728" y="2558"/>
              <a:ext cx="9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/>
                <a:t>655 65 85 01</a:t>
              </a:r>
            </a:p>
          </p:txBody>
        </p:sp>
        <p:sp>
          <p:nvSpPr>
            <p:cNvPr id="45092" name="Text Box 36"/>
            <p:cNvSpPr txBox="1">
              <a:spLocks noChangeArrowheads="1"/>
            </p:cNvSpPr>
            <p:nvPr/>
          </p:nvSpPr>
          <p:spPr bwMode="auto">
            <a:xfrm>
              <a:off x="4176" y="2562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/>
                <a:t>García</a:t>
              </a:r>
            </a:p>
          </p:txBody>
        </p:sp>
        <p:sp>
          <p:nvSpPr>
            <p:cNvPr id="45093" name="Text Box 37"/>
            <p:cNvSpPr txBox="1">
              <a:spLocks noChangeArrowheads="1"/>
            </p:cNvSpPr>
            <p:nvPr/>
          </p:nvSpPr>
          <p:spPr bwMode="auto">
            <a:xfrm>
              <a:off x="1816" y="2270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/>
                <a:t>Ada</a:t>
              </a:r>
            </a:p>
          </p:txBody>
        </p:sp>
        <p:sp>
          <p:nvSpPr>
            <p:cNvPr id="45094" name="Text Box 38"/>
            <p:cNvSpPr txBox="1">
              <a:spLocks noChangeArrowheads="1"/>
            </p:cNvSpPr>
            <p:nvPr/>
          </p:nvSpPr>
          <p:spPr bwMode="auto">
            <a:xfrm>
              <a:off x="1768" y="2570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/>
                <a:t>Antón</a:t>
              </a:r>
            </a:p>
          </p:txBody>
        </p:sp>
        <p:sp>
          <p:nvSpPr>
            <p:cNvPr id="45095" name="Text Box 39"/>
            <p:cNvSpPr txBox="1">
              <a:spLocks noChangeArrowheads="1"/>
            </p:cNvSpPr>
            <p:nvPr/>
          </p:nvSpPr>
          <p:spPr bwMode="auto">
            <a:xfrm>
              <a:off x="1800" y="3090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/>
                <a:t>María</a:t>
              </a:r>
            </a:p>
          </p:txBody>
        </p:sp>
        <p:sp>
          <p:nvSpPr>
            <p:cNvPr id="45096" name="Text Box 40"/>
            <p:cNvSpPr txBox="1">
              <a:spLocks noChangeArrowheads="1"/>
            </p:cNvSpPr>
            <p:nvPr/>
          </p:nvSpPr>
          <p:spPr bwMode="auto">
            <a:xfrm>
              <a:off x="1720" y="241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/>
                <a:t>Amaral</a:t>
              </a:r>
            </a:p>
          </p:txBody>
        </p:sp>
        <p:sp>
          <p:nvSpPr>
            <p:cNvPr id="45097" name="Text Box 41"/>
            <p:cNvSpPr txBox="1">
              <a:spLocks noChangeArrowheads="1"/>
            </p:cNvSpPr>
            <p:nvPr/>
          </p:nvSpPr>
          <p:spPr bwMode="auto">
            <a:xfrm>
              <a:off x="3632" y="2562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/>
                <a:t>María</a:t>
              </a:r>
            </a:p>
          </p:txBody>
        </p:sp>
        <p:sp>
          <p:nvSpPr>
            <p:cNvPr id="45098" name="Text Box 42"/>
            <p:cNvSpPr txBox="1">
              <a:spLocks noChangeArrowheads="1"/>
            </p:cNvSpPr>
            <p:nvPr/>
          </p:nvSpPr>
          <p:spPr bwMode="auto">
            <a:xfrm>
              <a:off x="3680" y="2110"/>
              <a:ext cx="17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600" b="1">
                  <a:solidFill>
                    <a:srgbClr val="000099"/>
                  </a:solidFill>
                </a:rPr>
                <a:t>Secuencia de registros</a:t>
              </a:r>
            </a:p>
          </p:txBody>
        </p:sp>
      </p:grp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2066925" y="5857875"/>
            <a:ext cx="73818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39738" indent="-439738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800">
                <a:solidFill>
                  <a:srgbClr val="003366"/>
                </a:solidFill>
              </a:rPr>
              <a:t>En caso de archivos grandes, es posible realizar una indexación a varios niveles</a:t>
            </a:r>
          </a:p>
        </p:txBody>
      </p:sp>
      <p:sp>
        <p:nvSpPr>
          <p:cNvPr id="45106" name="Text Box 50"/>
          <p:cNvSpPr txBox="1">
            <a:spLocks noChangeArrowheads="1"/>
          </p:cNvSpPr>
          <p:nvPr/>
        </p:nvSpPr>
        <p:spPr bwMode="auto">
          <a:xfrm>
            <a:off x="-25400" y="10731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</a:pPr>
            <a:r>
              <a:rPr lang="es-ES" sz="1600" b="1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45107" name="Text Box 51"/>
          <p:cNvSpPr txBox="1">
            <a:spLocks noChangeArrowheads="1"/>
          </p:cNvSpPr>
          <p:nvPr/>
        </p:nvSpPr>
        <p:spPr bwMode="auto">
          <a:xfrm>
            <a:off x="-28575" y="4368800"/>
            <a:ext cx="2087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chemeClr val="bg1"/>
                </a:solidFill>
              </a:rPr>
              <a:t>Gestión del almacenamiento</a:t>
            </a:r>
          </a:p>
        </p:txBody>
      </p:sp>
      <p:grpSp>
        <p:nvGrpSpPr>
          <p:cNvPr id="45108" name="Group 52"/>
          <p:cNvGrpSpPr>
            <a:grpSpLocks/>
          </p:cNvGrpSpPr>
          <p:nvPr/>
        </p:nvGrpSpPr>
        <p:grpSpPr bwMode="auto">
          <a:xfrm>
            <a:off x="-23813" y="2132013"/>
            <a:ext cx="1695451" cy="433387"/>
            <a:chOff x="-15" y="1051"/>
            <a:chExt cx="1068" cy="273"/>
          </a:xfrm>
        </p:grpSpPr>
        <p:sp>
          <p:nvSpPr>
            <p:cNvPr id="45109" name="Line 53"/>
            <p:cNvSpPr>
              <a:spLocks noChangeShapeType="1"/>
            </p:cNvSpPr>
            <p:nvPr/>
          </p:nvSpPr>
          <p:spPr bwMode="auto">
            <a:xfrm>
              <a:off x="-15" y="1324"/>
              <a:ext cx="106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45110" name="Line 54"/>
            <p:cNvSpPr>
              <a:spLocks noChangeShapeType="1"/>
            </p:cNvSpPr>
            <p:nvPr/>
          </p:nvSpPr>
          <p:spPr bwMode="auto">
            <a:xfrm>
              <a:off x="-13" y="1051"/>
              <a:ext cx="106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5111" name="Text Box 55"/>
          <p:cNvSpPr txBox="1">
            <a:spLocks noChangeArrowheads="1"/>
          </p:cNvSpPr>
          <p:nvPr/>
        </p:nvSpPr>
        <p:spPr bwMode="auto">
          <a:xfrm>
            <a:off x="-23813" y="1363663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rgbClr val="FFFF00"/>
                </a:solidFill>
              </a:rPr>
              <a:t>Archivos</a:t>
            </a:r>
          </a:p>
        </p:txBody>
      </p:sp>
      <p:sp>
        <p:nvSpPr>
          <p:cNvPr id="45112" name="Text Box 56"/>
          <p:cNvSpPr txBox="1">
            <a:spLocks noChangeArrowheads="1"/>
          </p:cNvSpPr>
          <p:nvPr/>
        </p:nvSpPr>
        <p:spPr bwMode="auto">
          <a:xfrm>
            <a:off x="-23813" y="162877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45113" name="Text Box 57"/>
          <p:cNvSpPr txBox="1">
            <a:spLocks noChangeArrowheads="1"/>
          </p:cNvSpPr>
          <p:nvPr/>
        </p:nvSpPr>
        <p:spPr bwMode="auto">
          <a:xfrm>
            <a:off x="-23813" y="207962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rgbClr val="FFFF00"/>
                </a:solidFill>
              </a:rPr>
              <a:t>Métodos de acceso</a:t>
            </a:r>
          </a:p>
        </p:txBody>
      </p:sp>
      <p:sp>
        <p:nvSpPr>
          <p:cNvPr id="45114" name="Text Box 58"/>
          <p:cNvSpPr txBox="1">
            <a:spLocks noChangeArrowheads="1"/>
          </p:cNvSpPr>
          <p:nvPr/>
        </p:nvSpPr>
        <p:spPr bwMode="auto">
          <a:xfrm>
            <a:off x="-23813" y="2511425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45115" name="Text Box 59"/>
          <p:cNvSpPr txBox="1">
            <a:spLocks noChangeArrowheads="1"/>
          </p:cNvSpPr>
          <p:nvPr/>
        </p:nvSpPr>
        <p:spPr bwMode="auto">
          <a:xfrm>
            <a:off x="-23813" y="27638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45116" name="Text Box 60"/>
          <p:cNvSpPr txBox="1">
            <a:spLocks noChangeArrowheads="1"/>
          </p:cNvSpPr>
          <p:nvPr/>
        </p:nvSpPr>
        <p:spPr bwMode="auto">
          <a:xfrm>
            <a:off x="-36513" y="30289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Directorios</a:t>
            </a:r>
          </a:p>
        </p:txBody>
      </p:sp>
      <p:sp>
        <p:nvSpPr>
          <p:cNvPr id="45117" name="Text Box 61"/>
          <p:cNvSpPr txBox="1">
            <a:spLocks noChangeArrowheads="1"/>
          </p:cNvSpPr>
          <p:nvPr/>
        </p:nvSpPr>
        <p:spPr bwMode="auto">
          <a:xfrm>
            <a:off x="-36513" y="3284538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45118" name="Text Box 62"/>
          <p:cNvSpPr txBox="1">
            <a:spLocks noChangeArrowheads="1"/>
          </p:cNvSpPr>
          <p:nvPr/>
        </p:nvSpPr>
        <p:spPr bwMode="auto">
          <a:xfrm>
            <a:off x="-36513" y="37036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Estructura</a:t>
            </a:r>
          </a:p>
        </p:txBody>
      </p:sp>
      <p:sp>
        <p:nvSpPr>
          <p:cNvPr id="45119" name="Text Box 63"/>
          <p:cNvSpPr txBox="1">
            <a:spLocks noChangeArrowheads="1"/>
          </p:cNvSpPr>
          <p:nvPr/>
        </p:nvSpPr>
        <p:spPr bwMode="auto">
          <a:xfrm>
            <a:off x="-36513" y="39195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45120" name="Text Box 64"/>
          <p:cNvSpPr txBox="1">
            <a:spLocks noChangeArrowheads="1"/>
          </p:cNvSpPr>
          <p:nvPr/>
        </p:nvSpPr>
        <p:spPr bwMode="auto">
          <a:xfrm>
            <a:off x="-36513" y="41576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-36513" y="48688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Parámetros de diseño</a:t>
            </a:r>
          </a:p>
        </p:txBody>
      </p:sp>
      <p:sp>
        <p:nvSpPr>
          <p:cNvPr id="45122" name="Text Box 66"/>
          <p:cNvSpPr txBox="1">
            <a:spLocks noChangeArrowheads="1"/>
          </p:cNvSpPr>
          <p:nvPr/>
        </p:nvSpPr>
        <p:spPr bwMode="auto">
          <a:xfrm>
            <a:off x="-36513" y="52879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Administración del espacio libre</a:t>
            </a:r>
          </a:p>
        </p:txBody>
      </p:sp>
      <p:sp>
        <p:nvSpPr>
          <p:cNvPr id="45123" name="Text Box 67"/>
          <p:cNvSpPr txBox="1">
            <a:spLocks noChangeArrowheads="1"/>
          </p:cNvSpPr>
          <p:nvPr/>
        </p:nvSpPr>
        <p:spPr bwMode="auto">
          <a:xfrm>
            <a:off x="-36513" y="57197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45124" name="AutoShape 68"/>
          <p:cNvSpPr>
            <a:spLocks noChangeArrowheads="1"/>
          </p:cNvSpPr>
          <p:nvPr/>
        </p:nvSpPr>
        <p:spPr bwMode="auto">
          <a:xfrm rot="-5400000">
            <a:off x="1705768" y="2278857"/>
            <a:ext cx="144463" cy="1397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5081" name="Line 25"/>
          <p:cNvSpPr>
            <a:spLocks noChangeShapeType="1"/>
          </p:cNvSpPr>
          <p:nvPr/>
        </p:nvSpPr>
        <p:spPr bwMode="auto">
          <a:xfrm flipV="1">
            <a:off x="4427538" y="4192588"/>
            <a:ext cx="1287462" cy="892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sm" len="sm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5126" name="Oval 70"/>
          <p:cNvSpPr>
            <a:spLocks noChangeArrowheads="1"/>
          </p:cNvSpPr>
          <p:nvPr/>
        </p:nvSpPr>
        <p:spPr bwMode="ltGray">
          <a:xfrm>
            <a:off x="2700338" y="5445125"/>
            <a:ext cx="1655762" cy="576263"/>
          </a:xfrm>
          <a:prstGeom prst="ellips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5127" name="AutoShape 71"/>
          <p:cNvSpPr>
            <a:spLocks noChangeArrowheads="1"/>
          </p:cNvSpPr>
          <p:nvPr/>
        </p:nvSpPr>
        <p:spPr bwMode="ltGray">
          <a:xfrm>
            <a:off x="2195513" y="6165850"/>
            <a:ext cx="4681537" cy="647700"/>
          </a:xfrm>
          <a:prstGeom prst="wedgeRoundRectCallout">
            <a:avLst>
              <a:gd name="adj1" fmla="val -1644"/>
              <a:gd name="adj2" fmla="val -2916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 anchorCtr="1"/>
          <a:lstStyle/>
          <a:p>
            <a:pPr defTabSz="288925">
              <a:lnSpc>
                <a:spcPct val="160000"/>
              </a:lnSpc>
              <a:spcBef>
                <a:spcPct val="20000"/>
              </a:spcBef>
            </a:pPr>
            <a:r>
              <a:rPr lang="es-ES" b="1"/>
              <a:t>índice del archivo, cargado en memoria</a:t>
            </a:r>
            <a:endParaRPr lang="es-ES_tradnl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5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1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3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45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45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99" grpId="0"/>
      <p:bldP spid="45081" grpId="0" animBg="1"/>
      <p:bldP spid="45126" grpId="0" animBg="1"/>
      <p:bldP spid="45126" grpId="1" animBg="1"/>
      <p:bldP spid="45127" grpId="1" animBg="1"/>
      <p:bldP spid="45127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5018-30B6-4F60-9F54-2A343055E609}" type="slidenum">
              <a:rPr lang="es-ES"/>
              <a:pPr/>
              <a:t>5</a:t>
            </a:fld>
            <a:endParaRPr lang="es-ES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>
                <a:solidFill>
                  <a:srgbClr val="000099"/>
                </a:solidFill>
              </a:rPr>
              <a:t>Implementación de archivos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1763713" y="1184275"/>
            <a:ext cx="7418387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800">
                <a:solidFill>
                  <a:srgbClr val="003366"/>
                </a:solidFill>
              </a:rPr>
              <a:t>El sistema de almacenamiento secundario desde diferentes puntos de vista:</a:t>
            </a:r>
          </a:p>
        </p:txBody>
      </p:sp>
      <p:grpSp>
        <p:nvGrpSpPr>
          <p:cNvPr id="57425" name="Group 81"/>
          <p:cNvGrpSpPr>
            <a:grpSpLocks/>
          </p:cNvGrpSpPr>
          <p:nvPr/>
        </p:nvGrpSpPr>
        <p:grpSpPr bwMode="auto">
          <a:xfrm>
            <a:off x="2268538" y="2205038"/>
            <a:ext cx="2663825" cy="2568575"/>
            <a:chOff x="1429" y="1389"/>
            <a:chExt cx="1678" cy="1618"/>
          </a:xfrm>
        </p:grpSpPr>
        <p:graphicFrame>
          <p:nvGraphicFramePr>
            <p:cNvPr id="57358" name="Object 14"/>
            <p:cNvGraphicFramePr>
              <a:graphicFrameLocks noChangeAspect="1"/>
            </p:cNvGraphicFramePr>
            <p:nvPr/>
          </p:nvGraphicFramePr>
          <p:xfrm>
            <a:off x="2109" y="1389"/>
            <a:ext cx="363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90" name="Imagen de mapa de bits" r:id="rId4" imgW="409632" imgH="409632" progId="PBrush">
                    <p:embed/>
                  </p:oleObj>
                </mc:Choice>
                <mc:Fallback>
                  <p:oleObj name="Imagen de mapa de bits" r:id="rId4" imgW="409632" imgH="409632" progId="PBrush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1389"/>
                          <a:ext cx="363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9" name="Object 15"/>
            <p:cNvGraphicFramePr>
              <a:graphicFrameLocks noChangeAspect="1"/>
            </p:cNvGraphicFramePr>
            <p:nvPr/>
          </p:nvGraphicFramePr>
          <p:xfrm>
            <a:off x="1429" y="1979"/>
            <a:ext cx="363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91" name="Imagen de mapa de bits" r:id="rId6" imgW="409632" imgH="409632" progId="PBrush">
                    <p:embed/>
                  </p:oleObj>
                </mc:Choice>
                <mc:Fallback>
                  <p:oleObj name="Imagen de mapa de bits" r:id="rId6" imgW="409632" imgH="409632" progId="PBrush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979"/>
                          <a:ext cx="363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0" name="Object 16"/>
            <p:cNvGraphicFramePr>
              <a:graphicFrameLocks noChangeAspect="1"/>
            </p:cNvGraphicFramePr>
            <p:nvPr/>
          </p:nvGraphicFramePr>
          <p:xfrm>
            <a:off x="2064" y="1979"/>
            <a:ext cx="392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92" name="Imagen de mapa de bits" r:id="rId7" imgW="476316" imgH="495369" progId="PBrush">
                    <p:embed/>
                  </p:oleObj>
                </mc:Choice>
                <mc:Fallback>
                  <p:oleObj name="Imagen de mapa de bits" r:id="rId7" imgW="476316" imgH="495369" progId="PBrush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979"/>
                          <a:ext cx="392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1" name="Object 17"/>
            <p:cNvGraphicFramePr>
              <a:graphicFrameLocks noChangeAspect="1"/>
            </p:cNvGraphicFramePr>
            <p:nvPr/>
          </p:nvGraphicFramePr>
          <p:xfrm>
            <a:off x="2699" y="1989"/>
            <a:ext cx="408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93" name="Imagen de mapa de bits" r:id="rId9" imgW="514422" imgH="485586" progId="PBrush">
                    <p:embed/>
                  </p:oleObj>
                </mc:Choice>
                <mc:Fallback>
                  <p:oleObj name="Imagen de mapa de bits" r:id="rId9" imgW="514422" imgH="485586" progId="PBrush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1989"/>
                          <a:ext cx="408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3" name="Object 19"/>
            <p:cNvGraphicFramePr>
              <a:graphicFrameLocks noChangeAspect="1"/>
            </p:cNvGraphicFramePr>
            <p:nvPr/>
          </p:nvGraphicFramePr>
          <p:xfrm>
            <a:off x="1429" y="2614"/>
            <a:ext cx="408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94" name="Imagen de mapa de bits" r:id="rId11" imgW="514422" imgH="495369" progId="PBrush">
                    <p:embed/>
                  </p:oleObj>
                </mc:Choice>
                <mc:Fallback>
                  <p:oleObj name="Imagen de mapa de bits" r:id="rId11" imgW="514422" imgH="495369" progId="PBrush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2614"/>
                          <a:ext cx="408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64" name="Line 20"/>
            <p:cNvSpPr>
              <a:spLocks noChangeShapeType="1"/>
            </p:cNvSpPr>
            <p:nvPr/>
          </p:nvSpPr>
          <p:spPr bwMode="auto">
            <a:xfrm flipH="1">
              <a:off x="1746" y="1752"/>
              <a:ext cx="499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7365" name="Line 21"/>
            <p:cNvSpPr>
              <a:spLocks noChangeShapeType="1"/>
            </p:cNvSpPr>
            <p:nvPr/>
          </p:nvSpPr>
          <p:spPr bwMode="auto">
            <a:xfrm>
              <a:off x="2245" y="1752"/>
              <a:ext cx="0" cy="18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7366" name="Line 22"/>
            <p:cNvSpPr>
              <a:spLocks noChangeShapeType="1"/>
            </p:cNvSpPr>
            <p:nvPr/>
          </p:nvSpPr>
          <p:spPr bwMode="auto">
            <a:xfrm>
              <a:off x="2245" y="1752"/>
              <a:ext cx="590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7367" name="Line 23"/>
            <p:cNvSpPr>
              <a:spLocks noChangeShapeType="1"/>
            </p:cNvSpPr>
            <p:nvPr/>
          </p:nvSpPr>
          <p:spPr bwMode="auto">
            <a:xfrm>
              <a:off x="1565" y="2341"/>
              <a:ext cx="0" cy="27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7427" name="Group 83"/>
          <p:cNvGrpSpPr>
            <a:grpSpLocks/>
          </p:cNvGrpSpPr>
          <p:nvPr/>
        </p:nvGrpSpPr>
        <p:grpSpPr bwMode="auto">
          <a:xfrm>
            <a:off x="2990850" y="4868863"/>
            <a:ext cx="3022600" cy="503237"/>
            <a:chOff x="1884" y="3067"/>
            <a:chExt cx="1904" cy="317"/>
          </a:xfrm>
        </p:grpSpPr>
        <p:sp>
          <p:nvSpPr>
            <p:cNvPr id="57373" name="Rectangle 29"/>
            <p:cNvSpPr>
              <a:spLocks noChangeArrowheads="1"/>
            </p:cNvSpPr>
            <p:nvPr/>
          </p:nvSpPr>
          <p:spPr bwMode="auto">
            <a:xfrm>
              <a:off x="3244" y="3248"/>
              <a:ext cx="227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7368" name="Rectangle 24"/>
            <p:cNvSpPr>
              <a:spLocks noChangeArrowheads="1"/>
            </p:cNvSpPr>
            <p:nvPr/>
          </p:nvSpPr>
          <p:spPr bwMode="auto">
            <a:xfrm>
              <a:off x="1884" y="3248"/>
              <a:ext cx="227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7369" name="Rectangle 25"/>
            <p:cNvSpPr>
              <a:spLocks noChangeArrowheads="1"/>
            </p:cNvSpPr>
            <p:nvPr/>
          </p:nvSpPr>
          <p:spPr bwMode="auto">
            <a:xfrm>
              <a:off x="2110" y="3248"/>
              <a:ext cx="227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7370" name="Rectangle 26"/>
            <p:cNvSpPr>
              <a:spLocks noChangeArrowheads="1"/>
            </p:cNvSpPr>
            <p:nvPr/>
          </p:nvSpPr>
          <p:spPr bwMode="auto">
            <a:xfrm>
              <a:off x="2338" y="3248"/>
              <a:ext cx="227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7371" name="Rectangle 27"/>
            <p:cNvSpPr>
              <a:spLocks noChangeArrowheads="1"/>
            </p:cNvSpPr>
            <p:nvPr/>
          </p:nvSpPr>
          <p:spPr bwMode="auto">
            <a:xfrm>
              <a:off x="2564" y="3248"/>
              <a:ext cx="227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7372" name="Rectangle 28"/>
            <p:cNvSpPr>
              <a:spLocks noChangeArrowheads="1"/>
            </p:cNvSpPr>
            <p:nvPr/>
          </p:nvSpPr>
          <p:spPr bwMode="auto">
            <a:xfrm>
              <a:off x="2791" y="3248"/>
              <a:ext cx="227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7374" name="Rectangle 30"/>
            <p:cNvSpPr>
              <a:spLocks noChangeArrowheads="1"/>
            </p:cNvSpPr>
            <p:nvPr/>
          </p:nvSpPr>
          <p:spPr bwMode="auto">
            <a:xfrm>
              <a:off x="3017" y="3248"/>
              <a:ext cx="227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7375" name="Rectangle 31"/>
            <p:cNvSpPr>
              <a:spLocks noChangeArrowheads="1"/>
            </p:cNvSpPr>
            <p:nvPr/>
          </p:nvSpPr>
          <p:spPr bwMode="auto">
            <a:xfrm>
              <a:off x="3471" y="3248"/>
              <a:ext cx="227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7376" name="Text Box 32"/>
            <p:cNvSpPr txBox="1">
              <a:spLocks noChangeArrowheads="1"/>
            </p:cNvSpPr>
            <p:nvPr/>
          </p:nvSpPr>
          <p:spPr bwMode="auto">
            <a:xfrm>
              <a:off x="1912" y="3085"/>
              <a:ext cx="27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400" b="1"/>
                <a:t>0</a:t>
              </a:r>
            </a:p>
          </p:txBody>
        </p:sp>
        <p:sp>
          <p:nvSpPr>
            <p:cNvPr id="57377" name="Text Box 33"/>
            <p:cNvSpPr txBox="1">
              <a:spLocks noChangeArrowheads="1"/>
            </p:cNvSpPr>
            <p:nvPr/>
          </p:nvSpPr>
          <p:spPr bwMode="auto">
            <a:xfrm>
              <a:off x="2134" y="3083"/>
              <a:ext cx="27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400" b="1"/>
                <a:t>1</a:t>
              </a:r>
            </a:p>
          </p:txBody>
        </p:sp>
        <p:sp>
          <p:nvSpPr>
            <p:cNvPr id="57378" name="Text Box 34"/>
            <p:cNvSpPr txBox="1">
              <a:spLocks noChangeArrowheads="1"/>
            </p:cNvSpPr>
            <p:nvPr/>
          </p:nvSpPr>
          <p:spPr bwMode="auto">
            <a:xfrm>
              <a:off x="2344" y="3083"/>
              <a:ext cx="27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400" b="1"/>
                <a:t>2</a:t>
              </a:r>
            </a:p>
          </p:txBody>
        </p:sp>
        <p:sp>
          <p:nvSpPr>
            <p:cNvPr id="57379" name="Text Box 35"/>
            <p:cNvSpPr txBox="1">
              <a:spLocks noChangeArrowheads="1"/>
            </p:cNvSpPr>
            <p:nvPr/>
          </p:nvSpPr>
          <p:spPr bwMode="auto">
            <a:xfrm>
              <a:off x="2585" y="3083"/>
              <a:ext cx="27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400" b="1"/>
                <a:t>3</a:t>
              </a:r>
            </a:p>
          </p:txBody>
        </p:sp>
        <p:sp>
          <p:nvSpPr>
            <p:cNvPr id="57380" name="Text Box 36"/>
            <p:cNvSpPr txBox="1">
              <a:spLocks noChangeArrowheads="1"/>
            </p:cNvSpPr>
            <p:nvPr/>
          </p:nvSpPr>
          <p:spPr bwMode="auto">
            <a:xfrm>
              <a:off x="2790" y="3083"/>
              <a:ext cx="27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400" b="1"/>
                <a:t>4</a:t>
              </a:r>
            </a:p>
          </p:txBody>
        </p:sp>
        <p:sp>
          <p:nvSpPr>
            <p:cNvPr id="57381" name="Text Box 37"/>
            <p:cNvSpPr txBox="1">
              <a:spLocks noChangeArrowheads="1"/>
            </p:cNvSpPr>
            <p:nvPr/>
          </p:nvSpPr>
          <p:spPr bwMode="auto">
            <a:xfrm>
              <a:off x="3425" y="3067"/>
              <a:ext cx="36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400" b="1"/>
                <a:t>511</a:t>
              </a:r>
            </a:p>
          </p:txBody>
        </p:sp>
        <p:sp>
          <p:nvSpPr>
            <p:cNvPr id="57382" name="Text Box 38"/>
            <p:cNvSpPr txBox="1">
              <a:spLocks noChangeArrowheads="1"/>
            </p:cNvSpPr>
            <p:nvPr/>
          </p:nvSpPr>
          <p:spPr bwMode="auto">
            <a:xfrm>
              <a:off x="3025" y="3083"/>
              <a:ext cx="27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400" b="1"/>
                <a:t>5</a:t>
              </a:r>
            </a:p>
          </p:txBody>
        </p:sp>
      </p:grpSp>
      <p:sp>
        <p:nvSpPr>
          <p:cNvPr id="57392" name="Line 48"/>
          <p:cNvSpPr>
            <a:spLocks noChangeShapeType="1"/>
          </p:cNvSpPr>
          <p:nvPr/>
        </p:nvSpPr>
        <p:spPr bwMode="auto">
          <a:xfrm flipH="1">
            <a:off x="3059113" y="3716338"/>
            <a:ext cx="360362" cy="122555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7393" name="Line 49"/>
          <p:cNvSpPr>
            <a:spLocks noChangeShapeType="1"/>
          </p:cNvSpPr>
          <p:nvPr/>
        </p:nvSpPr>
        <p:spPr bwMode="auto">
          <a:xfrm>
            <a:off x="3851275" y="3716338"/>
            <a:ext cx="1944688" cy="1152525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57430" name="Group 86"/>
          <p:cNvGrpSpPr>
            <a:grpSpLocks/>
          </p:cNvGrpSpPr>
          <p:nvPr/>
        </p:nvGrpSpPr>
        <p:grpSpPr bwMode="auto">
          <a:xfrm>
            <a:off x="2417763" y="5805488"/>
            <a:ext cx="2371725" cy="947737"/>
            <a:chOff x="1523" y="3657"/>
            <a:chExt cx="1494" cy="597"/>
          </a:xfrm>
        </p:grpSpPr>
        <p:graphicFrame>
          <p:nvGraphicFramePr>
            <p:cNvPr id="57383" name="Object 39"/>
            <p:cNvGraphicFramePr>
              <a:graphicFrameLocks noChangeAspect="1"/>
            </p:cNvGraphicFramePr>
            <p:nvPr/>
          </p:nvGraphicFramePr>
          <p:xfrm>
            <a:off x="1523" y="3793"/>
            <a:ext cx="454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95" name="Imagen de mapa de bits" r:id="rId13" imgW="504762" imgH="314286" progId="PBrush">
                    <p:embed/>
                  </p:oleObj>
                </mc:Choice>
                <mc:Fallback>
                  <p:oleObj name="Imagen de mapa de bits" r:id="rId13" imgW="504762" imgH="314286" progId="PBrush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3" y="3793"/>
                          <a:ext cx="454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84" name="Oval 40"/>
            <p:cNvSpPr>
              <a:spLocks noChangeArrowheads="1"/>
            </p:cNvSpPr>
            <p:nvPr/>
          </p:nvSpPr>
          <p:spPr bwMode="auto">
            <a:xfrm>
              <a:off x="2245" y="3748"/>
              <a:ext cx="772" cy="36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7385" name="Oval 41"/>
            <p:cNvSpPr>
              <a:spLocks noChangeArrowheads="1"/>
            </p:cNvSpPr>
            <p:nvPr/>
          </p:nvSpPr>
          <p:spPr bwMode="auto">
            <a:xfrm>
              <a:off x="2336" y="3793"/>
              <a:ext cx="590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7388" name="Line 44"/>
            <p:cNvSpPr>
              <a:spLocks noChangeShapeType="1"/>
            </p:cNvSpPr>
            <p:nvPr/>
          </p:nvSpPr>
          <p:spPr bwMode="auto">
            <a:xfrm flipV="1">
              <a:off x="2632" y="4118"/>
              <a:ext cx="0" cy="136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7389" name="Line 45"/>
            <p:cNvSpPr>
              <a:spLocks noChangeShapeType="1"/>
            </p:cNvSpPr>
            <p:nvPr/>
          </p:nvSpPr>
          <p:spPr bwMode="auto">
            <a:xfrm>
              <a:off x="2336" y="3929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7390" name="Line 46"/>
            <p:cNvSpPr>
              <a:spLocks noChangeShapeType="1"/>
            </p:cNvSpPr>
            <p:nvPr/>
          </p:nvSpPr>
          <p:spPr bwMode="auto">
            <a:xfrm>
              <a:off x="2427" y="3838"/>
              <a:ext cx="408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7391" name="Line 47"/>
            <p:cNvSpPr>
              <a:spLocks noChangeShapeType="1"/>
            </p:cNvSpPr>
            <p:nvPr/>
          </p:nvSpPr>
          <p:spPr bwMode="auto">
            <a:xfrm flipH="1">
              <a:off x="2427" y="3838"/>
              <a:ext cx="408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7386" name="Oval 42"/>
            <p:cNvSpPr>
              <a:spLocks noChangeArrowheads="1"/>
            </p:cNvSpPr>
            <p:nvPr/>
          </p:nvSpPr>
          <p:spPr bwMode="auto">
            <a:xfrm>
              <a:off x="2411" y="3840"/>
              <a:ext cx="445" cy="18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7387" name="Line 43"/>
            <p:cNvSpPr>
              <a:spLocks noChangeShapeType="1"/>
            </p:cNvSpPr>
            <p:nvPr/>
          </p:nvSpPr>
          <p:spPr bwMode="auto">
            <a:xfrm flipV="1">
              <a:off x="2630" y="3657"/>
              <a:ext cx="0" cy="27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7396" name="AutoShape 52"/>
            <p:cNvSpPr>
              <a:spLocks noChangeArrowheads="1"/>
            </p:cNvSpPr>
            <p:nvPr/>
          </p:nvSpPr>
          <p:spPr bwMode="auto">
            <a:xfrm>
              <a:off x="1997" y="3884"/>
              <a:ext cx="181" cy="91"/>
            </a:xfrm>
            <a:prstGeom prst="rightArrow">
              <a:avLst>
                <a:gd name="adj1" fmla="val 50000"/>
                <a:gd name="adj2" fmla="val 4972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57426" name="Group 82"/>
          <p:cNvGrpSpPr>
            <a:grpSpLocks/>
          </p:cNvGrpSpPr>
          <p:nvPr/>
        </p:nvGrpSpPr>
        <p:grpSpPr bwMode="auto">
          <a:xfrm>
            <a:off x="6283325" y="2552700"/>
            <a:ext cx="2771775" cy="731838"/>
            <a:chOff x="3958" y="1608"/>
            <a:chExt cx="1746" cy="461"/>
          </a:xfrm>
        </p:grpSpPr>
        <p:sp>
          <p:nvSpPr>
            <p:cNvPr id="57397" name="AutoShape 53"/>
            <p:cNvSpPr>
              <a:spLocks noChangeArrowheads="1"/>
            </p:cNvSpPr>
            <p:nvPr/>
          </p:nvSpPr>
          <p:spPr bwMode="auto">
            <a:xfrm>
              <a:off x="3958" y="1616"/>
              <a:ext cx="1746" cy="45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7398" name="Text Box 54"/>
            <p:cNvSpPr txBox="1">
              <a:spLocks noChangeArrowheads="1"/>
            </p:cNvSpPr>
            <p:nvPr/>
          </p:nvSpPr>
          <p:spPr bwMode="auto">
            <a:xfrm>
              <a:off x="3971" y="1608"/>
              <a:ext cx="7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>
                  <a:solidFill>
                    <a:schemeClr val="accent2"/>
                  </a:solidFill>
                </a:rPr>
                <a:t>Usuarios</a:t>
              </a:r>
            </a:p>
          </p:txBody>
        </p:sp>
        <p:sp>
          <p:nvSpPr>
            <p:cNvPr id="57399" name="Text Box 55"/>
            <p:cNvSpPr txBox="1">
              <a:spLocks noChangeArrowheads="1"/>
            </p:cNvSpPr>
            <p:nvPr/>
          </p:nvSpPr>
          <p:spPr bwMode="auto">
            <a:xfrm>
              <a:off x="3958" y="1793"/>
              <a:ext cx="15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Archivos y directorios</a:t>
              </a:r>
            </a:p>
          </p:txBody>
        </p:sp>
      </p:grpSp>
      <p:grpSp>
        <p:nvGrpSpPr>
          <p:cNvPr id="57429" name="Group 85"/>
          <p:cNvGrpSpPr>
            <a:grpSpLocks/>
          </p:cNvGrpSpPr>
          <p:nvPr/>
        </p:nvGrpSpPr>
        <p:grpSpPr bwMode="auto">
          <a:xfrm>
            <a:off x="6303963" y="4292600"/>
            <a:ext cx="2751137" cy="731838"/>
            <a:chOff x="3971" y="2704"/>
            <a:chExt cx="1733" cy="461"/>
          </a:xfrm>
        </p:grpSpPr>
        <p:sp>
          <p:nvSpPr>
            <p:cNvPr id="57400" name="AutoShape 56"/>
            <p:cNvSpPr>
              <a:spLocks noChangeArrowheads="1"/>
            </p:cNvSpPr>
            <p:nvPr/>
          </p:nvSpPr>
          <p:spPr bwMode="auto">
            <a:xfrm>
              <a:off x="3971" y="2712"/>
              <a:ext cx="1733" cy="45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57428" name="Group 84"/>
            <p:cNvGrpSpPr>
              <a:grpSpLocks/>
            </p:cNvGrpSpPr>
            <p:nvPr/>
          </p:nvGrpSpPr>
          <p:grpSpPr bwMode="auto">
            <a:xfrm>
              <a:off x="3971" y="2704"/>
              <a:ext cx="1701" cy="416"/>
              <a:chOff x="3971" y="2704"/>
              <a:chExt cx="1701" cy="416"/>
            </a:xfrm>
          </p:grpSpPr>
          <p:sp>
            <p:nvSpPr>
              <p:cNvPr id="57401" name="Text Box 57"/>
              <p:cNvSpPr txBox="1">
                <a:spLocks noChangeArrowheads="1"/>
              </p:cNvSpPr>
              <p:nvPr/>
            </p:nvSpPr>
            <p:spPr bwMode="auto">
              <a:xfrm>
                <a:off x="3984" y="2704"/>
                <a:ext cx="89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">
                    <a:solidFill>
                      <a:schemeClr val="accent2"/>
                    </a:solidFill>
                  </a:rPr>
                  <a:t>Manejador</a:t>
                </a:r>
              </a:p>
            </p:txBody>
          </p:sp>
          <p:sp>
            <p:nvSpPr>
              <p:cNvPr id="57402" name="Text Box 58"/>
              <p:cNvSpPr txBox="1">
                <a:spLocks noChangeArrowheads="1"/>
              </p:cNvSpPr>
              <p:nvPr/>
            </p:nvSpPr>
            <p:spPr bwMode="auto">
              <a:xfrm>
                <a:off x="3971" y="2889"/>
                <a:ext cx="170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"/>
                  <a:t>Vector lineal de bloques</a:t>
                </a:r>
              </a:p>
            </p:txBody>
          </p:sp>
        </p:grpSp>
      </p:grpSp>
      <p:grpSp>
        <p:nvGrpSpPr>
          <p:cNvPr id="57431" name="Group 87"/>
          <p:cNvGrpSpPr>
            <a:grpSpLocks/>
          </p:cNvGrpSpPr>
          <p:nvPr/>
        </p:nvGrpSpPr>
        <p:grpSpPr bwMode="auto">
          <a:xfrm>
            <a:off x="6300788" y="5818188"/>
            <a:ext cx="2827337" cy="731837"/>
            <a:chOff x="3969" y="3665"/>
            <a:chExt cx="1781" cy="461"/>
          </a:xfrm>
        </p:grpSpPr>
        <p:sp>
          <p:nvSpPr>
            <p:cNvPr id="57403" name="AutoShape 59"/>
            <p:cNvSpPr>
              <a:spLocks noChangeArrowheads="1"/>
            </p:cNvSpPr>
            <p:nvPr/>
          </p:nvSpPr>
          <p:spPr bwMode="auto">
            <a:xfrm>
              <a:off x="3969" y="3673"/>
              <a:ext cx="1733" cy="45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7404" name="Text Box 60"/>
            <p:cNvSpPr txBox="1">
              <a:spLocks noChangeArrowheads="1"/>
            </p:cNvSpPr>
            <p:nvPr/>
          </p:nvSpPr>
          <p:spPr bwMode="auto">
            <a:xfrm>
              <a:off x="3990" y="3665"/>
              <a:ext cx="12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>
                  <a:solidFill>
                    <a:schemeClr val="accent2"/>
                  </a:solidFill>
                </a:rPr>
                <a:t>Dispositivo físico</a:t>
              </a:r>
            </a:p>
          </p:txBody>
        </p:sp>
        <p:sp>
          <p:nvSpPr>
            <p:cNvPr id="57405" name="Text Box 61"/>
            <p:cNvSpPr txBox="1">
              <a:spLocks noChangeArrowheads="1"/>
            </p:cNvSpPr>
            <p:nvPr/>
          </p:nvSpPr>
          <p:spPr bwMode="auto">
            <a:xfrm>
              <a:off x="3971" y="3850"/>
              <a:ext cx="17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Cilindros, pistas, sectores</a:t>
              </a:r>
            </a:p>
          </p:txBody>
        </p:sp>
      </p:grpSp>
      <p:sp>
        <p:nvSpPr>
          <p:cNvPr id="57406" name="Text Box 62"/>
          <p:cNvSpPr txBox="1">
            <a:spLocks noChangeArrowheads="1"/>
          </p:cNvSpPr>
          <p:nvPr/>
        </p:nvSpPr>
        <p:spPr bwMode="auto">
          <a:xfrm>
            <a:off x="-25400" y="10731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</a:pPr>
            <a:r>
              <a:rPr lang="es-ES" sz="1600" b="1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57407" name="Text Box 63"/>
          <p:cNvSpPr txBox="1">
            <a:spLocks noChangeArrowheads="1"/>
          </p:cNvSpPr>
          <p:nvPr/>
        </p:nvSpPr>
        <p:spPr bwMode="auto">
          <a:xfrm>
            <a:off x="-28575" y="4368800"/>
            <a:ext cx="2087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chemeClr val="bg1"/>
                </a:solidFill>
              </a:rPr>
              <a:t>Gestión del almacenamiento</a:t>
            </a:r>
          </a:p>
        </p:txBody>
      </p:sp>
      <p:grpSp>
        <p:nvGrpSpPr>
          <p:cNvPr id="57408" name="Group 64"/>
          <p:cNvGrpSpPr>
            <a:grpSpLocks/>
          </p:cNvGrpSpPr>
          <p:nvPr/>
        </p:nvGrpSpPr>
        <p:grpSpPr bwMode="auto">
          <a:xfrm>
            <a:off x="-23813" y="2563813"/>
            <a:ext cx="1695451" cy="233362"/>
            <a:chOff x="-15" y="1615"/>
            <a:chExt cx="1068" cy="147"/>
          </a:xfrm>
        </p:grpSpPr>
        <p:sp>
          <p:nvSpPr>
            <p:cNvPr id="57409" name="Line 65"/>
            <p:cNvSpPr>
              <a:spLocks noChangeShapeType="1"/>
            </p:cNvSpPr>
            <p:nvPr/>
          </p:nvSpPr>
          <p:spPr bwMode="auto">
            <a:xfrm>
              <a:off x="-15" y="1762"/>
              <a:ext cx="106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7410" name="Line 66"/>
            <p:cNvSpPr>
              <a:spLocks noChangeShapeType="1"/>
            </p:cNvSpPr>
            <p:nvPr/>
          </p:nvSpPr>
          <p:spPr bwMode="auto">
            <a:xfrm>
              <a:off x="-13" y="1615"/>
              <a:ext cx="106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7411" name="Text Box 67"/>
          <p:cNvSpPr txBox="1">
            <a:spLocks noChangeArrowheads="1"/>
          </p:cNvSpPr>
          <p:nvPr/>
        </p:nvSpPr>
        <p:spPr bwMode="auto">
          <a:xfrm>
            <a:off x="-23813" y="1363663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rgbClr val="FFFF00"/>
                </a:solidFill>
              </a:rPr>
              <a:t>Archivos</a:t>
            </a:r>
          </a:p>
        </p:txBody>
      </p:sp>
      <p:sp>
        <p:nvSpPr>
          <p:cNvPr id="57412" name="Text Box 68"/>
          <p:cNvSpPr txBox="1">
            <a:spLocks noChangeArrowheads="1"/>
          </p:cNvSpPr>
          <p:nvPr/>
        </p:nvSpPr>
        <p:spPr bwMode="auto">
          <a:xfrm>
            <a:off x="-23813" y="162877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57413" name="Text Box 69"/>
          <p:cNvSpPr txBox="1">
            <a:spLocks noChangeArrowheads="1"/>
          </p:cNvSpPr>
          <p:nvPr/>
        </p:nvSpPr>
        <p:spPr bwMode="auto">
          <a:xfrm>
            <a:off x="-23813" y="207962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Métodos de acceso</a:t>
            </a:r>
          </a:p>
        </p:txBody>
      </p:sp>
      <p:sp>
        <p:nvSpPr>
          <p:cNvPr id="57414" name="Text Box 70"/>
          <p:cNvSpPr txBox="1">
            <a:spLocks noChangeArrowheads="1"/>
          </p:cNvSpPr>
          <p:nvPr/>
        </p:nvSpPr>
        <p:spPr bwMode="auto">
          <a:xfrm>
            <a:off x="-23813" y="2511425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rgbClr val="FFFF00"/>
                </a:solidFill>
              </a:rPr>
              <a:t>Implementación</a:t>
            </a:r>
          </a:p>
        </p:txBody>
      </p:sp>
      <p:sp>
        <p:nvSpPr>
          <p:cNvPr id="57415" name="Text Box 71"/>
          <p:cNvSpPr txBox="1">
            <a:spLocks noChangeArrowheads="1"/>
          </p:cNvSpPr>
          <p:nvPr/>
        </p:nvSpPr>
        <p:spPr bwMode="auto">
          <a:xfrm>
            <a:off x="-23813" y="27638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57416" name="Text Box 72"/>
          <p:cNvSpPr txBox="1">
            <a:spLocks noChangeArrowheads="1"/>
          </p:cNvSpPr>
          <p:nvPr/>
        </p:nvSpPr>
        <p:spPr bwMode="auto">
          <a:xfrm>
            <a:off x="-36513" y="30289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Directorios</a:t>
            </a:r>
          </a:p>
        </p:txBody>
      </p:sp>
      <p:sp>
        <p:nvSpPr>
          <p:cNvPr id="57417" name="Text Box 73"/>
          <p:cNvSpPr txBox="1">
            <a:spLocks noChangeArrowheads="1"/>
          </p:cNvSpPr>
          <p:nvPr/>
        </p:nvSpPr>
        <p:spPr bwMode="auto">
          <a:xfrm>
            <a:off x="-36513" y="3284538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57418" name="Text Box 74"/>
          <p:cNvSpPr txBox="1">
            <a:spLocks noChangeArrowheads="1"/>
          </p:cNvSpPr>
          <p:nvPr/>
        </p:nvSpPr>
        <p:spPr bwMode="auto">
          <a:xfrm>
            <a:off x="-36513" y="37036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Estructura</a:t>
            </a:r>
          </a:p>
        </p:txBody>
      </p:sp>
      <p:sp>
        <p:nvSpPr>
          <p:cNvPr id="57419" name="Text Box 75"/>
          <p:cNvSpPr txBox="1">
            <a:spLocks noChangeArrowheads="1"/>
          </p:cNvSpPr>
          <p:nvPr/>
        </p:nvSpPr>
        <p:spPr bwMode="auto">
          <a:xfrm>
            <a:off x="-36513" y="39195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57420" name="Text Box 76"/>
          <p:cNvSpPr txBox="1">
            <a:spLocks noChangeArrowheads="1"/>
          </p:cNvSpPr>
          <p:nvPr/>
        </p:nvSpPr>
        <p:spPr bwMode="auto">
          <a:xfrm>
            <a:off x="-36513" y="41576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57421" name="Text Box 77"/>
          <p:cNvSpPr txBox="1">
            <a:spLocks noChangeArrowheads="1"/>
          </p:cNvSpPr>
          <p:nvPr/>
        </p:nvSpPr>
        <p:spPr bwMode="auto">
          <a:xfrm>
            <a:off x="-36513" y="48688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Parámetros de diseño</a:t>
            </a:r>
          </a:p>
        </p:txBody>
      </p:sp>
      <p:sp>
        <p:nvSpPr>
          <p:cNvPr id="57422" name="Text Box 78"/>
          <p:cNvSpPr txBox="1">
            <a:spLocks noChangeArrowheads="1"/>
          </p:cNvSpPr>
          <p:nvPr/>
        </p:nvSpPr>
        <p:spPr bwMode="auto">
          <a:xfrm>
            <a:off x="-36513" y="52879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Administración del espacio libre</a:t>
            </a:r>
          </a:p>
        </p:txBody>
      </p:sp>
      <p:sp>
        <p:nvSpPr>
          <p:cNvPr id="57423" name="Text Box 79"/>
          <p:cNvSpPr txBox="1">
            <a:spLocks noChangeArrowheads="1"/>
          </p:cNvSpPr>
          <p:nvPr/>
        </p:nvSpPr>
        <p:spPr bwMode="auto">
          <a:xfrm>
            <a:off x="-36513" y="57197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57424" name="AutoShape 80"/>
          <p:cNvSpPr>
            <a:spLocks noChangeArrowheads="1"/>
          </p:cNvSpPr>
          <p:nvPr/>
        </p:nvSpPr>
        <p:spPr bwMode="auto">
          <a:xfrm rot="-5400000">
            <a:off x="1705768" y="2262982"/>
            <a:ext cx="144463" cy="1397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7394" name="Line 50"/>
          <p:cNvSpPr>
            <a:spLocks noChangeShapeType="1"/>
          </p:cNvSpPr>
          <p:nvPr/>
        </p:nvSpPr>
        <p:spPr bwMode="auto">
          <a:xfrm>
            <a:off x="3348038" y="5373688"/>
            <a:ext cx="360362" cy="8636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7395" name="Line 51"/>
          <p:cNvSpPr>
            <a:spLocks noChangeShapeType="1"/>
          </p:cNvSpPr>
          <p:nvPr/>
        </p:nvSpPr>
        <p:spPr bwMode="auto">
          <a:xfrm>
            <a:off x="3708400" y="5373688"/>
            <a:ext cx="144463" cy="719137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7434" name="AutoShape 90"/>
          <p:cNvSpPr>
            <a:spLocks noChangeArrowheads="1"/>
          </p:cNvSpPr>
          <p:nvPr/>
        </p:nvSpPr>
        <p:spPr bwMode="auto">
          <a:xfrm>
            <a:off x="1987550" y="2997200"/>
            <a:ext cx="6545263" cy="15843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alpha val="88000"/>
                </a:schemeClr>
              </a:gs>
              <a:gs pos="100000">
                <a:schemeClr val="bg1">
                  <a:gamma/>
                  <a:shade val="95294"/>
                  <a:invGamma/>
                  <a:alpha val="88000"/>
                </a:schemeClr>
              </a:gs>
            </a:gsLst>
            <a:lin ang="5400000" scaled="1"/>
          </a:gra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7433" name="Text Box 89"/>
          <p:cNvSpPr txBox="1">
            <a:spLocks noChangeArrowheads="1"/>
          </p:cNvSpPr>
          <p:nvPr/>
        </p:nvSpPr>
        <p:spPr bwMode="auto">
          <a:xfrm>
            <a:off x="2268538" y="3238500"/>
            <a:ext cx="60483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>
                <a:solidFill>
                  <a:schemeClr val="accent2"/>
                </a:solidFill>
              </a:rPr>
              <a:t>Desde el punto de vista de la </a:t>
            </a:r>
            <a:r>
              <a:rPr lang="es-ES" sz="2000">
                <a:solidFill>
                  <a:srgbClr val="0000FF"/>
                </a:solidFill>
              </a:rPr>
              <a:t>implementación</a:t>
            </a:r>
            <a:r>
              <a:rPr lang="es-ES" sz="2000">
                <a:solidFill>
                  <a:schemeClr val="accent2"/>
                </a:solidFill>
              </a:rPr>
              <a:t> se contempla un archivo como una colección ordenada de bloques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7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7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17919E-6 L -4.44444E-6 0.054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74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7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7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7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7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7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7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7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7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7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7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/>
      <p:bldP spid="57392" grpId="0" animBg="1"/>
      <p:bldP spid="57393" grpId="0" animBg="1"/>
      <p:bldP spid="57414" grpId="0"/>
      <p:bldP spid="57424" grpId="0" animBg="1"/>
      <p:bldP spid="57394" grpId="0" animBg="1"/>
      <p:bldP spid="57395" grpId="0" animBg="1"/>
      <p:bldP spid="57434" grpId="0" animBg="1"/>
      <p:bldP spid="574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73C1-A585-4A29-B09F-C3ADE1207D7B}" type="slidenum">
              <a:rPr lang="es-ES"/>
              <a:pPr/>
              <a:t>6</a:t>
            </a:fld>
            <a:endParaRPr lang="es-ES"/>
          </a:p>
        </p:txBody>
      </p:sp>
      <p:sp>
        <p:nvSpPr>
          <p:cNvPr id="197634" name="Rectangle 2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>
                <a:solidFill>
                  <a:srgbClr val="000099"/>
                </a:solidFill>
              </a:rPr>
              <a:t>Implementación de archivos</a:t>
            </a:r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1863725" y="1196975"/>
            <a:ext cx="6994525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400">
                <a:solidFill>
                  <a:srgbClr val="0066FF"/>
                </a:solidFill>
              </a:rPr>
              <a:t>Método de asignación</a:t>
            </a:r>
            <a:r>
              <a:rPr lang="es-ES" sz="2400">
                <a:solidFill>
                  <a:srgbClr val="003366"/>
                </a:solidFill>
              </a:rPr>
              <a:t>: Técnica que relaciona los bloques de un archivo con el espacio asignado en disco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400">
                <a:solidFill>
                  <a:srgbClr val="003366"/>
                </a:solidFill>
              </a:rPr>
              <a:t>Objetivos: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000"/>
              <a:t>Aprovechamiento óptimo del espacio físico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000"/>
              <a:t>Acceso eficiente a los archivos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400">
                <a:solidFill>
                  <a:srgbClr val="003366"/>
                </a:solidFill>
              </a:rPr>
              <a:t>Métodos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000"/>
              <a:t>Asignación contigua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000"/>
              <a:t>Asignación enlazada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000"/>
              <a:t>Asignación indexada</a:t>
            </a:r>
          </a:p>
        </p:txBody>
      </p:sp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-25400" y="10731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</a:pPr>
            <a:r>
              <a:rPr lang="es-ES" sz="1600" b="1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197637" name="Text Box 5"/>
          <p:cNvSpPr txBox="1">
            <a:spLocks noChangeArrowheads="1"/>
          </p:cNvSpPr>
          <p:nvPr/>
        </p:nvSpPr>
        <p:spPr bwMode="auto">
          <a:xfrm>
            <a:off x="-28575" y="4368800"/>
            <a:ext cx="2087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chemeClr val="bg1"/>
                </a:solidFill>
              </a:rPr>
              <a:t>Gestión del almacenamiento</a:t>
            </a:r>
          </a:p>
        </p:txBody>
      </p:sp>
      <p:grpSp>
        <p:nvGrpSpPr>
          <p:cNvPr id="197638" name="Group 6"/>
          <p:cNvGrpSpPr>
            <a:grpSpLocks/>
          </p:cNvGrpSpPr>
          <p:nvPr/>
        </p:nvGrpSpPr>
        <p:grpSpPr bwMode="auto">
          <a:xfrm>
            <a:off x="-23813" y="2563813"/>
            <a:ext cx="1695451" cy="233362"/>
            <a:chOff x="-15" y="1615"/>
            <a:chExt cx="1068" cy="147"/>
          </a:xfrm>
        </p:grpSpPr>
        <p:sp>
          <p:nvSpPr>
            <p:cNvPr id="197639" name="Line 7"/>
            <p:cNvSpPr>
              <a:spLocks noChangeShapeType="1"/>
            </p:cNvSpPr>
            <p:nvPr/>
          </p:nvSpPr>
          <p:spPr bwMode="auto">
            <a:xfrm>
              <a:off x="-15" y="1762"/>
              <a:ext cx="106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97640" name="Line 8"/>
            <p:cNvSpPr>
              <a:spLocks noChangeShapeType="1"/>
            </p:cNvSpPr>
            <p:nvPr/>
          </p:nvSpPr>
          <p:spPr bwMode="auto">
            <a:xfrm>
              <a:off x="-13" y="1615"/>
              <a:ext cx="106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97641" name="Text Box 9"/>
          <p:cNvSpPr txBox="1">
            <a:spLocks noChangeArrowheads="1"/>
          </p:cNvSpPr>
          <p:nvPr/>
        </p:nvSpPr>
        <p:spPr bwMode="auto">
          <a:xfrm>
            <a:off x="-23813" y="1363663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rgbClr val="FFFF00"/>
                </a:solidFill>
              </a:rPr>
              <a:t>Archivos</a:t>
            </a:r>
          </a:p>
        </p:txBody>
      </p:sp>
      <p:sp>
        <p:nvSpPr>
          <p:cNvPr id="197642" name="Text Box 10"/>
          <p:cNvSpPr txBox="1">
            <a:spLocks noChangeArrowheads="1"/>
          </p:cNvSpPr>
          <p:nvPr/>
        </p:nvSpPr>
        <p:spPr bwMode="auto">
          <a:xfrm>
            <a:off x="-23813" y="162877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197643" name="Text Box 11"/>
          <p:cNvSpPr txBox="1">
            <a:spLocks noChangeArrowheads="1"/>
          </p:cNvSpPr>
          <p:nvPr/>
        </p:nvSpPr>
        <p:spPr bwMode="auto">
          <a:xfrm>
            <a:off x="-23813" y="207962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Métodos de acceso</a:t>
            </a:r>
          </a:p>
        </p:txBody>
      </p:sp>
      <p:sp>
        <p:nvSpPr>
          <p:cNvPr id="197644" name="Text Box 12"/>
          <p:cNvSpPr txBox="1">
            <a:spLocks noChangeArrowheads="1"/>
          </p:cNvSpPr>
          <p:nvPr/>
        </p:nvSpPr>
        <p:spPr bwMode="auto">
          <a:xfrm>
            <a:off x="-23813" y="2511425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rgbClr val="FFFF00"/>
                </a:solidFill>
              </a:rPr>
              <a:t>Implementación</a:t>
            </a:r>
          </a:p>
        </p:txBody>
      </p:sp>
      <p:sp>
        <p:nvSpPr>
          <p:cNvPr id="197645" name="Text Box 13"/>
          <p:cNvSpPr txBox="1">
            <a:spLocks noChangeArrowheads="1"/>
          </p:cNvSpPr>
          <p:nvPr/>
        </p:nvSpPr>
        <p:spPr bwMode="auto">
          <a:xfrm>
            <a:off x="-23813" y="27638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197646" name="Text Box 14"/>
          <p:cNvSpPr txBox="1">
            <a:spLocks noChangeArrowheads="1"/>
          </p:cNvSpPr>
          <p:nvPr/>
        </p:nvSpPr>
        <p:spPr bwMode="auto">
          <a:xfrm>
            <a:off x="-36513" y="30289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Directorios</a:t>
            </a:r>
          </a:p>
        </p:txBody>
      </p:sp>
      <p:sp>
        <p:nvSpPr>
          <p:cNvPr id="197647" name="Text Box 15"/>
          <p:cNvSpPr txBox="1">
            <a:spLocks noChangeArrowheads="1"/>
          </p:cNvSpPr>
          <p:nvPr/>
        </p:nvSpPr>
        <p:spPr bwMode="auto">
          <a:xfrm>
            <a:off x="-36513" y="3284538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197648" name="Text Box 16"/>
          <p:cNvSpPr txBox="1">
            <a:spLocks noChangeArrowheads="1"/>
          </p:cNvSpPr>
          <p:nvPr/>
        </p:nvSpPr>
        <p:spPr bwMode="auto">
          <a:xfrm>
            <a:off x="-36513" y="37036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Estructura</a:t>
            </a:r>
          </a:p>
        </p:txBody>
      </p:sp>
      <p:sp>
        <p:nvSpPr>
          <p:cNvPr id="197649" name="Text Box 17"/>
          <p:cNvSpPr txBox="1">
            <a:spLocks noChangeArrowheads="1"/>
          </p:cNvSpPr>
          <p:nvPr/>
        </p:nvSpPr>
        <p:spPr bwMode="auto">
          <a:xfrm>
            <a:off x="-36513" y="39195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197650" name="Text Box 18"/>
          <p:cNvSpPr txBox="1">
            <a:spLocks noChangeArrowheads="1"/>
          </p:cNvSpPr>
          <p:nvPr/>
        </p:nvSpPr>
        <p:spPr bwMode="auto">
          <a:xfrm>
            <a:off x="-36513" y="41576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197651" name="Text Box 19"/>
          <p:cNvSpPr txBox="1">
            <a:spLocks noChangeArrowheads="1"/>
          </p:cNvSpPr>
          <p:nvPr/>
        </p:nvSpPr>
        <p:spPr bwMode="auto">
          <a:xfrm>
            <a:off x="-36513" y="48688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Parámetros de diseño</a:t>
            </a:r>
          </a:p>
        </p:txBody>
      </p:sp>
      <p:sp>
        <p:nvSpPr>
          <p:cNvPr id="197652" name="Text Box 20"/>
          <p:cNvSpPr txBox="1">
            <a:spLocks noChangeArrowheads="1"/>
          </p:cNvSpPr>
          <p:nvPr/>
        </p:nvSpPr>
        <p:spPr bwMode="auto">
          <a:xfrm>
            <a:off x="-36513" y="52879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Administración del espacio libre</a:t>
            </a:r>
          </a:p>
        </p:txBody>
      </p:sp>
      <p:sp>
        <p:nvSpPr>
          <p:cNvPr id="197653" name="Text Box 21"/>
          <p:cNvSpPr txBox="1">
            <a:spLocks noChangeArrowheads="1"/>
          </p:cNvSpPr>
          <p:nvPr/>
        </p:nvSpPr>
        <p:spPr bwMode="auto">
          <a:xfrm>
            <a:off x="-36513" y="57197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197654" name="AutoShape 22"/>
          <p:cNvSpPr>
            <a:spLocks noChangeArrowheads="1"/>
          </p:cNvSpPr>
          <p:nvPr/>
        </p:nvSpPr>
        <p:spPr bwMode="auto">
          <a:xfrm rot="-5400000">
            <a:off x="1705769" y="2623344"/>
            <a:ext cx="144462" cy="1397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4B31-BDD4-4BFB-A702-320351606C6C}" type="slidenum">
              <a:rPr lang="es-ES"/>
              <a:pPr/>
              <a:t>7</a:t>
            </a:fld>
            <a:endParaRPr lang="es-ES"/>
          </a:p>
        </p:txBody>
      </p:sp>
      <p:grpSp>
        <p:nvGrpSpPr>
          <p:cNvPr id="59542" name="Group 150"/>
          <p:cNvGrpSpPr>
            <a:grpSpLocks/>
          </p:cNvGrpSpPr>
          <p:nvPr/>
        </p:nvGrpSpPr>
        <p:grpSpPr bwMode="auto">
          <a:xfrm>
            <a:off x="2339975" y="4356100"/>
            <a:ext cx="3240088" cy="1665288"/>
            <a:chOff x="1474" y="2744"/>
            <a:chExt cx="2041" cy="1049"/>
          </a:xfrm>
        </p:grpSpPr>
        <p:sp>
          <p:nvSpPr>
            <p:cNvPr id="59410" name="Rectangle 18"/>
            <p:cNvSpPr>
              <a:spLocks noChangeArrowheads="1"/>
            </p:cNvSpPr>
            <p:nvPr/>
          </p:nvSpPr>
          <p:spPr bwMode="auto">
            <a:xfrm>
              <a:off x="1474" y="2749"/>
              <a:ext cx="1905" cy="10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1474" y="2989"/>
              <a:ext cx="1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9412" name="Text Box 20"/>
            <p:cNvSpPr txBox="1">
              <a:spLocks noChangeArrowheads="1"/>
            </p:cNvSpPr>
            <p:nvPr/>
          </p:nvSpPr>
          <p:spPr bwMode="auto">
            <a:xfrm>
              <a:off x="1520" y="2749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>
                  <a:solidFill>
                    <a:schemeClr val="accent2"/>
                  </a:solidFill>
                </a:rPr>
                <a:t>Archivo</a:t>
              </a:r>
            </a:p>
          </p:txBody>
        </p:sp>
        <p:sp>
          <p:nvSpPr>
            <p:cNvPr id="59413" name="Text Box 21"/>
            <p:cNvSpPr txBox="1">
              <a:spLocks noChangeArrowheads="1"/>
            </p:cNvSpPr>
            <p:nvPr/>
          </p:nvSpPr>
          <p:spPr bwMode="auto">
            <a:xfrm>
              <a:off x="2155" y="2749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>
                  <a:solidFill>
                    <a:schemeClr val="accent2"/>
                  </a:solidFill>
                </a:rPr>
                <a:t>Inicio</a:t>
              </a:r>
            </a:p>
          </p:txBody>
        </p:sp>
        <p:sp>
          <p:nvSpPr>
            <p:cNvPr id="59414" name="Text Box 22"/>
            <p:cNvSpPr txBox="1">
              <a:spLocks noChangeArrowheads="1"/>
            </p:cNvSpPr>
            <p:nvPr/>
          </p:nvSpPr>
          <p:spPr bwMode="auto">
            <a:xfrm>
              <a:off x="2678" y="2744"/>
              <a:ext cx="8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>
                  <a:solidFill>
                    <a:schemeClr val="accent2"/>
                  </a:solidFill>
                </a:rPr>
                <a:t>Bloques</a:t>
              </a:r>
            </a:p>
          </p:txBody>
        </p:sp>
        <p:sp>
          <p:nvSpPr>
            <p:cNvPr id="59415" name="Line 23"/>
            <p:cNvSpPr>
              <a:spLocks noChangeShapeType="1"/>
            </p:cNvSpPr>
            <p:nvPr/>
          </p:nvSpPr>
          <p:spPr bwMode="auto">
            <a:xfrm>
              <a:off x="2155" y="2749"/>
              <a:ext cx="0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9416" name="Line 24"/>
            <p:cNvSpPr>
              <a:spLocks noChangeShapeType="1"/>
            </p:cNvSpPr>
            <p:nvPr/>
          </p:nvSpPr>
          <p:spPr bwMode="auto">
            <a:xfrm>
              <a:off x="2654" y="2749"/>
              <a:ext cx="0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9462" name="Line 70"/>
            <p:cNvSpPr>
              <a:spLocks noChangeShapeType="1"/>
            </p:cNvSpPr>
            <p:nvPr/>
          </p:nvSpPr>
          <p:spPr bwMode="auto">
            <a:xfrm>
              <a:off x="1474" y="3262"/>
              <a:ext cx="1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9463" name="Line 71"/>
            <p:cNvSpPr>
              <a:spLocks noChangeShapeType="1"/>
            </p:cNvSpPr>
            <p:nvPr/>
          </p:nvSpPr>
          <p:spPr bwMode="auto">
            <a:xfrm>
              <a:off x="1474" y="3526"/>
              <a:ext cx="1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1839913" y="1143000"/>
            <a:ext cx="69945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175" indent="11113">
              <a:spcBef>
                <a:spcPct val="20000"/>
              </a:spcBef>
            </a:pPr>
            <a:r>
              <a:rPr lang="es-ES" sz="2800">
                <a:solidFill>
                  <a:srgbClr val="0066FF"/>
                </a:solidFill>
              </a:rPr>
              <a:t>Asignación contigua:</a:t>
            </a: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>
                <a:solidFill>
                  <a:srgbClr val="000099"/>
                </a:solidFill>
              </a:rPr>
              <a:t>Implementación de archivos</a:t>
            </a: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1801813" y="1673225"/>
            <a:ext cx="7418387" cy="233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Cada archivo ocupa un conjunto de bloques consecutivos en disco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La asignación de un archivo está definida por la dirección del primer bloque y el número de bloques</a:t>
            </a:r>
            <a:endParaRPr lang="es-ES" sz="2700">
              <a:solidFill>
                <a:srgbClr val="0066FF"/>
              </a:solidFill>
            </a:endParaRPr>
          </a:p>
        </p:txBody>
      </p:sp>
      <p:sp>
        <p:nvSpPr>
          <p:cNvPr id="59457" name="Text Box 65"/>
          <p:cNvSpPr txBox="1">
            <a:spLocks noChangeArrowheads="1"/>
          </p:cNvSpPr>
          <p:nvPr/>
        </p:nvSpPr>
        <p:spPr bwMode="auto">
          <a:xfrm>
            <a:off x="2484438" y="4773613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nexo</a:t>
            </a:r>
          </a:p>
        </p:txBody>
      </p:sp>
      <p:sp>
        <p:nvSpPr>
          <p:cNvPr id="59458" name="Text Box 66"/>
          <p:cNvSpPr txBox="1">
            <a:spLocks noChangeArrowheads="1"/>
          </p:cNvSpPr>
          <p:nvPr/>
        </p:nvSpPr>
        <p:spPr bwMode="auto">
          <a:xfrm>
            <a:off x="2484438" y="5175250"/>
            <a:ext cx="1152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trash</a:t>
            </a:r>
          </a:p>
        </p:txBody>
      </p:sp>
      <p:sp>
        <p:nvSpPr>
          <p:cNvPr id="59459" name="Text Box 67"/>
          <p:cNvSpPr txBox="1">
            <a:spLocks noChangeArrowheads="1"/>
          </p:cNvSpPr>
          <p:nvPr/>
        </p:nvSpPr>
        <p:spPr bwMode="auto">
          <a:xfrm>
            <a:off x="2484438" y="557688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alu</a:t>
            </a:r>
          </a:p>
        </p:txBody>
      </p:sp>
      <p:sp>
        <p:nvSpPr>
          <p:cNvPr id="59460" name="Text Box 68"/>
          <p:cNvSpPr txBox="1">
            <a:spLocks noChangeArrowheads="1"/>
          </p:cNvSpPr>
          <p:nvPr/>
        </p:nvSpPr>
        <p:spPr bwMode="auto">
          <a:xfrm>
            <a:off x="3636963" y="4783138"/>
            <a:ext cx="43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0</a:t>
            </a:r>
          </a:p>
        </p:txBody>
      </p:sp>
      <p:sp>
        <p:nvSpPr>
          <p:cNvPr id="59461" name="Text Box 69"/>
          <p:cNvSpPr txBox="1">
            <a:spLocks noChangeArrowheads="1"/>
          </p:cNvSpPr>
          <p:nvPr/>
        </p:nvSpPr>
        <p:spPr bwMode="auto">
          <a:xfrm>
            <a:off x="4624388" y="4792663"/>
            <a:ext cx="43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4</a:t>
            </a:r>
          </a:p>
        </p:txBody>
      </p:sp>
      <p:sp>
        <p:nvSpPr>
          <p:cNvPr id="59464" name="Text Box 72"/>
          <p:cNvSpPr txBox="1">
            <a:spLocks noChangeArrowheads="1"/>
          </p:cNvSpPr>
          <p:nvPr/>
        </p:nvSpPr>
        <p:spPr bwMode="auto">
          <a:xfrm>
            <a:off x="3636963" y="5211763"/>
            <a:ext cx="43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7</a:t>
            </a:r>
          </a:p>
        </p:txBody>
      </p:sp>
      <p:sp>
        <p:nvSpPr>
          <p:cNvPr id="59465" name="Text Box 73"/>
          <p:cNvSpPr txBox="1">
            <a:spLocks noChangeArrowheads="1"/>
          </p:cNvSpPr>
          <p:nvPr/>
        </p:nvSpPr>
        <p:spPr bwMode="auto">
          <a:xfrm>
            <a:off x="4624388" y="5221288"/>
            <a:ext cx="43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3</a:t>
            </a:r>
          </a:p>
        </p:txBody>
      </p:sp>
      <p:sp>
        <p:nvSpPr>
          <p:cNvPr id="59466" name="Text Box 74"/>
          <p:cNvSpPr txBox="1">
            <a:spLocks noChangeArrowheads="1"/>
          </p:cNvSpPr>
          <p:nvPr/>
        </p:nvSpPr>
        <p:spPr bwMode="auto">
          <a:xfrm>
            <a:off x="3543300" y="5645150"/>
            <a:ext cx="576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15</a:t>
            </a:r>
          </a:p>
        </p:txBody>
      </p:sp>
      <p:sp>
        <p:nvSpPr>
          <p:cNvPr id="59467" name="Text Box 75"/>
          <p:cNvSpPr txBox="1">
            <a:spLocks noChangeArrowheads="1"/>
          </p:cNvSpPr>
          <p:nvPr/>
        </p:nvSpPr>
        <p:spPr bwMode="auto">
          <a:xfrm>
            <a:off x="4624388" y="5654675"/>
            <a:ext cx="43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5</a:t>
            </a:r>
          </a:p>
        </p:txBody>
      </p:sp>
      <p:sp>
        <p:nvSpPr>
          <p:cNvPr id="59469" name="Oval 77"/>
          <p:cNvSpPr>
            <a:spLocks noChangeArrowheads="1"/>
          </p:cNvSpPr>
          <p:nvPr/>
        </p:nvSpPr>
        <p:spPr bwMode="auto">
          <a:xfrm>
            <a:off x="6300788" y="6164263"/>
            <a:ext cx="2592387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9470" name="Rectangle 78"/>
          <p:cNvSpPr>
            <a:spLocks noChangeArrowheads="1"/>
          </p:cNvSpPr>
          <p:nvPr/>
        </p:nvSpPr>
        <p:spPr bwMode="auto">
          <a:xfrm>
            <a:off x="6300788" y="3940175"/>
            <a:ext cx="2592387" cy="2424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9471" name="Oval 79"/>
          <p:cNvSpPr>
            <a:spLocks noChangeArrowheads="1"/>
          </p:cNvSpPr>
          <p:nvPr/>
        </p:nvSpPr>
        <p:spPr bwMode="auto">
          <a:xfrm>
            <a:off x="6300788" y="3736975"/>
            <a:ext cx="2592387" cy="3603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9472" name="Line 80"/>
          <p:cNvSpPr>
            <a:spLocks noChangeShapeType="1"/>
          </p:cNvSpPr>
          <p:nvPr/>
        </p:nvSpPr>
        <p:spPr bwMode="auto">
          <a:xfrm>
            <a:off x="6300788" y="3932238"/>
            <a:ext cx="0" cy="2432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9473" name="Line 81"/>
          <p:cNvSpPr>
            <a:spLocks noChangeShapeType="1"/>
          </p:cNvSpPr>
          <p:nvPr/>
        </p:nvSpPr>
        <p:spPr bwMode="auto">
          <a:xfrm>
            <a:off x="8893175" y="3940175"/>
            <a:ext cx="0" cy="2424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9474" name="Rectangle 82"/>
          <p:cNvSpPr>
            <a:spLocks noChangeArrowheads="1"/>
          </p:cNvSpPr>
          <p:nvPr/>
        </p:nvSpPr>
        <p:spPr bwMode="auto">
          <a:xfrm>
            <a:off x="6397625" y="4283075"/>
            <a:ext cx="1906588" cy="360363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9475" name="Rectangle 83"/>
          <p:cNvSpPr>
            <a:spLocks noChangeArrowheads="1"/>
          </p:cNvSpPr>
          <p:nvPr/>
        </p:nvSpPr>
        <p:spPr bwMode="auto">
          <a:xfrm>
            <a:off x="8461375" y="4313238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9476" name="Rectangle 84"/>
          <p:cNvSpPr>
            <a:spLocks noChangeArrowheads="1"/>
          </p:cNvSpPr>
          <p:nvPr/>
        </p:nvSpPr>
        <p:spPr bwMode="auto">
          <a:xfrm>
            <a:off x="6445250" y="487362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9477" name="Rectangle 85"/>
          <p:cNvSpPr>
            <a:spLocks noChangeArrowheads="1"/>
          </p:cNvSpPr>
          <p:nvPr/>
        </p:nvSpPr>
        <p:spPr bwMode="auto">
          <a:xfrm>
            <a:off x="6948488" y="487362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9478" name="Rectangle 86"/>
          <p:cNvSpPr>
            <a:spLocks noChangeArrowheads="1"/>
          </p:cNvSpPr>
          <p:nvPr/>
        </p:nvSpPr>
        <p:spPr bwMode="auto">
          <a:xfrm>
            <a:off x="6445250" y="540861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9479" name="Rectangle 87"/>
          <p:cNvSpPr>
            <a:spLocks noChangeArrowheads="1"/>
          </p:cNvSpPr>
          <p:nvPr/>
        </p:nvSpPr>
        <p:spPr bwMode="auto">
          <a:xfrm>
            <a:off x="6948488" y="540861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9480" name="Rectangle 88"/>
          <p:cNvSpPr>
            <a:spLocks noChangeArrowheads="1"/>
          </p:cNvSpPr>
          <p:nvPr/>
        </p:nvSpPr>
        <p:spPr bwMode="auto">
          <a:xfrm>
            <a:off x="7453313" y="540861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9481" name="Rectangle 89"/>
          <p:cNvSpPr>
            <a:spLocks noChangeArrowheads="1"/>
          </p:cNvSpPr>
          <p:nvPr/>
        </p:nvSpPr>
        <p:spPr bwMode="auto">
          <a:xfrm>
            <a:off x="7958138" y="540861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9482" name="Rectangle 90"/>
          <p:cNvSpPr>
            <a:spLocks noChangeArrowheads="1"/>
          </p:cNvSpPr>
          <p:nvPr/>
        </p:nvSpPr>
        <p:spPr bwMode="auto">
          <a:xfrm>
            <a:off x="8461375" y="540861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9483" name="Rectangle 91"/>
          <p:cNvSpPr>
            <a:spLocks noChangeArrowheads="1"/>
          </p:cNvSpPr>
          <p:nvPr/>
        </p:nvSpPr>
        <p:spPr bwMode="auto">
          <a:xfrm>
            <a:off x="6445250" y="432117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9484" name="Rectangle 92"/>
          <p:cNvSpPr>
            <a:spLocks noChangeArrowheads="1"/>
          </p:cNvSpPr>
          <p:nvPr/>
        </p:nvSpPr>
        <p:spPr bwMode="auto">
          <a:xfrm>
            <a:off x="6948488" y="432117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9485" name="Rectangle 93"/>
          <p:cNvSpPr>
            <a:spLocks noChangeArrowheads="1"/>
          </p:cNvSpPr>
          <p:nvPr/>
        </p:nvSpPr>
        <p:spPr bwMode="auto">
          <a:xfrm>
            <a:off x="7453313" y="432117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9486" name="Rectangle 94"/>
          <p:cNvSpPr>
            <a:spLocks noChangeArrowheads="1"/>
          </p:cNvSpPr>
          <p:nvPr/>
        </p:nvSpPr>
        <p:spPr bwMode="auto">
          <a:xfrm>
            <a:off x="7958138" y="432117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9487" name="Text Box 95"/>
          <p:cNvSpPr txBox="1">
            <a:spLocks noChangeArrowheads="1"/>
          </p:cNvSpPr>
          <p:nvPr/>
        </p:nvSpPr>
        <p:spPr bwMode="auto">
          <a:xfrm>
            <a:off x="6359525" y="4025900"/>
            <a:ext cx="1152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nexo</a:t>
            </a:r>
          </a:p>
        </p:txBody>
      </p:sp>
      <p:sp>
        <p:nvSpPr>
          <p:cNvPr id="59489" name="Rectangle 97"/>
          <p:cNvSpPr>
            <a:spLocks noChangeArrowheads="1"/>
          </p:cNvSpPr>
          <p:nvPr/>
        </p:nvSpPr>
        <p:spPr bwMode="auto">
          <a:xfrm>
            <a:off x="7413625" y="4846638"/>
            <a:ext cx="1401763" cy="360362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9490" name="Rectangle 98"/>
          <p:cNvSpPr>
            <a:spLocks noChangeArrowheads="1"/>
          </p:cNvSpPr>
          <p:nvPr/>
        </p:nvSpPr>
        <p:spPr bwMode="auto">
          <a:xfrm>
            <a:off x="7472363" y="487997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9491" name="Rectangle 99"/>
          <p:cNvSpPr>
            <a:spLocks noChangeArrowheads="1"/>
          </p:cNvSpPr>
          <p:nvPr/>
        </p:nvSpPr>
        <p:spPr bwMode="auto">
          <a:xfrm>
            <a:off x="7977188" y="487997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9492" name="Rectangle 100"/>
          <p:cNvSpPr>
            <a:spLocks noChangeArrowheads="1"/>
          </p:cNvSpPr>
          <p:nvPr/>
        </p:nvSpPr>
        <p:spPr bwMode="auto">
          <a:xfrm>
            <a:off x="8480425" y="487997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9493" name="Text Box 101"/>
          <p:cNvSpPr txBox="1">
            <a:spLocks noChangeArrowheads="1"/>
          </p:cNvSpPr>
          <p:nvPr/>
        </p:nvSpPr>
        <p:spPr bwMode="auto">
          <a:xfrm>
            <a:off x="7388225" y="4579938"/>
            <a:ext cx="1152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trash</a:t>
            </a:r>
          </a:p>
        </p:txBody>
      </p:sp>
      <p:sp>
        <p:nvSpPr>
          <p:cNvPr id="59494" name="Text Box 102"/>
          <p:cNvSpPr txBox="1">
            <a:spLocks noChangeArrowheads="1"/>
          </p:cNvSpPr>
          <p:nvPr/>
        </p:nvSpPr>
        <p:spPr bwMode="auto">
          <a:xfrm>
            <a:off x="6443663" y="4300538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0</a:t>
            </a:r>
          </a:p>
        </p:txBody>
      </p:sp>
      <p:sp>
        <p:nvSpPr>
          <p:cNvPr id="59495" name="Text Box 103"/>
          <p:cNvSpPr txBox="1">
            <a:spLocks noChangeArrowheads="1"/>
          </p:cNvSpPr>
          <p:nvPr/>
        </p:nvSpPr>
        <p:spPr bwMode="auto">
          <a:xfrm>
            <a:off x="6961188" y="4308475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</a:t>
            </a:r>
          </a:p>
        </p:txBody>
      </p:sp>
      <p:sp>
        <p:nvSpPr>
          <p:cNvPr id="59496" name="Text Box 104"/>
          <p:cNvSpPr txBox="1">
            <a:spLocks noChangeArrowheads="1"/>
          </p:cNvSpPr>
          <p:nvPr/>
        </p:nvSpPr>
        <p:spPr bwMode="auto">
          <a:xfrm>
            <a:off x="7451725" y="4313238"/>
            <a:ext cx="36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2</a:t>
            </a:r>
          </a:p>
        </p:txBody>
      </p:sp>
      <p:sp>
        <p:nvSpPr>
          <p:cNvPr id="59497" name="Text Box 105"/>
          <p:cNvSpPr txBox="1">
            <a:spLocks noChangeArrowheads="1"/>
          </p:cNvSpPr>
          <p:nvPr/>
        </p:nvSpPr>
        <p:spPr bwMode="auto">
          <a:xfrm>
            <a:off x="7956550" y="4295775"/>
            <a:ext cx="36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3</a:t>
            </a:r>
          </a:p>
        </p:txBody>
      </p:sp>
      <p:sp>
        <p:nvSpPr>
          <p:cNvPr id="59498" name="Text Box 106"/>
          <p:cNvSpPr txBox="1">
            <a:spLocks noChangeArrowheads="1"/>
          </p:cNvSpPr>
          <p:nvPr/>
        </p:nvSpPr>
        <p:spPr bwMode="auto">
          <a:xfrm>
            <a:off x="8472488" y="4300538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4</a:t>
            </a:r>
          </a:p>
        </p:txBody>
      </p:sp>
      <p:sp>
        <p:nvSpPr>
          <p:cNvPr id="59499" name="Text Box 107"/>
          <p:cNvSpPr txBox="1">
            <a:spLocks noChangeArrowheads="1"/>
          </p:cNvSpPr>
          <p:nvPr/>
        </p:nvSpPr>
        <p:spPr bwMode="auto">
          <a:xfrm>
            <a:off x="6443663" y="4859338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5</a:t>
            </a:r>
          </a:p>
        </p:txBody>
      </p:sp>
      <p:sp>
        <p:nvSpPr>
          <p:cNvPr id="59500" name="Text Box 108"/>
          <p:cNvSpPr txBox="1">
            <a:spLocks noChangeArrowheads="1"/>
          </p:cNvSpPr>
          <p:nvPr/>
        </p:nvSpPr>
        <p:spPr bwMode="auto">
          <a:xfrm>
            <a:off x="6961188" y="4864100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6</a:t>
            </a:r>
          </a:p>
        </p:txBody>
      </p:sp>
      <p:sp>
        <p:nvSpPr>
          <p:cNvPr id="59501" name="Text Box 109"/>
          <p:cNvSpPr txBox="1">
            <a:spLocks noChangeArrowheads="1"/>
          </p:cNvSpPr>
          <p:nvPr/>
        </p:nvSpPr>
        <p:spPr bwMode="auto">
          <a:xfrm>
            <a:off x="7473950" y="4864100"/>
            <a:ext cx="36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7</a:t>
            </a:r>
          </a:p>
        </p:txBody>
      </p:sp>
      <p:sp>
        <p:nvSpPr>
          <p:cNvPr id="59502" name="Text Box 110"/>
          <p:cNvSpPr txBox="1">
            <a:spLocks noChangeArrowheads="1"/>
          </p:cNvSpPr>
          <p:nvPr/>
        </p:nvSpPr>
        <p:spPr bwMode="auto">
          <a:xfrm>
            <a:off x="7989888" y="4864100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8</a:t>
            </a:r>
          </a:p>
        </p:txBody>
      </p:sp>
      <p:sp>
        <p:nvSpPr>
          <p:cNvPr id="59503" name="Text Box 111"/>
          <p:cNvSpPr txBox="1">
            <a:spLocks noChangeArrowheads="1"/>
          </p:cNvSpPr>
          <p:nvPr/>
        </p:nvSpPr>
        <p:spPr bwMode="auto">
          <a:xfrm>
            <a:off x="8485188" y="4864100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9</a:t>
            </a:r>
          </a:p>
        </p:txBody>
      </p:sp>
      <p:sp>
        <p:nvSpPr>
          <p:cNvPr id="59504" name="Text Box 112"/>
          <p:cNvSpPr txBox="1">
            <a:spLocks noChangeArrowheads="1"/>
          </p:cNvSpPr>
          <p:nvPr/>
        </p:nvSpPr>
        <p:spPr bwMode="auto">
          <a:xfrm>
            <a:off x="6397625" y="5394325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10</a:t>
            </a:r>
          </a:p>
        </p:txBody>
      </p:sp>
      <p:sp>
        <p:nvSpPr>
          <p:cNvPr id="59505" name="Text Box 113"/>
          <p:cNvSpPr txBox="1">
            <a:spLocks noChangeArrowheads="1"/>
          </p:cNvSpPr>
          <p:nvPr/>
        </p:nvSpPr>
        <p:spPr bwMode="auto">
          <a:xfrm>
            <a:off x="6889750" y="53975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11</a:t>
            </a:r>
          </a:p>
        </p:txBody>
      </p:sp>
      <p:sp>
        <p:nvSpPr>
          <p:cNvPr id="59506" name="Text Box 114"/>
          <p:cNvSpPr txBox="1">
            <a:spLocks noChangeArrowheads="1"/>
          </p:cNvSpPr>
          <p:nvPr/>
        </p:nvSpPr>
        <p:spPr bwMode="auto">
          <a:xfrm>
            <a:off x="7405688" y="53975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12</a:t>
            </a:r>
          </a:p>
        </p:txBody>
      </p:sp>
      <p:sp>
        <p:nvSpPr>
          <p:cNvPr id="59507" name="Text Box 115"/>
          <p:cNvSpPr txBox="1">
            <a:spLocks noChangeArrowheads="1"/>
          </p:cNvSpPr>
          <p:nvPr/>
        </p:nvSpPr>
        <p:spPr bwMode="auto">
          <a:xfrm>
            <a:off x="7897813" y="53975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13</a:t>
            </a:r>
          </a:p>
        </p:txBody>
      </p:sp>
      <p:sp>
        <p:nvSpPr>
          <p:cNvPr id="59508" name="Text Box 116"/>
          <p:cNvSpPr txBox="1">
            <a:spLocks noChangeArrowheads="1"/>
          </p:cNvSpPr>
          <p:nvPr/>
        </p:nvSpPr>
        <p:spPr bwMode="auto">
          <a:xfrm>
            <a:off x="8401050" y="54102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14</a:t>
            </a:r>
          </a:p>
        </p:txBody>
      </p:sp>
      <p:sp>
        <p:nvSpPr>
          <p:cNvPr id="59509" name="Rectangle 117"/>
          <p:cNvSpPr>
            <a:spLocks noChangeArrowheads="1"/>
          </p:cNvSpPr>
          <p:nvPr/>
        </p:nvSpPr>
        <p:spPr bwMode="auto">
          <a:xfrm>
            <a:off x="6369050" y="5930900"/>
            <a:ext cx="2432050" cy="360363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9510" name="Rectangle 118"/>
          <p:cNvSpPr>
            <a:spLocks noChangeArrowheads="1"/>
          </p:cNvSpPr>
          <p:nvPr/>
        </p:nvSpPr>
        <p:spPr bwMode="auto">
          <a:xfrm>
            <a:off x="6442075" y="5969000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9511" name="Rectangle 119"/>
          <p:cNvSpPr>
            <a:spLocks noChangeArrowheads="1"/>
          </p:cNvSpPr>
          <p:nvPr/>
        </p:nvSpPr>
        <p:spPr bwMode="auto">
          <a:xfrm>
            <a:off x="6945313" y="5969000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9512" name="Rectangle 120"/>
          <p:cNvSpPr>
            <a:spLocks noChangeArrowheads="1"/>
          </p:cNvSpPr>
          <p:nvPr/>
        </p:nvSpPr>
        <p:spPr bwMode="auto">
          <a:xfrm>
            <a:off x="7450138" y="5969000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9513" name="Rectangle 121"/>
          <p:cNvSpPr>
            <a:spLocks noChangeArrowheads="1"/>
          </p:cNvSpPr>
          <p:nvPr/>
        </p:nvSpPr>
        <p:spPr bwMode="auto">
          <a:xfrm>
            <a:off x="7954963" y="5969000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9514" name="Rectangle 122"/>
          <p:cNvSpPr>
            <a:spLocks noChangeArrowheads="1"/>
          </p:cNvSpPr>
          <p:nvPr/>
        </p:nvSpPr>
        <p:spPr bwMode="auto">
          <a:xfrm>
            <a:off x="8458200" y="5969000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9515" name="Text Box 123"/>
          <p:cNvSpPr txBox="1">
            <a:spLocks noChangeArrowheads="1"/>
          </p:cNvSpPr>
          <p:nvPr/>
        </p:nvSpPr>
        <p:spPr bwMode="auto">
          <a:xfrm>
            <a:off x="6369050" y="5953125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15</a:t>
            </a:r>
          </a:p>
        </p:txBody>
      </p:sp>
      <p:sp>
        <p:nvSpPr>
          <p:cNvPr id="59516" name="Text Box 124"/>
          <p:cNvSpPr txBox="1">
            <a:spLocks noChangeArrowheads="1"/>
          </p:cNvSpPr>
          <p:nvPr/>
        </p:nvSpPr>
        <p:spPr bwMode="auto">
          <a:xfrm>
            <a:off x="6907213" y="59690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16</a:t>
            </a:r>
          </a:p>
        </p:txBody>
      </p:sp>
      <p:sp>
        <p:nvSpPr>
          <p:cNvPr id="59517" name="Text Box 125"/>
          <p:cNvSpPr txBox="1">
            <a:spLocks noChangeArrowheads="1"/>
          </p:cNvSpPr>
          <p:nvPr/>
        </p:nvSpPr>
        <p:spPr bwMode="auto">
          <a:xfrm>
            <a:off x="7402513" y="59690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17</a:t>
            </a:r>
          </a:p>
        </p:txBody>
      </p:sp>
      <p:sp>
        <p:nvSpPr>
          <p:cNvPr id="59518" name="Text Box 126"/>
          <p:cNvSpPr txBox="1">
            <a:spLocks noChangeArrowheads="1"/>
          </p:cNvSpPr>
          <p:nvPr/>
        </p:nvSpPr>
        <p:spPr bwMode="auto">
          <a:xfrm>
            <a:off x="7894638" y="59690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18</a:t>
            </a:r>
          </a:p>
        </p:txBody>
      </p:sp>
      <p:sp>
        <p:nvSpPr>
          <p:cNvPr id="59519" name="Text Box 127"/>
          <p:cNvSpPr txBox="1">
            <a:spLocks noChangeArrowheads="1"/>
          </p:cNvSpPr>
          <p:nvPr/>
        </p:nvSpPr>
        <p:spPr bwMode="auto">
          <a:xfrm>
            <a:off x="8397875" y="59690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19</a:t>
            </a:r>
          </a:p>
        </p:txBody>
      </p:sp>
      <p:sp>
        <p:nvSpPr>
          <p:cNvPr id="59520" name="Text Box 128"/>
          <p:cNvSpPr txBox="1">
            <a:spLocks noChangeArrowheads="1"/>
          </p:cNvSpPr>
          <p:nvPr/>
        </p:nvSpPr>
        <p:spPr bwMode="auto">
          <a:xfrm>
            <a:off x="6343650" y="5659438"/>
            <a:ext cx="1152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alu</a:t>
            </a:r>
          </a:p>
        </p:txBody>
      </p:sp>
      <p:sp>
        <p:nvSpPr>
          <p:cNvPr id="59521" name="Text Box 129"/>
          <p:cNvSpPr txBox="1">
            <a:spLocks noChangeArrowheads="1"/>
          </p:cNvSpPr>
          <p:nvPr/>
        </p:nvSpPr>
        <p:spPr bwMode="auto">
          <a:xfrm>
            <a:off x="-25400" y="10731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</a:pPr>
            <a:r>
              <a:rPr lang="es-ES" sz="1600" b="1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59522" name="Text Box 130"/>
          <p:cNvSpPr txBox="1">
            <a:spLocks noChangeArrowheads="1"/>
          </p:cNvSpPr>
          <p:nvPr/>
        </p:nvSpPr>
        <p:spPr bwMode="auto">
          <a:xfrm>
            <a:off x="-28575" y="4368800"/>
            <a:ext cx="2087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chemeClr val="bg1"/>
                </a:solidFill>
              </a:rPr>
              <a:t>Gestión del almacenamiento</a:t>
            </a:r>
          </a:p>
        </p:txBody>
      </p:sp>
      <p:grpSp>
        <p:nvGrpSpPr>
          <p:cNvPr id="59523" name="Group 131"/>
          <p:cNvGrpSpPr>
            <a:grpSpLocks/>
          </p:cNvGrpSpPr>
          <p:nvPr/>
        </p:nvGrpSpPr>
        <p:grpSpPr bwMode="auto">
          <a:xfrm>
            <a:off x="-23813" y="2563813"/>
            <a:ext cx="1695451" cy="233362"/>
            <a:chOff x="-15" y="1615"/>
            <a:chExt cx="1068" cy="147"/>
          </a:xfrm>
        </p:grpSpPr>
        <p:sp>
          <p:nvSpPr>
            <p:cNvPr id="59524" name="Line 132"/>
            <p:cNvSpPr>
              <a:spLocks noChangeShapeType="1"/>
            </p:cNvSpPr>
            <p:nvPr/>
          </p:nvSpPr>
          <p:spPr bwMode="auto">
            <a:xfrm>
              <a:off x="-15" y="1762"/>
              <a:ext cx="106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9525" name="Line 133"/>
            <p:cNvSpPr>
              <a:spLocks noChangeShapeType="1"/>
            </p:cNvSpPr>
            <p:nvPr/>
          </p:nvSpPr>
          <p:spPr bwMode="auto">
            <a:xfrm>
              <a:off x="-13" y="1615"/>
              <a:ext cx="106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9526" name="Text Box 134"/>
          <p:cNvSpPr txBox="1">
            <a:spLocks noChangeArrowheads="1"/>
          </p:cNvSpPr>
          <p:nvPr/>
        </p:nvSpPr>
        <p:spPr bwMode="auto">
          <a:xfrm>
            <a:off x="-23813" y="1363663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rgbClr val="FFFF00"/>
                </a:solidFill>
              </a:rPr>
              <a:t>Archivos</a:t>
            </a:r>
          </a:p>
        </p:txBody>
      </p:sp>
      <p:sp>
        <p:nvSpPr>
          <p:cNvPr id="59527" name="Text Box 135"/>
          <p:cNvSpPr txBox="1">
            <a:spLocks noChangeArrowheads="1"/>
          </p:cNvSpPr>
          <p:nvPr/>
        </p:nvSpPr>
        <p:spPr bwMode="auto">
          <a:xfrm>
            <a:off x="-23813" y="162877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59528" name="Text Box 136"/>
          <p:cNvSpPr txBox="1">
            <a:spLocks noChangeArrowheads="1"/>
          </p:cNvSpPr>
          <p:nvPr/>
        </p:nvSpPr>
        <p:spPr bwMode="auto">
          <a:xfrm>
            <a:off x="-23813" y="207962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Métodos de acceso</a:t>
            </a:r>
          </a:p>
        </p:txBody>
      </p:sp>
      <p:sp>
        <p:nvSpPr>
          <p:cNvPr id="59529" name="Text Box 137"/>
          <p:cNvSpPr txBox="1">
            <a:spLocks noChangeArrowheads="1"/>
          </p:cNvSpPr>
          <p:nvPr/>
        </p:nvSpPr>
        <p:spPr bwMode="auto">
          <a:xfrm>
            <a:off x="-23813" y="2511425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rgbClr val="FFFF00"/>
                </a:solidFill>
              </a:rPr>
              <a:t>Implementación</a:t>
            </a:r>
          </a:p>
        </p:txBody>
      </p:sp>
      <p:sp>
        <p:nvSpPr>
          <p:cNvPr id="59530" name="Text Box 138"/>
          <p:cNvSpPr txBox="1">
            <a:spLocks noChangeArrowheads="1"/>
          </p:cNvSpPr>
          <p:nvPr/>
        </p:nvSpPr>
        <p:spPr bwMode="auto">
          <a:xfrm>
            <a:off x="-23813" y="27638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59531" name="Text Box 139"/>
          <p:cNvSpPr txBox="1">
            <a:spLocks noChangeArrowheads="1"/>
          </p:cNvSpPr>
          <p:nvPr/>
        </p:nvSpPr>
        <p:spPr bwMode="auto">
          <a:xfrm>
            <a:off x="-36513" y="30289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Directorios</a:t>
            </a:r>
          </a:p>
        </p:txBody>
      </p:sp>
      <p:sp>
        <p:nvSpPr>
          <p:cNvPr id="59532" name="Text Box 140"/>
          <p:cNvSpPr txBox="1">
            <a:spLocks noChangeArrowheads="1"/>
          </p:cNvSpPr>
          <p:nvPr/>
        </p:nvSpPr>
        <p:spPr bwMode="auto">
          <a:xfrm>
            <a:off x="-36513" y="3284538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59533" name="Text Box 141"/>
          <p:cNvSpPr txBox="1">
            <a:spLocks noChangeArrowheads="1"/>
          </p:cNvSpPr>
          <p:nvPr/>
        </p:nvSpPr>
        <p:spPr bwMode="auto">
          <a:xfrm>
            <a:off x="-36513" y="37036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Estructura</a:t>
            </a:r>
          </a:p>
        </p:txBody>
      </p:sp>
      <p:sp>
        <p:nvSpPr>
          <p:cNvPr id="59534" name="Text Box 142"/>
          <p:cNvSpPr txBox="1">
            <a:spLocks noChangeArrowheads="1"/>
          </p:cNvSpPr>
          <p:nvPr/>
        </p:nvSpPr>
        <p:spPr bwMode="auto">
          <a:xfrm>
            <a:off x="-36513" y="39195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59535" name="Text Box 143"/>
          <p:cNvSpPr txBox="1">
            <a:spLocks noChangeArrowheads="1"/>
          </p:cNvSpPr>
          <p:nvPr/>
        </p:nvSpPr>
        <p:spPr bwMode="auto">
          <a:xfrm>
            <a:off x="-36513" y="41576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59536" name="Text Box 144"/>
          <p:cNvSpPr txBox="1">
            <a:spLocks noChangeArrowheads="1"/>
          </p:cNvSpPr>
          <p:nvPr/>
        </p:nvSpPr>
        <p:spPr bwMode="auto">
          <a:xfrm>
            <a:off x="-36513" y="48688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Parámetros de diseño</a:t>
            </a:r>
          </a:p>
        </p:txBody>
      </p:sp>
      <p:sp>
        <p:nvSpPr>
          <p:cNvPr id="59537" name="Text Box 145"/>
          <p:cNvSpPr txBox="1">
            <a:spLocks noChangeArrowheads="1"/>
          </p:cNvSpPr>
          <p:nvPr/>
        </p:nvSpPr>
        <p:spPr bwMode="auto">
          <a:xfrm>
            <a:off x="-36513" y="52879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Administración del espacio libre</a:t>
            </a:r>
          </a:p>
        </p:txBody>
      </p:sp>
      <p:sp>
        <p:nvSpPr>
          <p:cNvPr id="59538" name="Text Box 146"/>
          <p:cNvSpPr txBox="1">
            <a:spLocks noChangeArrowheads="1"/>
          </p:cNvSpPr>
          <p:nvPr/>
        </p:nvSpPr>
        <p:spPr bwMode="auto">
          <a:xfrm>
            <a:off x="-36513" y="57197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59539" name="AutoShape 147"/>
          <p:cNvSpPr>
            <a:spLocks noChangeArrowheads="1"/>
          </p:cNvSpPr>
          <p:nvPr/>
        </p:nvSpPr>
        <p:spPr bwMode="auto">
          <a:xfrm rot="-5400000">
            <a:off x="1705769" y="2623344"/>
            <a:ext cx="144462" cy="1397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5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5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5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5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5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5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9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9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9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9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5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5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5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5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5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5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5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5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5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5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5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5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5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57" grpId="0"/>
      <p:bldP spid="59458" grpId="0"/>
      <p:bldP spid="59459" grpId="0"/>
      <p:bldP spid="59460" grpId="0"/>
      <p:bldP spid="59461" grpId="0"/>
      <p:bldP spid="59464" grpId="0"/>
      <p:bldP spid="59465" grpId="0"/>
      <p:bldP spid="59466" grpId="0"/>
      <p:bldP spid="59467" grpId="0"/>
      <p:bldP spid="59469" grpId="0" animBg="1"/>
      <p:bldP spid="59470" grpId="0" animBg="1"/>
      <p:bldP spid="59471" grpId="0" animBg="1"/>
      <p:bldP spid="59472" grpId="0" animBg="1"/>
      <p:bldP spid="59473" grpId="0" animBg="1"/>
      <p:bldP spid="59474" grpId="0" animBg="1"/>
      <p:bldP spid="59475" grpId="0" animBg="1"/>
      <p:bldP spid="59476" grpId="0" animBg="1"/>
      <p:bldP spid="59477" grpId="0" animBg="1"/>
      <p:bldP spid="59478" grpId="0" animBg="1"/>
      <p:bldP spid="59479" grpId="0" animBg="1"/>
      <p:bldP spid="59480" grpId="0" animBg="1"/>
      <p:bldP spid="59481" grpId="0" animBg="1"/>
      <p:bldP spid="59482" grpId="0" animBg="1"/>
      <p:bldP spid="59483" grpId="0" animBg="1"/>
      <p:bldP spid="59484" grpId="0" animBg="1"/>
      <p:bldP spid="59485" grpId="0" animBg="1"/>
      <p:bldP spid="59486" grpId="0" animBg="1"/>
      <p:bldP spid="59487" grpId="0"/>
      <p:bldP spid="59489" grpId="0" animBg="1"/>
      <p:bldP spid="59490" grpId="0" animBg="1"/>
      <p:bldP spid="59491" grpId="0" animBg="1"/>
      <p:bldP spid="59492" grpId="0" animBg="1"/>
      <p:bldP spid="59493" grpId="0"/>
      <p:bldP spid="59494" grpId="0"/>
      <p:bldP spid="59495" grpId="0"/>
      <p:bldP spid="59496" grpId="0"/>
      <p:bldP spid="59497" grpId="0"/>
      <p:bldP spid="59498" grpId="0"/>
      <p:bldP spid="59499" grpId="0"/>
      <p:bldP spid="59500" grpId="0"/>
      <p:bldP spid="59501" grpId="0"/>
      <p:bldP spid="59502" grpId="0"/>
      <p:bldP spid="59503" grpId="0"/>
      <p:bldP spid="59504" grpId="0"/>
      <p:bldP spid="59505" grpId="0"/>
      <p:bldP spid="59506" grpId="0"/>
      <p:bldP spid="59507" grpId="0"/>
      <p:bldP spid="59508" grpId="0"/>
      <p:bldP spid="59509" grpId="0" animBg="1"/>
      <p:bldP spid="59510" grpId="0" animBg="1"/>
      <p:bldP spid="59511" grpId="0" animBg="1"/>
      <p:bldP spid="59512" grpId="0" animBg="1"/>
      <p:bldP spid="59513" grpId="0" animBg="1"/>
      <p:bldP spid="59514" grpId="0" animBg="1"/>
      <p:bldP spid="59515" grpId="0"/>
      <p:bldP spid="59516" grpId="0"/>
      <p:bldP spid="59517" grpId="0"/>
      <p:bldP spid="59518" grpId="0"/>
      <p:bldP spid="59519" grpId="0"/>
      <p:bldP spid="595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9DB8-D1D4-43F9-AAAA-19CA3116C546}" type="slidenum">
              <a:rPr lang="es-ES"/>
              <a:pPr/>
              <a:t>8</a:t>
            </a:fld>
            <a:endParaRPr lang="es-ES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1852613" y="1143000"/>
            <a:ext cx="69945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175" indent="11113">
              <a:spcBef>
                <a:spcPct val="20000"/>
              </a:spcBef>
            </a:pPr>
            <a:r>
              <a:rPr lang="es-ES" sz="2800">
                <a:solidFill>
                  <a:srgbClr val="0066FF"/>
                </a:solidFill>
              </a:rPr>
              <a:t>Asignación contigua (cont):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>
                <a:solidFill>
                  <a:srgbClr val="000099"/>
                </a:solidFill>
              </a:rPr>
              <a:t>Implementación de archivos</a:t>
            </a: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1814513" y="1673225"/>
            <a:ext cx="7202487" cy="391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Ventajas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Rapidez de acceso: para acceder a bloques consecutivos no hace falta mover el cabezal del disco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Adecuado para sistemas de archivos de sólo lectura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Inconvenientes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Dificultades en el crecimiento de los archivos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Provoca fragmentación externa</a:t>
            </a: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-25400" y="10731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</a:pPr>
            <a:r>
              <a:rPr lang="es-ES" sz="1600" b="1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-28575" y="4368800"/>
            <a:ext cx="2087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chemeClr val="bg1"/>
                </a:solidFill>
              </a:rPr>
              <a:t>Gestión del almacenamiento</a:t>
            </a:r>
          </a:p>
        </p:txBody>
      </p:sp>
      <p:grpSp>
        <p:nvGrpSpPr>
          <p:cNvPr id="61454" name="Group 14"/>
          <p:cNvGrpSpPr>
            <a:grpSpLocks/>
          </p:cNvGrpSpPr>
          <p:nvPr/>
        </p:nvGrpSpPr>
        <p:grpSpPr bwMode="auto">
          <a:xfrm>
            <a:off x="-23813" y="2563813"/>
            <a:ext cx="1695451" cy="233362"/>
            <a:chOff x="-15" y="1615"/>
            <a:chExt cx="1068" cy="147"/>
          </a:xfrm>
        </p:grpSpPr>
        <p:sp>
          <p:nvSpPr>
            <p:cNvPr id="61455" name="Line 15"/>
            <p:cNvSpPr>
              <a:spLocks noChangeShapeType="1"/>
            </p:cNvSpPr>
            <p:nvPr/>
          </p:nvSpPr>
          <p:spPr bwMode="auto">
            <a:xfrm>
              <a:off x="-15" y="1762"/>
              <a:ext cx="106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56" name="Line 16"/>
            <p:cNvSpPr>
              <a:spLocks noChangeShapeType="1"/>
            </p:cNvSpPr>
            <p:nvPr/>
          </p:nvSpPr>
          <p:spPr bwMode="auto">
            <a:xfrm>
              <a:off x="-13" y="1615"/>
              <a:ext cx="106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-23813" y="1363663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rgbClr val="FFFF00"/>
                </a:solidFill>
              </a:rPr>
              <a:t>Archivos</a:t>
            </a:r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-23813" y="162877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61459" name="Text Box 19"/>
          <p:cNvSpPr txBox="1">
            <a:spLocks noChangeArrowheads="1"/>
          </p:cNvSpPr>
          <p:nvPr/>
        </p:nvSpPr>
        <p:spPr bwMode="auto">
          <a:xfrm>
            <a:off x="-23813" y="207962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Métodos de acceso</a:t>
            </a:r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-23813" y="2511425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rgbClr val="FFFF00"/>
                </a:solidFill>
              </a:rPr>
              <a:t>Implementación</a:t>
            </a:r>
          </a:p>
        </p:txBody>
      </p:sp>
      <p:sp>
        <p:nvSpPr>
          <p:cNvPr id="61461" name="Text Box 21"/>
          <p:cNvSpPr txBox="1">
            <a:spLocks noChangeArrowheads="1"/>
          </p:cNvSpPr>
          <p:nvPr/>
        </p:nvSpPr>
        <p:spPr bwMode="auto">
          <a:xfrm>
            <a:off x="-23813" y="27638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61462" name="Text Box 22"/>
          <p:cNvSpPr txBox="1">
            <a:spLocks noChangeArrowheads="1"/>
          </p:cNvSpPr>
          <p:nvPr/>
        </p:nvSpPr>
        <p:spPr bwMode="auto">
          <a:xfrm>
            <a:off x="-36513" y="30289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Directorios</a:t>
            </a:r>
          </a:p>
        </p:txBody>
      </p:sp>
      <p:sp>
        <p:nvSpPr>
          <p:cNvPr id="61463" name="Text Box 23"/>
          <p:cNvSpPr txBox="1">
            <a:spLocks noChangeArrowheads="1"/>
          </p:cNvSpPr>
          <p:nvPr/>
        </p:nvSpPr>
        <p:spPr bwMode="auto">
          <a:xfrm>
            <a:off x="-36513" y="3284538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61464" name="Text Box 24"/>
          <p:cNvSpPr txBox="1">
            <a:spLocks noChangeArrowheads="1"/>
          </p:cNvSpPr>
          <p:nvPr/>
        </p:nvSpPr>
        <p:spPr bwMode="auto">
          <a:xfrm>
            <a:off x="-36513" y="37036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Estructura</a:t>
            </a:r>
          </a:p>
        </p:txBody>
      </p:sp>
      <p:sp>
        <p:nvSpPr>
          <p:cNvPr id="61465" name="Text Box 25"/>
          <p:cNvSpPr txBox="1">
            <a:spLocks noChangeArrowheads="1"/>
          </p:cNvSpPr>
          <p:nvPr/>
        </p:nvSpPr>
        <p:spPr bwMode="auto">
          <a:xfrm>
            <a:off x="-36513" y="39195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-36513" y="41576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61467" name="Text Box 27"/>
          <p:cNvSpPr txBox="1">
            <a:spLocks noChangeArrowheads="1"/>
          </p:cNvSpPr>
          <p:nvPr/>
        </p:nvSpPr>
        <p:spPr bwMode="auto">
          <a:xfrm>
            <a:off x="-36513" y="48688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Parámetros de diseño</a:t>
            </a:r>
          </a:p>
        </p:txBody>
      </p:sp>
      <p:sp>
        <p:nvSpPr>
          <p:cNvPr id="61468" name="Text Box 28"/>
          <p:cNvSpPr txBox="1">
            <a:spLocks noChangeArrowheads="1"/>
          </p:cNvSpPr>
          <p:nvPr/>
        </p:nvSpPr>
        <p:spPr bwMode="auto">
          <a:xfrm>
            <a:off x="-36513" y="52879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Administración del espacio libre</a:t>
            </a:r>
          </a:p>
        </p:txBody>
      </p:sp>
      <p:sp>
        <p:nvSpPr>
          <p:cNvPr id="61469" name="Text Box 29"/>
          <p:cNvSpPr txBox="1">
            <a:spLocks noChangeArrowheads="1"/>
          </p:cNvSpPr>
          <p:nvPr/>
        </p:nvSpPr>
        <p:spPr bwMode="auto">
          <a:xfrm>
            <a:off x="-36513" y="57197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61470" name="AutoShape 30"/>
          <p:cNvSpPr>
            <a:spLocks noChangeArrowheads="1"/>
          </p:cNvSpPr>
          <p:nvPr/>
        </p:nvSpPr>
        <p:spPr bwMode="auto">
          <a:xfrm rot="-5400000">
            <a:off x="1705769" y="2623344"/>
            <a:ext cx="144462" cy="1397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1472" name="AutoShape 32"/>
          <p:cNvSpPr>
            <a:spLocks noChangeArrowheads="1"/>
          </p:cNvSpPr>
          <p:nvPr/>
        </p:nvSpPr>
        <p:spPr bwMode="ltGray">
          <a:xfrm>
            <a:off x="2195513" y="5661025"/>
            <a:ext cx="4681537" cy="1152525"/>
          </a:xfrm>
          <a:prstGeom prst="wedgeRoundRectCallout">
            <a:avLst>
              <a:gd name="adj1" fmla="val -1644"/>
              <a:gd name="adj2" fmla="val 550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 anchorCtr="1"/>
          <a:lstStyle/>
          <a:p>
            <a:pPr marL="342900" indent="-342900" defTabSz="288925">
              <a:lnSpc>
                <a:spcPct val="160000"/>
              </a:lnSpc>
              <a:spcBef>
                <a:spcPct val="20000"/>
              </a:spcBef>
              <a:buFontTx/>
              <a:buAutoNum type="arabicPeriod"/>
            </a:pPr>
            <a:r>
              <a:rPr lang="es-ES" b="1"/>
              <a:t>Crecimiento limitado</a:t>
            </a:r>
          </a:p>
          <a:p>
            <a:pPr marL="342900" indent="-342900" defTabSz="288925">
              <a:lnSpc>
                <a:spcPct val="160000"/>
              </a:lnSpc>
              <a:spcBef>
                <a:spcPct val="20000"/>
              </a:spcBef>
              <a:buFontTx/>
              <a:buAutoNum type="arabicPeriod"/>
            </a:pPr>
            <a:r>
              <a:rPr lang="es-ES_tradnl" b="1"/>
              <a:t>Compactación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7EE3-0740-4D52-B2CE-B255D2C8FE46}" type="slidenum">
              <a:rPr lang="es-ES"/>
              <a:pPr/>
              <a:t>9</a:t>
            </a:fld>
            <a:endParaRPr lang="es-ES"/>
          </a:p>
        </p:txBody>
      </p:sp>
      <p:grpSp>
        <p:nvGrpSpPr>
          <p:cNvPr id="63682" name="Group 194"/>
          <p:cNvGrpSpPr>
            <a:grpSpLocks/>
          </p:cNvGrpSpPr>
          <p:nvPr/>
        </p:nvGrpSpPr>
        <p:grpSpPr bwMode="auto">
          <a:xfrm>
            <a:off x="2195513" y="4364038"/>
            <a:ext cx="2592387" cy="795337"/>
            <a:chOff x="1383" y="2749"/>
            <a:chExt cx="1633" cy="501"/>
          </a:xfrm>
        </p:grpSpPr>
        <p:sp>
          <p:nvSpPr>
            <p:cNvPr id="63500" name="Rectangle 12"/>
            <p:cNvSpPr>
              <a:spLocks noChangeArrowheads="1"/>
            </p:cNvSpPr>
            <p:nvPr/>
          </p:nvSpPr>
          <p:spPr bwMode="auto">
            <a:xfrm>
              <a:off x="1383" y="2749"/>
              <a:ext cx="1633" cy="5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3501" name="Line 13"/>
            <p:cNvSpPr>
              <a:spLocks noChangeShapeType="1"/>
            </p:cNvSpPr>
            <p:nvPr/>
          </p:nvSpPr>
          <p:spPr bwMode="auto">
            <a:xfrm>
              <a:off x="1383" y="2989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3502" name="Text Box 14"/>
            <p:cNvSpPr txBox="1">
              <a:spLocks noChangeArrowheads="1"/>
            </p:cNvSpPr>
            <p:nvPr/>
          </p:nvSpPr>
          <p:spPr bwMode="auto">
            <a:xfrm>
              <a:off x="1429" y="2749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>
                  <a:solidFill>
                    <a:schemeClr val="accent2"/>
                  </a:solidFill>
                </a:rPr>
                <a:t>Archivo</a:t>
              </a:r>
            </a:p>
          </p:txBody>
        </p:sp>
        <p:sp>
          <p:nvSpPr>
            <p:cNvPr id="63503" name="Text Box 15"/>
            <p:cNvSpPr txBox="1">
              <a:spLocks noChangeArrowheads="1"/>
            </p:cNvSpPr>
            <p:nvPr/>
          </p:nvSpPr>
          <p:spPr bwMode="auto">
            <a:xfrm>
              <a:off x="2064" y="2749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>
                  <a:solidFill>
                    <a:schemeClr val="accent2"/>
                  </a:solidFill>
                </a:rPr>
                <a:t>Inicio</a:t>
              </a:r>
            </a:p>
          </p:txBody>
        </p:sp>
        <p:sp>
          <p:nvSpPr>
            <p:cNvPr id="63505" name="Line 17"/>
            <p:cNvSpPr>
              <a:spLocks noChangeShapeType="1"/>
            </p:cNvSpPr>
            <p:nvPr/>
          </p:nvSpPr>
          <p:spPr bwMode="auto">
            <a:xfrm>
              <a:off x="2064" y="2749"/>
              <a:ext cx="0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3638" name="Text Box 150"/>
            <p:cNvSpPr txBox="1">
              <a:spLocks noChangeArrowheads="1"/>
            </p:cNvSpPr>
            <p:nvPr/>
          </p:nvSpPr>
          <p:spPr bwMode="auto">
            <a:xfrm>
              <a:off x="2587" y="2750"/>
              <a:ext cx="4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>
                  <a:solidFill>
                    <a:schemeClr val="accent2"/>
                  </a:solidFill>
                </a:rPr>
                <a:t>Fin</a:t>
              </a:r>
            </a:p>
          </p:txBody>
        </p:sp>
        <p:sp>
          <p:nvSpPr>
            <p:cNvPr id="63640" name="Line 152"/>
            <p:cNvSpPr>
              <a:spLocks noChangeShapeType="1"/>
            </p:cNvSpPr>
            <p:nvPr/>
          </p:nvSpPr>
          <p:spPr bwMode="auto">
            <a:xfrm>
              <a:off x="2562" y="2750"/>
              <a:ext cx="0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865313" y="1079500"/>
            <a:ext cx="69945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175" indent="11113">
              <a:spcBef>
                <a:spcPct val="20000"/>
              </a:spcBef>
            </a:pPr>
            <a:r>
              <a:rPr lang="es-ES" sz="2800">
                <a:solidFill>
                  <a:srgbClr val="0066FF"/>
                </a:solidFill>
              </a:rPr>
              <a:t>Asignación enlazada: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>
                <a:solidFill>
                  <a:srgbClr val="000099"/>
                </a:solidFill>
              </a:rPr>
              <a:t>Implementación de archivos</a:t>
            </a: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1789113" y="1609725"/>
            <a:ext cx="7599362" cy="233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Cada archivo es una lista enlazada de bloques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La asignación de un archivo está definida por la dirección del primer y del último bloque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Cada bloque tiene un puntero al siguiente</a:t>
            </a:r>
            <a:endParaRPr lang="es-ES" sz="2700">
              <a:solidFill>
                <a:srgbClr val="0066FF"/>
              </a:solidFill>
            </a:endParaRPr>
          </a:p>
        </p:txBody>
      </p:sp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2339975" y="4773613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nexo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3492500" y="4783138"/>
            <a:ext cx="43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0</a:t>
            </a:r>
          </a:p>
        </p:txBody>
      </p:sp>
      <p:sp>
        <p:nvSpPr>
          <p:cNvPr id="63572" name="Oval 84"/>
          <p:cNvSpPr>
            <a:spLocks noChangeArrowheads="1"/>
          </p:cNvSpPr>
          <p:nvPr/>
        </p:nvSpPr>
        <p:spPr bwMode="auto">
          <a:xfrm>
            <a:off x="6080125" y="6381750"/>
            <a:ext cx="2592388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573" name="Rectangle 85"/>
          <p:cNvSpPr>
            <a:spLocks noChangeArrowheads="1"/>
          </p:cNvSpPr>
          <p:nvPr/>
        </p:nvSpPr>
        <p:spPr bwMode="auto">
          <a:xfrm>
            <a:off x="6080125" y="4157663"/>
            <a:ext cx="2592388" cy="24241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574" name="Oval 86"/>
          <p:cNvSpPr>
            <a:spLocks noChangeArrowheads="1"/>
          </p:cNvSpPr>
          <p:nvPr/>
        </p:nvSpPr>
        <p:spPr bwMode="auto">
          <a:xfrm>
            <a:off x="6080125" y="3954463"/>
            <a:ext cx="2592388" cy="3603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575" name="Line 87"/>
          <p:cNvSpPr>
            <a:spLocks noChangeShapeType="1"/>
          </p:cNvSpPr>
          <p:nvPr/>
        </p:nvSpPr>
        <p:spPr bwMode="auto">
          <a:xfrm>
            <a:off x="6080125" y="4149725"/>
            <a:ext cx="0" cy="2432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3576" name="Line 88"/>
          <p:cNvSpPr>
            <a:spLocks noChangeShapeType="1"/>
          </p:cNvSpPr>
          <p:nvPr/>
        </p:nvSpPr>
        <p:spPr bwMode="auto">
          <a:xfrm>
            <a:off x="8672513" y="4157663"/>
            <a:ext cx="0" cy="2424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3577" name="Rectangle 89"/>
          <p:cNvSpPr>
            <a:spLocks noChangeArrowheads="1"/>
          </p:cNvSpPr>
          <p:nvPr/>
        </p:nvSpPr>
        <p:spPr bwMode="auto">
          <a:xfrm>
            <a:off x="8240713" y="453072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578" name="Rectangle 90"/>
          <p:cNvSpPr>
            <a:spLocks noChangeArrowheads="1"/>
          </p:cNvSpPr>
          <p:nvPr/>
        </p:nvSpPr>
        <p:spPr bwMode="auto">
          <a:xfrm>
            <a:off x="6224588" y="509111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579" name="Rectangle 91"/>
          <p:cNvSpPr>
            <a:spLocks noChangeArrowheads="1"/>
          </p:cNvSpPr>
          <p:nvPr/>
        </p:nvSpPr>
        <p:spPr bwMode="auto">
          <a:xfrm>
            <a:off x="6727825" y="509111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580" name="Rectangle 92"/>
          <p:cNvSpPr>
            <a:spLocks noChangeArrowheads="1"/>
          </p:cNvSpPr>
          <p:nvPr/>
        </p:nvSpPr>
        <p:spPr bwMode="auto">
          <a:xfrm>
            <a:off x="6224588" y="5626100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581" name="Rectangle 93"/>
          <p:cNvSpPr>
            <a:spLocks noChangeArrowheads="1"/>
          </p:cNvSpPr>
          <p:nvPr/>
        </p:nvSpPr>
        <p:spPr bwMode="auto">
          <a:xfrm>
            <a:off x="6727825" y="5626100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582" name="Rectangle 94"/>
          <p:cNvSpPr>
            <a:spLocks noChangeArrowheads="1"/>
          </p:cNvSpPr>
          <p:nvPr/>
        </p:nvSpPr>
        <p:spPr bwMode="auto">
          <a:xfrm>
            <a:off x="7232650" y="5626100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583" name="Rectangle 95"/>
          <p:cNvSpPr>
            <a:spLocks noChangeArrowheads="1"/>
          </p:cNvSpPr>
          <p:nvPr/>
        </p:nvSpPr>
        <p:spPr bwMode="auto">
          <a:xfrm>
            <a:off x="7737475" y="5626100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584" name="Rectangle 96"/>
          <p:cNvSpPr>
            <a:spLocks noChangeArrowheads="1"/>
          </p:cNvSpPr>
          <p:nvPr/>
        </p:nvSpPr>
        <p:spPr bwMode="auto">
          <a:xfrm>
            <a:off x="8240713" y="5626100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585" name="Rectangle 97"/>
          <p:cNvSpPr>
            <a:spLocks noChangeArrowheads="1"/>
          </p:cNvSpPr>
          <p:nvPr/>
        </p:nvSpPr>
        <p:spPr bwMode="auto">
          <a:xfrm>
            <a:off x="6224588" y="453866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586" name="Rectangle 98"/>
          <p:cNvSpPr>
            <a:spLocks noChangeArrowheads="1"/>
          </p:cNvSpPr>
          <p:nvPr/>
        </p:nvSpPr>
        <p:spPr bwMode="auto">
          <a:xfrm>
            <a:off x="6727825" y="453866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587" name="Rectangle 99"/>
          <p:cNvSpPr>
            <a:spLocks noChangeArrowheads="1"/>
          </p:cNvSpPr>
          <p:nvPr/>
        </p:nvSpPr>
        <p:spPr bwMode="auto">
          <a:xfrm>
            <a:off x="7232650" y="453866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588" name="Rectangle 100"/>
          <p:cNvSpPr>
            <a:spLocks noChangeArrowheads="1"/>
          </p:cNvSpPr>
          <p:nvPr/>
        </p:nvSpPr>
        <p:spPr bwMode="auto">
          <a:xfrm>
            <a:off x="7737475" y="453866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589" name="Text Box 101"/>
          <p:cNvSpPr txBox="1">
            <a:spLocks noChangeArrowheads="1"/>
          </p:cNvSpPr>
          <p:nvPr/>
        </p:nvSpPr>
        <p:spPr bwMode="auto">
          <a:xfrm>
            <a:off x="6138863" y="4243388"/>
            <a:ext cx="1152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nexo</a:t>
            </a:r>
          </a:p>
        </p:txBody>
      </p:sp>
      <p:sp>
        <p:nvSpPr>
          <p:cNvPr id="63590" name="Rectangle 102"/>
          <p:cNvSpPr>
            <a:spLocks noChangeArrowheads="1"/>
          </p:cNvSpPr>
          <p:nvPr/>
        </p:nvSpPr>
        <p:spPr bwMode="auto">
          <a:xfrm>
            <a:off x="7251700" y="509746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591" name="Rectangle 103"/>
          <p:cNvSpPr>
            <a:spLocks noChangeArrowheads="1"/>
          </p:cNvSpPr>
          <p:nvPr/>
        </p:nvSpPr>
        <p:spPr bwMode="auto">
          <a:xfrm>
            <a:off x="7756525" y="509746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592" name="Rectangle 104"/>
          <p:cNvSpPr>
            <a:spLocks noChangeArrowheads="1"/>
          </p:cNvSpPr>
          <p:nvPr/>
        </p:nvSpPr>
        <p:spPr bwMode="auto">
          <a:xfrm>
            <a:off x="8259763" y="509746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593" name="Text Box 105"/>
          <p:cNvSpPr txBox="1">
            <a:spLocks noChangeArrowheads="1"/>
          </p:cNvSpPr>
          <p:nvPr/>
        </p:nvSpPr>
        <p:spPr bwMode="auto">
          <a:xfrm>
            <a:off x="6223000" y="4518025"/>
            <a:ext cx="36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0</a:t>
            </a:r>
          </a:p>
        </p:txBody>
      </p:sp>
      <p:sp>
        <p:nvSpPr>
          <p:cNvPr id="63594" name="Text Box 106"/>
          <p:cNvSpPr txBox="1">
            <a:spLocks noChangeArrowheads="1"/>
          </p:cNvSpPr>
          <p:nvPr/>
        </p:nvSpPr>
        <p:spPr bwMode="auto">
          <a:xfrm>
            <a:off x="6740525" y="4525963"/>
            <a:ext cx="36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</a:t>
            </a:r>
          </a:p>
        </p:txBody>
      </p:sp>
      <p:sp>
        <p:nvSpPr>
          <p:cNvPr id="63595" name="Text Box 107"/>
          <p:cNvSpPr txBox="1">
            <a:spLocks noChangeArrowheads="1"/>
          </p:cNvSpPr>
          <p:nvPr/>
        </p:nvSpPr>
        <p:spPr bwMode="auto">
          <a:xfrm>
            <a:off x="7231063" y="4530725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2</a:t>
            </a:r>
          </a:p>
        </p:txBody>
      </p:sp>
      <p:sp>
        <p:nvSpPr>
          <p:cNvPr id="63596" name="Text Box 108"/>
          <p:cNvSpPr txBox="1">
            <a:spLocks noChangeArrowheads="1"/>
          </p:cNvSpPr>
          <p:nvPr/>
        </p:nvSpPr>
        <p:spPr bwMode="auto">
          <a:xfrm>
            <a:off x="7735888" y="4513263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3</a:t>
            </a:r>
          </a:p>
        </p:txBody>
      </p:sp>
      <p:sp>
        <p:nvSpPr>
          <p:cNvPr id="63597" name="Text Box 109"/>
          <p:cNvSpPr txBox="1">
            <a:spLocks noChangeArrowheads="1"/>
          </p:cNvSpPr>
          <p:nvPr/>
        </p:nvSpPr>
        <p:spPr bwMode="auto">
          <a:xfrm>
            <a:off x="8251825" y="4518025"/>
            <a:ext cx="36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4</a:t>
            </a:r>
          </a:p>
        </p:txBody>
      </p:sp>
      <p:sp>
        <p:nvSpPr>
          <p:cNvPr id="63598" name="Text Box 110"/>
          <p:cNvSpPr txBox="1">
            <a:spLocks noChangeArrowheads="1"/>
          </p:cNvSpPr>
          <p:nvPr/>
        </p:nvSpPr>
        <p:spPr bwMode="auto">
          <a:xfrm>
            <a:off x="6223000" y="5076825"/>
            <a:ext cx="36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5</a:t>
            </a:r>
          </a:p>
        </p:txBody>
      </p:sp>
      <p:sp>
        <p:nvSpPr>
          <p:cNvPr id="63599" name="Text Box 111"/>
          <p:cNvSpPr txBox="1">
            <a:spLocks noChangeArrowheads="1"/>
          </p:cNvSpPr>
          <p:nvPr/>
        </p:nvSpPr>
        <p:spPr bwMode="auto">
          <a:xfrm>
            <a:off x="6740525" y="5081588"/>
            <a:ext cx="36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6</a:t>
            </a:r>
          </a:p>
        </p:txBody>
      </p:sp>
      <p:sp>
        <p:nvSpPr>
          <p:cNvPr id="63600" name="Text Box 112"/>
          <p:cNvSpPr txBox="1">
            <a:spLocks noChangeArrowheads="1"/>
          </p:cNvSpPr>
          <p:nvPr/>
        </p:nvSpPr>
        <p:spPr bwMode="auto">
          <a:xfrm>
            <a:off x="7253288" y="5081588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7</a:t>
            </a:r>
          </a:p>
        </p:txBody>
      </p:sp>
      <p:sp>
        <p:nvSpPr>
          <p:cNvPr id="63601" name="Text Box 113"/>
          <p:cNvSpPr txBox="1">
            <a:spLocks noChangeArrowheads="1"/>
          </p:cNvSpPr>
          <p:nvPr/>
        </p:nvSpPr>
        <p:spPr bwMode="auto">
          <a:xfrm>
            <a:off x="7769225" y="5081588"/>
            <a:ext cx="36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8</a:t>
            </a:r>
          </a:p>
        </p:txBody>
      </p:sp>
      <p:sp>
        <p:nvSpPr>
          <p:cNvPr id="63602" name="Text Box 114"/>
          <p:cNvSpPr txBox="1">
            <a:spLocks noChangeArrowheads="1"/>
          </p:cNvSpPr>
          <p:nvPr/>
        </p:nvSpPr>
        <p:spPr bwMode="auto">
          <a:xfrm>
            <a:off x="8264525" y="5081588"/>
            <a:ext cx="36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9</a:t>
            </a:r>
          </a:p>
        </p:txBody>
      </p:sp>
      <p:sp>
        <p:nvSpPr>
          <p:cNvPr id="63603" name="Text Box 115"/>
          <p:cNvSpPr txBox="1">
            <a:spLocks noChangeArrowheads="1"/>
          </p:cNvSpPr>
          <p:nvPr/>
        </p:nvSpPr>
        <p:spPr bwMode="auto">
          <a:xfrm>
            <a:off x="6176963" y="5611813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10</a:t>
            </a:r>
          </a:p>
        </p:txBody>
      </p:sp>
      <p:sp>
        <p:nvSpPr>
          <p:cNvPr id="63604" name="Text Box 116"/>
          <p:cNvSpPr txBox="1">
            <a:spLocks noChangeArrowheads="1"/>
          </p:cNvSpPr>
          <p:nvPr/>
        </p:nvSpPr>
        <p:spPr bwMode="auto">
          <a:xfrm>
            <a:off x="6669088" y="5614988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11</a:t>
            </a:r>
          </a:p>
        </p:txBody>
      </p:sp>
      <p:sp>
        <p:nvSpPr>
          <p:cNvPr id="63605" name="Text Box 117"/>
          <p:cNvSpPr txBox="1">
            <a:spLocks noChangeArrowheads="1"/>
          </p:cNvSpPr>
          <p:nvPr/>
        </p:nvSpPr>
        <p:spPr bwMode="auto">
          <a:xfrm>
            <a:off x="7185025" y="5614988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12</a:t>
            </a:r>
          </a:p>
        </p:txBody>
      </p:sp>
      <p:sp>
        <p:nvSpPr>
          <p:cNvPr id="63606" name="Text Box 118"/>
          <p:cNvSpPr txBox="1">
            <a:spLocks noChangeArrowheads="1"/>
          </p:cNvSpPr>
          <p:nvPr/>
        </p:nvSpPr>
        <p:spPr bwMode="auto">
          <a:xfrm>
            <a:off x="7677150" y="5614988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13</a:t>
            </a:r>
          </a:p>
        </p:txBody>
      </p:sp>
      <p:sp>
        <p:nvSpPr>
          <p:cNvPr id="63607" name="Text Box 119"/>
          <p:cNvSpPr txBox="1">
            <a:spLocks noChangeArrowheads="1"/>
          </p:cNvSpPr>
          <p:nvPr/>
        </p:nvSpPr>
        <p:spPr bwMode="auto">
          <a:xfrm>
            <a:off x="8180388" y="5627688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14</a:t>
            </a:r>
          </a:p>
        </p:txBody>
      </p:sp>
      <p:sp>
        <p:nvSpPr>
          <p:cNvPr id="63608" name="Rectangle 120"/>
          <p:cNvSpPr>
            <a:spLocks noChangeArrowheads="1"/>
          </p:cNvSpPr>
          <p:nvPr/>
        </p:nvSpPr>
        <p:spPr bwMode="auto">
          <a:xfrm>
            <a:off x="6221413" y="6186488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609" name="Rectangle 121"/>
          <p:cNvSpPr>
            <a:spLocks noChangeArrowheads="1"/>
          </p:cNvSpPr>
          <p:nvPr/>
        </p:nvSpPr>
        <p:spPr bwMode="auto">
          <a:xfrm>
            <a:off x="6724650" y="6186488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610" name="Rectangle 122"/>
          <p:cNvSpPr>
            <a:spLocks noChangeArrowheads="1"/>
          </p:cNvSpPr>
          <p:nvPr/>
        </p:nvSpPr>
        <p:spPr bwMode="auto">
          <a:xfrm>
            <a:off x="7229475" y="6186488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611" name="Rectangle 123"/>
          <p:cNvSpPr>
            <a:spLocks noChangeArrowheads="1"/>
          </p:cNvSpPr>
          <p:nvPr/>
        </p:nvSpPr>
        <p:spPr bwMode="auto">
          <a:xfrm>
            <a:off x="7734300" y="6186488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612" name="Rectangle 124"/>
          <p:cNvSpPr>
            <a:spLocks noChangeArrowheads="1"/>
          </p:cNvSpPr>
          <p:nvPr/>
        </p:nvSpPr>
        <p:spPr bwMode="auto">
          <a:xfrm>
            <a:off x="8237538" y="6186488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613" name="Text Box 125"/>
          <p:cNvSpPr txBox="1">
            <a:spLocks noChangeArrowheads="1"/>
          </p:cNvSpPr>
          <p:nvPr/>
        </p:nvSpPr>
        <p:spPr bwMode="auto">
          <a:xfrm>
            <a:off x="6148388" y="6170613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15</a:t>
            </a:r>
          </a:p>
        </p:txBody>
      </p:sp>
      <p:sp>
        <p:nvSpPr>
          <p:cNvPr id="63614" name="Text Box 126"/>
          <p:cNvSpPr txBox="1">
            <a:spLocks noChangeArrowheads="1"/>
          </p:cNvSpPr>
          <p:nvPr/>
        </p:nvSpPr>
        <p:spPr bwMode="auto">
          <a:xfrm>
            <a:off x="6686550" y="6186488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16</a:t>
            </a:r>
          </a:p>
        </p:txBody>
      </p:sp>
      <p:sp>
        <p:nvSpPr>
          <p:cNvPr id="63615" name="Text Box 127"/>
          <p:cNvSpPr txBox="1">
            <a:spLocks noChangeArrowheads="1"/>
          </p:cNvSpPr>
          <p:nvPr/>
        </p:nvSpPr>
        <p:spPr bwMode="auto">
          <a:xfrm>
            <a:off x="7181850" y="6186488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17</a:t>
            </a:r>
          </a:p>
        </p:txBody>
      </p:sp>
      <p:sp>
        <p:nvSpPr>
          <p:cNvPr id="63616" name="Text Box 128"/>
          <p:cNvSpPr txBox="1">
            <a:spLocks noChangeArrowheads="1"/>
          </p:cNvSpPr>
          <p:nvPr/>
        </p:nvSpPr>
        <p:spPr bwMode="auto">
          <a:xfrm>
            <a:off x="7673975" y="6186488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18</a:t>
            </a:r>
          </a:p>
        </p:txBody>
      </p:sp>
      <p:sp>
        <p:nvSpPr>
          <p:cNvPr id="63617" name="Text Box 129"/>
          <p:cNvSpPr txBox="1">
            <a:spLocks noChangeArrowheads="1"/>
          </p:cNvSpPr>
          <p:nvPr/>
        </p:nvSpPr>
        <p:spPr bwMode="auto">
          <a:xfrm>
            <a:off x="8177213" y="6186488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19</a:t>
            </a:r>
          </a:p>
        </p:txBody>
      </p:sp>
      <p:sp>
        <p:nvSpPr>
          <p:cNvPr id="63618" name="Freeform 130"/>
          <p:cNvSpPr>
            <a:spLocks/>
          </p:cNvSpPr>
          <p:nvPr/>
        </p:nvSpPr>
        <p:spPr bwMode="auto">
          <a:xfrm>
            <a:off x="5935663" y="4675188"/>
            <a:ext cx="288925" cy="503237"/>
          </a:xfrm>
          <a:custGeom>
            <a:avLst/>
            <a:gdLst/>
            <a:ahLst/>
            <a:cxnLst>
              <a:cxn ang="0">
                <a:pos x="182" y="0"/>
              </a:cxn>
              <a:cxn ang="0">
                <a:pos x="0" y="136"/>
              </a:cxn>
              <a:cxn ang="0">
                <a:pos x="182" y="317"/>
              </a:cxn>
            </a:cxnLst>
            <a:rect l="0" t="0" r="r" b="b"/>
            <a:pathLst>
              <a:path w="182" h="317">
                <a:moveTo>
                  <a:pt x="182" y="0"/>
                </a:moveTo>
                <a:cubicBezTo>
                  <a:pt x="91" y="41"/>
                  <a:pt x="0" y="83"/>
                  <a:pt x="0" y="136"/>
                </a:cubicBezTo>
                <a:cubicBezTo>
                  <a:pt x="0" y="189"/>
                  <a:pt x="159" y="272"/>
                  <a:pt x="182" y="317"/>
                </a:cubicBezTo>
              </a:path>
            </a:pathLst>
          </a:custGeom>
          <a:noFill/>
          <a:ln w="19050" cmpd="sng">
            <a:solidFill>
              <a:srgbClr val="000099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3619" name="Freeform 131"/>
          <p:cNvSpPr>
            <a:spLocks/>
          </p:cNvSpPr>
          <p:nvPr/>
        </p:nvSpPr>
        <p:spPr bwMode="auto">
          <a:xfrm>
            <a:off x="6511925" y="4818063"/>
            <a:ext cx="863600" cy="360362"/>
          </a:xfrm>
          <a:custGeom>
            <a:avLst/>
            <a:gdLst/>
            <a:ahLst/>
            <a:cxnLst>
              <a:cxn ang="0">
                <a:pos x="0" y="227"/>
              </a:cxn>
              <a:cxn ang="0">
                <a:pos x="136" y="46"/>
              </a:cxn>
              <a:cxn ang="0">
                <a:pos x="363" y="137"/>
              </a:cxn>
              <a:cxn ang="0">
                <a:pos x="544" y="0"/>
              </a:cxn>
            </a:cxnLst>
            <a:rect l="0" t="0" r="r" b="b"/>
            <a:pathLst>
              <a:path w="544" h="227">
                <a:moveTo>
                  <a:pt x="0" y="227"/>
                </a:moveTo>
                <a:cubicBezTo>
                  <a:pt x="38" y="144"/>
                  <a:pt x="76" y="61"/>
                  <a:pt x="136" y="46"/>
                </a:cubicBezTo>
                <a:cubicBezTo>
                  <a:pt x="196" y="31"/>
                  <a:pt x="295" y="145"/>
                  <a:pt x="363" y="137"/>
                </a:cubicBezTo>
                <a:cubicBezTo>
                  <a:pt x="431" y="129"/>
                  <a:pt x="487" y="64"/>
                  <a:pt x="544" y="0"/>
                </a:cubicBezTo>
              </a:path>
            </a:pathLst>
          </a:custGeom>
          <a:noFill/>
          <a:ln w="19050" cmpd="sng">
            <a:solidFill>
              <a:srgbClr val="000099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3620" name="Freeform 132"/>
          <p:cNvSpPr>
            <a:spLocks/>
          </p:cNvSpPr>
          <p:nvPr/>
        </p:nvSpPr>
        <p:spPr bwMode="auto">
          <a:xfrm>
            <a:off x="7519988" y="4675188"/>
            <a:ext cx="144462" cy="1511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544"/>
              </a:cxn>
              <a:cxn ang="0">
                <a:pos x="0" y="952"/>
              </a:cxn>
            </a:cxnLst>
            <a:rect l="0" t="0" r="r" b="b"/>
            <a:pathLst>
              <a:path w="91" h="952">
                <a:moveTo>
                  <a:pt x="0" y="0"/>
                </a:moveTo>
                <a:cubicBezTo>
                  <a:pt x="45" y="192"/>
                  <a:pt x="91" y="385"/>
                  <a:pt x="91" y="544"/>
                </a:cubicBezTo>
                <a:cubicBezTo>
                  <a:pt x="91" y="703"/>
                  <a:pt x="45" y="884"/>
                  <a:pt x="0" y="952"/>
                </a:cubicBezTo>
              </a:path>
            </a:pathLst>
          </a:custGeom>
          <a:noFill/>
          <a:ln w="19050" cmpd="sng">
            <a:solidFill>
              <a:srgbClr val="000099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3621" name="Line 133"/>
          <p:cNvSpPr>
            <a:spLocks noChangeShapeType="1"/>
          </p:cNvSpPr>
          <p:nvPr/>
        </p:nvSpPr>
        <p:spPr bwMode="auto">
          <a:xfrm flipH="1" flipV="1">
            <a:off x="7016750" y="5394325"/>
            <a:ext cx="215900" cy="93662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3622" name="Freeform 134"/>
          <p:cNvSpPr>
            <a:spLocks/>
          </p:cNvSpPr>
          <p:nvPr/>
        </p:nvSpPr>
        <p:spPr bwMode="auto">
          <a:xfrm>
            <a:off x="6067425" y="5394325"/>
            <a:ext cx="660400" cy="792163"/>
          </a:xfrm>
          <a:custGeom>
            <a:avLst/>
            <a:gdLst/>
            <a:ahLst/>
            <a:cxnLst>
              <a:cxn ang="0">
                <a:pos x="416" y="0"/>
              </a:cxn>
              <a:cxn ang="0">
                <a:pos x="53" y="91"/>
              </a:cxn>
              <a:cxn ang="0">
                <a:pos x="99" y="499"/>
              </a:cxn>
            </a:cxnLst>
            <a:rect l="0" t="0" r="r" b="b"/>
            <a:pathLst>
              <a:path w="416" h="499">
                <a:moveTo>
                  <a:pt x="416" y="0"/>
                </a:moveTo>
                <a:cubicBezTo>
                  <a:pt x="261" y="4"/>
                  <a:pt x="106" y="8"/>
                  <a:pt x="53" y="91"/>
                </a:cubicBezTo>
                <a:cubicBezTo>
                  <a:pt x="0" y="174"/>
                  <a:pt x="49" y="336"/>
                  <a:pt x="99" y="499"/>
                </a:cubicBezTo>
              </a:path>
            </a:pathLst>
          </a:custGeom>
          <a:noFill/>
          <a:ln w="19050" cmpd="sng">
            <a:solidFill>
              <a:srgbClr val="000099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3627" name="Freeform 139"/>
          <p:cNvSpPr>
            <a:spLocks/>
          </p:cNvSpPr>
          <p:nvPr/>
        </p:nvSpPr>
        <p:spPr bwMode="auto">
          <a:xfrm>
            <a:off x="6511925" y="6330950"/>
            <a:ext cx="1728788" cy="384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2" y="227"/>
              </a:cxn>
              <a:cxn ang="0">
                <a:pos x="1089" y="91"/>
              </a:cxn>
            </a:cxnLst>
            <a:rect l="0" t="0" r="r" b="b"/>
            <a:pathLst>
              <a:path w="1089" h="242">
                <a:moveTo>
                  <a:pt x="0" y="0"/>
                </a:moveTo>
                <a:cubicBezTo>
                  <a:pt x="0" y="106"/>
                  <a:pt x="1" y="212"/>
                  <a:pt x="182" y="227"/>
                </a:cubicBezTo>
                <a:cubicBezTo>
                  <a:pt x="363" y="242"/>
                  <a:pt x="726" y="166"/>
                  <a:pt x="1089" y="91"/>
                </a:cubicBezTo>
              </a:path>
            </a:pathLst>
          </a:custGeom>
          <a:noFill/>
          <a:ln w="19050" cmpd="sng">
            <a:solidFill>
              <a:srgbClr val="000099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63688" name="Group 200"/>
          <p:cNvGrpSpPr>
            <a:grpSpLocks/>
          </p:cNvGrpSpPr>
          <p:nvPr/>
        </p:nvGrpSpPr>
        <p:grpSpPr bwMode="auto">
          <a:xfrm>
            <a:off x="8528050" y="6330950"/>
            <a:ext cx="588963" cy="347663"/>
            <a:chOff x="5372" y="3988"/>
            <a:chExt cx="371" cy="219"/>
          </a:xfrm>
        </p:grpSpPr>
        <p:grpSp>
          <p:nvGrpSpPr>
            <p:cNvPr id="63623" name="Group 135"/>
            <p:cNvGrpSpPr>
              <a:grpSpLocks/>
            </p:cNvGrpSpPr>
            <p:nvPr/>
          </p:nvGrpSpPr>
          <p:grpSpPr bwMode="auto">
            <a:xfrm>
              <a:off x="5561" y="4132"/>
              <a:ext cx="182" cy="75"/>
              <a:chOff x="1882" y="3475"/>
              <a:chExt cx="182" cy="75"/>
            </a:xfrm>
          </p:grpSpPr>
          <p:sp>
            <p:nvSpPr>
              <p:cNvPr id="63624" name="Line 136"/>
              <p:cNvSpPr>
                <a:spLocks noChangeShapeType="1"/>
              </p:cNvSpPr>
              <p:nvPr/>
            </p:nvSpPr>
            <p:spPr bwMode="auto">
              <a:xfrm>
                <a:off x="1882" y="3475"/>
                <a:ext cx="182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3625" name="Line 137"/>
              <p:cNvSpPr>
                <a:spLocks noChangeShapeType="1"/>
              </p:cNvSpPr>
              <p:nvPr/>
            </p:nvSpPr>
            <p:spPr bwMode="auto">
              <a:xfrm>
                <a:off x="1951" y="3550"/>
                <a:ext cx="45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3626" name="Line 138"/>
              <p:cNvSpPr>
                <a:spLocks noChangeShapeType="1"/>
              </p:cNvSpPr>
              <p:nvPr/>
            </p:nvSpPr>
            <p:spPr bwMode="auto">
              <a:xfrm>
                <a:off x="1927" y="3513"/>
                <a:ext cx="91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63628" name="Line 140"/>
            <p:cNvSpPr>
              <a:spLocks noChangeShapeType="1"/>
            </p:cNvSpPr>
            <p:nvPr/>
          </p:nvSpPr>
          <p:spPr bwMode="auto">
            <a:xfrm>
              <a:off x="5372" y="3988"/>
              <a:ext cx="27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3629" name="Line 141"/>
            <p:cNvSpPr>
              <a:spLocks noChangeShapeType="1"/>
            </p:cNvSpPr>
            <p:nvPr/>
          </p:nvSpPr>
          <p:spPr bwMode="auto">
            <a:xfrm>
              <a:off x="5644" y="3988"/>
              <a:ext cx="0" cy="13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3630" name="Text Box 142"/>
          <p:cNvSpPr txBox="1">
            <a:spLocks noChangeArrowheads="1"/>
          </p:cNvSpPr>
          <p:nvPr/>
        </p:nvSpPr>
        <p:spPr bwMode="auto">
          <a:xfrm>
            <a:off x="2098675" y="5470525"/>
            <a:ext cx="1152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Nexo</a:t>
            </a:r>
          </a:p>
        </p:txBody>
      </p:sp>
      <p:sp>
        <p:nvSpPr>
          <p:cNvPr id="63631" name="Rectangle 143"/>
          <p:cNvSpPr>
            <a:spLocks noChangeArrowheads="1"/>
          </p:cNvSpPr>
          <p:nvPr/>
        </p:nvSpPr>
        <p:spPr bwMode="auto">
          <a:xfrm>
            <a:off x="2193925" y="5803900"/>
            <a:ext cx="288925" cy="28892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632" name="Rectangle 144"/>
          <p:cNvSpPr>
            <a:spLocks noChangeArrowheads="1"/>
          </p:cNvSpPr>
          <p:nvPr/>
        </p:nvSpPr>
        <p:spPr bwMode="auto">
          <a:xfrm>
            <a:off x="2698750" y="5805488"/>
            <a:ext cx="288925" cy="28892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641" name="Text Box 153"/>
          <p:cNvSpPr txBox="1">
            <a:spLocks noChangeArrowheads="1"/>
          </p:cNvSpPr>
          <p:nvPr/>
        </p:nvSpPr>
        <p:spPr bwMode="auto">
          <a:xfrm>
            <a:off x="4140200" y="4797425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19</a:t>
            </a:r>
          </a:p>
        </p:txBody>
      </p:sp>
      <p:sp>
        <p:nvSpPr>
          <p:cNvPr id="63642" name="Line 154"/>
          <p:cNvSpPr>
            <a:spLocks noChangeShapeType="1"/>
          </p:cNvSpPr>
          <p:nvPr/>
        </p:nvSpPr>
        <p:spPr bwMode="auto">
          <a:xfrm>
            <a:off x="2484438" y="59499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3655" name="Text Box 167"/>
          <p:cNvSpPr txBox="1">
            <a:spLocks noChangeArrowheads="1"/>
          </p:cNvSpPr>
          <p:nvPr/>
        </p:nvSpPr>
        <p:spPr bwMode="auto">
          <a:xfrm>
            <a:off x="2195513" y="5788025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0</a:t>
            </a:r>
          </a:p>
        </p:txBody>
      </p:sp>
      <p:sp>
        <p:nvSpPr>
          <p:cNvPr id="63656" name="Text Box 168"/>
          <p:cNvSpPr txBox="1">
            <a:spLocks noChangeArrowheads="1"/>
          </p:cNvSpPr>
          <p:nvPr/>
        </p:nvSpPr>
        <p:spPr bwMode="auto">
          <a:xfrm>
            <a:off x="2698750" y="5805488"/>
            <a:ext cx="36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5</a:t>
            </a:r>
          </a:p>
        </p:txBody>
      </p:sp>
      <p:grpSp>
        <p:nvGrpSpPr>
          <p:cNvPr id="63683" name="Group 195"/>
          <p:cNvGrpSpPr>
            <a:grpSpLocks/>
          </p:cNvGrpSpPr>
          <p:nvPr/>
        </p:nvGrpSpPr>
        <p:grpSpPr bwMode="auto">
          <a:xfrm>
            <a:off x="2987675" y="5805488"/>
            <a:ext cx="576263" cy="304800"/>
            <a:chOff x="1882" y="3657"/>
            <a:chExt cx="363" cy="192"/>
          </a:xfrm>
        </p:grpSpPr>
        <p:sp>
          <p:nvSpPr>
            <p:cNvPr id="63633" name="Rectangle 145"/>
            <p:cNvSpPr>
              <a:spLocks noChangeArrowheads="1"/>
            </p:cNvSpPr>
            <p:nvPr/>
          </p:nvSpPr>
          <p:spPr bwMode="auto">
            <a:xfrm>
              <a:off x="2017" y="3657"/>
              <a:ext cx="182" cy="182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3643" name="Line 155"/>
            <p:cNvSpPr>
              <a:spLocks noChangeShapeType="1"/>
            </p:cNvSpPr>
            <p:nvPr/>
          </p:nvSpPr>
          <p:spPr bwMode="auto">
            <a:xfrm>
              <a:off x="1882" y="374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3657" name="Text Box 169"/>
            <p:cNvSpPr txBox="1">
              <a:spLocks noChangeArrowheads="1"/>
            </p:cNvSpPr>
            <p:nvPr/>
          </p:nvSpPr>
          <p:spPr bwMode="auto">
            <a:xfrm>
              <a:off x="2018" y="3657"/>
              <a:ext cx="2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400" b="1"/>
                <a:t>2</a:t>
              </a:r>
            </a:p>
          </p:txBody>
        </p:sp>
      </p:grpSp>
      <p:grpSp>
        <p:nvGrpSpPr>
          <p:cNvPr id="63684" name="Group 196"/>
          <p:cNvGrpSpPr>
            <a:grpSpLocks/>
          </p:cNvGrpSpPr>
          <p:nvPr/>
        </p:nvGrpSpPr>
        <p:grpSpPr bwMode="auto">
          <a:xfrm>
            <a:off x="3492500" y="5788025"/>
            <a:ext cx="658813" cy="306388"/>
            <a:chOff x="2200" y="3646"/>
            <a:chExt cx="415" cy="193"/>
          </a:xfrm>
        </p:grpSpPr>
        <p:sp>
          <p:nvSpPr>
            <p:cNvPr id="63634" name="Rectangle 146"/>
            <p:cNvSpPr>
              <a:spLocks noChangeArrowheads="1"/>
            </p:cNvSpPr>
            <p:nvPr/>
          </p:nvSpPr>
          <p:spPr bwMode="auto">
            <a:xfrm>
              <a:off x="2335" y="3657"/>
              <a:ext cx="182" cy="182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3644" name="Line 156"/>
            <p:cNvSpPr>
              <a:spLocks noChangeShapeType="1"/>
            </p:cNvSpPr>
            <p:nvPr/>
          </p:nvSpPr>
          <p:spPr bwMode="auto">
            <a:xfrm>
              <a:off x="2200" y="374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3658" name="Text Box 170"/>
            <p:cNvSpPr txBox="1">
              <a:spLocks noChangeArrowheads="1"/>
            </p:cNvSpPr>
            <p:nvPr/>
          </p:nvSpPr>
          <p:spPr bwMode="auto">
            <a:xfrm>
              <a:off x="2298" y="3646"/>
              <a:ext cx="31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400" b="1"/>
                <a:t>17</a:t>
              </a:r>
            </a:p>
          </p:txBody>
        </p:sp>
      </p:grpSp>
      <p:grpSp>
        <p:nvGrpSpPr>
          <p:cNvPr id="63686" name="Group 198"/>
          <p:cNvGrpSpPr>
            <a:grpSpLocks/>
          </p:cNvGrpSpPr>
          <p:nvPr/>
        </p:nvGrpSpPr>
        <p:grpSpPr bwMode="auto">
          <a:xfrm>
            <a:off x="4500563" y="5788025"/>
            <a:ext cx="646112" cy="307975"/>
            <a:chOff x="2835" y="3646"/>
            <a:chExt cx="407" cy="194"/>
          </a:xfrm>
        </p:grpSpPr>
        <p:sp>
          <p:nvSpPr>
            <p:cNvPr id="63636" name="Rectangle 148"/>
            <p:cNvSpPr>
              <a:spLocks noChangeArrowheads="1"/>
            </p:cNvSpPr>
            <p:nvPr/>
          </p:nvSpPr>
          <p:spPr bwMode="auto">
            <a:xfrm>
              <a:off x="2970" y="3658"/>
              <a:ext cx="182" cy="182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3646" name="Line 158"/>
            <p:cNvSpPr>
              <a:spLocks noChangeShapeType="1"/>
            </p:cNvSpPr>
            <p:nvPr/>
          </p:nvSpPr>
          <p:spPr bwMode="auto">
            <a:xfrm>
              <a:off x="2835" y="374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3659" name="Text Box 171"/>
            <p:cNvSpPr txBox="1">
              <a:spLocks noChangeArrowheads="1"/>
            </p:cNvSpPr>
            <p:nvPr/>
          </p:nvSpPr>
          <p:spPr bwMode="auto">
            <a:xfrm>
              <a:off x="2925" y="3646"/>
              <a:ext cx="31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400" b="1"/>
                <a:t>15</a:t>
              </a:r>
            </a:p>
          </p:txBody>
        </p:sp>
      </p:grpSp>
      <p:grpSp>
        <p:nvGrpSpPr>
          <p:cNvPr id="63687" name="Group 199"/>
          <p:cNvGrpSpPr>
            <a:grpSpLocks/>
          </p:cNvGrpSpPr>
          <p:nvPr/>
        </p:nvGrpSpPr>
        <p:grpSpPr bwMode="auto">
          <a:xfrm>
            <a:off x="5003800" y="5805488"/>
            <a:ext cx="863600" cy="406400"/>
            <a:chOff x="3152" y="3657"/>
            <a:chExt cx="544" cy="256"/>
          </a:xfrm>
        </p:grpSpPr>
        <p:sp>
          <p:nvSpPr>
            <p:cNvPr id="63637" name="Rectangle 149"/>
            <p:cNvSpPr>
              <a:spLocks noChangeArrowheads="1"/>
            </p:cNvSpPr>
            <p:nvPr/>
          </p:nvSpPr>
          <p:spPr bwMode="auto">
            <a:xfrm>
              <a:off x="3287" y="3657"/>
              <a:ext cx="182" cy="182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3647" name="Line 159"/>
            <p:cNvSpPr>
              <a:spLocks noChangeShapeType="1"/>
            </p:cNvSpPr>
            <p:nvPr/>
          </p:nvSpPr>
          <p:spPr bwMode="auto">
            <a:xfrm>
              <a:off x="3152" y="374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3648" name="Line 160"/>
            <p:cNvSpPr>
              <a:spLocks noChangeShapeType="1"/>
            </p:cNvSpPr>
            <p:nvPr/>
          </p:nvSpPr>
          <p:spPr bwMode="auto">
            <a:xfrm>
              <a:off x="3470" y="374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3649" name="Line 161"/>
            <p:cNvSpPr>
              <a:spLocks noChangeShapeType="1"/>
            </p:cNvSpPr>
            <p:nvPr/>
          </p:nvSpPr>
          <p:spPr bwMode="auto">
            <a:xfrm>
              <a:off x="3606" y="3748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grpSp>
          <p:nvGrpSpPr>
            <p:cNvPr id="63650" name="Group 162"/>
            <p:cNvGrpSpPr>
              <a:grpSpLocks/>
            </p:cNvGrpSpPr>
            <p:nvPr/>
          </p:nvGrpSpPr>
          <p:grpSpPr bwMode="auto">
            <a:xfrm>
              <a:off x="3514" y="3838"/>
              <a:ext cx="182" cy="75"/>
              <a:chOff x="1882" y="3475"/>
              <a:chExt cx="182" cy="75"/>
            </a:xfrm>
          </p:grpSpPr>
          <p:sp>
            <p:nvSpPr>
              <p:cNvPr id="63651" name="Line 163"/>
              <p:cNvSpPr>
                <a:spLocks noChangeShapeType="1"/>
              </p:cNvSpPr>
              <p:nvPr/>
            </p:nvSpPr>
            <p:spPr bwMode="auto">
              <a:xfrm>
                <a:off x="1882" y="3475"/>
                <a:ext cx="182" cy="0"/>
              </a:xfrm>
              <a:prstGeom prst="line">
                <a:avLst/>
              </a:prstGeom>
              <a:noFill/>
              <a:ln w="12700">
                <a:solidFill>
                  <a:srgbClr val="00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3652" name="Line 164"/>
              <p:cNvSpPr>
                <a:spLocks noChangeShapeType="1"/>
              </p:cNvSpPr>
              <p:nvPr/>
            </p:nvSpPr>
            <p:spPr bwMode="auto">
              <a:xfrm>
                <a:off x="1951" y="3550"/>
                <a:ext cx="45" cy="0"/>
              </a:xfrm>
              <a:prstGeom prst="line">
                <a:avLst/>
              </a:prstGeom>
              <a:noFill/>
              <a:ln w="12700">
                <a:solidFill>
                  <a:srgbClr val="00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3653" name="Line 165"/>
              <p:cNvSpPr>
                <a:spLocks noChangeShapeType="1"/>
              </p:cNvSpPr>
              <p:nvPr/>
            </p:nvSpPr>
            <p:spPr bwMode="auto">
              <a:xfrm>
                <a:off x="1927" y="3513"/>
                <a:ext cx="91" cy="0"/>
              </a:xfrm>
              <a:prstGeom prst="line">
                <a:avLst/>
              </a:prstGeom>
              <a:noFill/>
              <a:ln w="12700">
                <a:solidFill>
                  <a:srgbClr val="00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63660" name="Text Box 172"/>
            <p:cNvSpPr txBox="1">
              <a:spLocks noChangeArrowheads="1"/>
            </p:cNvSpPr>
            <p:nvPr/>
          </p:nvSpPr>
          <p:spPr bwMode="auto">
            <a:xfrm>
              <a:off x="3251" y="3657"/>
              <a:ext cx="31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400" b="1"/>
                <a:t>19</a:t>
              </a:r>
            </a:p>
          </p:txBody>
        </p:sp>
      </p:grpSp>
      <p:grpSp>
        <p:nvGrpSpPr>
          <p:cNvPr id="63685" name="Group 197"/>
          <p:cNvGrpSpPr>
            <a:grpSpLocks/>
          </p:cNvGrpSpPr>
          <p:nvPr/>
        </p:nvGrpSpPr>
        <p:grpSpPr bwMode="auto">
          <a:xfrm>
            <a:off x="3995738" y="5805488"/>
            <a:ext cx="576262" cy="304800"/>
            <a:chOff x="2517" y="3657"/>
            <a:chExt cx="363" cy="192"/>
          </a:xfrm>
        </p:grpSpPr>
        <p:sp>
          <p:nvSpPr>
            <p:cNvPr id="63635" name="Rectangle 147"/>
            <p:cNvSpPr>
              <a:spLocks noChangeArrowheads="1"/>
            </p:cNvSpPr>
            <p:nvPr/>
          </p:nvSpPr>
          <p:spPr bwMode="auto">
            <a:xfrm>
              <a:off x="2653" y="3658"/>
              <a:ext cx="182" cy="182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3645" name="Line 157"/>
            <p:cNvSpPr>
              <a:spLocks noChangeShapeType="1"/>
            </p:cNvSpPr>
            <p:nvPr/>
          </p:nvSpPr>
          <p:spPr bwMode="auto">
            <a:xfrm>
              <a:off x="2517" y="374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3661" name="Text Box 173"/>
            <p:cNvSpPr txBox="1">
              <a:spLocks noChangeArrowheads="1"/>
            </p:cNvSpPr>
            <p:nvPr/>
          </p:nvSpPr>
          <p:spPr bwMode="auto">
            <a:xfrm>
              <a:off x="2653" y="3657"/>
              <a:ext cx="2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400" b="1"/>
                <a:t>6</a:t>
              </a:r>
            </a:p>
          </p:txBody>
        </p:sp>
      </p:grpSp>
      <p:sp>
        <p:nvSpPr>
          <p:cNvPr id="63663" name="Text Box 175"/>
          <p:cNvSpPr txBox="1">
            <a:spLocks noChangeArrowheads="1"/>
          </p:cNvSpPr>
          <p:nvPr/>
        </p:nvSpPr>
        <p:spPr bwMode="auto">
          <a:xfrm>
            <a:off x="-25400" y="10731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</a:pPr>
            <a:r>
              <a:rPr lang="es-ES" sz="1600" b="1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63664" name="Text Box 176"/>
          <p:cNvSpPr txBox="1">
            <a:spLocks noChangeArrowheads="1"/>
          </p:cNvSpPr>
          <p:nvPr/>
        </p:nvSpPr>
        <p:spPr bwMode="auto">
          <a:xfrm>
            <a:off x="-28575" y="4368800"/>
            <a:ext cx="2087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chemeClr val="bg1"/>
                </a:solidFill>
              </a:rPr>
              <a:t>Gestión del almacenamiento</a:t>
            </a:r>
          </a:p>
        </p:txBody>
      </p:sp>
      <p:grpSp>
        <p:nvGrpSpPr>
          <p:cNvPr id="63665" name="Group 177"/>
          <p:cNvGrpSpPr>
            <a:grpSpLocks/>
          </p:cNvGrpSpPr>
          <p:nvPr/>
        </p:nvGrpSpPr>
        <p:grpSpPr bwMode="auto">
          <a:xfrm>
            <a:off x="-23813" y="2563813"/>
            <a:ext cx="1695451" cy="233362"/>
            <a:chOff x="-15" y="1615"/>
            <a:chExt cx="1068" cy="147"/>
          </a:xfrm>
        </p:grpSpPr>
        <p:sp>
          <p:nvSpPr>
            <p:cNvPr id="63666" name="Line 178"/>
            <p:cNvSpPr>
              <a:spLocks noChangeShapeType="1"/>
            </p:cNvSpPr>
            <p:nvPr/>
          </p:nvSpPr>
          <p:spPr bwMode="auto">
            <a:xfrm>
              <a:off x="-15" y="1762"/>
              <a:ext cx="106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3667" name="Line 179"/>
            <p:cNvSpPr>
              <a:spLocks noChangeShapeType="1"/>
            </p:cNvSpPr>
            <p:nvPr/>
          </p:nvSpPr>
          <p:spPr bwMode="auto">
            <a:xfrm>
              <a:off x="-13" y="1615"/>
              <a:ext cx="106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3668" name="Text Box 180"/>
          <p:cNvSpPr txBox="1">
            <a:spLocks noChangeArrowheads="1"/>
          </p:cNvSpPr>
          <p:nvPr/>
        </p:nvSpPr>
        <p:spPr bwMode="auto">
          <a:xfrm>
            <a:off x="-23813" y="1363663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rgbClr val="FFFF00"/>
                </a:solidFill>
              </a:rPr>
              <a:t>Archivos</a:t>
            </a:r>
          </a:p>
        </p:txBody>
      </p:sp>
      <p:sp>
        <p:nvSpPr>
          <p:cNvPr id="63669" name="Text Box 181"/>
          <p:cNvSpPr txBox="1">
            <a:spLocks noChangeArrowheads="1"/>
          </p:cNvSpPr>
          <p:nvPr/>
        </p:nvSpPr>
        <p:spPr bwMode="auto">
          <a:xfrm>
            <a:off x="-23813" y="162877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63670" name="Text Box 182"/>
          <p:cNvSpPr txBox="1">
            <a:spLocks noChangeArrowheads="1"/>
          </p:cNvSpPr>
          <p:nvPr/>
        </p:nvSpPr>
        <p:spPr bwMode="auto">
          <a:xfrm>
            <a:off x="-23813" y="2079625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Métodos de acceso</a:t>
            </a:r>
          </a:p>
        </p:txBody>
      </p:sp>
      <p:sp>
        <p:nvSpPr>
          <p:cNvPr id="63671" name="Text Box 183"/>
          <p:cNvSpPr txBox="1">
            <a:spLocks noChangeArrowheads="1"/>
          </p:cNvSpPr>
          <p:nvPr/>
        </p:nvSpPr>
        <p:spPr bwMode="auto">
          <a:xfrm>
            <a:off x="-23813" y="2511425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rgbClr val="FFFF00"/>
                </a:solidFill>
              </a:rPr>
              <a:t>Implementación</a:t>
            </a:r>
          </a:p>
        </p:txBody>
      </p:sp>
      <p:sp>
        <p:nvSpPr>
          <p:cNvPr id="63672" name="Text Box 184"/>
          <p:cNvSpPr txBox="1">
            <a:spLocks noChangeArrowheads="1"/>
          </p:cNvSpPr>
          <p:nvPr/>
        </p:nvSpPr>
        <p:spPr bwMode="auto">
          <a:xfrm>
            <a:off x="-23813" y="27638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63673" name="Text Box 185"/>
          <p:cNvSpPr txBox="1">
            <a:spLocks noChangeArrowheads="1"/>
          </p:cNvSpPr>
          <p:nvPr/>
        </p:nvSpPr>
        <p:spPr bwMode="auto">
          <a:xfrm>
            <a:off x="-36513" y="3028950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20000"/>
              </a:spcBef>
            </a:pPr>
            <a:r>
              <a:rPr lang="es-ES" sz="1600" b="1">
                <a:solidFill>
                  <a:schemeClr val="bg1"/>
                </a:solidFill>
              </a:rPr>
              <a:t>Directorios</a:t>
            </a:r>
          </a:p>
        </p:txBody>
      </p:sp>
      <p:sp>
        <p:nvSpPr>
          <p:cNvPr id="63674" name="Text Box 186"/>
          <p:cNvSpPr txBox="1">
            <a:spLocks noChangeArrowheads="1"/>
          </p:cNvSpPr>
          <p:nvPr/>
        </p:nvSpPr>
        <p:spPr bwMode="auto">
          <a:xfrm>
            <a:off x="-36513" y="3284538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63675" name="Text Box 187"/>
          <p:cNvSpPr txBox="1">
            <a:spLocks noChangeArrowheads="1"/>
          </p:cNvSpPr>
          <p:nvPr/>
        </p:nvSpPr>
        <p:spPr bwMode="auto">
          <a:xfrm>
            <a:off x="-36513" y="37036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Estructura</a:t>
            </a:r>
          </a:p>
        </p:txBody>
      </p:sp>
      <p:sp>
        <p:nvSpPr>
          <p:cNvPr id="63676" name="Text Box 188"/>
          <p:cNvSpPr txBox="1">
            <a:spLocks noChangeArrowheads="1"/>
          </p:cNvSpPr>
          <p:nvPr/>
        </p:nvSpPr>
        <p:spPr bwMode="auto">
          <a:xfrm>
            <a:off x="-36513" y="3919538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Implementación</a:t>
            </a:r>
          </a:p>
        </p:txBody>
      </p:sp>
      <p:sp>
        <p:nvSpPr>
          <p:cNvPr id="63677" name="Text Box 189"/>
          <p:cNvSpPr txBox="1">
            <a:spLocks noChangeArrowheads="1"/>
          </p:cNvSpPr>
          <p:nvPr/>
        </p:nvSpPr>
        <p:spPr bwMode="auto">
          <a:xfrm>
            <a:off x="-36513" y="41576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63678" name="Text Box 190"/>
          <p:cNvSpPr txBox="1">
            <a:spLocks noChangeArrowheads="1"/>
          </p:cNvSpPr>
          <p:nvPr/>
        </p:nvSpPr>
        <p:spPr bwMode="auto">
          <a:xfrm>
            <a:off x="-36513" y="48688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Parámetros de diseño</a:t>
            </a:r>
          </a:p>
        </p:txBody>
      </p:sp>
      <p:sp>
        <p:nvSpPr>
          <p:cNvPr id="63679" name="Text Box 191"/>
          <p:cNvSpPr txBox="1">
            <a:spLocks noChangeArrowheads="1"/>
          </p:cNvSpPr>
          <p:nvPr/>
        </p:nvSpPr>
        <p:spPr bwMode="auto">
          <a:xfrm>
            <a:off x="-36513" y="5287963"/>
            <a:ext cx="1871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Administración del espacio libre</a:t>
            </a:r>
          </a:p>
        </p:txBody>
      </p:sp>
      <p:sp>
        <p:nvSpPr>
          <p:cNvPr id="63680" name="Text Box 192"/>
          <p:cNvSpPr txBox="1">
            <a:spLocks noChangeArrowheads="1"/>
          </p:cNvSpPr>
          <p:nvPr/>
        </p:nvSpPr>
        <p:spPr bwMode="auto">
          <a:xfrm>
            <a:off x="-36513" y="5719763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5738" indent="-185738">
              <a:spcBef>
                <a:spcPct val="50000"/>
              </a:spcBef>
              <a:buSzPct val="120000"/>
              <a:buFont typeface="Symbol" pitchFamily="18" charset="2"/>
              <a:buChar char="·"/>
            </a:pPr>
            <a:r>
              <a:rPr lang="es-ES" sz="1400">
                <a:solidFill>
                  <a:schemeClr val="bg1"/>
                </a:solidFill>
              </a:rPr>
              <a:t>Ejemplos</a:t>
            </a:r>
          </a:p>
        </p:txBody>
      </p:sp>
      <p:sp>
        <p:nvSpPr>
          <p:cNvPr id="63681" name="AutoShape 193"/>
          <p:cNvSpPr>
            <a:spLocks noChangeArrowheads="1"/>
          </p:cNvSpPr>
          <p:nvPr/>
        </p:nvSpPr>
        <p:spPr bwMode="auto">
          <a:xfrm rot="-5400000">
            <a:off x="1705769" y="2623344"/>
            <a:ext cx="144462" cy="1397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3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6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6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6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6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6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6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6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6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6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6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6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6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1000" fill="hold"/>
                                        <p:tgtEl>
                                          <p:spTgt spid="635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162" dur="1000" fill="hold"/>
                                        <p:tgtEl>
                                          <p:spTgt spid="635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1000" fill="hold"/>
                                        <p:tgtEl>
                                          <p:spTgt spid="635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63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6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6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6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500"/>
                            </p:stCondLst>
                            <p:childTnLst>
                              <p:par>
                                <p:cTn id="17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1000" fill="hold"/>
                                        <p:tgtEl>
                                          <p:spTgt spid="635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180" dur="1000" fill="hold"/>
                                        <p:tgtEl>
                                          <p:spTgt spid="635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1000" fill="hold"/>
                                        <p:tgtEl>
                                          <p:spTgt spid="635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6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6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63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5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6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3000"/>
                            </p:stCondLst>
                            <p:childTnLst>
                              <p:par>
                                <p:cTn id="1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6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1000" fill="hold"/>
                                        <p:tgtEl>
                                          <p:spTgt spid="635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201" dur="1000" fill="hold"/>
                                        <p:tgtEl>
                                          <p:spTgt spid="635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1000" fill="hold"/>
                                        <p:tgtEl>
                                          <p:spTgt spid="635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4000"/>
                            </p:stCondLst>
                            <p:childTnLst>
                              <p:par>
                                <p:cTn id="2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6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4500"/>
                            </p:stCondLst>
                            <p:childTnLst>
                              <p:par>
                                <p:cTn id="20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1000" fill="hold"/>
                                        <p:tgtEl>
                                          <p:spTgt spid="636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210" dur="1000" fill="hold"/>
                                        <p:tgtEl>
                                          <p:spTgt spid="636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1000" fill="hold"/>
                                        <p:tgtEl>
                                          <p:spTgt spid="636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500"/>
                            </p:stCondLst>
                            <p:childTnLst>
                              <p:par>
                                <p:cTn id="2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6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6000"/>
                            </p:stCondLst>
                            <p:childTnLst>
                              <p:par>
                                <p:cTn id="2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6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2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1000" fill="hold"/>
                                        <p:tgtEl>
                                          <p:spTgt spid="635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223" dur="1000" fill="hold"/>
                                        <p:tgtEl>
                                          <p:spTgt spid="635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1000" fill="hold"/>
                                        <p:tgtEl>
                                          <p:spTgt spid="635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6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8000"/>
                            </p:stCondLst>
                            <p:childTnLst>
                              <p:par>
                                <p:cTn id="2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6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8500"/>
                            </p:stCondLst>
                            <p:childTnLst>
                              <p:par>
                                <p:cTn id="23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1000" fill="hold"/>
                                        <p:tgtEl>
                                          <p:spTgt spid="636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236" dur="1000" fill="hold"/>
                                        <p:tgtEl>
                                          <p:spTgt spid="636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7" dur="1000" fill="hold"/>
                                        <p:tgtEl>
                                          <p:spTgt spid="636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9500"/>
                            </p:stCondLst>
                            <p:childTnLst>
                              <p:par>
                                <p:cTn id="2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6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0"/>
                            </p:stCondLst>
                            <p:childTnLst>
                              <p:par>
                                <p:cTn id="2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6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500"/>
                            </p:stCondLst>
                            <p:childTnLst>
                              <p:par>
                                <p:cTn id="2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8" dur="1000" fill="hold"/>
                                        <p:tgtEl>
                                          <p:spTgt spid="636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249" dur="1000" fill="hold"/>
                                        <p:tgtEl>
                                          <p:spTgt spid="636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1000" fill="hold"/>
                                        <p:tgtEl>
                                          <p:spTgt spid="636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1500"/>
                            </p:stCondLst>
                            <p:childTnLst>
                              <p:par>
                                <p:cTn id="2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6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6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7" grpId="0"/>
      <p:bldP spid="63510" grpId="0"/>
      <p:bldP spid="63572" grpId="0" animBg="1"/>
      <p:bldP spid="63573" grpId="0" animBg="1"/>
      <p:bldP spid="63574" grpId="0" animBg="1"/>
      <p:bldP spid="63575" grpId="0" animBg="1"/>
      <p:bldP spid="63576" grpId="0" animBg="1"/>
      <p:bldP spid="63577" grpId="0" animBg="1"/>
      <p:bldP spid="63578" grpId="0" animBg="1"/>
      <p:bldP spid="63579" grpId="0" animBg="1"/>
      <p:bldP spid="63580" grpId="0" animBg="1"/>
      <p:bldP spid="63581" grpId="0" animBg="1"/>
      <p:bldP spid="63582" grpId="0" animBg="1"/>
      <p:bldP spid="63583" grpId="0" animBg="1"/>
      <p:bldP spid="63584" grpId="0" animBg="1"/>
      <p:bldP spid="63585" grpId="0" animBg="1"/>
      <p:bldP spid="63586" grpId="0" animBg="1"/>
      <p:bldP spid="63587" grpId="0" animBg="1"/>
      <p:bldP spid="63588" grpId="0" animBg="1"/>
      <p:bldP spid="63589" grpId="0"/>
      <p:bldP spid="63590" grpId="0" animBg="1"/>
      <p:bldP spid="63591" grpId="0" animBg="1"/>
      <p:bldP spid="63592" grpId="0" animBg="1"/>
      <p:bldP spid="63593" grpId="0"/>
      <p:bldP spid="63594" grpId="0"/>
      <p:bldP spid="63595" grpId="0"/>
      <p:bldP spid="63596" grpId="0"/>
      <p:bldP spid="63597" grpId="0"/>
      <p:bldP spid="63598" grpId="0"/>
      <p:bldP spid="63599" grpId="0"/>
      <p:bldP spid="63600" grpId="0"/>
      <p:bldP spid="63601" grpId="0"/>
      <p:bldP spid="63602" grpId="0"/>
      <p:bldP spid="63603" grpId="0"/>
      <p:bldP spid="63604" grpId="0"/>
      <p:bldP spid="63605" grpId="0"/>
      <p:bldP spid="63606" grpId="0"/>
      <p:bldP spid="63607" grpId="0"/>
      <p:bldP spid="63608" grpId="0" animBg="1"/>
      <p:bldP spid="63609" grpId="0" animBg="1"/>
      <p:bldP spid="63610" grpId="0" animBg="1"/>
      <p:bldP spid="63611" grpId="0" animBg="1"/>
      <p:bldP spid="63612" grpId="0" animBg="1"/>
      <p:bldP spid="63613" grpId="0"/>
      <p:bldP spid="63614" grpId="0"/>
      <p:bldP spid="63615" grpId="0"/>
      <p:bldP spid="63616" grpId="0"/>
      <p:bldP spid="63617" grpId="0"/>
      <p:bldP spid="63618" grpId="0" animBg="1"/>
      <p:bldP spid="63619" grpId="0" animBg="1"/>
      <p:bldP spid="63620" grpId="0" animBg="1"/>
      <p:bldP spid="63621" grpId="0" animBg="1"/>
      <p:bldP spid="63622" grpId="0" animBg="1"/>
      <p:bldP spid="63627" grpId="0" animBg="1"/>
      <p:bldP spid="63630" grpId="0"/>
      <p:bldP spid="63631" grpId="0" animBg="1"/>
      <p:bldP spid="63632" grpId="0" animBg="1"/>
      <p:bldP spid="63641" grpId="0"/>
      <p:bldP spid="63642" grpId="0" animBg="1"/>
      <p:bldP spid="63655" grpId="0"/>
      <p:bldP spid="63656" grpId="0"/>
    </p:bldLst>
  </p:timing>
</p:sld>
</file>

<file path=ppt/theme/theme1.xml><?xml version="1.0" encoding="utf-8"?>
<a:theme xmlns:a="http://schemas.openxmlformats.org/drawingml/2006/main" name="h1">
  <a:themeElements>
    <a:clrScheme name="h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h1</Template>
  <TotalTime>12263</TotalTime>
  <Words>3093</Words>
  <Application>Microsoft Office PowerPoint</Application>
  <PresentationFormat>Presentación en pantalla (4:3)</PresentationFormat>
  <Paragraphs>1322</Paragraphs>
  <Slides>36</Slides>
  <Notes>6</Notes>
  <HiddenSlides>0</HiddenSlides>
  <MMClips>0</MMClips>
  <ScaleCrop>false</ScaleCrop>
  <HeadingPairs>
    <vt:vector size="6" baseType="variant"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9" baseType="lpstr">
      <vt:lpstr>h1</vt:lpstr>
      <vt:lpstr>Diseño personalizado</vt:lpstr>
      <vt:lpstr>Imagen de mapa de bits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Tecnología Informática y Computación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Higinio Mora Mora</dc:creator>
  <cp:lastModifiedBy>dgil</cp:lastModifiedBy>
  <cp:revision>255</cp:revision>
  <dcterms:created xsi:type="dcterms:W3CDTF">2002-04-12T11:14:28Z</dcterms:created>
  <dcterms:modified xsi:type="dcterms:W3CDTF">2014-12-02T09:48:22Z</dcterms:modified>
</cp:coreProperties>
</file>