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12192000"/>
  <p:notesSz cx="6858000" cy="9144000"/>
  <p:embeddedFontLst>
    <p:embeddedFont>
      <p:font typeface="Libre Baskerville"/>
      <p:regular r:id="rId28"/>
      <p:bold r:id="rId29"/>
      <p:italic r:id="rId30"/>
    </p:embeddedFont>
    <p:embeddedFont>
      <p:font typeface="Bell M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dxObFCsm5mKC6LRTl/62yrDb3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826BFF-427D-4AAB-AF34-E7346EFB40E5}">
  <a:tblStyle styleId="{CA826BFF-427D-4AAB-AF34-E7346EFB40E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LibreBaskerville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Baskervill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ellMT-regular.fntdata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4.xml"/><Relationship Id="rId33" Type="http://schemas.openxmlformats.org/officeDocument/2006/relationships/font" Target="fonts/BellMT-italic.fntdata"/><Relationship Id="rId10" Type="http://schemas.openxmlformats.org/officeDocument/2006/relationships/slide" Target="slides/slide3.xml"/><Relationship Id="rId32" Type="http://schemas.openxmlformats.org/officeDocument/2006/relationships/font" Target="fonts/BellMT-bold.fntdata"/><Relationship Id="rId13" Type="http://schemas.openxmlformats.org/officeDocument/2006/relationships/slide" Target="slides/slide6.xml"/><Relationship Id="rId35" Type="http://customschemas.google.com/relationships/presentationmetadata" Target="metadata"/><Relationship Id="rId12" Type="http://schemas.openxmlformats.org/officeDocument/2006/relationships/slide" Target="slides/slide5.xml"/><Relationship Id="rId34" Type="http://schemas.openxmlformats.org/officeDocument/2006/relationships/font" Target="fonts/BellM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08edce1c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6c08edce1c_1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c08edce1c_1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6c08edce1c_12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e984c77_4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e984c7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fe984c77_1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fe984c77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fe984c77_1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fe984c77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fe984c77_1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fe984c77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fe984c77_6_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6bfe984c77_6_7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fe984c77_6_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6bfe984c77_6_10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fe984c77_6_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6bfe984c77_6_13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6bfe984c77_6_13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fe984c77_6_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fe984c77_6_19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fe984c77_6_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6bfe984c77_6_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6bfe984c77_6_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6bfe984c77_6_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fe984c77_6_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6bfe984c77_6_26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6bfe984c77_6_26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6bfe984c77_6_26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fe984c77_6_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6bfe984c77_6_3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6bfe984c77_6_31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6bfe984c77_6_31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fe984c77_6_3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6bfe984c77_6_36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6bfe984c77_6_36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fe984c77_6_4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6bfe984c77_6_4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6bfe984c77_6_4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6bfe984c77_6_40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6bfe984c77_6_40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fe984c77_6_4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6bfe984c77_6_4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6bfe984c77_6_4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6bfe984c77_6_4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6bfe984c77_6_4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6bfe984c77_6_4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6bfe984c77_6_4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fe984c77_6_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g6bfe984c77_6_0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g6bfe984c77_6_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g6bfe984c77_6_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g6bfe984c77_6_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1524000" y="1122363"/>
            <a:ext cx="9144000" cy="862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br>
              <a:rPr lang="en-US" sz="5400"/>
            </a:br>
            <a:br>
              <a:rPr lang="en-US" sz="5400"/>
            </a:br>
            <a:r>
              <a:rPr b="1" lang="en-US" sz="5400" u="sng">
                <a:solidFill>
                  <a:srgbClr val="222A3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Team 2</a:t>
            </a:r>
            <a:endParaRPr b="1" sz="5400" u="sng">
              <a:solidFill>
                <a:srgbClr val="222A35"/>
              </a:solidFill>
            </a:endParaRPr>
          </a:p>
        </p:txBody>
      </p:sp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1109650" y="2952749"/>
            <a:ext cx="91440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47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280"/>
              <a:buFont typeface="Arial"/>
              <a:buChar char="•"/>
            </a:pPr>
            <a:r>
              <a:rPr i="1" lang="en-US"/>
              <a:t>Panagiotis Georgakis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280"/>
              <a:buFont typeface="Arial"/>
              <a:buNone/>
            </a:pPr>
            <a:r>
              <a:t/>
            </a:r>
            <a:endParaRPr i="1"/>
          </a:p>
          <a:p>
            <a:pPr indent="-1447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280"/>
              <a:buFont typeface="Arial"/>
              <a:buChar char="•"/>
            </a:pPr>
            <a:r>
              <a:rPr i="1" lang="en-US"/>
              <a:t>Konstantina Paraskevi Katsanou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280"/>
              <a:buFont typeface="Arial"/>
              <a:buNone/>
            </a:pPr>
            <a:r>
              <a:t/>
            </a:r>
            <a:endParaRPr i="1"/>
          </a:p>
          <a:p>
            <a:pPr indent="-1447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280"/>
              <a:buChar char="•"/>
            </a:pPr>
            <a:r>
              <a:rPr i="1" lang="en-US"/>
              <a:t>Giorgos Tzafilkos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280"/>
              <a:buFont typeface="Arial"/>
              <a:buNone/>
            </a:pPr>
            <a:r>
              <a:t/>
            </a:r>
            <a:endParaRPr i="1"/>
          </a:p>
          <a:p>
            <a:pPr indent="-1447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280"/>
              <a:buFont typeface="Arial"/>
              <a:buChar char="•"/>
            </a:pPr>
            <a:r>
              <a:rPr i="1" lang="en-US"/>
              <a:t>Nikitas Voukelatos</a:t>
            </a:r>
            <a:endParaRPr i="1"/>
          </a:p>
        </p:txBody>
      </p:sp>
      <p:pic>
        <p:nvPicPr>
          <p:cNvPr id="140" name="Google Shape;14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0" y="2851525"/>
            <a:ext cx="5093251" cy="28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/>
              <a:t>Why linear interpolation?</a:t>
            </a:r>
            <a:endParaRPr i="1"/>
          </a:p>
        </p:txBody>
      </p:sp>
      <p:pic>
        <p:nvPicPr>
          <p:cNvPr descr="describe 1.png" id="219" name="Google Shape;21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545" l="7152" r="2741" t="4546"/>
          <a:stretch/>
        </p:blipFill>
        <p:spPr>
          <a:xfrm>
            <a:off x="1238364" y="1797238"/>
            <a:ext cx="2111588" cy="28197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escribe linear.png"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1723" y="2345204"/>
            <a:ext cx="2284200" cy="2818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escribe quadratic.png"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4198" y="3533684"/>
            <a:ext cx="2229161" cy="274358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Delay Times</a:t>
            </a:r>
            <a:endParaRPr/>
          </a:p>
        </p:txBody>
      </p:sp>
      <p:pic>
        <p:nvPicPr>
          <p:cNvPr id="227" name="Google Shape;22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934" l="0" r="0" t="0"/>
          <a:stretch/>
        </p:blipFill>
        <p:spPr>
          <a:xfrm>
            <a:off x="838200" y="1690688"/>
            <a:ext cx="3956510" cy="461970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228" name="Google Shape;228;p9"/>
          <p:cNvGrpSpPr/>
          <p:nvPr/>
        </p:nvGrpSpPr>
        <p:grpSpPr>
          <a:xfrm>
            <a:off x="6096000" y="3564295"/>
            <a:ext cx="4643786" cy="2746113"/>
            <a:chOff x="6096000" y="3564403"/>
            <a:chExt cx="4643786" cy="2641764"/>
          </a:xfrm>
        </p:grpSpPr>
        <p:pic>
          <p:nvPicPr>
            <p:cNvPr id="229" name="Google Shape;22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6000" y="4019268"/>
              <a:ext cx="4643786" cy="2186899"/>
            </a:xfrm>
            <a:prstGeom prst="rect">
              <a:avLst/>
            </a:prstGeom>
            <a:noFill/>
            <a:ln cap="rnd" cmpd="sng" w="1270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sx="97000" kx="900000" rotWithShape="0" algn="br" dir="10500000" dist="95250" sy="23000">
                <a:srgbClr val="000000">
                  <a:alpha val="20000"/>
                </a:srgbClr>
              </a:outerShdw>
            </a:effectLst>
          </p:spPr>
        </p:pic>
        <p:sp>
          <p:nvSpPr>
            <p:cNvPr id="230" name="Google Shape;230;p9"/>
            <p:cNvSpPr txBox="1"/>
            <p:nvPr/>
          </p:nvSpPr>
          <p:spPr>
            <a:xfrm>
              <a:off x="7974341" y="3564403"/>
              <a:ext cx="887104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 2</a:t>
              </a:r>
              <a:endParaRPr/>
            </a:p>
          </p:txBody>
        </p:sp>
      </p:grpSp>
      <p:grpSp>
        <p:nvGrpSpPr>
          <p:cNvPr id="231" name="Google Shape;231;p9"/>
          <p:cNvGrpSpPr/>
          <p:nvPr/>
        </p:nvGrpSpPr>
        <p:grpSpPr>
          <a:xfrm>
            <a:off x="6096000" y="1541341"/>
            <a:ext cx="4643786" cy="1437516"/>
            <a:chOff x="6096000" y="1486750"/>
            <a:chExt cx="4643786" cy="1437516"/>
          </a:xfrm>
        </p:grpSpPr>
        <p:pic>
          <p:nvPicPr>
            <p:cNvPr id="232" name="Google Shape;23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96000" y="1956968"/>
              <a:ext cx="4643786" cy="967298"/>
            </a:xfrm>
            <a:prstGeom prst="rect">
              <a:avLst/>
            </a:prstGeom>
            <a:noFill/>
            <a:ln cap="rnd" cmpd="sng" w="1270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sx="97000" kx="900000" rotWithShape="0" algn="br" dir="10500000" dist="95250" sy="23000">
                <a:srgbClr val="000000">
                  <a:alpha val="20000"/>
                </a:srgbClr>
              </a:outerShdw>
            </a:effectLst>
          </p:spPr>
        </p:pic>
        <p:sp>
          <p:nvSpPr>
            <p:cNvPr id="233" name="Google Shape;233;p9"/>
            <p:cNvSpPr txBox="1"/>
            <p:nvPr/>
          </p:nvSpPr>
          <p:spPr>
            <a:xfrm>
              <a:off x="7974341" y="1486750"/>
              <a:ext cx="887104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 1</a:t>
              </a:r>
              <a:endParaRPr/>
            </a:p>
          </p:txBody>
        </p:sp>
      </p:grpSp>
      <p:sp>
        <p:nvSpPr>
          <p:cNvPr id="234" name="Google Shape;234;p9"/>
          <p:cNvSpPr/>
          <p:nvPr/>
        </p:nvSpPr>
        <p:spPr>
          <a:xfrm>
            <a:off x="3809990" y="3618979"/>
            <a:ext cx="933444" cy="42678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838200" y="365125"/>
            <a:ext cx="105156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Scaling</a:t>
            </a:r>
            <a:endParaRPr/>
          </a:p>
        </p:txBody>
      </p:sp>
      <p:pic>
        <p:nvPicPr>
          <p:cNvPr id="240" name="Google Shape;24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1331"/>
            <a:ext cx="4658874" cy="310924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4800000" dist="28575">
              <a:srgbClr val="000000">
                <a:alpha val="50000"/>
              </a:srgbClr>
            </a:outerShdw>
          </a:effectLst>
        </p:spPr>
      </p:pic>
      <p:pic>
        <p:nvPicPr>
          <p:cNvPr id="241" name="Google Shape;2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4926" y="1671331"/>
            <a:ext cx="4658874" cy="310252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38100">
              <a:srgbClr val="000000">
                <a:alpha val="50000"/>
              </a:srgbClr>
            </a:outerShdw>
          </a:effectLst>
        </p:spPr>
      </p:pic>
      <p:sp>
        <p:nvSpPr>
          <p:cNvPr id="242" name="Google Shape;242;p10"/>
          <p:cNvSpPr/>
          <p:nvPr/>
        </p:nvSpPr>
        <p:spPr>
          <a:xfrm>
            <a:off x="5612167" y="2765393"/>
            <a:ext cx="967666" cy="9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838201" y="5655076"/>
            <a:ext cx="10515600" cy="5237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was implemented using the MinMax scaling method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838200" y="365125"/>
            <a:ext cx="10515600" cy="75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Separator Motor Power (KW)</a:t>
            </a:r>
            <a:endParaRPr/>
          </a:p>
        </p:txBody>
      </p:sp>
      <p:graphicFrame>
        <p:nvGraphicFramePr>
          <p:cNvPr id="249" name="Google Shape;249;p11"/>
          <p:cNvGraphicFramePr/>
          <p:nvPr/>
        </p:nvGraphicFramePr>
        <p:xfrm>
          <a:off x="838200" y="12663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{CA826BFF-427D-4AAB-AF34-E7346EFB40E5}</a:tableStyleId>
              </a:tblPr>
              <a:tblGrid>
                <a:gridCol w="2526425"/>
                <a:gridCol w="2982900"/>
                <a:gridCol w="2876375"/>
                <a:gridCol w="2129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Mean Absolute Error (MAE)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Mean Squared Error (MSE)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R^2 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Gradient Boosting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1.890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Histogram-Based Gradient Boosting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1.035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1.902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0.165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Random Forest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1.968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0.105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50" name="Google Shape;2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207" y="3166678"/>
            <a:ext cx="9685585" cy="320677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838200" y="365126"/>
            <a:ext cx="10515600" cy="62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Mill Differential Pressure (mbar)</a:t>
            </a:r>
            <a:endParaRPr/>
          </a:p>
        </p:txBody>
      </p:sp>
      <p:graphicFrame>
        <p:nvGraphicFramePr>
          <p:cNvPr id="256" name="Google Shape;256;p12"/>
          <p:cNvGraphicFramePr/>
          <p:nvPr/>
        </p:nvGraphicFramePr>
        <p:xfrm>
          <a:off x="838201" y="1273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{CA826BFF-427D-4AAB-AF34-E7346EFB40E5}</a:tableStyleId>
              </a:tblPr>
              <a:tblGrid>
                <a:gridCol w="2535325"/>
                <a:gridCol w="3053925"/>
                <a:gridCol w="2725450"/>
                <a:gridCol w="2200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Mean Absolute Error (MAE)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Mean Squared Error (MSE)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R^2 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Histogram-Based Gradient Boosting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1.744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2.236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0.128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Gradient Boosting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1.840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2.320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0.061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Bagging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1.836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2.355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0.033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396" y="3305176"/>
            <a:ext cx="9581208" cy="318769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 Models - LSTM, GRU with GPU</a:t>
            </a:r>
            <a:endParaRPr/>
          </a:p>
        </p:txBody>
      </p:sp>
      <p:pic>
        <p:nvPicPr>
          <p:cNvPr id="263" name="Google Shape;26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980" y="3826078"/>
            <a:ext cx="8864701" cy="2666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8835" y="1690688"/>
            <a:ext cx="3266160" cy="1839616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pic>
        <p:nvPicPr>
          <p:cNvPr id="265" name="Google Shape;2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3649" y="1499140"/>
            <a:ext cx="4126176" cy="249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c08edce1c_12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TensorBoard graphs</a:t>
            </a:r>
            <a:endParaRPr/>
          </a:p>
        </p:txBody>
      </p:sp>
      <p:pic>
        <p:nvPicPr>
          <p:cNvPr id="271" name="Google Shape;271;g6c08edce1c_12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00" y="1622443"/>
            <a:ext cx="10769600" cy="458785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c08edce1c_12_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TensorBoard graphs</a:t>
            </a:r>
            <a:endParaRPr/>
          </a:p>
        </p:txBody>
      </p:sp>
      <p:pic>
        <p:nvPicPr>
          <p:cNvPr id="277" name="Google Shape;277;g6c08edce1c_12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14489"/>
            <a:ext cx="10744200" cy="459581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Block 1 model evaluation</a:t>
            </a:r>
            <a:endParaRPr/>
          </a:p>
        </p:txBody>
      </p:sp>
      <p:pic>
        <p:nvPicPr>
          <p:cNvPr id="283" name="Google Shape;28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9885" r="9076" t="0"/>
          <a:stretch/>
        </p:blipFill>
        <p:spPr>
          <a:xfrm>
            <a:off x="554735" y="1556010"/>
            <a:ext cx="11082528" cy="33832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84" name="Google Shape;2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3336" y="5301990"/>
            <a:ext cx="2867425" cy="127253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285" name="Google Shape;285;p16"/>
          <p:cNvSpPr txBox="1"/>
          <p:nvPr/>
        </p:nvSpPr>
        <p:spPr>
          <a:xfrm>
            <a:off x="1881239" y="5584314"/>
            <a:ext cx="3013965" cy="70788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time(CPU): 56 min Training time(GPU): 3 min</a:t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6534798" y="5738557"/>
            <a:ext cx="825500" cy="42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Block 2 model evaluation</a:t>
            </a:r>
            <a:endParaRPr/>
          </a:p>
        </p:txBody>
      </p:sp>
      <p:pic>
        <p:nvPicPr>
          <p:cNvPr id="292" name="Google Shape;29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9540" r="8575" t="0"/>
          <a:stretch/>
        </p:blipFill>
        <p:spPr>
          <a:xfrm>
            <a:off x="555265" y="1556010"/>
            <a:ext cx="11081468" cy="33832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3" name="Google Shape;2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7893" y="5301990"/>
            <a:ext cx="2871216" cy="127101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294" name="Google Shape;294;p17"/>
          <p:cNvSpPr txBox="1"/>
          <p:nvPr/>
        </p:nvSpPr>
        <p:spPr>
          <a:xfrm>
            <a:off x="1802891" y="5582622"/>
            <a:ext cx="3110991" cy="70788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time(CPU): 2.5 hr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time(GPU): 21 min</a:t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6617720" y="6148206"/>
            <a:ext cx="825500" cy="42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the Data Right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838200" y="1869381"/>
            <a:ext cx="10515600" cy="311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Identifying the variables of interest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Column corrections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Concatenation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Bad formats and typing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Normal operating conditions filtering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Isolating the inputs and outputs</a:t>
            </a:r>
            <a:endParaRPr/>
          </a:p>
        </p:txBody>
      </p:sp>
      <p:pic>
        <p:nvPicPr>
          <p:cNvPr descr="open data 1.png" id="147" name="Google Shape;1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850" y="4614875"/>
            <a:ext cx="6677350" cy="2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i="1" lang="en-US">
                <a:latin typeface="Bell MT"/>
                <a:ea typeface="Bell MT"/>
                <a:cs typeface="Bell MT"/>
                <a:sym typeface="Bell MT"/>
              </a:rPr>
              <a:t>Thank you for your time!</a:t>
            </a:r>
            <a:endParaRPr i="1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success.png" id="301" name="Google Shape;30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764" y="1916160"/>
            <a:ext cx="654943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fe984c77_4_17"/>
          <p:cNvSpPr txBox="1"/>
          <p:nvPr>
            <p:ph type="title"/>
          </p:nvPr>
        </p:nvSpPr>
        <p:spPr>
          <a:xfrm>
            <a:off x="941550" y="93925"/>
            <a:ext cx="10515600" cy="9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normal </a:t>
            </a:r>
            <a:r>
              <a:rPr lang="en-US"/>
              <a:t>operating</a:t>
            </a:r>
            <a:r>
              <a:rPr lang="en-US"/>
              <a:t> conditions</a:t>
            </a:r>
            <a:endParaRPr/>
          </a:p>
        </p:txBody>
      </p:sp>
      <p:sp>
        <p:nvSpPr>
          <p:cNvPr id="153" name="Google Shape;153;g6bfe984c77_4_17"/>
          <p:cNvSpPr txBox="1"/>
          <p:nvPr/>
        </p:nvSpPr>
        <p:spPr>
          <a:xfrm>
            <a:off x="387450" y="1516475"/>
            <a:ext cx="11623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latin typeface="Calibri"/>
                <a:ea typeface="Calibri"/>
                <a:cs typeface="Calibri"/>
                <a:sym typeface="Calibri"/>
              </a:rPr>
              <a:t>Variables used</a:t>
            </a:r>
            <a:r>
              <a:rPr lang="en-US" sz="1800" u="sng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Mill operation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Total feed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                             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Mill motor power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ormal block 1.png" id="154" name="Google Shape;154;g6bfe984c77_4_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450" y="2582525"/>
            <a:ext cx="11024400" cy="37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6bfe984c77_4_17"/>
          <p:cNvSpPr txBox="1"/>
          <p:nvPr/>
        </p:nvSpPr>
        <p:spPr>
          <a:xfrm>
            <a:off x="2034150" y="2092250"/>
            <a:ext cx="83304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 - mill power, mill feed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fe984c77_10_3"/>
          <p:cNvSpPr txBox="1"/>
          <p:nvPr/>
        </p:nvSpPr>
        <p:spPr>
          <a:xfrm>
            <a:off x="0" y="0"/>
            <a:ext cx="122631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Plots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first filters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6bfe984c77_1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850" y="1982925"/>
            <a:ext cx="5170351" cy="3518976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21540000" dist="266700">
              <a:srgbClr val="787878">
                <a:alpha val="55000"/>
              </a:srgbClr>
            </a:outerShdw>
          </a:effectLst>
        </p:spPr>
      </p:pic>
      <p:sp>
        <p:nvSpPr>
          <p:cNvPr id="162" name="Google Shape;162;g6bfe984c77_10_3"/>
          <p:cNvSpPr/>
          <p:nvPr/>
        </p:nvSpPr>
        <p:spPr>
          <a:xfrm>
            <a:off x="8285777" y="4661725"/>
            <a:ext cx="1546503" cy="428169"/>
          </a:xfrm>
          <a:custGeom>
            <a:rect b="b" l="l" r="r" t="t"/>
            <a:pathLst>
              <a:path extrusionOk="0" h="1070423" w="1476375">
                <a:moveTo>
                  <a:pt x="466725" y="241748"/>
                </a:moveTo>
                <a:cubicBezTo>
                  <a:pt x="433989" y="248295"/>
                  <a:pt x="412387" y="251830"/>
                  <a:pt x="381000" y="260798"/>
                </a:cubicBezTo>
                <a:cubicBezTo>
                  <a:pt x="371346" y="263556"/>
                  <a:pt x="361405" y="265833"/>
                  <a:pt x="352425" y="270323"/>
                </a:cubicBezTo>
                <a:cubicBezTo>
                  <a:pt x="342186" y="275443"/>
                  <a:pt x="334089" y="284253"/>
                  <a:pt x="323850" y="289373"/>
                </a:cubicBezTo>
                <a:cubicBezTo>
                  <a:pt x="314870" y="293863"/>
                  <a:pt x="304052" y="294022"/>
                  <a:pt x="295275" y="298898"/>
                </a:cubicBezTo>
                <a:cubicBezTo>
                  <a:pt x="275261" y="310017"/>
                  <a:pt x="257175" y="324298"/>
                  <a:pt x="238125" y="336998"/>
                </a:cubicBezTo>
                <a:cubicBezTo>
                  <a:pt x="228600" y="343348"/>
                  <a:pt x="217645" y="347953"/>
                  <a:pt x="209550" y="356048"/>
                </a:cubicBezTo>
                <a:cubicBezTo>
                  <a:pt x="200025" y="365573"/>
                  <a:pt x="189599" y="374275"/>
                  <a:pt x="180975" y="384623"/>
                </a:cubicBezTo>
                <a:cubicBezTo>
                  <a:pt x="173646" y="393417"/>
                  <a:pt x="170020" y="405103"/>
                  <a:pt x="161925" y="413198"/>
                </a:cubicBezTo>
                <a:cubicBezTo>
                  <a:pt x="87000" y="488123"/>
                  <a:pt x="182796" y="367198"/>
                  <a:pt x="104775" y="460823"/>
                </a:cubicBezTo>
                <a:cubicBezTo>
                  <a:pt x="70653" y="501769"/>
                  <a:pt x="97679" y="475015"/>
                  <a:pt x="76200" y="517973"/>
                </a:cubicBezTo>
                <a:cubicBezTo>
                  <a:pt x="67921" y="534532"/>
                  <a:pt x="56616" y="549414"/>
                  <a:pt x="47625" y="565598"/>
                </a:cubicBezTo>
                <a:cubicBezTo>
                  <a:pt x="40729" y="578010"/>
                  <a:pt x="34168" y="590647"/>
                  <a:pt x="28575" y="603698"/>
                </a:cubicBezTo>
                <a:cubicBezTo>
                  <a:pt x="24620" y="612926"/>
                  <a:pt x="23540" y="623293"/>
                  <a:pt x="19050" y="632273"/>
                </a:cubicBezTo>
                <a:cubicBezTo>
                  <a:pt x="13930" y="642512"/>
                  <a:pt x="6350" y="651323"/>
                  <a:pt x="0" y="660848"/>
                </a:cubicBezTo>
                <a:cubicBezTo>
                  <a:pt x="3175" y="702123"/>
                  <a:pt x="2331" y="743906"/>
                  <a:pt x="9525" y="784673"/>
                </a:cubicBezTo>
                <a:cubicBezTo>
                  <a:pt x="16268" y="822882"/>
                  <a:pt x="35925" y="824059"/>
                  <a:pt x="57150" y="851348"/>
                </a:cubicBezTo>
                <a:cubicBezTo>
                  <a:pt x="157747" y="980687"/>
                  <a:pt x="48126" y="864466"/>
                  <a:pt x="123825" y="927548"/>
                </a:cubicBezTo>
                <a:cubicBezTo>
                  <a:pt x="134173" y="936172"/>
                  <a:pt x="141192" y="948651"/>
                  <a:pt x="152400" y="956123"/>
                </a:cubicBezTo>
                <a:cubicBezTo>
                  <a:pt x="160754" y="961692"/>
                  <a:pt x="171995" y="961158"/>
                  <a:pt x="180975" y="965648"/>
                </a:cubicBezTo>
                <a:cubicBezTo>
                  <a:pt x="276634" y="1013477"/>
                  <a:pt x="130758" y="953651"/>
                  <a:pt x="247650" y="1003748"/>
                </a:cubicBezTo>
                <a:cubicBezTo>
                  <a:pt x="270488" y="1013536"/>
                  <a:pt x="290158" y="1015893"/>
                  <a:pt x="314325" y="1022798"/>
                </a:cubicBezTo>
                <a:cubicBezTo>
                  <a:pt x="323979" y="1025556"/>
                  <a:pt x="333246" y="1029565"/>
                  <a:pt x="342900" y="1032323"/>
                </a:cubicBezTo>
                <a:cubicBezTo>
                  <a:pt x="355487" y="1035919"/>
                  <a:pt x="368461" y="1038086"/>
                  <a:pt x="381000" y="1041848"/>
                </a:cubicBezTo>
                <a:cubicBezTo>
                  <a:pt x="400234" y="1047618"/>
                  <a:pt x="418459" y="1056960"/>
                  <a:pt x="438150" y="1060898"/>
                </a:cubicBezTo>
                <a:lnTo>
                  <a:pt x="485775" y="1070423"/>
                </a:lnTo>
                <a:cubicBezTo>
                  <a:pt x="676275" y="1067248"/>
                  <a:pt x="866934" y="1069295"/>
                  <a:pt x="1057275" y="1060898"/>
                </a:cubicBezTo>
                <a:cubicBezTo>
                  <a:pt x="1064076" y="1060598"/>
                  <a:pt x="1176805" y="1032012"/>
                  <a:pt x="1190625" y="1022798"/>
                </a:cubicBezTo>
                <a:cubicBezTo>
                  <a:pt x="1200150" y="1016448"/>
                  <a:pt x="1208961" y="1008868"/>
                  <a:pt x="1219200" y="1003748"/>
                </a:cubicBezTo>
                <a:cubicBezTo>
                  <a:pt x="1228180" y="999258"/>
                  <a:pt x="1238795" y="998713"/>
                  <a:pt x="1247775" y="994223"/>
                </a:cubicBezTo>
                <a:cubicBezTo>
                  <a:pt x="1258014" y="989103"/>
                  <a:pt x="1266411" y="980853"/>
                  <a:pt x="1276350" y="975173"/>
                </a:cubicBezTo>
                <a:cubicBezTo>
                  <a:pt x="1321119" y="949591"/>
                  <a:pt x="1309513" y="966645"/>
                  <a:pt x="1343025" y="927548"/>
                </a:cubicBezTo>
                <a:cubicBezTo>
                  <a:pt x="1354881" y="913717"/>
                  <a:pt x="1406719" y="841240"/>
                  <a:pt x="1409700" y="832298"/>
                </a:cubicBezTo>
                <a:cubicBezTo>
                  <a:pt x="1412875" y="822773"/>
                  <a:pt x="1415270" y="812951"/>
                  <a:pt x="1419225" y="803723"/>
                </a:cubicBezTo>
                <a:cubicBezTo>
                  <a:pt x="1433727" y="769886"/>
                  <a:pt x="1438193" y="765746"/>
                  <a:pt x="1457325" y="737048"/>
                </a:cubicBezTo>
                <a:cubicBezTo>
                  <a:pt x="1460500" y="721173"/>
                  <a:pt x="1462923" y="705129"/>
                  <a:pt x="1466850" y="689423"/>
                </a:cubicBezTo>
                <a:cubicBezTo>
                  <a:pt x="1469285" y="679683"/>
                  <a:pt x="1476375" y="670888"/>
                  <a:pt x="1476375" y="660848"/>
                </a:cubicBezTo>
                <a:cubicBezTo>
                  <a:pt x="1476375" y="568718"/>
                  <a:pt x="1472423" y="476584"/>
                  <a:pt x="1466850" y="384623"/>
                </a:cubicBezTo>
                <a:cubicBezTo>
                  <a:pt x="1466058" y="371556"/>
                  <a:pt x="1463179" y="358232"/>
                  <a:pt x="1457325" y="346523"/>
                </a:cubicBezTo>
                <a:cubicBezTo>
                  <a:pt x="1444230" y="320332"/>
                  <a:pt x="1416307" y="280753"/>
                  <a:pt x="1390650" y="260798"/>
                </a:cubicBezTo>
                <a:cubicBezTo>
                  <a:pt x="1372578" y="246742"/>
                  <a:pt x="1352550" y="235398"/>
                  <a:pt x="1333500" y="222698"/>
                </a:cubicBezTo>
                <a:lnTo>
                  <a:pt x="1304925" y="203648"/>
                </a:lnTo>
                <a:cubicBezTo>
                  <a:pt x="1295400" y="197298"/>
                  <a:pt x="1287210" y="188218"/>
                  <a:pt x="1276350" y="184598"/>
                </a:cubicBezTo>
                <a:lnTo>
                  <a:pt x="1219200" y="165548"/>
                </a:lnTo>
                <a:cubicBezTo>
                  <a:pt x="1209675" y="162373"/>
                  <a:pt x="1199605" y="160513"/>
                  <a:pt x="1190625" y="156023"/>
                </a:cubicBezTo>
                <a:cubicBezTo>
                  <a:pt x="1064263" y="92842"/>
                  <a:pt x="1222056" y="169493"/>
                  <a:pt x="1123950" y="127448"/>
                </a:cubicBezTo>
                <a:cubicBezTo>
                  <a:pt x="1110899" y="121855"/>
                  <a:pt x="1099033" y="113671"/>
                  <a:pt x="1085850" y="108398"/>
                </a:cubicBezTo>
                <a:cubicBezTo>
                  <a:pt x="1067206" y="100940"/>
                  <a:pt x="1045408" y="100487"/>
                  <a:pt x="1028700" y="89348"/>
                </a:cubicBezTo>
                <a:cubicBezTo>
                  <a:pt x="1019175" y="82998"/>
                  <a:pt x="1010647" y="74807"/>
                  <a:pt x="1000125" y="70298"/>
                </a:cubicBezTo>
                <a:cubicBezTo>
                  <a:pt x="988093" y="65141"/>
                  <a:pt x="974612" y="64369"/>
                  <a:pt x="962025" y="60773"/>
                </a:cubicBezTo>
                <a:cubicBezTo>
                  <a:pt x="952371" y="58015"/>
                  <a:pt x="943190" y="53683"/>
                  <a:pt x="933450" y="51248"/>
                </a:cubicBezTo>
                <a:cubicBezTo>
                  <a:pt x="917744" y="47321"/>
                  <a:pt x="901531" y="45650"/>
                  <a:pt x="885825" y="41723"/>
                </a:cubicBezTo>
                <a:cubicBezTo>
                  <a:pt x="797161" y="19557"/>
                  <a:pt x="953928" y="46009"/>
                  <a:pt x="790575" y="22673"/>
                </a:cubicBezTo>
                <a:cubicBezTo>
                  <a:pt x="781050" y="19498"/>
                  <a:pt x="771904" y="14799"/>
                  <a:pt x="762000" y="13148"/>
                </a:cubicBezTo>
                <a:cubicBezTo>
                  <a:pt x="590945" y="-15361"/>
                  <a:pt x="304732" y="11054"/>
                  <a:pt x="200025" y="13148"/>
                </a:cubicBezTo>
                <a:cubicBezTo>
                  <a:pt x="168438" y="23677"/>
                  <a:pt x="181490" y="22673"/>
                  <a:pt x="161925" y="22673"/>
                </a:cubicBezTo>
              </a:path>
            </a:pathLst>
          </a:custGeom>
          <a:noFill/>
          <a:ln cap="flat" cmpd="sng" w="284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6bfe984c77_1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982925"/>
            <a:ext cx="5055184" cy="3462275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21540000" dist="171450">
              <a:srgbClr val="787878">
                <a:alpha val="50000"/>
              </a:srgbClr>
            </a:outerShdw>
          </a:effectLst>
        </p:spPr>
      </p:pic>
      <p:sp>
        <p:nvSpPr>
          <p:cNvPr id="164" name="Google Shape;164;g6bfe984c77_10_3"/>
          <p:cNvSpPr/>
          <p:nvPr/>
        </p:nvSpPr>
        <p:spPr>
          <a:xfrm>
            <a:off x="2600650" y="4661725"/>
            <a:ext cx="2077998" cy="428169"/>
          </a:xfrm>
          <a:custGeom>
            <a:rect b="b" l="l" r="r" t="t"/>
            <a:pathLst>
              <a:path extrusionOk="0" h="1070423" w="1476375">
                <a:moveTo>
                  <a:pt x="466725" y="241748"/>
                </a:moveTo>
                <a:cubicBezTo>
                  <a:pt x="433989" y="248295"/>
                  <a:pt x="412387" y="251830"/>
                  <a:pt x="381000" y="260798"/>
                </a:cubicBezTo>
                <a:cubicBezTo>
                  <a:pt x="371346" y="263556"/>
                  <a:pt x="361405" y="265833"/>
                  <a:pt x="352425" y="270323"/>
                </a:cubicBezTo>
                <a:cubicBezTo>
                  <a:pt x="342186" y="275443"/>
                  <a:pt x="334089" y="284253"/>
                  <a:pt x="323850" y="289373"/>
                </a:cubicBezTo>
                <a:cubicBezTo>
                  <a:pt x="314870" y="293863"/>
                  <a:pt x="304052" y="294022"/>
                  <a:pt x="295275" y="298898"/>
                </a:cubicBezTo>
                <a:cubicBezTo>
                  <a:pt x="275261" y="310017"/>
                  <a:pt x="257175" y="324298"/>
                  <a:pt x="238125" y="336998"/>
                </a:cubicBezTo>
                <a:cubicBezTo>
                  <a:pt x="228600" y="343348"/>
                  <a:pt x="217645" y="347953"/>
                  <a:pt x="209550" y="356048"/>
                </a:cubicBezTo>
                <a:cubicBezTo>
                  <a:pt x="200025" y="365573"/>
                  <a:pt x="189599" y="374275"/>
                  <a:pt x="180975" y="384623"/>
                </a:cubicBezTo>
                <a:cubicBezTo>
                  <a:pt x="173646" y="393417"/>
                  <a:pt x="170020" y="405103"/>
                  <a:pt x="161925" y="413198"/>
                </a:cubicBezTo>
                <a:cubicBezTo>
                  <a:pt x="87000" y="488123"/>
                  <a:pt x="182796" y="367198"/>
                  <a:pt x="104775" y="460823"/>
                </a:cubicBezTo>
                <a:cubicBezTo>
                  <a:pt x="70653" y="501769"/>
                  <a:pt x="97679" y="475015"/>
                  <a:pt x="76200" y="517973"/>
                </a:cubicBezTo>
                <a:cubicBezTo>
                  <a:pt x="67921" y="534532"/>
                  <a:pt x="56616" y="549414"/>
                  <a:pt x="47625" y="565598"/>
                </a:cubicBezTo>
                <a:cubicBezTo>
                  <a:pt x="40729" y="578010"/>
                  <a:pt x="34168" y="590647"/>
                  <a:pt x="28575" y="603698"/>
                </a:cubicBezTo>
                <a:cubicBezTo>
                  <a:pt x="24620" y="612926"/>
                  <a:pt x="23540" y="623293"/>
                  <a:pt x="19050" y="632273"/>
                </a:cubicBezTo>
                <a:cubicBezTo>
                  <a:pt x="13930" y="642512"/>
                  <a:pt x="6350" y="651323"/>
                  <a:pt x="0" y="660848"/>
                </a:cubicBezTo>
                <a:cubicBezTo>
                  <a:pt x="3175" y="702123"/>
                  <a:pt x="2331" y="743906"/>
                  <a:pt x="9525" y="784673"/>
                </a:cubicBezTo>
                <a:cubicBezTo>
                  <a:pt x="16268" y="822882"/>
                  <a:pt x="35925" y="824059"/>
                  <a:pt x="57150" y="851348"/>
                </a:cubicBezTo>
                <a:cubicBezTo>
                  <a:pt x="157747" y="980687"/>
                  <a:pt x="48126" y="864466"/>
                  <a:pt x="123825" y="927548"/>
                </a:cubicBezTo>
                <a:cubicBezTo>
                  <a:pt x="134173" y="936172"/>
                  <a:pt x="141192" y="948651"/>
                  <a:pt x="152400" y="956123"/>
                </a:cubicBezTo>
                <a:cubicBezTo>
                  <a:pt x="160754" y="961692"/>
                  <a:pt x="171995" y="961158"/>
                  <a:pt x="180975" y="965648"/>
                </a:cubicBezTo>
                <a:cubicBezTo>
                  <a:pt x="276634" y="1013477"/>
                  <a:pt x="130758" y="953651"/>
                  <a:pt x="247650" y="1003748"/>
                </a:cubicBezTo>
                <a:cubicBezTo>
                  <a:pt x="270488" y="1013536"/>
                  <a:pt x="290158" y="1015893"/>
                  <a:pt x="314325" y="1022798"/>
                </a:cubicBezTo>
                <a:cubicBezTo>
                  <a:pt x="323979" y="1025556"/>
                  <a:pt x="333246" y="1029565"/>
                  <a:pt x="342900" y="1032323"/>
                </a:cubicBezTo>
                <a:cubicBezTo>
                  <a:pt x="355487" y="1035919"/>
                  <a:pt x="368461" y="1038086"/>
                  <a:pt x="381000" y="1041848"/>
                </a:cubicBezTo>
                <a:cubicBezTo>
                  <a:pt x="400234" y="1047618"/>
                  <a:pt x="418459" y="1056960"/>
                  <a:pt x="438150" y="1060898"/>
                </a:cubicBezTo>
                <a:lnTo>
                  <a:pt x="485775" y="1070423"/>
                </a:lnTo>
                <a:cubicBezTo>
                  <a:pt x="676275" y="1067248"/>
                  <a:pt x="866934" y="1069295"/>
                  <a:pt x="1057275" y="1060898"/>
                </a:cubicBezTo>
                <a:cubicBezTo>
                  <a:pt x="1064076" y="1060598"/>
                  <a:pt x="1176805" y="1032012"/>
                  <a:pt x="1190625" y="1022798"/>
                </a:cubicBezTo>
                <a:cubicBezTo>
                  <a:pt x="1200150" y="1016448"/>
                  <a:pt x="1208961" y="1008868"/>
                  <a:pt x="1219200" y="1003748"/>
                </a:cubicBezTo>
                <a:cubicBezTo>
                  <a:pt x="1228180" y="999258"/>
                  <a:pt x="1238795" y="998713"/>
                  <a:pt x="1247775" y="994223"/>
                </a:cubicBezTo>
                <a:cubicBezTo>
                  <a:pt x="1258014" y="989103"/>
                  <a:pt x="1266411" y="980853"/>
                  <a:pt x="1276350" y="975173"/>
                </a:cubicBezTo>
                <a:cubicBezTo>
                  <a:pt x="1321119" y="949591"/>
                  <a:pt x="1309513" y="966645"/>
                  <a:pt x="1343025" y="927548"/>
                </a:cubicBezTo>
                <a:cubicBezTo>
                  <a:pt x="1354881" y="913717"/>
                  <a:pt x="1406719" y="841240"/>
                  <a:pt x="1409700" y="832298"/>
                </a:cubicBezTo>
                <a:cubicBezTo>
                  <a:pt x="1412875" y="822773"/>
                  <a:pt x="1415270" y="812951"/>
                  <a:pt x="1419225" y="803723"/>
                </a:cubicBezTo>
                <a:cubicBezTo>
                  <a:pt x="1433727" y="769886"/>
                  <a:pt x="1438193" y="765746"/>
                  <a:pt x="1457325" y="737048"/>
                </a:cubicBezTo>
                <a:cubicBezTo>
                  <a:pt x="1460500" y="721173"/>
                  <a:pt x="1462923" y="705129"/>
                  <a:pt x="1466850" y="689423"/>
                </a:cubicBezTo>
                <a:cubicBezTo>
                  <a:pt x="1469285" y="679683"/>
                  <a:pt x="1476375" y="670888"/>
                  <a:pt x="1476375" y="660848"/>
                </a:cubicBezTo>
                <a:cubicBezTo>
                  <a:pt x="1476375" y="568718"/>
                  <a:pt x="1472423" y="476584"/>
                  <a:pt x="1466850" y="384623"/>
                </a:cubicBezTo>
                <a:cubicBezTo>
                  <a:pt x="1466058" y="371556"/>
                  <a:pt x="1463179" y="358232"/>
                  <a:pt x="1457325" y="346523"/>
                </a:cubicBezTo>
                <a:cubicBezTo>
                  <a:pt x="1444230" y="320332"/>
                  <a:pt x="1416307" y="280753"/>
                  <a:pt x="1390650" y="260798"/>
                </a:cubicBezTo>
                <a:cubicBezTo>
                  <a:pt x="1372578" y="246742"/>
                  <a:pt x="1352550" y="235398"/>
                  <a:pt x="1333500" y="222698"/>
                </a:cubicBezTo>
                <a:lnTo>
                  <a:pt x="1304925" y="203648"/>
                </a:lnTo>
                <a:cubicBezTo>
                  <a:pt x="1295400" y="197298"/>
                  <a:pt x="1287210" y="188218"/>
                  <a:pt x="1276350" y="184598"/>
                </a:cubicBezTo>
                <a:lnTo>
                  <a:pt x="1219200" y="165548"/>
                </a:lnTo>
                <a:cubicBezTo>
                  <a:pt x="1209675" y="162373"/>
                  <a:pt x="1199605" y="160513"/>
                  <a:pt x="1190625" y="156023"/>
                </a:cubicBezTo>
                <a:cubicBezTo>
                  <a:pt x="1064263" y="92842"/>
                  <a:pt x="1222056" y="169493"/>
                  <a:pt x="1123950" y="127448"/>
                </a:cubicBezTo>
                <a:cubicBezTo>
                  <a:pt x="1110899" y="121855"/>
                  <a:pt x="1099033" y="113671"/>
                  <a:pt x="1085850" y="108398"/>
                </a:cubicBezTo>
                <a:cubicBezTo>
                  <a:pt x="1067206" y="100940"/>
                  <a:pt x="1045408" y="100487"/>
                  <a:pt x="1028700" y="89348"/>
                </a:cubicBezTo>
                <a:cubicBezTo>
                  <a:pt x="1019175" y="82998"/>
                  <a:pt x="1010647" y="74807"/>
                  <a:pt x="1000125" y="70298"/>
                </a:cubicBezTo>
                <a:cubicBezTo>
                  <a:pt x="988093" y="65141"/>
                  <a:pt x="974612" y="64369"/>
                  <a:pt x="962025" y="60773"/>
                </a:cubicBezTo>
                <a:cubicBezTo>
                  <a:pt x="952371" y="58015"/>
                  <a:pt x="943190" y="53683"/>
                  <a:pt x="933450" y="51248"/>
                </a:cubicBezTo>
                <a:cubicBezTo>
                  <a:pt x="917744" y="47321"/>
                  <a:pt x="901531" y="45650"/>
                  <a:pt x="885825" y="41723"/>
                </a:cubicBezTo>
                <a:cubicBezTo>
                  <a:pt x="797161" y="19557"/>
                  <a:pt x="953928" y="46009"/>
                  <a:pt x="790575" y="22673"/>
                </a:cubicBezTo>
                <a:cubicBezTo>
                  <a:pt x="781050" y="19498"/>
                  <a:pt x="771904" y="14799"/>
                  <a:pt x="762000" y="13148"/>
                </a:cubicBezTo>
                <a:cubicBezTo>
                  <a:pt x="590945" y="-15361"/>
                  <a:pt x="304732" y="11054"/>
                  <a:pt x="200025" y="13148"/>
                </a:cubicBezTo>
                <a:cubicBezTo>
                  <a:pt x="168438" y="23677"/>
                  <a:pt x="181490" y="22673"/>
                  <a:pt x="161925" y="22673"/>
                </a:cubicBezTo>
              </a:path>
            </a:pathLst>
          </a:custGeom>
          <a:noFill/>
          <a:ln cap="flat" cmpd="sng" w="284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6bfe984c77_10_12"/>
          <p:cNvPicPr preferRelativeResize="0"/>
          <p:nvPr/>
        </p:nvPicPr>
        <p:blipFill rotWithShape="1">
          <a:blip r:embed="rId3">
            <a:alphaModFix/>
          </a:blip>
          <a:srcRect b="40859" l="-1550" r="1549" t="-42931"/>
          <a:stretch/>
        </p:blipFill>
        <p:spPr>
          <a:xfrm>
            <a:off x="4838750" y="-901400"/>
            <a:ext cx="7256400" cy="56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bfe984c77_1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75" y="1496525"/>
            <a:ext cx="4457699" cy="449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9440000" dist="114300">
              <a:srgbClr val="787878">
                <a:alpha val="50000"/>
              </a:srgbClr>
            </a:outerShdw>
          </a:effectLst>
        </p:spPr>
      </p:pic>
      <p:pic>
        <p:nvPicPr>
          <p:cNvPr id="171" name="Google Shape;171;g6bfe984c77_10_12"/>
          <p:cNvPicPr preferRelativeResize="0"/>
          <p:nvPr/>
        </p:nvPicPr>
        <p:blipFill rotWithShape="1">
          <a:blip r:embed="rId3">
            <a:alphaModFix/>
          </a:blip>
          <a:srcRect b="0" l="0" r="0" t="57981"/>
          <a:stretch/>
        </p:blipFill>
        <p:spPr>
          <a:xfrm>
            <a:off x="5239188" y="4726900"/>
            <a:ext cx="6855974" cy="14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6bfe984c77_10_12"/>
          <p:cNvSpPr txBox="1"/>
          <p:nvPr/>
        </p:nvSpPr>
        <p:spPr>
          <a:xfrm>
            <a:off x="4484825" y="319625"/>
            <a:ext cx="40005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Correlations</a:t>
            </a:r>
            <a:endParaRPr sz="4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fe984c77_10_19"/>
          <p:cNvSpPr txBox="1"/>
          <p:nvPr/>
        </p:nvSpPr>
        <p:spPr>
          <a:xfrm>
            <a:off x="3606600" y="309950"/>
            <a:ext cx="4665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Separate the data</a:t>
            </a:r>
            <a:endParaRPr sz="4400"/>
          </a:p>
        </p:txBody>
      </p:sp>
      <p:sp>
        <p:nvSpPr>
          <p:cNvPr id="178" name="Google Shape;178;g6bfe984c77_10_19"/>
          <p:cNvSpPr/>
          <p:nvPr/>
        </p:nvSpPr>
        <p:spPr>
          <a:xfrm>
            <a:off x="2085000" y="1927700"/>
            <a:ext cx="7708800" cy="1101900"/>
          </a:xfrm>
          <a:prstGeom prst="rect">
            <a:avLst/>
          </a:prstGeom>
          <a:solidFill>
            <a:schemeClr val="accent3"/>
          </a:solidFill>
          <a:ln cap="flat" cmpd="sng" w="3815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20520000" dist="1524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bfe984c77_10_19"/>
          <p:cNvSpPr/>
          <p:nvPr/>
        </p:nvSpPr>
        <p:spPr>
          <a:xfrm>
            <a:off x="4822505" y="2098250"/>
            <a:ext cx="3434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ata set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bfe984c77_10_19"/>
          <p:cNvSpPr/>
          <p:nvPr/>
        </p:nvSpPr>
        <p:spPr>
          <a:xfrm>
            <a:off x="812000" y="3979965"/>
            <a:ext cx="3866700" cy="1044300"/>
          </a:xfrm>
          <a:prstGeom prst="rect">
            <a:avLst/>
          </a:prstGeom>
          <a:solidFill>
            <a:srgbClr val="F7CAAC"/>
          </a:solidFill>
          <a:ln cap="flat" cmpd="sng" w="3815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21540000" dist="1524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g6bfe984c77_10_19"/>
          <p:cNvCxnSpPr/>
          <p:nvPr/>
        </p:nvCxnSpPr>
        <p:spPr>
          <a:xfrm>
            <a:off x="8256890" y="1918845"/>
            <a:ext cx="300" cy="1119600"/>
          </a:xfrm>
          <a:prstGeom prst="straightConnector1">
            <a:avLst/>
          </a:prstGeom>
          <a:noFill/>
          <a:ln cap="flat" cmpd="sng" w="76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82" name="Google Shape;182;g6bfe984c77_10_19"/>
          <p:cNvSpPr/>
          <p:nvPr/>
        </p:nvSpPr>
        <p:spPr>
          <a:xfrm>
            <a:off x="9365400" y="3904675"/>
            <a:ext cx="1411800" cy="1119600"/>
          </a:xfrm>
          <a:prstGeom prst="rect">
            <a:avLst/>
          </a:prstGeom>
          <a:solidFill>
            <a:srgbClr val="A8D08C"/>
          </a:solidFill>
          <a:ln cap="flat" cmpd="sng" w="3815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21540000" dist="1905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6bfe984c77_10_19"/>
          <p:cNvSpPr txBox="1"/>
          <p:nvPr/>
        </p:nvSpPr>
        <p:spPr>
          <a:xfrm>
            <a:off x="1917925" y="4091575"/>
            <a:ext cx="2295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84" name="Google Shape;184;g6bfe984c77_10_19"/>
          <p:cNvSpPr txBox="1"/>
          <p:nvPr/>
        </p:nvSpPr>
        <p:spPr>
          <a:xfrm>
            <a:off x="9033650" y="4121725"/>
            <a:ext cx="21639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</p:txBody>
      </p:sp>
      <p:sp>
        <p:nvSpPr>
          <p:cNvPr id="185" name="Google Shape;185;g6bfe984c77_10_19"/>
          <p:cNvSpPr/>
          <p:nvPr/>
        </p:nvSpPr>
        <p:spPr>
          <a:xfrm rot="2698478">
            <a:off x="3904556" y="3269672"/>
            <a:ext cx="479206" cy="47008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6bfe984c77_10_19"/>
          <p:cNvSpPr/>
          <p:nvPr/>
        </p:nvSpPr>
        <p:spPr>
          <a:xfrm rot="-2118746">
            <a:off x="8921923" y="3232109"/>
            <a:ext cx="479037" cy="4700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6bfe984c77_10_19"/>
          <p:cNvSpPr txBox="1"/>
          <p:nvPr/>
        </p:nvSpPr>
        <p:spPr>
          <a:xfrm>
            <a:off x="1879175" y="3415375"/>
            <a:ext cx="1491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DATA SET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8" name="Google Shape;188;g6bfe984c77_10_19"/>
          <p:cNvSpPr txBox="1"/>
          <p:nvPr/>
        </p:nvSpPr>
        <p:spPr>
          <a:xfrm>
            <a:off x="9345500" y="3415375"/>
            <a:ext cx="1540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20% DATA SET</a:t>
            </a:r>
            <a:endParaRPr/>
          </a:p>
        </p:txBody>
      </p:sp>
      <p:sp>
        <p:nvSpPr>
          <p:cNvPr id="189" name="Google Shape;189;g6bfe984c77_10_19"/>
          <p:cNvSpPr txBox="1"/>
          <p:nvPr/>
        </p:nvSpPr>
        <p:spPr>
          <a:xfrm>
            <a:off x="9345500" y="5041675"/>
            <a:ext cx="2344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FURTHER CLEANING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0" name="Google Shape;190;g6bfe984c77_10_19"/>
          <p:cNvSpPr txBox="1"/>
          <p:nvPr/>
        </p:nvSpPr>
        <p:spPr>
          <a:xfrm>
            <a:off x="1263850" y="5099575"/>
            <a:ext cx="32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CLEANING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new filters into our train set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 of QQplots and distribution plots to determine outliers.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52" y="2388775"/>
            <a:ext cx="4760198" cy="281726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12420000" dist="133350">
              <a:srgbClr val="B7B7B7">
                <a:alpha val="50000"/>
              </a:srgbClr>
            </a:outerShdw>
          </a:effectLst>
        </p:spPr>
      </p:pic>
      <p:pic>
        <p:nvPicPr>
          <p:cNvPr id="198" name="Google Shape;19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838" y="2389225"/>
            <a:ext cx="4764024" cy="2816352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11760000" dist="171450">
              <a:srgbClr val="999999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new filters into our train set</a:t>
            </a:r>
            <a:endParaRPr/>
          </a:p>
        </p:txBody>
      </p:sp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Sometimes only distribution plots were not helpful. 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5" name="Google Shape;20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975" y="2444613"/>
            <a:ext cx="4480560" cy="310896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820000" dist="152400">
              <a:srgbClr val="999999">
                <a:alpha val="38000"/>
              </a:srgbClr>
            </a:outerShdw>
          </a:effectLst>
        </p:spPr>
      </p:pic>
      <p:pic>
        <p:nvPicPr>
          <p:cNvPr id="206" name="Google Shape;20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450" y="2446825"/>
            <a:ext cx="4480560" cy="310896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8400000" dist="171450">
              <a:srgbClr val="B7B7B7">
                <a:alpha val="43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Handling Time</a:t>
            </a:r>
            <a:endParaRPr/>
          </a:p>
        </p:txBody>
      </p:sp>
      <p:sp>
        <p:nvSpPr>
          <p:cNvPr id="212" name="Google Shape;21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Setting the date as datetime for practical reasons.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Setting frequency as 1’.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Using interpolation to fill the missing values in our dataset.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ate.png"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211" y="3437415"/>
            <a:ext cx="6516010" cy="298174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2019-12-03T21:39:33Z</dcterms:created>
  <dc:creator>Panagiotis Georgakis</dc:creator>
</cp:coreProperties>
</file>