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8" r:id="rId5"/>
    <p:sldId id="264" r:id="rId6"/>
    <p:sldId id="262" r:id="rId7"/>
    <p:sldId id="304" r:id="rId8"/>
    <p:sldId id="305" r:id="rId9"/>
    <p:sldId id="261" r:id="rId10"/>
    <p:sldId id="265" r:id="rId11"/>
    <p:sldId id="306" r:id="rId12"/>
    <p:sldId id="307" r:id="rId13"/>
    <p:sldId id="308" r:id="rId14"/>
    <p:sldId id="309" r:id="rId15"/>
    <p:sldId id="310" r:id="rId16"/>
    <p:sldId id="312" r:id="rId17"/>
    <p:sldId id="311" r:id="rId18"/>
    <p:sldId id="271" r:id="rId19"/>
    <p:sldId id="313" r:id="rId20"/>
    <p:sldId id="314" r:id="rId21"/>
    <p:sldId id="315" r:id="rId22"/>
    <p:sldId id="317" r:id="rId23"/>
    <p:sldId id="316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19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BC46B-50FE-4E9B-8BD0-E5ED3C1B2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dirty="0">
                <a:cs typeface="Arial" pitchFamily="34" charset="0"/>
              </a:rPr>
              <a:t>Anugrayani Bustamin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id-ID" altLang="ko-KR" sz="3600" dirty="0">
                <a:ea typeface="맑은 고딕" pitchFamily="50" charset="-127"/>
              </a:rPr>
              <a:t>Interaksi Manusia dan Komputer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011910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sz="2400" dirty="0"/>
              <a:t>(EVALUASI)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-34272" y="123478"/>
            <a:ext cx="914400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 dirty="0"/>
              <a:t>Cognitive Walkthrough (cont)</a:t>
            </a:r>
            <a:endParaRPr lang="ko-KR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32120" y="1275606"/>
            <a:ext cx="856895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chemeClr val="tx1"/>
                </a:solidFill>
              </a:rPr>
              <a:t>Untuk melakukan evaluasi </a:t>
            </a:r>
            <a:r>
              <a:rPr lang="id-ID" sz="2000" i="1" dirty="0">
                <a:solidFill>
                  <a:schemeClr val="tx1"/>
                </a:solidFill>
              </a:rPr>
              <a:t>cognitive walkthrough</a:t>
            </a:r>
            <a:r>
              <a:rPr lang="id-ID" sz="2000" dirty="0">
                <a:solidFill>
                  <a:schemeClr val="tx1"/>
                </a:solidFill>
              </a:rPr>
              <a:t> membutuhkan informasi sebagai berikut:</a:t>
            </a:r>
          </a:p>
          <a:p>
            <a:pPr marL="457200" indent="-457200">
              <a:buAutoNum type="arabicPeriod"/>
            </a:pPr>
            <a:r>
              <a:rPr lang="id-ID" sz="2000" dirty="0">
                <a:solidFill>
                  <a:schemeClr val="tx1"/>
                </a:solidFill>
              </a:rPr>
              <a:t>Deskripsi dari suatu interface yang dibutuhkan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Deskripsi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benar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struktur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tujuan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mendukungnya</a:t>
            </a:r>
            <a:endParaRPr lang="id-ID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id-ID" sz="2000" dirty="0">
              <a:solidFill>
                <a:schemeClr val="tx1"/>
              </a:solidFill>
            </a:endParaRPr>
          </a:p>
          <a:p>
            <a:r>
              <a:rPr lang="id-ID" sz="2000" dirty="0">
                <a:solidFill>
                  <a:schemeClr val="tx1"/>
                </a:solidFill>
              </a:rPr>
              <a:t>Dengan informasi yang sudah diperoleh maka evaluator dapat melakukan langkah dari </a:t>
            </a:r>
            <a:r>
              <a:rPr lang="id-ID" sz="2000" i="1" dirty="0">
                <a:solidFill>
                  <a:schemeClr val="tx1"/>
                </a:solidFill>
              </a:rPr>
              <a:t>walkthrough</a:t>
            </a:r>
            <a:r>
              <a:rPr lang="id-ID" sz="2000" dirty="0">
                <a:solidFill>
                  <a:schemeClr val="tx1"/>
                </a:solidFill>
              </a:rPr>
              <a:t> yaitu:</a:t>
            </a:r>
          </a:p>
          <a:p>
            <a:pPr marL="457200" indent="-457200">
              <a:buAutoNum type="arabicPeriod"/>
            </a:pPr>
            <a:r>
              <a:rPr lang="id-ID" sz="2000" dirty="0">
                <a:solidFill>
                  <a:schemeClr val="tx1"/>
                </a:solidFill>
              </a:rPr>
              <a:t>Pilih tugas</a:t>
            </a:r>
          </a:p>
          <a:p>
            <a:pPr marL="457200" indent="-457200">
              <a:buAutoNum type="arabicPeriod"/>
            </a:pPr>
            <a:r>
              <a:rPr lang="id-ID" sz="2000" dirty="0">
                <a:solidFill>
                  <a:schemeClr val="tx1"/>
                </a:solidFill>
              </a:rPr>
              <a:t>Deskripsikan tujuan awal dari user</a:t>
            </a:r>
          </a:p>
          <a:p>
            <a:pPr marL="457200" indent="-457200">
              <a:buAutoNum type="arabicPeriod"/>
            </a:pPr>
            <a:r>
              <a:rPr lang="id-ID" sz="2000" dirty="0">
                <a:solidFill>
                  <a:schemeClr val="tx1"/>
                </a:solidFill>
              </a:rPr>
              <a:t>Lakukan kegiatan/aksi yang tepat</a:t>
            </a:r>
          </a:p>
          <a:p>
            <a:pPr marL="457200" indent="-457200">
              <a:buAutoNum type="arabicPeriod"/>
            </a:pPr>
            <a:r>
              <a:rPr lang="id-ID" sz="2000" dirty="0">
                <a:solidFill>
                  <a:schemeClr val="tx1"/>
                </a:solidFill>
              </a:rPr>
              <a:t>Analisa proses keputusan untuk setiap kegiatan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 Placeholder 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 dirty="0"/>
              <a:t>Heuristic Evaluation</a:t>
            </a:r>
            <a:endParaRPr lang="ko-KR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2499742"/>
            <a:ext cx="3203848" cy="169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Hampir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cognitive </a:t>
            </a:r>
            <a:r>
              <a:rPr lang="en-US" sz="2400" dirty="0" err="1">
                <a:solidFill>
                  <a:schemeClr val="tx1"/>
                </a:solidFill>
              </a:rPr>
              <a:t>walktrough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tetapi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sedikit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</a:rPr>
              <a:t>terstruktur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terarah</a:t>
            </a:r>
            <a:endParaRPr lang="id-ID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id-ID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id-ID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id-ID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do a heuristic evaluation on your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50" y="732580"/>
            <a:ext cx="5375154" cy="44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0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 dirty="0"/>
              <a:t>Heuristic Evaluation (cont)</a:t>
            </a:r>
            <a:endParaRPr lang="ko-KR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1923678"/>
            <a:ext cx="8312952" cy="198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id-ID" sz="2400" dirty="0">
                <a:solidFill>
                  <a:schemeClr val="tx1"/>
                </a:solidFill>
              </a:rPr>
              <a:t>ujuan heuristic Evaluation adalah untuk </a:t>
            </a:r>
            <a:r>
              <a:rPr lang="id-ID" sz="2400" b="1" dirty="0">
                <a:solidFill>
                  <a:schemeClr val="tx1"/>
                </a:solidFill>
              </a:rPr>
              <a:t>memperbaiki         rancangan secara efektif.</a:t>
            </a:r>
          </a:p>
          <a:p>
            <a:pPr>
              <a:defRPr/>
            </a:pPr>
            <a:endParaRPr lang="id-ID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id-ID" sz="2400" dirty="0">
                <a:solidFill>
                  <a:schemeClr val="tx1"/>
                </a:solidFill>
              </a:rPr>
              <a:t>Evaluator melakukan evaluasi melalui kinerja dari serangkaian tugas dengan perancangan dan disesuaikan dengan      kriteria setiap tingkatan</a:t>
            </a:r>
          </a:p>
          <a:p>
            <a:pPr>
              <a:defRPr/>
            </a:pPr>
            <a:endParaRPr lang="id-ID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id-ID" sz="2400" dirty="0">
                <a:solidFill>
                  <a:schemeClr val="tx1"/>
                </a:solidFill>
              </a:rPr>
              <a:t>Jika </a:t>
            </a:r>
            <a:r>
              <a:rPr lang="id-ID" sz="2400" b="1" dirty="0">
                <a:solidFill>
                  <a:schemeClr val="tx1"/>
                </a:solidFill>
              </a:rPr>
              <a:t>kesalahan terdeteksi </a:t>
            </a:r>
            <a:r>
              <a:rPr lang="id-ID" sz="2400" dirty="0">
                <a:solidFill>
                  <a:schemeClr val="tx1"/>
                </a:solidFill>
              </a:rPr>
              <a:t>dapat ditinjau </a:t>
            </a:r>
            <a:r>
              <a:rPr lang="id-ID" sz="2400" b="1" dirty="0">
                <a:solidFill>
                  <a:schemeClr val="tx1"/>
                </a:solidFill>
              </a:rPr>
              <a:t>ulang</a:t>
            </a:r>
            <a:r>
              <a:rPr lang="id-ID" sz="2400" dirty="0">
                <a:solidFill>
                  <a:schemeClr val="tx1"/>
                </a:solidFill>
              </a:rPr>
              <a:t> untuk            </a:t>
            </a:r>
            <a:r>
              <a:rPr lang="id-ID" sz="2400" b="1" dirty="0">
                <a:solidFill>
                  <a:schemeClr val="tx1"/>
                </a:solidFill>
              </a:rPr>
              <a:t>diperbaiki </a:t>
            </a:r>
            <a:r>
              <a:rPr lang="id-ID" sz="2400" dirty="0">
                <a:solidFill>
                  <a:schemeClr val="tx1"/>
                </a:solidFill>
              </a:rPr>
              <a:t>sebelum tahap implementasi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0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0" y="131132"/>
            <a:ext cx="914400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 dirty="0"/>
              <a:t>Review Based Evaluation</a:t>
            </a:r>
            <a:endParaRPr lang="ko-KR" alt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7760" y="948732"/>
            <a:ext cx="8496944" cy="38409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sz="2400" dirty="0"/>
              <a:t>Evaluasi antara </a:t>
            </a:r>
            <a:r>
              <a:rPr lang="id-ID" sz="2400" b="1" dirty="0"/>
              <a:t>psikologi eksperimen </a:t>
            </a:r>
            <a:r>
              <a:rPr lang="id-ID" sz="2400" dirty="0"/>
              <a:t>dengan </a:t>
            </a:r>
            <a:r>
              <a:rPr lang="id-ID" sz="2400" b="1" dirty="0"/>
              <a:t>interaksi manusia dan komputer </a:t>
            </a:r>
            <a:r>
              <a:rPr lang="id-ID" sz="2400" dirty="0"/>
              <a:t>menghasilkan hasil-hasil eksperimen yang baik dan pengalaman yang nyata. Beberapa     diantaranya dari </a:t>
            </a:r>
            <a:r>
              <a:rPr lang="id-ID" sz="2400" b="1" dirty="0"/>
              <a:t>domain khusus ke    umum</a:t>
            </a:r>
            <a:r>
              <a:rPr lang="id-ID" sz="2400" dirty="0"/>
              <a:t>, tetapi kebanyakan berhubungan  dengan </a:t>
            </a:r>
            <a:r>
              <a:rPr lang="id-ID" sz="2400" b="1" dirty="0"/>
              <a:t>isu generic dan teraplikasi </a:t>
            </a:r>
            <a:r>
              <a:rPr lang="id-ID" sz="2400" dirty="0"/>
              <a:t>pada berbagai situasi. – </a:t>
            </a:r>
            <a:r>
              <a:rPr lang="id-ID" sz="2400" b="1" dirty="0"/>
              <a:t>Evaluasi berbasis tinjauan</a:t>
            </a:r>
          </a:p>
          <a:p>
            <a:pPr>
              <a:defRPr/>
            </a:pPr>
            <a:r>
              <a:rPr lang="en-US" sz="2400" dirty="0"/>
              <a:t>Evaluator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hati-hati</a:t>
            </a:r>
            <a:r>
              <a:rPr lang="en-US" sz="2400" dirty="0"/>
              <a:t>,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id-ID" sz="2400" dirty="0"/>
              <a:t>  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eksperimen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subyek</a:t>
            </a:r>
            <a:r>
              <a:rPr lang="en-US" sz="2400" dirty="0"/>
              <a:t> </a:t>
            </a:r>
            <a:r>
              <a:rPr lang="id-ID" sz="2400" dirty="0"/>
              <a:t>           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,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id-ID" sz="2400" dirty="0"/>
              <a:t>    </a:t>
            </a:r>
            <a:r>
              <a:rPr lang="en-US" sz="2400" dirty="0" err="1"/>
              <a:t>asumsi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6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0" t="41489" r="41958" b="41043"/>
          <a:stretch/>
        </p:blipFill>
        <p:spPr bwMode="auto">
          <a:xfrm>
            <a:off x="2185416" y="1707654"/>
            <a:ext cx="4773168" cy="230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96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0" y="131132"/>
            <a:ext cx="914400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/>
              <a:t>Diskusi : Paradigma </a:t>
            </a:r>
            <a:r>
              <a:rPr lang="id-ID" altLang="ko-KR" b="1" dirty="0"/>
              <a:t>Evaluasi</a:t>
            </a:r>
            <a:endParaRPr lang="ko-KR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26997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“Quick and dirty” evaluation</a:t>
            </a:r>
          </a:p>
          <a:p>
            <a:r>
              <a:rPr lang="en-US"/>
              <a:t>Usability testing</a:t>
            </a:r>
          </a:p>
          <a:p>
            <a:r>
              <a:rPr lang="en-US"/>
              <a:t>Field studies</a:t>
            </a:r>
          </a:p>
          <a:p>
            <a:r>
              <a:rPr lang="en-US"/>
              <a:t>Predictive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25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0" y="131132"/>
            <a:ext cx="914400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/>
              <a:t>Diskusi : Paradigma </a:t>
            </a:r>
            <a:r>
              <a:rPr lang="id-ID" altLang="ko-KR" b="1" dirty="0"/>
              <a:t>Evaluasi</a:t>
            </a:r>
            <a:endParaRPr lang="ko-KR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26997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“Quick and dirty” evaluation</a:t>
            </a:r>
          </a:p>
          <a:p>
            <a:r>
              <a:rPr lang="en-US" dirty="0"/>
              <a:t>Usability testing</a:t>
            </a:r>
          </a:p>
          <a:p>
            <a:r>
              <a:rPr lang="en-US" dirty="0"/>
              <a:t>Field studies</a:t>
            </a:r>
          </a:p>
          <a:p>
            <a:r>
              <a:rPr lang="en-US" dirty="0"/>
              <a:t>Predictive evaluation</a:t>
            </a:r>
          </a:p>
        </p:txBody>
      </p:sp>
    </p:spTree>
    <p:extLst>
      <p:ext uri="{BB962C8B-B14F-4D97-AF65-F5344CB8AC3E}">
        <p14:creationId xmlns:p14="http://schemas.microsoft.com/office/powerpoint/2010/main" val="14650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Usability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 descr="Usability Lab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724371"/>
            <a:ext cx="8624888" cy="3962400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52600" y="4839171"/>
            <a:ext cx="556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Tata letak Microsoft Usability Lab, Redmond</a:t>
            </a:r>
          </a:p>
        </p:txBody>
      </p:sp>
    </p:spTree>
    <p:extLst>
      <p:ext uri="{BB962C8B-B14F-4D97-AF65-F5344CB8AC3E}">
        <p14:creationId xmlns:p14="http://schemas.microsoft.com/office/powerpoint/2010/main" val="5698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BF573B-9B04-8C0A-3DAC-1D143A8C6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6261-75B8-5072-D285-5913268B0F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4A948-FA00-E983-F934-370C962E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" t="26631" r="2840" b="38800"/>
          <a:stretch/>
        </p:blipFill>
        <p:spPr>
          <a:xfrm>
            <a:off x="1746548" y="504465"/>
            <a:ext cx="4680372" cy="37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15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Laboratorium</a:t>
            </a:r>
            <a:r>
              <a:rPr lang="en-US" dirty="0"/>
              <a:t> Usability (</a:t>
            </a:r>
            <a:r>
              <a:rPr lang="en-US" i="1" dirty="0" err="1"/>
              <a:t>Lanj</a:t>
            </a:r>
            <a:r>
              <a:rPr lang="en-US" i="1" dirty="0"/>
              <a:t>.</a:t>
            </a:r>
            <a:r>
              <a:rPr lang="en-US" dirty="0"/>
              <a:t>)</a:t>
            </a:r>
          </a:p>
        </p:txBody>
      </p:sp>
      <p:pic>
        <p:nvPicPr>
          <p:cNvPr id="87046" name="Picture 6" descr="photo of lab ro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314450"/>
            <a:ext cx="6400800" cy="2628900"/>
          </a:xfrm>
          <a:noFill/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752600" y="4171951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Sun Microsystems Usability Lab</a:t>
            </a:r>
          </a:p>
        </p:txBody>
      </p:sp>
    </p:spTree>
    <p:extLst>
      <p:ext uri="{BB962C8B-B14F-4D97-AF65-F5344CB8AC3E}">
        <p14:creationId xmlns:p14="http://schemas.microsoft.com/office/powerpoint/2010/main" val="41916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5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347614"/>
            <a:ext cx="4572000" cy="473576"/>
          </a:xfrm>
        </p:spPr>
        <p:txBody>
          <a:bodyPr/>
          <a:lstStyle/>
          <a:p>
            <a:r>
              <a:rPr lang="id-ID" altLang="ko-KR" sz="2400" dirty="0"/>
              <a:t>Titik berat pada Proses Interaksi Manusia dan Komputer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1920" y="2859782"/>
            <a:ext cx="4572000" cy="288032"/>
          </a:xfrm>
        </p:spPr>
        <p:txBody>
          <a:bodyPr/>
          <a:lstStyle/>
          <a:p>
            <a:pPr lvl="0" algn="ctr"/>
            <a:r>
              <a:rPr lang="id-ID" altLang="ko-KR" sz="2400" b="1" dirty="0"/>
              <a:t>Perancangan</a:t>
            </a:r>
            <a:endParaRPr lang="en-US" altLang="ko-KR" sz="2400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04456" y="3311262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altLang="ko-KR" sz="2400" b="1" dirty="0"/>
              <a:t>Evaluasi</a:t>
            </a:r>
            <a:endParaRPr lang="en-US" altLang="ko-KR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72200" y="2105414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24533" r="27089" b="13655"/>
          <a:stretch/>
        </p:blipFill>
        <p:spPr bwMode="auto">
          <a:xfrm>
            <a:off x="179512" y="1144170"/>
            <a:ext cx="4052247" cy="27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18" y="1563638"/>
            <a:ext cx="3744416" cy="576063"/>
          </a:xfrm>
        </p:spPr>
        <p:txBody>
          <a:bodyPr/>
          <a:lstStyle/>
          <a:p>
            <a:r>
              <a:rPr lang="id-ID" altLang="ko-KR" dirty="0"/>
              <a:t>Evaluasi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id-ID" altLang="ko-KR" sz="2400" dirty="0"/>
              <a:t>Tes atas tingkat </a:t>
            </a:r>
            <a:r>
              <a:rPr lang="id-ID" altLang="ko-KR" sz="2400" b="1" dirty="0"/>
              <a:t>penggunaan</a:t>
            </a:r>
            <a:r>
              <a:rPr lang="id-ID" altLang="ko-KR" sz="2400" dirty="0"/>
              <a:t> dan </a:t>
            </a:r>
            <a:r>
              <a:rPr lang="id-ID" altLang="ko-KR" sz="2400" b="1" dirty="0"/>
              <a:t>fungsionalititas</a:t>
            </a:r>
            <a:r>
              <a:rPr lang="id-ID" altLang="ko-KR" sz="2400" dirty="0"/>
              <a:t> sistem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id-ID" dirty="0"/>
              <a:t>Mengapa EVALUASI perlu???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914400"/>
            <a:ext cx="8352928" cy="3961606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800" dirty="0"/>
              <a:t>Ada yang </a:t>
            </a:r>
            <a:r>
              <a:rPr lang="en-US" sz="2800" dirty="0" err="1"/>
              <a:t>mengatakan</a:t>
            </a:r>
            <a:r>
              <a:rPr lang="en-US" sz="2800" dirty="0"/>
              <a:t> “BAGUS”, “SEDANG”, </a:t>
            </a:r>
            <a:r>
              <a:rPr lang="en-US" sz="2800" dirty="0" err="1"/>
              <a:t>atau</a:t>
            </a:r>
            <a:r>
              <a:rPr lang="en-US" sz="2800" dirty="0"/>
              <a:t> “JELEK”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asumsi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software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, </a:t>
            </a:r>
            <a:r>
              <a:rPr lang="id-ID" sz="2800" dirty="0"/>
              <a:t>     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bagus</a:t>
            </a:r>
            <a:endParaRPr lang="en-US" sz="2800" dirty="0"/>
          </a:p>
          <a:p>
            <a:pPr>
              <a:lnSpc>
                <a:spcPct val="150000"/>
              </a:lnSpc>
              <a:defRPr/>
            </a:pP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software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yang </a:t>
            </a:r>
            <a:r>
              <a:rPr lang="en-US" sz="2800" dirty="0" err="1"/>
              <a:t>dihindari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menambah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id-ID" sz="2800" dirty="0"/>
              <a:t>   </a:t>
            </a:r>
            <a:r>
              <a:rPr lang="en-US" sz="2800" dirty="0" err="1"/>
              <a:t>biaya</a:t>
            </a:r>
            <a:endParaRPr lang="en-US" sz="2800" dirty="0"/>
          </a:p>
          <a:p>
            <a:pPr>
              <a:lnSpc>
                <a:spcPct val="150000"/>
              </a:lnSpc>
              <a:defRPr/>
            </a:pPr>
            <a:r>
              <a:rPr lang="en-US" sz="2800" b="1" dirty="0" err="1"/>
              <a:t>Kegiatan</a:t>
            </a:r>
            <a:r>
              <a:rPr lang="en-US" sz="2800" b="1" dirty="0"/>
              <a:t> </a:t>
            </a:r>
            <a:r>
              <a:rPr lang="en-US" sz="2800" b="1" dirty="0" err="1"/>
              <a:t>evaluasi</a:t>
            </a:r>
            <a:r>
              <a:rPr lang="en-US" sz="2800" b="1" dirty="0"/>
              <a:t> </a:t>
            </a:r>
            <a:r>
              <a:rPr lang="en-US" sz="2800" b="1" dirty="0" err="1"/>
              <a:t>merupakan</a:t>
            </a:r>
            <a:r>
              <a:rPr lang="en-US" sz="2800" b="1" dirty="0"/>
              <a:t> </a:t>
            </a:r>
            <a:r>
              <a:rPr lang="en-US" sz="2800" b="1" dirty="0" err="1"/>
              <a:t>sesuatu</a:t>
            </a:r>
            <a:r>
              <a:rPr lang="en-US" sz="2800" b="1" dirty="0"/>
              <a:t> yang </a:t>
            </a:r>
            <a:r>
              <a:rPr lang="en-US" sz="2800" b="1" dirty="0" err="1"/>
              <a:t>sangat</a:t>
            </a:r>
            <a:r>
              <a:rPr lang="en-US" sz="2800" b="1" dirty="0"/>
              <a:t> </a:t>
            </a:r>
            <a:r>
              <a:rPr lang="en-US" sz="2800" b="1" dirty="0" err="1"/>
              <a:t>penting</a:t>
            </a:r>
            <a:r>
              <a:rPr lang="en-US" sz="2800" b="1" dirty="0"/>
              <a:t>           </a:t>
            </a:r>
            <a:r>
              <a:rPr lang="en-US" sz="2800" b="1" dirty="0" err="1"/>
              <a:t>karena</a:t>
            </a:r>
            <a:r>
              <a:rPr lang="en-US" sz="2800" b="1" dirty="0"/>
              <a:t> </a:t>
            </a:r>
            <a:r>
              <a:rPr lang="id-ID" sz="2800" b="1" dirty="0"/>
              <a:t> </a:t>
            </a:r>
            <a:r>
              <a:rPr lang="en-US" sz="2800" b="1" dirty="0" err="1"/>
              <a:t>desainer</a:t>
            </a:r>
            <a:r>
              <a:rPr lang="en-US" sz="2800" b="1" dirty="0"/>
              <a:t>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b="1" dirty="0" err="1"/>
              <a:t>mengetahui</a:t>
            </a:r>
            <a:r>
              <a:rPr lang="en-US" sz="2800" b="1" dirty="0"/>
              <a:t> </a:t>
            </a:r>
            <a:r>
              <a:rPr lang="en-US" sz="2800" b="1" dirty="0" err="1"/>
              <a:t>apakah</a:t>
            </a:r>
            <a:r>
              <a:rPr lang="en-US" sz="2800" b="1" dirty="0"/>
              <a:t> </a:t>
            </a:r>
            <a:r>
              <a:rPr lang="en-US" sz="2800" b="1" dirty="0" err="1"/>
              <a:t>karyanya</a:t>
            </a:r>
            <a:r>
              <a:rPr lang="en-US" sz="2800" b="1" dirty="0"/>
              <a:t> </a:t>
            </a:r>
            <a:r>
              <a:rPr lang="en-US" sz="2800" b="1" dirty="0" err="1"/>
              <a:t>berguna</a:t>
            </a:r>
            <a:r>
              <a:rPr lang="en-US" sz="2800" b="1" dirty="0"/>
              <a:t>    dan </a:t>
            </a:r>
            <a:r>
              <a:rPr lang="en-US" sz="2800" b="1" dirty="0" err="1"/>
              <a:t>diinginkan</a:t>
            </a:r>
            <a:r>
              <a:rPr lang="en-US" sz="2800" b="1" dirty="0"/>
              <a:t> oleh user</a:t>
            </a:r>
          </a:p>
        </p:txBody>
      </p:sp>
    </p:spTree>
    <p:extLst>
      <p:ext uri="{BB962C8B-B14F-4D97-AF65-F5344CB8AC3E}">
        <p14:creationId xmlns:p14="http://schemas.microsoft.com/office/powerpoint/2010/main" val="217854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t="5870" r="5920" b="64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85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Kapan Evaluasi dapat dilakukan?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058439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cs typeface="Arial" pitchFamily="34" charset="0"/>
                </a:rPr>
                <a:t>Selama proses pembuatan pr</a:t>
              </a:r>
              <a:r>
                <a:rPr lang="en-US" altLang="ko-KR" sz="1400" b="1" dirty="0">
                  <a:cs typeface="Arial" pitchFamily="34" charset="0"/>
                </a:rPr>
                <a:t>o</a:t>
              </a:r>
              <a:r>
                <a:rPr lang="id-ID" altLang="ko-KR" sz="1400" b="1" dirty="0">
                  <a:cs typeface="Arial" pitchFamily="34" charset="0"/>
                </a:rPr>
                <a:t>duk/sistem</a:t>
              </a:r>
              <a:endParaRPr lang="en-US" altLang="ko-KR" sz="1400" b="1" dirty="0"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47918"/>
            <a:ext cx="47897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Formative Evaluation selalu menyesuaikan keinginan dan kebutuhan user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211710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cs typeface="Arial" pitchFamily="34" charset="0"/>
                </a:rPr>
                <a:t>Saat produk atau sistem telah jadi</a:t>
              </a:r>
              <a:endParaRPr lang="en-US" altLang="ko-KR" sz="1400" b="1" dirty="0"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747218"/>
            <a:ext cx="47897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Level Prototipe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84973" y="3353872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cs typeface="Arial" pitchFamily="34" charset="0"/>
                </a:rPr>
                <a:t>Saat produk atau sistem telah dipasarkan</a:t>
              </a:r>
              <a:endParaRPr lang="en-US" altLang="ko-KR" sz="1400" b="1" dirty="0"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894286"/>
            <a:ext cx="47897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Summative Evaluations – mencapai standar yang telah ditentukan sebelumnya (ISO)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/>
              <a:t>Desain Evaluasi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id-ID" altLang="ko-KR" dirty="0"/>
              <a:t>Evaluasi setelah proses perancangan</a:t>
            </a:r>
            <a:endParaRPr lang="en-US" altLang="ko-KR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3357569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1956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8701" y="1793801"/>
            <a:ext cx="2932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b="1" dirty="0">
                <a:cs typeface="Arial" pitchFamily="34" charset="0"/>
              </a:rPr>
              <a:t>Cognitive Walkthrough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9465" y="3489270"/>
            <a:ext cx="2932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b="1" dirty="0">
                <a:cs typeface="Arial" pitchFamily="34" charset="0"/>
              </a:rPr>
              <a:t>Review Based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6484" y="1852330"/>
            <a:ext cx="2932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b="1" dirty="0">
                <a:cs typeface="Arial" pitchFamily="34" charset="0"/>
              </a:rPr>
              <a:t>Heuristic Evaluation</a:t>
            </a:r>
            <a:endParaRPr lang="ko-KR" altLang="en-US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id-ID" altLang="ko-KR" b="1" dirty="0"/>
              <a:t>Cognitive Walkthrough</a:t>
            </a:r>
            <a:endParaRPr lang="ko-KR" alt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32120" y="771550"/>
            <a:ext cx="856895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chemeClr val="tx1"/>
                </a:solidFill>
              </a:rPr>
              <a:t>Tujuan:</a:t>
            </a:r>
          </a:p>
          <a:p>
            <a:r>
              <a:rPr lang="id-ID" sz="2400" dirty="0">
                <a:solidFill>
                  <a:schemeClr val="tx1"/>
                </a:solidFill>
              </a:rPr>
              <a:t>Untuk melihat seberapa besar dukungan yang diberikan user untuk mempelajari beberapa tugas yang diberikan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120" y="2427734"/>
            <a:ext cx="8568952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chemeClr val="tx1"/>
                </a:solidFill>
              </a:rPr>
              <a:t>Issue yang timbul dalam pendekatan ini 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 err="1">
                <a:solidFill>
                  <a:schemeClr val="tx1"/>
                </a:solidFill>
              </a:rPr>
              <a:t>Pengaruh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timbul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diberikan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user ?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</a:rPr>
              <a:t>Proses </a:t>
            </a:r>
            <a:r>
              <a:rPr lang="en-US" sz="2000" dirty="0" err="1">
                <a:solidFill>
                  <a:schemeClr val="tx1"/>
                </a:solidFill>
              </a:rPr>
              <a:t>kognitif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timbul</a:t>
            </a:r>
            <a:r>
              <a:rPr lang="en-US" sz="2000" dirty="0">
                <a:solidFill>
                  <a:schemeClr val="tx1"/>
                </a:solidFill>
              </a:rPr>
              <a:t> ?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 err="1">
                <a:solidFill>
                  <a:schemeClr val="tx1"/>
                </a:solidFill>
              </a:rPr>
              <a:t>Masalah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Pembelajaran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mungkin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terjadi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id-ID" sz="20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15934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463</Words>
  <Application>Microsoft Office PowerPoint</Application>
  <PresentationFormat>On-screen Show (16:9)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Laboratorium Usability (Lanj.)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BUSTAMIN, ANUGRAYANI (UG)</cp:lastModifiedBy>
  <cp:revision>113</cp:revision>
  <dcterms:created xsi:type="dcterms:W3CDTF">2016-12-05T23:26:54Z</dcterms:created>
  <dcterms:modified xsi:type="dcterms:W3CDTF">2023-11-06T04:05:25Z</dcterms:modified>
</cp:coreProperties>
</file>