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4" r:id="rId4"/>
    <p:sldId id="30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2" r:id="rId38"/>
    <p:sldId id="303" r:id="rId39"/>
    <p:sldId id="300" r:id="rId40"/>
    <p:sldId id="301" r:id="rId41"/>
    <p:sldId id="307" r:id="rId42"/>
  </p:sldIdLst>
  <p:sldSz cx="9144000" cy="6858000" type="screen4x3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5383" y="461899"/>
            <a:ext cx="479323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7490" y="1833884"/>
            <a:ext cx="7243445" cy="2517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5569" y="2145868"/>
            <a:ext cx="53682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0">
              <a:lnSpc>
                <a:spcPct val="100000"/>
              </a:lnSpc>
              <a:spcBef>
                <a:spcPts val="105"/>
              </a:spcBef>
            </a:pPr>
            <a:r>
              <a:rPr spc="-15" dirty="0" err="1"/>
              <a:t>Kompleksitas</a:t>
            </a:r>
            <a:r>
              <a:rPr spc="-15" dirty="0"/>
              <a:t> </a:t>
            </a:r>
            <a:r>
              <a:rPr spc="-10" dirty="0" err="1"/>
              <a:t>Algoritma</a:t>
            </a:r>
            <a:endParaRPr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7513" y="564007"/>
            <a:ext cx="6271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Model </a:t>
            </a:r>
            <a:r>
              <a:rPr sz="3200" spc="-15" dirty="0"/>
              <a:t>Perhitungan </a:t>
            </a:r>
            <a:r>
              <a:rPr sz="3200" spc="-10" dirty="0"/>
              <a:t>Kebutuhan</a:t>
            </a:r>
            <a:r>
              <a:rPr sz="3200" spc="35" dirty="0"/>
              <a:t> </a:t>
            </a:r>
            <a:r>
              <a:rPr sz="3200" spc="-25" dirty="0"/>
              <a:t>Waktu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14042"/>
            <a:ext cx="8073390" cy="376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30304"/>
                </a:solidFill>
                <a:latin typeface="Calibri"/>
                <a:cs typeface="Calibri"/>
              </a:rPr>
              <a:t>Menghitung </a:t>
            </a:r>
            <a:r>
              <a:rPr sz="2400" spc="-10" dirty="0">
                <a:solidFill>
                  <a:srgbClr val="030304"/>
                </a:solidFill>
                <a:latin typeface="Calibri"/>
                <a:cs typeface="Calibri"/>
              </a:rPr>
              <a:t>kebutuhan waktu algoritma </a:t>
            </a:r>
            <a:r>
              <a:rPr sz="2400" spc="-15" dirty="0">
                <a:solidFill>
                  <a:srgbClr val="030304"/>
                </a:solidFill>
                <a:latin typeface="Calibri"/>
                <a:cs typeface="Calibri"/>
              </a:rPr>
              <a:t>dengan </a:t>
            </a:r>
            <a:r>
              <a:rPr sz="2400" spc="-10" dirty="0">
                <a:solidFill>
                  <a:srgbClr val="030304"/>
                </a:solidFill>
                <a:latin typeface="Calibri"/>
                <a:cs typeface="Calibri"/>
              </a:rPr>
              <a:t>mengukur  waktu sesungguhnya 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(dalam </a:t>
            </a:r>
            <a:r>
              <a:rPr sz="2400" spc="-10" dirty="0">
                <a:solidFill>
                  <a:srgbClr val="030304"/>
                </a:solidFill>
                <a:latin typeface="Calibri"/>
                <a:cs typeface="Calibri"/>
              </a:rPr>
              <a:t>satuan 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detik) </a:t>
            </a:r>
            <a:r>
              <a:rPr sz="2400" spc="-25" dirty="0">
                <a:solidFill>
                  <a:srgbClr val="030304"/>
                </a:solidFill>
                <a:latin typeface="Calibri"/>
                <a:cs typeface="Calibri"/>
              </a:rPr>
              <a:t>ketika </a:t>
            </a:r>
            <a:r>
              <a:rPr sz="2400" spc="-10" dirty="0">
                <a:solidFill>
                  <a:srgbClr val="030304"/>
                </a:solidFill>
                <a:latin typeface="Calibri"/>
                <a:cs typeface="Calibri"/>
              </a:rPr>
              <a:t>algoritma  dieksekusi 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oleh </a:t>
            </a:r>
            <a:r>
              <a:rPr sz="2400" spc="-20" dirty="0">
                <a:solidFill>
                  <a:srgbClr val="030304"/>
                </a:solidFill>
                <a:latin typeface="Calibri"/>
                <a:cs typeface="Calibri"/>
              </a:rPr>
              <a:t>komputer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bukan </a:t>
            </a:r>
            <a:r>
              <a:rPr sz="2400" spc="-20" dirty="0">
                <a:solidFill>
                  <a:srgbClr val="030304"/>
                </a:solidFill>
                <a:latin typeface="Calibri"/>
                <a:cs typeface="Calibri"/>
              </a:rPr>
              <a:t>cara </a:t>
            </a:r>
            <a:r>
              <a:rPr sz="2400" spc="-10" dirty="0">
                <a:solidFill>
                  <a:srgbClr val="030304"/>
                </a:solidFill>
                <a:latin typeface="Calibri"/>
                <a:cs typeface="Calibri"/>
              </a:rPr>
              <a:t>yang</a:t>
            </a:r>
            <a:r>
              <a:rPr sz="2400" spc="15" dirty="0">
                <a:solidFill>
                  <a:srgbClr val="03030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30304"/>
                </a:solidFill>
                <a:latin typeface="Calibri"/>
                <a:cs typeface="Calibri"/>
              </a:rPr>
              <a:t>tepat.</a:t>
            </a:r>
            <a:endParaRPr sz="240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30304"/>
                </a:solidFill>
                <a:latin typeface="Calibri"/>
                <a:cs typeface="Calibri"/>
              </a:rPr>
              <a:t>Alasan:</a:t>
            </a:r>
            <a:endParaRPr sz="2400">
              <a:latin typeface="Calibri"/>
              <a:cs typeface="Calibri"/>
            </a:endParaRPr>
          </a:p>
          <a:p>
            <a:pPr marL="870585" marR="5080" lvl="1" indent="-457200" algn="just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871219" algn="l"/>
              </a:tabLst>
            </a:pPr>
            <a:r>
              <a:rPr sz="2200" spc="-5" dirty="0">
                <a:solidFill>
                  <a:srgbClr val="030304"/>
                </a:solidFill>
                <a:latin typeface="Calibri"/>
                <a:cs typeface="Calibri"/>
              </a:rPr>
              <a:t>Setiap </a:t>
            </a:r>
            <a:r>
              <a:rPr sz="2200" spc="-15" dirty="0">
                <a:solidFill>
                  <a:srgbClr val="030304"/>
                </a:solidFill>
                <a:latin typeface="Calibri"/>
                <a:cs typeface="Calibri"/>
              </a:rPr>
              <a:t>komputer dengan arsitektur </a:t>
            </a:r>
            <a:r>
              <a:rPr sz="2200" spc="-10" dirty="0">
                <a:solidFill>
                  <a:srgbClr val="030304"/>
                </a:solidFill>
                <a:latin typeface="Calibri"/>
                <a:cs typeface="Calibri"/>
              </a:rPr>
              <a:t>berbeda </a:t>
            </a:r>
            <a:r>
              <a:rPr sz="2200" spc="-15" dirty="0">
                <a:solidFill>
                  <a:srgbClr val="030304"/>
                </a:solidFill>
                <a:latin typeface="Calibri"/>
                <a:cs typeface="Calibri"/>
              </a:rPr>
              <a:t>mempunyai  </a:t>
            </a:r>
            <a:r>
              <a:rPr sz="2200" spc="-10" dirty="0">
                <a:solidFill>
                  <a:srgbClr val="030304"/>
                </a:solidFill>
                <a:latin typeface="Calibri"/>
                <a:cs typeface="Calibri"/>
              </a:rPr>
              <a:t>bahasa </a:t>
            </a:r>
            <a:r>
              <a:rPr sz="2200" spc="-5" dirty="0">
                <a:solidFill>
                  <a:srgbClr val="030304"/>
                </a:solidFill>
                <a:latin typeface="Calibri"/>
                <a:cs typeface="Calibri"/>
              </a:rPr>
              <a:t>mesin </a:t>
            </a:r>
            <a:r>
              <a:rPr sz="2200" spc="-15" dirty="0">
                <a:solidFill>
                  <a:srgbClr val="030304"/>
                </a:solidFill>
                <a:latin typeface="Calibri"/>
                <a:cs typeface="Calibri"/>
              </a:rPr>
              <a:t>yang </a:t>
            </a:r>
            <a:r>
              <a:rPr sz="2200" spc="-5" dirty="0">
                <a:solidFill>
                  <a:srgbClr val="030304"/>
                </a:solidFill>
                <a:latin typeface="Calibri"/>
                <a:cs typeface="Calibri"/>
              </a:rPr>
              <a:t>berbeda </a:t>
            </a:r>
            <a:r>
              <a:rPr sz="2200" spc="-5" dirty="0">
                <a:solidFill>
                  <a:srgbClr val="030304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030304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30304"/>
                </a:solidFill>
                <a:latin typeface="Calibri"/>
                <a:cs typeface="Calibri"/>
              </a:rPr>
              <a:t>waktu </a:t>
            </a:r>
            <a:r>
              <a:rPr sz="2200" dirty="0">
                <a:solidFill>
                  <a:srgbClr val="030304"/>
                </a:solidFill>
                <a:latin typeface="Calibri"/>
                <a:cs typeface="Calibri"/>
              </a:rPr>
              <a:t>setiap </a:t>
            </a:r>
            <a:r>
              <a:rPr sz="2200" spc="-10" dirty="0">
                <a:solidFill>
                  <a:srgbClr val="030304"/>
                </a:solidFill>
                <a:latin typeface="Calibri"/>
                <a:cs typeface="Calibri"/>
              </a:rPr>
              <a:t>operasi </a:t>
            </a:r>
            <a:r>
              <a:rPr sz="2200" spc="-20" dirty="0">
                <a:solidFill>
                  <a:srgbClr val="030304"/>
                </a:solidFill>
                <a:latin typeface="Calibri"/>
                <a:cs typeface="Calibri"/>
              </a:rPr>
              <a:t>antara  </a:t>
            </a:r>
            <a:r>
              <a:rPr sz="2200" spc="-10" dirty="0">
                <a:solidFill>
                  <a:srgbClr val="030304"/>
                </a:solidFill>
                <a:latin typeface="Calibri"/>
                <a:cs typeface="Calibri"/>
              </a:rPr>
              <a:t>satu </a:t>
            </a:r>
            <a:r>
              <a:rPr sz="2200" spc="-20" dirty="0">
                <a:solidFill>
                  <a:srgbClr val="030304"/>
                </a:solidFill>
                <a:latin typeface="Calibri"/>
                <a:cs typeface="Calibri"/>
              </a:rPr>
              <a:t>komputer </a:t>
            </a:r>
            <a:r>
              <a:rPr sz="2200" spc="-15" dirty="0">
                <a:solidFill>
                  <a:srgbClr val="030304"/>
                </a:solidFill>
                <a:latin typeface="Calibri"/>
                <a:cs typeface="Calibri"/>
              </a:rPr>
              <a:t>dengan </a:t>
            </a:r>
            <a:r>
              <a:rPr sz="2200" spc="-20" dirty="0">
                <a:solidFill>
                  <a:srgbClr val="030304"/>
                </a:solidFill>
                <a:latin typeface="Calibri"/>
                <a:cs typeface="Calibri"/>
              </a:rPr>
              <a:t>komputer </a:t>
            </a:r>
            <a:r>
              <a:rPr sz="2200" spc="-5" dirty="0">
                <a:solidFill>
                  <a:srgbClr val="030304"/>
                </a:solidFill>
                <a:latin typeface="Calibri"/>
                <a:cs typeface="Calibri"/>
              </a:rPr>
              <a:t>lain tidak</a:t>
            </a:r>
            <a:r>
              <a:rPr sz="2200" spc="85" dirty="0">
                <a:solidFill>
                  <a:srgbClr val="030304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30304"/>
                </a:solidFill>
                <a:latin typeface="Calibri"/>
                <a:cs typeface="Calibri"/>
              </a:rPr>
              <a:t>sama.</a:t>
            </a:r>
            <a:endParaRPr sz="2200">
              <a:latin typeface="Calibri"/>
              <a:cs typeface="Calibri"/>
            </a:endParaRPr>
          </a:p>
          <a:p>
            <a:pPr marL="870585" marR="5080" lvl="1" indent="-457200" algn="just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871219" algn="l"/>
              </a:tabLst>
            </a:pPr>
            <a:r>
              <a:rPr sz="2200" i="1" spc="-10" dirty="0">
                <a:solidFill>
                  <a:srgbClr val="030304"/>
                </a:solidFill>
                <a:latin typeface="Calibri"/>
                <a:cs typeface="Calibri"/>
              </a:rPr>
              <a:t>Compiler </a:t>
            </a:r>
            <a:r>
              <a:rPr sz="2200" spc="-5" dirty="0">
                <a:solidFill>
                  <a:srgbClr val="030304"/>
                </a:solidFill>
                <a:latin typeface="Calibri"/>
                <a:cs typeface="Calibri"/>
              </a:rPr>
              <a:t>bahasa </a:t>
            </a:r>
            <a:r>
              <a:rPr sz="2200" spc="-15" dirty="0">
                <a:solidFill>
                  <a:srgbClr val="030304"/>
                </a:solidFill>
                <a:latin typeface="Calibri"/>
                <a:cs typeface="Calibri"/>
              </a:rPr>
              <a:t>pemrograman yang </a:t>
            </a:r>
            <a:r>
              <a:rPr sz="2200" spc="-10" dirty="0">
                <a:solidFill>
                  <a:srgbClr val="030304"/>
                </a:solidFill>
                <a:latin typeface="Calibri"/>
                <a:cs typeface="Calibri"/>
              </a:rPr>
              <a:t>berbeda menghasilkan  </a:t>
            </a:r>
            <a:r>
              <a:rPr sz="2200" spc="-25" dirty="0">
                <a:solidFill>
                  <a:srgbClr val="030304"/>
                </a:solidFill>
                <a:latin typeface="Calibri"/>
                <a:cs typeface="Calibri"/>
              </a:rPr>
              <a:t>kode </a:t>
            </a:r>
            <a:r>
              <a:rPr sz="2200" spc="-5" dirty="0">
                <a:solidFill>
                  <a:srgbClr val="030304"/>
                </a:solidFill>
                <a:latin typeface="Calibri"/>
                <a:cs typeface="Calibri"/>
              </a:rPr>
              <a:t>mesin </a:t>
            </a:r>
            <a:r>
              <a:rPr sz="2200" spc="-15" dirty="0">
                <a:solidFill>
                  <a:srgbClr val="030304"/>
                </a:solidFill>
                <a:latin typeface="Calibri"/>
                <a:cs typeface="Calibri"/>
              </a:rPr>
              <a:t>yang </a:t>
            </a:r>
            <a:r>
              <a:rPr sz="2200" spc="-5" dirty="0">
                <a:solidFill>
                  <a:srgbClr val="030304"/>
                </a:solidFill>
                <a:latin typeface="Calibri"/>
                <a:cs typeface="Calibri"/>
              </a:rPr>
              <a:t>berbeda </a:t>
            </a:r>
            <a:r>
              <a:rPr sz="2200" spc="-5" dirty="0">
                <a:solidFill>
                  <a:srgbClr val="030304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030304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30304"/>
                </a:solidFill>
                <a:latin typeface="Calibri"/>
                <a:cs typeface="Calibri"/>
              </a:rPr>
              <a:t>waktu setiap operasi </a:t>
            </a:r>
            <a:r>
              <a:rPr sz="2200" spc="-20" dirty="0">
                <a:solidFill>
                  <a:srgbClr val="030304"/>
                </a:solidFill>
                <a:latin typeface="Calibri"/>
                <a:cs typeface="Calibri"/>
              </a:rPr>
              <a:t>antara  </a:t>
            </a:r>
            <a:r>
              <a:rPr sz="2200" spc="-10" dirty="0">
                <a:solidFill>
                  <a:srgbClr val="030304"/>
                </a:solidFill>
                <a:latin typeface="Calibri"/>
                <a:cs typeface="Calibri"/>
              </a:rPr>
              <a:t>compiler </a:t>
            </a:r>
            <a:r>
              <a:rPr sz="2200" spc="-15" dirty="0">
                <a:solidFill>
                  <a:srgbClr val="030304"/>
                </a:solidFill>
                <a:latin typeface="Calibri"/>
                <a:cs typeface="Calibri"/>
              </a:rPr>
              <a:t>dengan </a:t>
            </a:r>
            <a:r>
              <a:rPr sz="2200" spc="-10" dirty="0">
                <a:solidFill>
                  <a:srgbClr val="030304"/>
                </a:solidFill>
                <a:latin typeface="Calibri"/>
                <a:cs typeface="Calibri"/>
              </a:rPr>
              <a:t>compiler </a:t>
            </a:r>
            <a:r>
              <a:rPr sz="2200" spc="-5" dirty="0">
                <a:solidFill>
                  <a:srgbClr val="030304"/>
                </a:solidFill>
                <a:latin typeface="Calibri"/>
                <a:cs typeface="Calibri"/>
              </a:rPr>
              <a:t>lain tidak</a:t>
            </a:r>
            <a:r>
              <a:rPr sz="2200" spc="50" dirty="0">
                <a:solidFill>
                  <a:srgbClr val="030304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30304"/>
                </a:solidFill>
                <a:latin typeface="Calibri"/>
                <a:cs typeface="Calibri"/>
              </a:rPr>
              <a:t>sama.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885" y="461899"/>
            <a:ext cx="3347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</a:t>
            </a:r>
            <a:r>
              <a:rPr spc="-60" dirty="0"/>
              <a:t> </a:t>
            </a:r>
            <a:r>
              <a:rPr spc="-25" dirty="0"/>
              <a:t>Abstrak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175"/>
            <a:ext cx="7866380" cy="41414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323850" indent="-343535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  <a:tab pos="356235" algn="l"/>
                <a:tab pos="2380615" algn="l"/>
              </a:tabLst>
            </a:pPr>
            <a:r>
              <a:rPr sz="3000" dirty="0">
                <a:latin typeface="Calibri"/>
                <a:cs typeface="Calibri"/>
              </a:rPr>
              <a:t>Model </a:t>
            </a:r>
            <a:r>
              <a:rPr sz="3000" spc="-20" dirty="0">
                <a:latin typeface="Calibri"/>
                <a:cs typeface="Calibri"/>
              </a:rPr>
              <a:t>abstrak </a:t>
            </a:r>
            <a:r>
              <a:rPr sz="3000" spc="-15" dirty="0">
                <a:latin typeface="Calibri"/>
                <a:cs typeface="Calibri"/>
              </a:rPr>
              <a:t>pengukuran </a:t>
            </a:r>
            <a:r>
              <a:rPr sz="3000" spc="-5" dirty="0">
                <a:latin typeface="Calibri"/>
                <a:cs typeface="Calibri"/>
              </a:rPr>
              <a:t>waktu/ruang harus  </a:t>
            </a:r>
            <a:r>
              <a:rPr sz="3000" spc="-10" dirty="0">
                <a:latin typeface="Calibri"/>
                <a:cs typeface="Calibri"/>
              </a:rPr>
              <a:t>independen	dari pertimbangan </a:t>
            </a:r>
            <a:r>
              <a:rPr sz="3000" dirty="0">
                <a:latin typeface="Calibri"/>
                <a:cs typeface="Calibri"/>
              </a:rPr>
              <a:t>mesin </a:t>
            </a:r>
            <a:r>
              <a:rPr sz="3000" spc="-5" dirty="0">
                <a:latin typeface="Calibri"/>
                <a:cs typeface="Calibri"/>
              </a:rPr>
              <a:t>dan  </a:t>
            </a:r>
            <a:r>
              <a:rPr sz="3000" spc="-10" dirty="0">
                <a:latin typeface="Calibri"/>
                <a:cs typeface="Calibri"/>
              </a:rPr>
              <a:t>compiler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apapun.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88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Besaran </a:t>
            </a:r>
            <a:r>
              <a:rPr sz="3000" spc="-15" dirty="0">
                <a:latin typeface="Calibri"/>
                <a:cs typeface="Calibri"/>
              </a:rPr>
              <a:t>yang dipakai </a:t>
            </a:r>
            <a:r>
              <a:rPr sz="3000" spc="-10" dirty="0">
                <a:latin typeface="Calibri"/>
                <a:cs typeface="Calibri"/>
              </a:rPr>
              <a:t>untuk </a:t>
            </a:r>
            <a:r>
              <a:rPr sz="3000" spc="-15" dirty="0">
                <a:latin typeface="Calibri"/>
                <a:cs typeface="Calibri"/>
              </a:rPr>
              <a:t>menerangkan </a:t>
            </a:r>
            <a:r>
              <a:rPr sz="3000" spc="-5" dirty="0">
                <a:latin typeface="Calibri"/>
                <a:cs typeface="Calibri"/>
              </a:rPr>
              <a:t>model  </a:t>
            </a:r>
            <a:r>
              <a:rPr sz="3000" spc="-20" dirty="0">
                <a:latin typeface="Calibri"/>
                <a:cs typeface="Calibri"/>
              </a:rPr>
              <a:t>abstrak </a:t>
            </a:r>
            <a:r>
              <a:rPr sz="3000" spc="-15" dirty="0">
                <a:latin typeface="Calibri"/>
                <a:cs typeface="Calibri"/>
              </a:rPr>
              <a:t>pengukuran </a:t>
            </a:r>
            <a:r>
              <a:rPr sz="3000" spc="-10" dirty="0">
                <a:latin typeface="Calibri"/>
                <a:cs typeface="Calibri"/>
              </a:rPr>
              <a:t>waktu/ruang </a:t>
            </a:r>
            <a:r>
              <a:rPr sz="3000" spc="-5" dirty="0">
                <a:latin typeface="Calibri"/>
                <a:cs typeface="Calibri"/>
              </a:rPr>
              <a:t>ini </a:t>
            </a:r>
            <a:r>
              <a:rPr sz="3000" dirty="0">
                <a:latin typeface="Calibri"/>
                <a:cs typeface="Calibri"/>
              </a:rPr>
              <a:t>adalah  </a:t>
            </a:r>
            <a:r>
              <a:rPr sz="3000" b="1" spc="-15" dirty="0">
                <a:latin typeface="Calibri"/>
                <a:cs typeface="Calibri"/>
              </a:rPr>
              <a:t>kompleksitas </a:t>
            </a:r>
            <a:r>
              <a:rPr sz="3000" b="1" spc="-5" dirty="0">
                <a:latin typeface="Calibri"/>
                <a:cs typeface="Calibri"/>
              </a:rPr>
              <a:t>algoritma.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355600" indent="-343535">
              <a:lnSpc>
                <a:spcPts val="324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Ada </a:t>
            </a:r>
            <a:r>
              <a:rPr sz="3000" spc="-10" dirty="0">
                <a:latin typeface="Calibri"/>
                <a:cs typeface="Calibri"/>
              </a:rPr>
              <a:t>dua </a:t>
            </a:r>
            <a:r>
              <a:rPr sz="3000" spc="-5" dirty="0">
                <a:latin typeface="Calibri"/>
                <a:cs typeface="Calibri"/>
              </a:rPr>
              <a:t>macam </a:t>
            </a:r>
            <a:r>
              <a:rPr sz="3000" spc="-20" dirty="0">
                <a:latin typeface="Calibri"/>
                <a:cs typeface="Calibri"/>
              </a:rPr>
              <a:t>kompleksitas </a:t>
            </a:r>
            <a:r>
              <a:rPr sz="3000" spc="-5" dirty="0">
                <a:latin typeface="Calibri"/>
                <a:cs typeface="Calibri"/>
              </a:rPr>
              <a:t>algoritma,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yaitu: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240"/>
              </a:lnSpc>
            </a:pPr>
            <a:r>
              <a:rPr sz="3000" b="1" spc="-15" dirty="0">
                <a:latin typeface="Calibri"/>
                <a:cs typeface="Calibri"/>
              </a:rPr>
              <a:t>kompleksitas waktu </a:t>
            </a:r>
            <a:r>
              <a:rPr sz="3000" spc="-5" dirty="0">
                <a:latin typeface="Calibri"/>
                <a:cs typeface="Calibri"/>
              </a:rPr>
              <a:t>dan </a:t>
            </a:r>
            <a:r>
              <a:rPr sz="3000" b="1" spc="-15" dirty="0">
                <a:latin typeface="Calibri"/>
                <a:cs typeface="Calibri"/>
              </a:rPr>
              <a:t>kompleksitas</a:t>
            </a:r>
            <a:r>
              <a:rPr sz="3000" b="1" spc="1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ruang.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1653362"/>
            <a:ext cx="8130540" cy="444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715" indent="-273050" algn="just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5750" algn="l"/>
              </a:tabLst>
            </a:pPr>
            <a:r>
              <a:rPr sz="2800" spc="-15" dirty="0">
                <a:latin typeface="Calibri"/>
                <a:cs typeface="Calibri"/>
              </a:rPr>
              <a:t>Kompleksitas </a:t>
            </a:r>
            <a:r>
              <a:rPr sz="2800" spc="-10" dirty="0">
                <a:latin typeface="Calibri"/>
                <a:cs typeface="Calibri"/>
              </a:rPr>
              <a:t>waktu,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diukur </a:t>
            </a:r>
            <a:r>
              <a:rPr sz="2800" spc="-5" dirty="0">
                <a:latin typeface="Calibri"/>
                <a:cs typeface="Calibri"/>
              </a:rPr>
              <a:t>dari jumlah tahapan  </a:t>
            </a:r>
            <a:r>
              <a:rPr sz="2800" spc="-20" dirty="0">
                <a:latin typeface="Calibri"/>
                <a:cs typeface="Calibri"/>
              </a:rPr>
              <a:t>komputasi yang </a:t>
            </a:r>
            <a:r>
              <a:rPr sz="2800" spc="-10" dirty="0">
                <a:latin typeface="Calibri"/>
                <a:cs typeface="Calibri"/>
              </a:rPr>
              <a:t>dibutuhkan untuk menjalankan  algoritma </a:t>
            </a:r>
            <a:r>
              <a:rPr sz="2800" spc="-15" dirty="0">
                <a:latin typeface="Calibri"/>
                <a:cs typeface="Calibri"/>
              </a:rPr>
              <a:t>sebagai </a:t>
            </a:r>
            <a:r>
              <a:rPr sz="2800" spc="-5" dirty="0">
                <a:latin typeface="Calibri"/>
                <a:cs typeface="Calibri"/>
              </a:rPr>
              <a:t>fungsi </a:t>
            </a:r>
            <a:r>
              <a:rPr sz="2800" spc="-10" dirty="0">
                <a:latin typeface="Calibri"/>
                <a:cs typeface="Calibri"/>
              </a:rPr>
              <a:t>dari </a:t>
            </a:r>
            <a:r>
              <a:rPr sz="2800" spc="-25" dirty="0">
                <a:latin typeface="Calibri"/>
                <a:cs typeface="Calibri"/>
              </a:rPr>
              <a:t>ukuran </a:t>
            </a:r>
            <a:r>
              <a:rPr sz="2800" spc="-10" dirty="0">
                <a:latin typeface="Calibri"/>
                <a:cs typeface="Calibri"/>
              </a:rPr>
              <a:t>masukan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5750" algn="l"/>
              </a:tabLst>
            </a:pPr>
            <a:r>
              <a:rPr sz="2800" spc="-15" dirty="0">
                <a:latin typeface="Calibri"/>
                <a:cs typeface="Calibri"/>
              </a:rPr>
              <a:t>Kompleksitas </a:t>
            </a:r>
            <a:r>
              <a:rPr sz="2800" spc="5" dirty="0">
                <a:latin typeface="Calibri"/>
                <a:cs typeface="Calibri"/>
              </a:rPr>
              <a:t>ruang,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diukur </a:t>
            </a:r>
            <a:r>
              <a:rPr sz="2800" spc="-5" dirty="0">
                <a:latin typeface="Calibri"/>
                <a:cs typeface="Calibri"/>
              </a:rPr>
              <a:t>dari memori </a:t>
            </a:r>
            <a:r>
              <a:rPr sz="2800" spc="-15" dirty="0">
                <a:latin typeface="Calibri"/>
                <a:cs typeface="Calibri"/>
              </a:rPr>
              <a:t>yang  digunakan </a:t>
            </a:r>
            <a:r>
              <a:rPr sz="2800" spc="-10" dirty="0">
                <a:latin typeface="Calibri"/>
                <a:cs typeface="Calibri"/>
              </a:rPr>
              <a:t>oleh struktur </a:t>
            </a:r>
            <a:r>
              <a:rPr sz="2800" spc="-20" dirty="0">
                <a:latin typeface="Calibri"/>
                <a:cs typeface="Calibri"/>
              </a:rPr>
              <a:t>data yang terdapat </a:t>
            </a:r>
            <a:r>
              <a:rPr sz="2800" spc="-5" dirty="0">
                <a:latin typeface="Calibri"/>
                <a:cs typeface="Calibri"/>
              </a:rPr>
              <a:t>di dalam  </a:t>
            </a:r>
            <a:r>
              <a:rPr sz="2800" spc="-10" dirty="0">
                <a:latin typeface="Calibri"/>
                <a:cs typeface="Calibri"/>
              </a:rPr>
              <a:t>algoritma </a:t>
            </a:r>
            <a:r>
              <a:rPr sz="2800" spc="-15" dirty="0">
                <a:latin typeface="Calibri"/>
                <a:cs typeface="Calibri"/>
              </a:rPr>
              <a:t>sebagai </a:t>
            </a:r>
            <a:r>
              <a:rPr sz="2800" spc="-5" dirty="0">
                <a:latin typeface="Calibri"/>
                <a:cs typeface="Calibri"/>
              </a:rPr>
              <a:t>fungsi </a:t>
            </a:r>
            <a:r>
              <a:rPr sz="2800" spc="-10" dirty="0">
                <a:latin typeface="Calibri"/>
                <a:cs typeface="Calibri"/>
              </a:rPr>
              <a:t>dari </a:t>
            </a:r>
            <a:r>
              <a:rPr sz="2800" spc="-25" dirty="0">
                <a:latin typeface="Calibri"/>
                <a:cs typeface="Calibri"/>
              </a:rPr>
              <a:t>ukuran </a:t>
            </a:r>
            <a:r>
              <a:rPr sz="2800" spc="-10" dirty="0">
                <a:latin typeface="Calibri"/>
                <a:cs typeface="Calibri"/>
              </a:rPr>
              <a:t>masukan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5750" algn="l"/>
              </a:tabLst>
            </a:pPr>
            <a:r>
              <a:rPr sz="2800" spc="-15" dirty="0">
                <a:latin typeface="Calibri"/>
                <a:cs typeface="Calibri"/>
              </a:rPr>
              <a:t>Dengan </a:t>
            </a:r>
            <a:r>
              <a:rPr sz="2800" spc="-10" dirty="0">
                <a:latin typeface="Calibri"/>
                <a:cs typeface="Calibri"/>
              </a:rPr>
              <a:t>menggunakan </a:t>
            </a:r>
            <a:r>
              <a:rPr sz="2800" spc="-15" dirty="0">
                <a:latin typeface="Calibri"/>
                <a:cs typeface="Calibri"/>
              </a:rPr>
              <a:t>besaran </a:t>
            </a:r>
            <a:r>
              <a:rPr sz="2800" spc="-20" dirty="0">
                <a:latin typeface="Calibri"/>
                <a:cs typeface="Calibri"/>
              </a:rPr>
              <a:t>kompleksitas  </a:t>
            </a:r>
            <a:r>
              <a:rPr sz="2800" spc="-10" dirty="0">
                <a:latin typeface="Calibri"/>
                <a:cs typeface="Calibri"/>
              </a:rPr>
              <a:t>waktu/ruang algoritma, </a:t>
            </a:r>
            <a:r>
              <a:rPr sz="2800" spc="-15" dirty="0">
                <a:latin typeface="Calibri"/>
                <a:cs typeface="Calibri"/>
              </a:rPr>
              <a:t>kita </a:t>
            </a:r>
            <a:r>
              <a:rPr sz="2800" spc="-10" dirty="0">
                <a:latin typeface="Calibri"/>
                <a:cs typeface="Calibri"/>
              </a:rPr>
              <a:t>dapat </a:t>
            </a:r>
            <a:r>
              <a:rPr sz="2800" spc="-15" dirty="0">
                <a:latin typeface="Calibri"/>
                <a:cs typeface="Calibri"/>
              </a:rPr>
              <a:t>menentukan </a:t>
            </a:r>
            <a:r>
              <a:rPr sz="2800" i="1" spc="-5" dirty="0">
                <a:latin typeface="Calibri"/>
                <a:cs typeface="Calibri"/>
              </a:rPr>
              <a:t>laju  </a:t>
            </a:r>
            <a:r>
              <a:rPr sz="2800" spc="-15" dirty="0">
                <a:latin typeface="Calibri"/>
                <a:cs typeface="Calibri"/>
              </a:rPr>
              <a:t>peningkatan </a:t>
            </a:r>
            <a:r>
              <a:rPr sz="2800" spc="-10" dirty="0">
                <a:latin typeface="Calibri"/>
                <a:cs typeface="Calibri"/>
              </a:rPr>
              <a:t>waktu </a:t>
            </a:r>
            <a:r>
              <a:rPr sz="2800" spc="-5" dirty="0">
                <a:latin typeface="Calibri"/>
                <a:cs typeface="Calibri"/>
              </a:rPr>
              <a:t>(ruang) </a:t>
            </a:r>
            <a:r>
              <a:rPr sz="2800" spc="-20" dirty="0">
                <a:latin typeface="Calibri"/>
                <a:cs typeface="Calibri"/>
              </a:rPr>
              <a:t>yang </a:t>
            </a:r>
            <a:r>
              <a:rPr sz="2800" spc="-10" dirty="0">
                <a:latin typeface="Calibri"/>
                <a:cs typeface="Calibri"/>
              </a:rPr>
              <a:t>diperlukan algoritma  </a:t>
            </a:r>
            <a:r>
              <a:rPr sz="2800" spc="-15" dirty="0">
                <a:latin typeface="Calibri"/>
                <a:cs typeface="Calibri"/>
              </a:rPr>
              <a:t>dengan </a:t>
            </a:r>
            <a:r>
              <a:rPr sz="2800" spc="-20" dirty="0">
                <a:latin typeface="Calibri"/>
                <a:cs typeface="Calibri"/>
              </a:rPr>
              <a:t>meningkatnya </a:t>
            </a:r>
            <a:r>
              <a:rPr sz="2800" spc="-25" dirty="0">
                <a:latin typeface="Calibri"/>
                <a:cs typeface="Calibri"/>
              </a:rPr>
              <a:t>ukuran </a:t>
            </a:r>
            <a:r>
              <a:rPr sz="2800" spc="-10" dirty="0">
                <a:latin typeface="Calibri"/>
                <a:cs typeface="Calibri"/>
              </a:rPr>
              <a:t>masukan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916" y="1467688"/>
            <a:ext cx="8059420" cy="42144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85115" marR="7620">
              <a:lnSpc>
                <a:spcPts val="3030"/>
              </a:lnSpc>
              <a:spcBef>
                <a:spcPts val="475"/>
              </a:spcBef>
            </a:pPr>
            <a:r>
              <a:rPr sz="2800" spc="-20" dirty="0">
                <a:solidFill>
                  <a:srgbClr val="030304"/>
                </a:solidFill>
                <a:latin typeface="Calibri"/>
                <a:cs typeface="Calibri"/>
              </a:rPr>
              <a:t>Ukuran 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masukan 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(</a:t>
            </a:r>
            <a:r>
              <a:rPr sz="2800" i="1" dirty="0">
                <a:solidFill>
                  <a:srgbClr val="030304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):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jumlah </a:t>
            </a:r>
            <a:r>
              <a:rPr sz="2800" spc="-20" dirty="0">
                <a:solidFill>
                  <a:srgbClr val="030304"/>
                </a:solidFill>
                <a:latin typeface="Calibri"/>
                <a:cs typeface="Calibri"/>
              </a:rPr>
              <a:t>data </a:t>
            </a:r>
            <a:r>
              <a:rPr sz="2800" spc="-15" dirty="0">
                <a:solidFill>
                  <a:srgbClr val="030304"/>
                </a:solidFill>
                <a:latin typeface="Calibri"/>
                <a:cs typeface="Calibri"/>
              </a:rPr>
              <a:t>yang 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diproses oleh  sebuah</a:t>
            </a:r>
            <a:r>
              <a:rPr sz="2800" spc="35" dirty="0">
                <a:solidFill>
                  <a:srgbClr val="03030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algoritma.</a:t>
            </a:r>
            <a:endParaRPr sz="2800">
              <a:latin typeface="Calibri"/>
              <a:cs typeface="Calibri"/>
            </a:endParaRPr>
          </a:p>
          <a:p>
            <a:pPr marL="285115" marR="5080" indent="-273050">
              <a:lnSpc>
                <a:spcPts val="3020"/>
              </a:lnSpc>
              <a:spcBef>
                <a:spcPts val="5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5750" algn="l"/>
                <a:tab pos="1635760" algn="l"/>
                <a:tab pos="3225800" algn="l"/>
                <a:tab pos="5120005" algn="l"/>
                <a:tab pos="6049645" algn="l"/>
                <a:tab pos="7338059" algn="l"/>
              </a:tabLst>
            </a:pP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Co</a:t>
            </a:r>
            <a:r>
              <a:rPr sz="2800" spc="-35" dirty="0">
                <a:solidFill>
                  <a:srgbClr val="030304"/>
                </a:solidFill>
                <a:latin typeface="Calibri"/>
                <a:cs typeface="Calibri"/>
              </a:rPr>
              <a:t>nt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30304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</a:t>
            </a:r>
            <a:r>
              <a:rPr sz="2800" spc="5" dirty="0">
                <a:solidFill>
                  <a:srgbClr val="030304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l</a:t>
            </a:r>
            <a:r>
              <a:rPr sz="2800" spc="-35" dirty="0">
                <a:solidFill>
                  <a:srgbClr val="030304"/>
                </a:solidFill>
                <a:latin typeface="Calibri"/>
                <a:cs typeface="Calibri"/>
              </a:rPr>
              <a:t>g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ori</a:t>
            </a:r>
            <a:r>
              <a:rPr sz="2800" spc="-15" dirty="0">
                <a:solidFill>
                  <a:srgbClr val="030304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ma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pengu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u</a:t>
            </a:r>
            <a:r>
              <a:rPr sz="2800" spc="-50" dirty="0">
                <a:solidFill>
                  <a:srgbClr val="030304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rgbClr val="030304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10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00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e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lemen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larik,  </a:t>
            </a:r>
            <a:r>
              <a:rPr sz="2800" spc="-15" dirty="0">
                <a:solidFill>
                  <a:srgbClr val="030304"/>
                </a:solidFill>
                <a:latin typeface="Calibri"/>
                <a:cs typeface="Calibri"/>
              </a:rPr>
              <a:t>maka </a:t>
            </a:r>
            <a:r>
              <a:rPr sz="2800" i="1" spc="-5" dirty="0">
                <a:solidFill>
                  <a:srgbClr val="030304"/>
                </a:solidFill>
                <a:latin typeface="Calibri"/>
                <a:cs typeface="Calibri"/>
              </a:rPr>
              <a:t>n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=</a:t>
            </a:r>
            <a:r>
              <a:rPr sz="2800" spc="25" dirty="0">
                <a:solidFill>
                  <a:srgbClr val="03030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1000.</a:t>
            </a:r>
            <a:endParaRPr sz="2800">
              <a:latin typeface="Calibri"/>
              <a:cs typeface="Calibri"/>
            </a:endParaRPr>
          </a:p>
          <a:p>
            <a:pPr marL="285115" marR="6985" indent="-273050">
              <a:lnSpc>
                <a:spcPts val="3020"/>
              </a:lnSpc>
              <a:spcBef>
                <a:spcPts val="61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5750" algn="l"/>
                <a:tab pos="1642110" algn="l"/>
                <a:tab pos="3234690" algn="l"/>
                <a:tab pos="3963035" algn="l"/>
                <a:tab pos="4890135" algn="l"/>
                <a:tab pos="6148705" algn="l"/>
                <a:tab pos="6922134" algn="l"/>
              </a:tabLst>
            </a:pP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Co</a:t>
            </a:r>
            <a:r>
              <a:rPr sz="2800" spc="-35" dirty="0">
                <a:solidFill>
                  <a:srgbClr val="030304"/>
                </a:solidFill>
                <a:latin typeface="Calibri"/>
                <a:cs typeface="Calibri"/>
              </a:rPr>
              <a:t>nt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30304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al</a:t>
            </a:r>
            <a:r>
              <a:rPr sz="2800" spc="-30" dirty="0">
                <a:solidFill>
                  <a:srgbClr val="030304"/>
                </a:solidFill>
                <a:latin typeface="Calibri"/>
                <a:cs typeface="Calibri"/>
              </a:rPr>
              <a:t>g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ori</a:t>
            </a:r>
            <a:r>
              <a:rPr sz="2800" spc="-15" dirty="0">
                <a:solidFill>
                  <a:srgbClr val="030304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ma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</a:t>
            </a:r>
            <a:r>
              <a:rPr sz="2800" i="1" spc="-10" dirty="0">
                <a:solidFill>
                  <a:srgbClr val="030304"/>
                </a:solidFill>
                <a:latin typeface="Calibri"/>
                <a:cs typeface="Calibri"/>
              </a:rPr>
              <a:t>TS</a:t>
            </a:r>
            <a:r>
              <a:rPr sz="2800" i="1" spc="-5" dirty="0">
                <a:solidFill>
                  <a:srgbClr val="030304"/>
                </a:solidFill>
                <a:latin typeface="Calibri"/>
                <a:cs typeface="Calibri"/>
              </a:rPr>
              <a:t>P</a:t>
            </a:r>
            <a:r>
              <a:rPr sz="2800" i="1" dirty="0">
                <a:solidFill>
                  <a:srgbClr val="030304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p</a:t>
            </a:r>
            <a:r>
              <a:rPr sz="2800" spc="5" dirty="0">
                <a:solidFill>
                  <a:srgbClr val="030304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sebua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h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g</a:t>
            </a:r>
            <a:r>
              <a:rPr sz="2800" spc="-65" dirty="0">
                <a:solidFill>
                  <a:srgbClr val="030304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af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30304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eng</a:t>
            </a:r>
            <a:r>
              <a:rPr sz="2800" spc="-55" dirty="0">
                <a:solidFill>
                  <a:srgbClr val="030304"/>
                </a:solidFill>
                <a:latin typeface="Calibri"/>
                <a:cs typeface="Calibri"/>
              </a:rPr>
              <a:t>k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ap  </a:t>
            </a:r>
            <a:r>
              <a:rPr sz="2800" spc="-15" dirty="0">
                <a:solidFill>
                  <a:srgbClr val="030304"/>
                </a:solidFill>
                <a:latin typeface="Calibri"/>
                <a:cs typeface="Calibri"/>
              </a:rPr>
              <a:t>dengan 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100 simpul, </a:t>
            </a:r>
            <a:r>
              <a:rPr sz="2800" spc="-15" dirty="0">
                <a:solidFill>
                  <a:srgbClr val="030304"/>
                </a:solidFill>
                <a:latin typeface="Calibri"/>
                <a:cs typeface="Calibri"/>
              </a:rPr>
              <a:t>maka </a:t>
            </a:r>
            <a:r>
              <a:rPr sz="2800" i="1" spc="-5" dirty="0">
                <a:solidFill>
                  <a:srgbClr val="030304"/>
                </a:solidFill>
                <a:latin typeface="Calibri"/>
                <a:cs typeface="Calibri"/>
              </a:rPr>
              <a:t>n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=</a:t>
            </a:r>
            <a:r>
              <a:rPr sz="2800" spc="170" dirty="0">
                <a:solidFill>
                  <a:srgbClr val="03030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100.</a:t>
            </a:r>
            <a:endParaRPr sz="2800">
              <a:latin typeface="Calibri"/>
              <a:cs typeface="Calibri"/>
            </a:endParaRPr>
          </a:p>
          <a:p>
            <a:pPr marL="285115" marR="7620" indent="-273050">
              <a:lnSpc>
                <a:spcPts val="303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5750" algn="l"/>
                <a:tab pos="1814195" algn="l"/>
                <a:tab pos="3577590" algn="l"/>
                <a:tab pos="5292725" algn="l"/>
                <a:tab pos="5856605" algn="l"/>
                <a:tab pos="6970395" algn="l"/>
              </a:tabLst>
            </a:pP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Co</a:t>
            </a:r>
            <a:r>
              <a:rPr sz="2800" spc="-40" dirty="0">
                <a:solidFill>
                  <a:srgbClr val="030304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030304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al</a:t>
            </a:r>
            <a:r>
              <a:rPr sz="2800" spc="-35" dirty="0">
                <a:solidFill>
                  <a:srgbClr val="030304"/>
                </a:solidFill>
                <a:latin typeface="Calibri"/>
                <a:cs typeface="Calibri"/>
              </a:rPr>
              <a:t>g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or</a:t>
            </a:r>
            <a:r>
              <a:rPr sz="2800" spc="-20" dirty="0">
                <a:solidFill>
                  <a:srgbClr val="030304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tma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pe</a:t>
            </a:r>
            <a:r>
              <a:rPr sz="2800" spc="-20" dirty="0">
                <a:solidFill>
                  <a:srgbClr val="030304"/>
                </a:solidFill>
                <a:latin typeface="Calibri"/>
                <a:cs typeface="Calibri"/>
              </a:rPr>
              <a:t>r</a:t>
            </a:r>
            <a:r>
              <a:rPr sz="2800" spc="-55" dirty="0">
                <a:solidFill>
                  <a:srgbClr val="030304"/>
                </a:solidFill>
                <a:latin typeface="Calibri"/>
                <a:cs typeface="Calibri"/>
              </a:rPr>
              <a:t>k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al</a:t>
            </a:r>
            <a:r>
              <a:rPr sz="2800" spc="-20" dirty="0">
                <a:solidFill>
                  <a:srgbClr val="030304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an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2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b</a:t>
            </a:r>
            <a:r>
              <a:rPr sz="2800" spc="5" dirty="0">
                <a:solidFill>
                  <a:srgbClr val="030304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ah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m</a:t>
            </a:r>
            <a:r>
              <a:rPr sz="2800" spc="-30" dirty="0">
                <a:solidFill>
                  <a:srgbClr val="030304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tri</a:t>
            </a:r>
            <a:r>
              <a:rPr sz="2800" spc="-35" dirty="0">
                <a:solidFill>
                  <a:srgbClr val="030304"/>
                </a:solidFill>
                <a:latin typeface="Calibri"/>
                <a:cs typeface="Calibri"/>
              </a:rPr>
              <a:t>k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s  </a:t>
            </a:r>
            <a:r>
              <a:rPr sz="2800" spc="-20" dirty="0">
                <a:solidFill>
                  <a:srgbClr val="030304"/>
                </a:solidFill>
                <a:latin typeface="Calibri"/>
                <a:cs typeface="Calibri"/>
              </a:rPr>
              <a:t>berukuran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50 x 50, </a:t>
            </a:r>
            <a:r>
              <a:rPr sz="2800" spc="-15" dirty="0">
                <a:solidFill>
                  <a:srgbClr val="030304"/>
                </a:solidFill>
                <a:latin typeface="Calibri"/>
                <a:cs typeface="Calibri"/>
              </a:rPr>
              <a:t>maka </a:t>
            </a:r>
            <a:r>
              <a:rPr sz="2800" i="1" spc="-5" dirty="0">
                <a:solidFill>
                  <a:srgbClr val="030304"/>
                </a:solidFill>
                <a:latin typeface="Calibri"/>
                <a:cs typeface="Calibri"/>
              </a:rPr>
              <a:t>n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=</a:t>
            </a:r>
            <a:r>
              <a:rPr sz="2800" spc="160" dirty="0">
                <a:solidFill>
                  <a:srgbClr val="03030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50.</a:t>
            </a:r>
            <a:endParaRPr sz="2800">
              <a:latin typeface="Calibri"/>
              <a:cs typeface="Calibri"/>
            </a:endParaRPr>
          </a:p>
          <a:p>
            <a:pPr marL="285115" marR="7620" indent="-273050">
              <a:lnSpc>
                <a:spcPts val="302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5750" algn="l"/>
                <a:tab pos="1463675" algn="l"/>
                <a:tab pos="2806700" algn="l"/>
                <a:tab pos="4826000" algn="l"/>
                <a:tab pos="7037705" algn="l"/>
              </a:tabLst>
            </a:pP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Dala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030304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ak</a:t>
            </a:r>
            <a:r>
              <a:rPr sz="2800" spc="-40" dirty="0">
                <a:solidFill>
                  <a:srgbClr val="030304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ek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per</a:t>
            </a:r>
            <a:r>
              <a:rPr sz="2800" spc="-20" dirty="0">
                <a:solidFill>
                  <a:srgbClr val="030304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u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n</a:t>
            </a:r>
            <a:r>
              <a:rPr sz="2800" spc="-55" dirty="0">
                <a:solidFill>
                  <a:srgbClr val="030304"/>
                </a:solidFill>
                <a:latin typeface="Calibri"/>
                <a:cs typeface="Calibri"/>
              </a:rPr>
              <a:t>g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an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</a:t>
            </a:r>
            <a:r>
              <a:rPr sz="2800" spc="-100" dirty="0">
                <a:solidFill>
                  <a:srgbClr val="030304"/>
                </a:solidFill>
                <a:latin typeface="Calibri"/>
                <a:cs typeface="Calibri"/>
              </a:rPr>
              <a:t>k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m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p</a:t>
            </a:r>
            <a:r>
              <a:rPr sz="2800" spc="-20" dirty="0">
                <a:solidFill>
                  <a:srgbClr val="030304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e</a:t>
            </a:r>
            <a:r>
              <a:rPr sz="2800" spc="-30" dirty="0">
                <a:solidFill>
                  <a:srgbClr val="030304"/>
                </a:solidFill>
                <a:latin typeface="Calibri"/>
                <a:cs typeface="Calibri"/>
              </a:rPr>
              <a:t>k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si</a:t>
            </a:r>
            <a:r>
              <a:rPr sz="2800" spc="-40" dirty="0">
                <a:solidFill>
                  <a:srgbClr val="030304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as,</a:t>
            </a:r>
            <a:r>
              <a:rPr sz="2800" dirty="0">
                <a:solidFill>
                  <a:srgbClr val="030304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u</a:t>
            </a:r>
            <a:r>
              <a:rPr sz="2800" spc="-25" dirty="0">
                <a:solidFill>
                  <a:srgbClr val="030304"/>
                </a:solidFill>
                <a:latin typeface="Calibri"/>
                <a:cs typeface="Calibri"/>
              </a:rPr>
              <a:t>k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u</a:t>
            </a:r>
            <a:r>
              <a:rPr sz="2800" spc="-65" dirty="0">
                <a:solidFill>
                  <a:srgbClr val="030304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an  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masukan </a:t>
            </a:r>
            <a:r>
              <a:rPr sz="2800" spc="-25" dirty="0">
                <a:solidFill>
                  <a:srgbClr val="030304"/>
                </a:solidFill>
                <a:latin typeface="Calibri"/>
                <a:cs typeface="Calibri"/>
              </a:rPr>
              <a:t>dinyatakan 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sebagai variabel </a:t>
            </a:r>
            <a:r>
              <a:rPr sz="2800" i="1" spc="-5" dirty="0">
                <a:solidFill>
                  <a:srgbClr val="030304"/>
                </a:solidFill>
                <a:latin typeface="Calibri"/>
                <a:cs typeface="Calibri"/>
              </a:rPr>
              <a:t>n</a:t>
            </a:r>
            <a:r>
              <a:rPr sz="2800" i="1" spc="75" dirty="0">
                <a:solidFill>
                  <a:srgbClr val="03030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saja.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7261" y="505460"/>
            <a:ext cx="4187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C00000"/>
                </a:solidFill>
              </a:rPr>
              <a:t>Kompleksitas</a:t>
            </a:r>
            <a:r>
              <a:rPr sz="4000" spc="-80" dirty="0">
                <a:solidFill>
                  <a:srgbClr val="C00000"/>
                </a:solidFill>
              </a:rPr>
              <a:t> </a:t>
            </a:r>
            <a:r>
              <a:rPr sz="4000" spc="-40" dirty="0">
                <a:solidFill>
                  <a:srgbClr val="C00000"/>
                </a:solidFill>
              </a:rPr>
              <a:t>Waktu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476197"/>
            <a:ext cx="7615555" cy="48050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750" marR="5080" indent="-273685" algn="just">
              <a:lnSpc>
                <a:spcPct val="80100"/>
              </a:lnSpc>
              <a:spcBef>
                <a:spcPts val="67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</a:tabLst>
            </a:pP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Jumlah </a:t>
            </a:r>
            <a:r>
              <a:rPr sz="2400" dirty="0">
                <a:solidFill>
                  <a:srgbClr val="030304"/>
                </a:solidFill>
                <a:latin typeface="Arial"/>
                <a:cs typeface="Arial"/>
              </a:rPr>
              <a:t>tahapan komputasi dihitung dari berapa kali  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suatu operasi </a:t>
            </a:r>
            <a:r>
              <a:rPr sz="2400" dirty="0">
                <a:solidFill>
                  <a:srgbClr val="030304"/>
                </a:solidFill>
                <a:latin typeface="Arial"/>
                <a:cs typeface="Arial"/>
              </a:rPr>
              <a:t>dilaksanakan 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di </a:t>
            </a:r>
            <a:r>
              <a:rPr sz="2400" dirty="0">
                <a:solidFill>
                  <a:srgbClr val="030304"/>
                </a:solidFill>
                <a:latin typeface="Arial"/>
                <a:cs typeface="Arial"/>
              </a:rPr>
              <a:t>dalam 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sebuah  algoritma sebagai fungsi ukuran masukan</a:t>
            </a:r>
            <a:r>
              <a:rPr sz="2400" spc="90" dirty="0">
                <a:solidFill>
                  <a:srgbClr val="03030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30304"/>
                </a:solidFill>
                <a:latin typeface="Arial"/>
                <a:cs typeface="Arial"/>
              </a:rPr>
              <a:t>(n).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4717"/>
              </a:buClr>
              <a:buFont typeface="Wingdings 2"/>
              <a:buChar char=""/>
            </a:pPr>
            <a:endParaRPr sz="3000">
              <a:latin typeface="Times New Roman"/>
              <a:cs typeface="Times New Roman"/>
            </a:endParaRPr>
          </a:p>
          <a:p>
            <a:pPr marL="285750" marR="5715" indent="-273685">
              <a:lnSpc>
                <a:spcPts val="2300"/>
              </a:lnSpc>
              <a:buClr>
                <a:srgbClr val="D24717"/>
              </a:buClr>
              <a:buSzPct val="85416"/>
              <a:buFont typeface="Wingdings 2"/>
              <a:buChar char=""/>
              <a:tabLst>
                <a:tab pos="285115" algn="l"/>
                <a:tab pos="286385" algn="l"/>
                <a:tab pos="5408295" algn="l"/>
              </a:tabLst>
            </a:pPr>
            <a:r>
              <a:rPr sz="2400" dirty="0">
                <a:solidFill>
                  <a:srgbClr val="030304"/>
                </a:solidFill>
                <a:latin typeface="Arial"/>
                <a:cs typeface="Arial"/>
              </a:rPr>
              <a:t>Di  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dalam  </a:t>
            </a:r>
            <a:r>
              <a:rPr sz="2400" dirty="0">
                <a:solidFill>
                  <a:srgbClr val="030304"/>
                </a:solidFill>
                <a:latin typeface="Arial"/>
                <a:cs typeface="Arial"/>
              </a:rPr>
              <a:t>sebuah</a:t>
            </a:r>
            <a:r>
              <a:rPr sz="2400" spc="-320" dirty="0">
                <a:solidFill>
                  <a:srgbClr val="03030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30304"/>
                </a:solidFill>
                <a:latin typeface="Arial"/>
                <a:cs typeface="Arial"/>
              </a:rPr>
              <a:t>algoritma</a:t>
            </a:r>
            <a:r>
              <a:rPr sz="2400" spc="330" dirty="0">
                <a:solidFill>
                  <a:srgbClr val="03030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terdapat	bermacam jenis  operasi:</a:t>
            </a:r>
            <a:endParaRPr sz="2400">
              <a:latin typeface="Arial"/>
              <a:cs typeface="Arial"/>
            </a:endParaRPr>
          </a:p>
          <a:p>
            <a:pPr marL="561340" lvl="1" indent="-229235">
              <a:lnSpc>
                <a:spcPts val="2475"/>
              </a:lnSpc>
              <a:buClr>
                <a:srgbClr val="9B2C1F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sz="2200" spc="-5" dirty="0">
                <a:solidFill>
                  <a:srgbClr val="030304"/>
                </a:solidFill>
                <a:latin typeface="Arial"/>
                <a:cs typeface="Arial"/>
              </a:rPr>
              <a:t>Operasi</a:t>
            </a:r>
            <a:r>
              <a:rPr sz="2200" spc="10" dirty="0">
                <a:solidFill>
                  <a:srgbClr val="03030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30304"/>
                </a:solidFill>
                <a:latin typeface="Arial"/>
                <a:cs typeface="Arial"/>
              </a:rPr>
              <a:t>baca/tulis</a:t>
            </a:r>
            <a:endParaRPr sz="2200">
              <a:latin typeface="Arial"/>
              <a:cs typeface="Arial"/>
            </a:endParaRPr>
          </a:p>
          <a:p>
            <a:pPr marL="561340" lvl="1" indent="-229235">
              <a:lnSpc>
                <a:spcPts val="2510"/>
              </a:lnSpc>
              <a:buClr>
                <a:srgbClr val="9B2C1F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sz="2200" spc="-5" dirty="0">
                <a:solidFill>
                  <a:srgbClr val="030304"/>
                </a:solidFill>
                <a:latin typeface="Arial"/>
                <a:cs typeface="Arial"/>
              </a:rPr>
              <a:t>Operasi aritmetika (+, -, *,</a:t>
            </a:r>
            <a:r>
              <a:rPr sz="2200" spc="60" dirty="0">
                <a:solidFill>
                  <a:srgbClr val="03030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30304"/>
                </a:solidFill>
                <a:latin typeface="Arial"/>
                <a:cs typeface="Arial"/>
              </a:rPr>
              <a:t>/)</a:t>
            </a:r>
            <a:endParaRPr sz="2200">
              <a:latin typeface="Arial"/>
              <a:cs typeface="Arial"/>
            </a:endParaRPr>
          </a:p>
          <a:p>
            <a:pPr marL="561340" lvl="1" indent="-229235">
              <a:lnSpc>
                <a:spcPts val="2515"/>
              </a:lnSpc>
              <a:buClr>
                <a:srgbClr val="9B2C1F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sz="2200" spc="-5" dirty="0">
                <a:solidFill>
                  <a:srgbClr val="030304"/>
                </a:solidFill>
                <a:latin typeface="Arial"/>
                <a:cs typeface="Arial"/>
              </a:rPr>
              <a:t>Operasi pengisian nilai</a:t>
            </a:r>
            <a:r>
              <a:rPr sz="2200" spc="25" dirty="0">
                <a:solidFill>
                  <a:srgbClr val="03030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30304"/>
                </a:solidFill>
                <a:latin typeface="Arial"/>
                <a:cs typeface="Arial"/>
              </a:rPr>
              <a:t>(</a:t>
            </a:r>
            <a:r>
              <a:rPr sz="2200" i="1" spc="-5" dirty="0">
                <a:solidFill>
                  <a:srgbClr val="030304"/>
                </a:solidFill>
                <a:latin typeface="Arial"/>
                <a:cs typeface="Arial"/>
              </a:rPr>
              <a:t>assignment</a:t>
            </a:r>
            <a:r>
              <a:rPr sz="2200" spc="-5" dirty="0">
                <a:solidFill>
                  <a:srgbClr val="030304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561340" lvl="1" indent="-229235">
              <a:lnSpc>
                <a:spcPts val="2515"/>
              </a:lnSpc>
              <a:buClr>
                <a:srgbClr val="9B2C1F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sz="2200" spc="-5" dirty="0">
                <a:solidFill>
                  <a:srgbClr val="030304"/>
                </a:solidFill>
                <a:latin typeface="Arial"/>
                <a:cs typeface="Arial"/>
              </a:rPr>
              <a:t>Operasi pengakasesan elemen</a:t>
            </a:r>
            <a:r>
              <a:rPr sz="2200" spc="65" dirty="0">
                <a:solidFill>
                  <a:srgbClr val="03030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30304"/>
                </a:solidFill>
                <a:latin typeface="Arial"/>
                <a:cs typeface="Arial"/>
              </a:rPr>
              <a:t>larik</a:t>
            </a:r>
            <a:endParaRPr sz="2200">
              <a:latin typeface="Arial"/>
              <a:cs typeface="Arial"/>
            </a:endParaRPr>
          </a:p>
          <a:p>
            <a:pPr marL="561340" lvl="1" indent="-229235">
              <a:lnSpc>
                <a:spcPts val="2510"/>
              </a:lnSpc>
              <a:buClr>
                <a:srgbClr val="9B2C1F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sz="2200" spc="-5" dirty="0">
                <a:solidFill>
                  <a:srgbClr val="030304"/>
                </a:solidFill>
                <a:latin typeface="Arial"/>
                <a:cs typeface="Arial"/>
              </a:rPr>
              <a:t>Operasi pemanggilan</a:t>
            </a:r>
            <a:r>
              <a:rPr sz="2200" spc="45" dirty="0">
                <a:solidFill>
                  <a:srgbClr val="03030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30304"/>
                </a:solidFill>
                <a:latin typeface="Arial"/>
                <a:cs typeface="Arial"/>
              </a:rPr>
              <a:t>fungsi/prosedur</a:t>
            </a:r>
            <a:endParaRPr sz="2200">
              <a:latin typeface="Arial"/>
              <a:cs typeface="Arial"/>
            </a:endParaRPr>
          </a:p>
          <a:p>
            <a:pPr marL="561340" lvl="1" indent="-229235">
              <a:lnSpc>
                <a:spcPts val="2575"/>
              </a:lnSpc>
              <a:buClr>
                <a:srgbClr val="9B2C1F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sz="2200" spc="-5" dirty="0">
                <a:solidFill>
                  <a:srgbClr val="030304"/>
                </a:solidFill>
                <a:latin typeface="Arial"/>
                <a:cs typeface="Arial"/>
              </a:rPr>
              <a:t>dll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B2C1F"/>
              </a:buClr>
              <a:buFont typeface="Wingdings 2"/>
              <a:buChar char=""/>
            </a:pPr>
            <a:endParaRPr sz="2000">
              <a:latin typeface="Times New Roman"/>
              <a:cs typeface="Times New Roman"/>
            </a:endParaRPr>
          </a:p>
          <a:p>
            <a:pPr marL="285750" marR="6985" indent="-273685" algn="just">
              <a:lnSpc>
                <a:spcPct val="80000"/>
              </a:lnSpc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</a:tabLst>
            </a:pP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Dalam </a:t>
            </a:r>
            <a:r>
              <a:rPr sz="2400" dirty="0">
                <a:solidFill>
                  <a:srgbClr val="030304"/>
                </a:solidFill>
                <a:latin typeface="Arial"/>
                <a:cs typeface="Arial"/>
              </a:rPr>
              <a:t>praktek, 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kita hanya </a:t>
            </a:r>
            <a:r>
              <a:rPr sz="2400" dirty="0">
                <a:solidFill>
                  <a:srgbClr val="030304"/>
                </a:solidFill>
                <a:latin typeface="Arial"/>
                <a:cs typeface="Arial"/>
              </a:rPr>
              <a:t>menghitung jumlah operasi  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khas (tipikal) yang </a:t>
            </a:r>
            <a:r>
              <a:rPr sz="2400" i="1" spc="-5" dirty="0">
                <a:solidFill>
                  <a:srgbClr val="C00000"/>
                </a:solidFill>
                <a:latin typeface="Arial"/>
                <a:cs typeface="Arial"/>
              </a:rPr>
              <a:t>mendasari 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suatu</a:t>
            </a:r>
            <a:r>
              <a:rPr sz="2400" spc="95" dirty="0">
                <a:solidFill>
                  <a:srgbClr val="03030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algoritma.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796797"/>
            <a:ext cx="65735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030304"/>
                </a:solidFill>
              </a:rPr>
              <a:t>Contoh </a:t>
            </a:r>
            <a:r>
              <a:rPr sz="3200" spc="-10" dirty="0">
                <a:solidFill>
                  <a:srgbClr val="030304"/>
                </a:solidFill>
              </a:rPr>
              <a:t>operasi </a:t>
            </a:r>
            <a:r>
              <a:rPr sz="3200" dirty="0">
                <a:solidFill>
                  <a:srgbClr val="030304"/>
                </a:solidFill>
              </a:rPr>
              <a:t>khas </a:t>
            </a:r>
            <a:r>
              <a:rPr sz="3200" spc="-5" dirty="0">
                <a:solidFill>
                  <a:srgbClr val="030304"/>
                </a:solidFill>
              </a:rPr>
              <a:t>di dalam</a:t>
            </a:r>
            <a:r>
              <a:rPr sz="3200" spc="70" dirty="0">
                <a:solidFill>
                  <a:srgbClr val="030304"/>
                </a:solidFill>
              </a:rPr>
              <a:t> </a:t>
            </a:r>
            <a:r>
              <a:rPr sz="3200" spc="-5" dirty="0">
                <a:solidFill>
                  <a:srgbClr val="030304"/>
                </a:solidFill>
              </a:rPr>
              <a:t>algoritma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802409"/>
            <a:ext cx="7245350" cy="4092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1064260" indent="-273685">
              <a:lnSpc>
                <a:spcPct val="107900"/>
              </a:lnSpc>
              <a:spcBef>
                <a:spcPts val="1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6385" algn="l"/>
              </a:tabLst>
            </a:pP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Algoritma pencarian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di 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dalam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larik  </a:t>
            </a:r>
            <a:r>
              <a:rPr sz="2800" spc="-15" dirty="0">
                <a:solidFill>
                  <a:srgbClr val="030304"/>
                </a:solidFill>
                <a:latin typeface="Calibri"/>
                <a:cs typeface="Calibri"/>
              </a:rPr>
              <a:t>Operasi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khas: </a:t>
            </a:r>
            <a:r>
              <a:rPr sz="2800" spc="-15" dirty="0">
                <a:solidFill>
                  <a:srgbClr val="030304"/>
                </a:solidFill>
                <a:latin typeface="Calibri"/>
                <a:cs typeface="Calibri"/>
              </a:rPr>
              <a:t>perbandingan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elemen</a:t>
            </a:r>
            <a:r>
              <a:rPr sz="2800" spc="95" dirty="0">
                <a:solidFill>
                  <a:srgbClr val="03030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larik</a:t>
            </a:r>
            <a:endParaRPr sz="2800">
              <a:latin typeface="Calibri"/>
              <a:cs typeface="Calibri"/>
            </a:endParaRPr>
          </a:p>
          <a:p>
            <a:pPr marL="285750" indent="-273685">
              <a:lnSpc>
                <a:spcPct val="100000"/>
              </a:lnSpc>
              <a:spcBef>
                <a:spcPts val="26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6385" algn="l"/>
              </a:tabLst>
            </a:pP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Algoritma</a:t>
            </a:r>
            <a:r>
              <a:rPr sz="2800" spc="10" dirty="0">
                <a:solidFill>
                  <a:srgbClr val="03030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pengurutan</a:t>
            </a:r>
            <a:endParaRPr sz="2800">
              <a:latin typeface="Calibri"/>
              <a:cs typeface="Calibri"/>
            </a:endParaRPr>
          </a:p>
          <a:p>
            <a:pPr marL="285750" marR="5080">
              <a:lnSpc>
                <a:spcPts val="3020"/>
              </a:lnSpc>
              <a:spcBef>
                <a:spcPts val="645"/>
              </a:spcBef>
            </a:pPr>
            <a:r>
              <a:rPr sz="2800" spc="-15" dirty="0">
                <a:solidFill>
                  <a:srgbClr val="030304"/>
                </a:solidFill>
                <a:latin typeface="Calibri"/>
                <a:cs typeface="Calibri"/>
              </a:rPr>
              <a:t>Operasi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khas: </a:t>
            </a:r>
            <a:r>
              <a:rPr sz="2800" spc="-15" dirty="0">
                <a:solidFill>
                  <a:srgbClr val="030304"/>
                </a:solidFill>
                <a:latin typeface="Calibri"/>
                <a:cs typeface="Calibri"/>
              </a:rPr>
              <a:t>perbandingan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elemen, </a:t>
            </a:r>
            <a:r>
              <a:rPr sz="2800" spc="-20" dirty="0">
                <a:solidFill>
                  <a:srgbClr val="030304"/>
                </a:solidFill>
                <a:latin typeface="Calibri"/>
                <a:cs typeface="Calibri"/>
              </a:rPr>
              <a:t>pertukaran 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elemen</a:t>
            </a:r>
            <a:endParaRPr sz="2800">
              <a:latin typeface="Calibri"/>
              <a:cs typeface="Calibri"/>
            </a:endParaRPr>
          </a:p>
          <a:p>
            <a:pPr marL="285750" marR="1324610" indent="-273685">
              <a:lnSpc>
                <a:spcPts val="3620"/>
              </a:lnSpc>
              <a:spcBef>
                <a:spcPts val="13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6385" algn="l"/>
              </a:tabLst>
            </a:pP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Algoritma penjumlahan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2 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buah </a:t>
            </a:r>
            <a:r>
              <a:rPr sz="2800" spc="-15" dirty="0">
                <a:solidFill>
                  <a:srgbClr val="030304"/>
                </a:solidFill>
                <a:latin typeface="Calibri"/>
                <a:cs typeface="Calibri"/>
              </a:rPr>
              <a:t>matriks  Operasi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khas:</a:t>
            </a:r>
            <a:r>
              <a:rPr sz="2800" spc="35" dirty="0">
                <a:solidFill>
                  <a:srgbClr val="03030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penjumlahan</a:t>
            </a:r>
            <a:endParaRPr sz="2800">
              <a:latin typeface="Calibri"/>
              <a:cs typeface="Calibri"/>
            </a:endParaRPr>
          </a:p>
          <a:p>
            <a:pPr marL="285750" marR="995044" indent="-273685">
              <a:lnSpc>
                <a:spcPts val="3629"/>
              </a:lnSpc>
              <a:buClr>
                <a:srgbClr val="D24717"/>
              </a:buClr>
              <a:buSzPct val="83928"/>
              <a:buFont typeface="Wingdings 2"/>
              <a:buChar char=""/>
              <a:tabLst>
                <a:tab pos="286385" algn="l"/>
              </a:tabLst>
            </a:pP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Algoritma </a:t>
            </a:r>
            <a:r>
              <a:rPr sz="2800" spc="-15" dirty="0">
                <a:solidFill>
                  <a:srgbClr val="030304"/>
                </a:solidFill>
                <a:latin typeface="Calibri"/>
                <a:cs typeface="Calibri"/>
              </a:rPr>
              <a:t>perkalian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2 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buah matriks  </a:t>
            </a:r>
            <a:r>
              <a:rPr sz="2800" spc="-15" dirty="0">
                <a:solidFill>
                  <a:srgbClr val="030304"/>
                </a:solidFill>
                <a:latin typeface="Calibri"/>
                <a:cs typeface="Calibri"/>
              </a:rPr>
              <a:t>Operasi </a:t>
            </a:r>
            <a:r>
              <a:rPr sz="2800" spc="-5" dirty="0">
                <a:solidFill>
                  <a:srgbClr val="030304"/>
                </a:solidFill>
                <a:latin typeface="Calibri"/>
                <a:cs typeface="Calibri"/>
              </a:rPr>
              <a:t>khas: </a:t>
            </a:r>
            <a:r>
              <a:rPr sz="2800" spc="-15" dirty="0">
                <a:solidFill>
                  <a:srgbClr val="030304"/>
                </a:solidFill>
                <a:latin typeface="Calibri"/>
                <a:cs typeface="Calibri"/>
              </a:rPr>
              <a:t>perkalian 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dan</a:t>
            </a:r>
            <a:r>
              <a:rPr sz="2800" spc="100" dirty="0">
                <a:solidFill>
                  <a:srgbClr val="03030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30304"/>
                </a:solidFill>
                <a:latin typeface="Calibri"/>
                <a:cs typeface="Calibri"/>
              </a:rPr>
              <a:t>penjumlahan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865" y="714502"/>
            <a:ext cx="8373745" cy="49587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3215" marR="69850" indent="-273050" algn="just">
              <a:lnSpc>
                <a:spcPct val="80000"/>
              </a:lnSpc>
              <a:spcBef>
                <a:spcPts val="67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323850" algn="l"/>
              </a:tabLst>
            </a:pPr>
            <a:r>
              <a:rPr sz="2400" b="1" spc="-5" dirty="0">
                <a:solidFill>
                  <a:srgbClr val="030304"/>
                </a:solidFill>
                <a:latin typeface="Arial"/>
                <a:cs typeface="Arial"/>
              </a:rPr>
              <a:t>Contoh 1. </a:t>
            </a:r>
            <a:r>
              <a:rPr sz="2400" spc="-20" dirty="0">
                <a:solidFill>
                  <a:srgbClr val="030304"/>
                </a:solidFill>
                <a:latin typeface="Arial"/>
                <a:cs typeface="Arial"/>
              </a:rPr>
              <a:t>Tinjau </a:t>
            </a:r>
            <a:r>
              <a:rPr sz="2400" dirty="0">
                <a:solidFill>
                  <a:srgbClr val="030304"/>
                </a:solidFill>
                <a:latin typeface="Arial"/>
                <a:cs typeface="Arial"/>
              </a:rPr>
              <a:t>algoritma menghitung 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rerata sebuah </a:t>
            </a:r>
            <a:r>
              <a:rPr sz="2400" dirty="0">
                <a:solidFill>
                  <a:srgbClr val="030304"/>
                </a:solidFill>
                <a:latin typeface="Arial"/>
                <a:cs typeface="Arial"/>
              </a:rPr>
              <a:t>larik  (</a:t>
            </a:r>
            <a:r>
              <a:rPr sz="2400" i="1" dirty="0">
                <a:solidFill>
                  <a:srgbClr val="030304"/>
                </a:solidFill>
                <a:latin typeface="Arial"/>
                <a:cs typeface="Arial"/>
              </a:rPr>
              <a:t>array</a:t>
            </a:r>
            <a:r>
              <a:rPr sz="2400" dirty="0">
                <a:solidFill>
                  <a:srgbClr val="030304"/>
                </a:solidFill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4717"/>
              </a:buClr>
              <a:buFont typeface="Wingdings 2"/>
              <a:buChar char=""/>
            </a:pPr>
            <a:endParaRPr sz="2500">
              <a:latin typeface="Times New Roman"/>
              <a:cs typeface="Times New Roman"/>
            </a:endParaRPr>
          </a:p>
          <a:p>
            <a:pPr marL="388620">
              <a:lnSpc>
                <a:spcPct val="100000"/>
              </a:lnSpc>
            </a:pPr>
            <a:r>
              <a:rPr sz="2400" spc="-5" dirty="0">
                <a:solidFill>
                  <a:srgbClr val="030304"/>
                </a:solidFill>
                <a:latin typeface="Courier New"/>
                <a:cs typeface="Courier New"/>
              </a:rPr>
              <a:t>sum</a:t>
            </a:r>
            <a:r>
              <a:rPr sz="2400" spc="-30" dirty="0">
                <a:solidFill>
                  <a:srgbClr val="030304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30304"/>
                </a:solidFill>
                <a:latin typeface="Symbol"/>
                <a:cs typeface="Symbol"/>
              </a:rPr>
              <a:t></a:t>
            </a:r>
            <a:r>
              <a:rPr sz="2400" spc="-5" dirty="0">
                <a:solidFill>
                  <a:srgbClr val="030304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  <a:p>
            <a:pPr marL="1146810" marR="4179570" indent="-823594">
              <a:lnSpc>
                <a:spcPct val="100800"/>
              </a:lnSpc>
              <a:tabLst>
                <a:tab pos="1900555" algn="l"/>
                <a:tab pos="2359660" algn="l"/>
              </a:tabLst>
            </a:pPr>
            <a:r>
              <a:rPr sz="2400" u="sng" spc="-5" dirty="0">
                <a:solidFill>
                  <a:srgbClr val="030304"/>
                </a:solidFill>
                <a:uFill>
                  <a:solidFill>
                    <a:srgbClr val="030304"/>
                  </a:solidFill>
                </a:uFill>
                <a:latin typeface="Courier New"/>
                <a:cs typeface="Courier New"/>
              </a:rPr>
              <a:t>for</a:t>
            </a:r>
            <a:r>
              <a:rPr sz="2400" spc="-10" dirty="0">
                <a:solidFill>
                  <a:srgbClr val="030304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30304"/>
                </a:solidFill>
                <a:latin typeface="Courier New"/>
                <a:cs typeface="Courier New"/>
              </a:rPr>
              <a:t>i</a:t>
            </a:r>
            <a:r>
              <a:rPr sz="2400" spc="-5" dirty="0">
                <a:solidFill>
                  <a:srgbClr val="030304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30304"/>
                </a:solidFill>
                <a:latin typeface="Symbol"/>
                <a:cs typeface="Symbol"/>
              </a:rPr>
              <a:t></a:t>
            </a:r>
            <a:r>
              <a:rPr sz="2400" dirty="0">
                <a:solidFill>
                  <a:srgbClr val="030304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30304"/>
                </a:solidFill>
                <a:latin typeface="Courier New"/>
                <a:cs typeface="Courier New"/>
              </a:rPr>
              <a:t>1 </a:t>
            </a:r>
            <a:r>
              <a:rPr sz="2400" u="sng" dirty="0">
                <a:solidFill>
                  <a:srgbClr val="030304"/>
                </a:solidFill>
                <a:uFill>
                  <a:solidFill>
                    <a:srgbClr val="030304"/>
                  </a:solidFill>
                </a:uFill>
                <a:latin typeface="Courier New"/>
                <a:cs typeface="Courier New"/>
              </a:rPr>
              <a:t>to</a:t>
            </a:r>
            <a:r>
              <a:rPr sz="2400" dirty="0">
                <a:solidFill>
                  <a:srgbClr val="030304"/>
                </a:solidFill>
                <a:latin typeface="Courier New"/>
                <a:cs typeface="Courier New"/>
              </a:rPr>
              <a:t> n </a:t>
            </a:r>
            <a:r>
              <a:rPr sz="2400" u="sng" spc="-5" dirty="0">
                <a:solidFill>
                  <a:srgbClr val="030304"/>
                </a:solidFill>
                <a:uFill>
                  <a:solidFill>
                    <a:srgbClr val="030304"/>
                  </a:solidFill>
                </a:uFill>
                <a:latin typeface="Courier New"/>
                <a:cs typeface="Courier New"/>
              </a:rPr>
              <a:t>do </a:t>
            </a:r>
            <a:r>
              <a:rPr sz="2400" spc="-5" dirty="0">
                <a:solidFill>
                  <a:srgbClr val="030304"/>
                </a:solidFill>
                <a:latin typeface="Courier New"/>
                <a:cs typeface="Courier New"/>
              </a:rPr>
              <a:t> sum</a:t>
            </a:r>
            <a:r>
              <a:rPr sz="2400" spc="-10" dirty="0">
                <a:solidFill>
                  <a:srgbClr val="030304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30304"/>
                </a:solidFill>
                <a:latin typeface="Symbol"/>
                <a:cs typeface="Symbol"/>
              </a:rPr>
              <a:t></a:t>
            </a:r>
            <a:r>
              <a:rPr sz="2400" dirty="0">
                <a:solidFill>
                  <a:srgbClr val="030304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30304"/>
                </a:solidFill>
                <a:latin typeface="Courier New"/>
                <a:cs typeface="Courier New"/>
              </a:rPr>
              <a:t>sum +</a:t>
            </a:r>
            <a:r>
              <a:rPr sz="2400" spc="-120" dirty="0">
                <a:solidFill>
                  <a:srgbClr val="030304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30304"/>
                </a:solidFill>
                <a:latin typeface="Courier New"/>
                <a:cs typeface="Courier New"/>
              </a:rPr>
              <a:t>a[i]</a:t>
            </a:r>
            <a:endParaRPr sz="2400">
              <a:latin typeface="Courier New"/>
              <a:cs typeface="Courier New"/>
            </a:endParaRPr>
          </a:p>
          <a:p>
            <a:pPr marL="416559">
              <a:lnSpc>
                <a:spcPts val="2860"/>
              </a:lnSpc>
            </a:pPr>
            <a:r>
              <a:rPr sz="2400" u="sng" spc="-10" dirty="0">
                <a:solidFill>
                  <a:srgbClr val="030304"/>
                </a:solidFill>
                <a:uFill>
                  <a:solidFill>
                    <a:srgbClr val="030304"/>
                  </a:solidFill>
                </a:uFill>
                <a:latin typeface="Courier New"/>
                <a:cs typeface="Courier New"/>
              </a:rPr>
              <a:t>endfor</a:t>
            </a:r>
            <a:endParaRPr sz="2400">
              <a:latin typeface="Courier New"/>
              <a:cs typeface="Courier New"/>
            </a:endParaRPr>
          </a:p>
          <a:p>
            <a:pPr marL="416559">
              <a:lnSpc>
                <a:spcPct val="100000"/>
              </a:lnSpc>
              <a:spcBef>
                <a:spcPts val="75"/>
              </a:spcBef>
              <a:tabLst>
                <a:tab pos="2724150" algn="l"/>
              </a:tabLst>
            </a:pPr>
            <a:r>
              <a:rPr sz="2400" spc="-5" dirty="0">
                <a:solidFill>
                  <a:srgbClr val="030304"/>
                </a:solidFill>
                <a:latin typeface="Courier New"/>
                <a:cs typeface="Courier New"/>
              </a:rPr>
              <a:t>rata_rata</a:t>
            </a:r>
            <a:r>
              <a:rPr sz="2400" spc="-25" dirty="0">
                <a:solidFill>
                  <a:srgbClr val="030304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30304"/>
                </a:solidFill>
                <a:latin typeface="Symbol"/>
                <a:cs typeface="Symbol"/>
              </a:rPr>
              <a:t></a:t>
            </a:r>
            <a:r>
              <a:rPr sz="2400" dirty="0">
                <a:solidFill>
                  <a:srgbClr val="030304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30304"/>
                </a:solidFill>
                <a:latin typeface="Courier New"/>
                <a:cs typeface="Courier New"/>
              </a:rPr>
              <a:t>sum/n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323215" marR="68580" indent="-273050" algn="just">
              <a:lnSpc>
                <a:spcPct val="79400"/>
              </a:lnSpc>
              <a:spcBef>
                <a:spcPts val="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323850" algn="l"/>
              </a:tabLst>
            </a:pPr>
            <a:r>
              <a:rPr sz="2400" dirty="0">
                <a:solidFill>
                  <a:srgbClr val="030304"/>
                </a:solidFill>
                <a:latin typeface="Arial"/>
                <a:cs typeface="Arial"/>
              </a:rPr>
              <a:t>Operasi 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yang </a:t>
            </a:r>
            <a:r>
              <a:rPr sz="2400" dirty="0">
                <a:solidFill>
                  <a:srgbClr val="030304"/>
                </a:solidFill>
                <a:latin typeface="Arial"/>
                <a:cs typeface="Arial"/>
              </a:rPr>
              <a:t>mendasar 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pada </a:t>
            </a:r>
            <a:r>
              <a:rPr sz="2400" dirty="0">
                <a:solidFill>
                  <a:srgbClr val="030304"/>
                </a:solidFill>
                <a:latin typeface="Arial"/>
                <a:cs typeface="Arial"/>
              </a:rPr>
              <a:t>algoritma 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tersebut </a:t>
            </a:r>
            <a:r>
              <a:rPr sz="2400" dirty="0">
                <a:solidFill>
                  <a:srgbClr val="030304"/>
                </a:solidFill>
                <a:latin typeface="Arial"/>
                <a:cs typeface="Arial"/>
              </a:rPr>
              <a:t>adalah  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operasi </a:t>
            </a:r>
            <a:r>
              <a:rPr sz="2400" dirty="0">
                <a:solidFill>
                  <a:srgbClr val="030304"/>
                </a:solidFill>
                <a:latin typeface="Arial"/>
                <a:cs typeface="Arial"/>
              </a:rPr>
              <a:t>penjumlahan elemen-elemen </a:t>
            </a:r>
            <a:r>
              <a:rPr sz="2400" i="1" spc="-5" dirty="0">
                <a:solidFill>
                  <a:srgbClr val="030304"/>
                </a:solidFill>
                <a:latin typeface="Arial"/>
                <a:cs typeface="Arial"/>
              </a:rPr>
              <a:t>a</a:t>
            </a:r>
            <a:r>
              <a:rPr sz="2400" i="1" spc="-7" baseline="-24305" dirty="0">
                <a:solidFill>
                  <a:srgbClr val="030304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(yaitu  </a:t>
            </a:r>
            <a:r>
              <a:rPr sz="2400" spc="-5" dirty="0">
                <a:solidFill>
                  <a:srgbClr val="030304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030304"/>
                </a:solidFill>
                <a:latin typeface="Symbol"/>
                <a:cs typeface="Symbol"/>
              </a:rPr>
              <a:t></a:t>
            </a:r>
            <a:r>
              <a:rPr sz="2400" spc="-5" dirty="0">
                <a:solidFill>
                  <a:srgbClr val="030304"/>
                </a:solidFill>
                <a:latin typeface="Courier New"/>
                <a:cs typeface="Courier New"/>
              </a:rPr>
              <a:t>sum+a[i]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) yang dilakukan sebanyak </a:t>
            </a:r>
            <a:r>
              <a:rPr sz="2400" i="1" spc="-5" dirty="0">
                <a:solidFill>
                  <a:srgbClr val="030304"/>
                </a:solidFill>
                <a:latin typeface="Arial"/>
                <a:cs typeface="Arial"/>
              </a:rPr>
              <a:t>n</a:t>
            </a:r>
            <a:r>
              <a:rPr sz="2400" i="1" spc="35" dirty="0">
                <a:solidFill>
                  <a:srgbClr val="03030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kali.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2550">
              <a:latin typeface="Times New Roman"/>
              <a:cs typeface="Times New Roman"/>
            </a:endParaRPr>
          </a:p>
          <a:p>
            <a:pPr marL="323215" indent="-273050">
              <a:lnSpc>
                <a:spcPct val="100000"/>
              </a:lnSpc>
              <a:buClr>
                <a:srgbClr val="D24717"/>
              </a:buClr>
              <a:buSzPct val="85416"/>
              <a:buFont typeface="Wingdings 2"/>
              <a:buChar char=""/>
              <a:tabLst>
                <a:tab pos="323215" algn="l"/>
                <a:tab pos="323850" algn="l"/>
                <a:tab pos="3272790" algn="l"/>
              </a:tabLst>
            </a:pP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Kompleksitas</a:t>
            </a:r>
            <a:r>
              <a:rPr sz="2400" spc="50" dirty="0">
                <a:solidFill>
                  <a:srgbClr val="03030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waktu:	</a:t>
            </a:r>
            <a:r>
              <a:rPr sz="2400" i="1" spc="-5" dirty="0">
                <a:solidFill>
                  <a:srgbClr val="030304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030304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030304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030304"/>
                </a:solidFill>
                <a:latin typeface="Arial"/>
                <a:cs typeface="Arial"/>
              </a:rPr>
              <a:t>=</a:t>
            </a:r>
            <a:r>
              <a:rPr sz="2400" spc="-20" dirty="0">
                <a:solidFill>
                  <a:srgbClr val="03030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30304"/>
                </a:solidFill>
                <a:latin typeface="Arial"/>
                <a:cs typeface="Arial"/>
              </a:rPr>
              <a:t>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271" y="125960"/>
            <a:ext cx="6909434" cy="5784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245"/>
              </a:spcBef>
            </a:pPr>
            <a:r>
              <a:rPr sz="1850" b="1" spc="30" dirty="0">
                <a:latin typeface="Times New Roman"/>
                <a:cs typeface="Times New Roman"/>
              </a:rPr>
              <a:t>Contoh </a:t>
            </a:r>
            <a:r>
              <a:rPr sz="1850" b="1" spc="20" dirty="0">
                <a:latin typeface="Times New Roman"/>
                <a:cs typeface="Times New Roman"/>
              </a:rPr>
              <a:t>2. </a:t>
            </a:r>
            <a:r>
              <a:rPr sz="1850" spc="20" dirty="0">
                <a:latin typeface="Times New Roman"/>
                <a:cs typeface="Times New Roman"/>
              </a:rPr>
              <a:t>Algoritma </a:t>
            </a:r>
            <a:r>
              <a:rPr sz="1850" spc="25" dirty="0">
                <a:latin typeface="Times New Roman"/>
                <a:cs typeface="Times New Roman"/>
              </a:rPr>
              <a:t>untuk </a:t>
            </a:r>
            <a:r>
              <a:rPr sz="1850" spc="20" dirty="0">
                <a:latin typeface="Times New Roman"/>
                <a:cs typeface="Times New Roman"/>
              </a:rPr>
              <a:t>mencari elemen terbesar di </a:t>
            </a:r>
            <a:r>
              <a:rPr sz="1850" spc="30" dirty="0">
                <a:latin typeface="Times New Roman"/>
                <a:cs typeface="Times New Roman"/>
              </a:rPr>
              <a:t>dalam </a:t>
            </a:r>
            <a:r>
              <a:rPr sz="1850" spc="25" dirty="0">
                <a:latin typeface="Times New Roman"/>
                <a:cs typeface="Times New Roman"/>
              </a:rPr>
              <a:t>sebuah  </a:t>
            </a:r>
            <a:r>
              <a:rPr sz="1850" spc="20" dirty="0">
                <a:latin typeface="Times New Roman"/>
                <a:cs typeface="Times New Roman"/>
              </a:rPr>
              <a:t>larik (</a:t>
            </a:r>
            <a:r>
              <a:rPr sz="1850" i="1" spc="20" dirty="0">
                <a:latin typeface="Times New Roman"/>
                <a:cs typeface="Times New Roman"/>
              </a:rPr>
              <a:t>array</a:t>
            </a:r>
            <a:r>
              <a:rPr sz="1850" spc="20" dirty="0">
                <a:latin typeface="Times New Roman"/>
                <a:cs typeface="Times New Roman"/>
              </a:rPr>
              <a:t>) yang </a:t>
            </a:r>
            <a:r>
              <a:rPr sz="1850" spc="25" dirty="0">
                <a:latin typeface="Times New Roman"/>
                <a:cs typeface="Times New Roman"/>
              </a:rPr>
              <a:t>berukuran </a:t>
            </a:r>
            <a:r>
              <a:rPr sz="1850" i="1" spc="25" dirty="0">
                <a:latin typeface="Times New Roman"/>
                <a:cs typeface="Times New Roman"/>
              </a:rPr>
              <a:t>n</a:t>
            </a:r>
            <a:r>
              <a:rPr sz="1850" i="1" dirty="0">
                <a:latin typeface="Times New Roman"/>
                <a:cs typeface="Times New Roman"/>
              </a:rPr>
              <a:t> </a:t>
            </a:r>
            <a:r>
              <a:rPr sz="1850" spc="25" dirty="0">
                <a:latin typeface="Times New Roman"/>
                <a:cs typeface="Times New Roman"/>
              </a:rPr>
              <a:t>elemen.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64030" y="1080878"/>
            <a:ext cx="1344295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29565" algn="l"/>
                <a:tab pos="563245" algn="l"/>
              </a:tabLst>
            </a:pPr>
            <a:r>
              <a:rPr sz="1150" spc="20" dirty="0">
                <a:latin typeface="Courier New"/>
                <a:cs typeface="Courier New"/>
              </a:rPr>
              <a:t>a</a:t>
            </a:r>
            <a:r>
              <a:rPr sz="1125" spc="30" baseline="-14814" dirty="0">
                <a:latin typeface="Courier New"/>
                <a:cs typeface="Courier New"/>
              </a:rPr>
              <a:t>n	</a:t>
            </a:r>
            <a:r>
              <a:rPr sz="1150" spc="20" dirty="0">
                <a:latin typeface="Courier New"/>
                <a:cs typeface="Courier New"/>
              </a:rPr>
              <a:t>:	</a:t>
            </a:r>
            <a:r>
              <a:rPr sz="11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integer</a:t>
            </a:r>
            <a:r>
              <a:rPr sz="1150" spc="20" dirty="0"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sz="1150" i="1" spc="20" dirty="0">
                <a:latin typeface="Courier New"/>
                <a:cs typeface="Courier New"/>
              </a:rPr>
              <a:t>larik</a:t>
            </a:r>
            <a:r>
              <a:rPr sz="1150" i="1" spc="95" dirty="0">
                <a:latin typeface="Courier New"/>
                <a:cs typeface="Courier New"/>
              </a:rPr>
              <a:t> </a:t>
            </a:r>
            <a:r>
              <a:rPr sz="1150" i="1" spc="25" dirty="0">
                <a:latin typeface="Courier New"/>
                <a:cs typeface="Courier New"/>
              </a:rPr>
              <a:t>integer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2967" y="1080878"/>
            <a:ext cx="706120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5"/>
              </a:spcBef>
            </a:pPr>
            <a:r>
              <a:rPr sz="11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output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150" i="1" spc="15" dirty="0">
                <a:latin typeface="Courier New"/>
                <a:cs typeface="Courier New"/>
              </a:rPr>
              <a:t>a</a:t>
            </a:r>
            <a:r>
              <a:rPr sz="1125" i="1" spc="22" baseline="-14814" dirty="0">
                <a:latin typeface="Courier New"/>
                <a:cs typeface="Courier New"/>
              </a:rPr>
              <a:t>1</a:t>
            </a:r>
            <a:r>
              <a:rPr sz="1150" i="1" spc="15" dirty="0">
                <a:latin typeface="Courier New"/>
                <a:cs typeface="Courier New"/>
              </a:rPr>
              <a:t>,</a:t>
            </a:r>
            <a:r>
              <a:rPr sz="1150" i="1" spc="100" dirty="0">
                <a:latin typeface="Courier New"/>
                <a:cs typeface="Courier New"/>
              </a:rPr>
              <a:t> </a:t>
            </a:r>
            <a:r>
              <a:rPr sz="1150" i="1" spc="15" dirty="0">
                <a:latin typeface="Courier New"/>
                <a:cs typeface="Courier New"/>
              </a:rPr>
              <a:t>a</a:t>
            </a:r>
            <a:r>
              <a:rPr sz="1125" i="1" spc="22" baseline="-14814" dirty="0">
                <a:latin typeface="Courier New"/>
                <a:cs typeface="Courier New"/>
              </a:rPr>
              <a:t>2</a:t>
            </a:r>
            <a:r>
              <a:rPr sz="1150" i="1" spc="15" dirty="0"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6483" y="1080878"/>
            <a:ext cx="4546600" cy="17030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 marR="95250">
              <a:lnSpc>
                <a:spcPts val="1310"/>
              </a:lnSpc>
              <a:spcBef>
                <a:spcPts val="204"/>
              </a:spcBef>
              <a:tabLst>
                <a:tab pos="986790" algn="l"/>
                <a:tab pos="3313429" algn="l"/>
                <a:tab pos="3696970" algn="l"/>
                <a:tab pos="4079875" algn="l"/>
              </a:tabLst>
            </a:pPr>
            <a:r>
              <a:rPr sz="11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procedure</a:t>
            </a:r>
            <a:r>
              <a:rPr sz="1150" spc="20" dirty="0">
                <a:latin typeface="Courier New"/>
                <a:cs typeface="Courier New"/>
              </a:rPr>
              <a:t>	CariElemenTerbesar</a:t>
            </a:r>
            <a:r>
              <a:rPr sz="1150" spc="25" dirty="0">
                <a:latin typeface="Courier New"/>
                <a:cs typeface="Courier New"/>
              </a:rPr>
              <a:t>(</a:t>
            </a:r>
            <a:r>
              <a:rPr sz="11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input</a:t>
            </a:r>
            <a:r>
              <a:rPr sz="1150" dirty="0">
                <a:latin typeface="Courier New"/>
                <a:cs typeface="Courier New"/>
              </a:rPr>
              <a:t>	</a:t>
            </a:r>
            <a:r>
              <a:rPr sz="1150" spc="20" dirty="0">
                <a:latin typeface="Courier New"/>
                <a:cs typeface="Courier New"/>
              </a:rPr>
              <a:t>a</a:t>
            </a:r>
            <a:r>
              <a:rPr sz="1125" baseline="-14814" dirty="0">
                <a:latin typeface="Courier New"/>
                <a:cs typeface="Courier New"/>
              </a:rPr>
              <a:t>1</a:t>
            </a:r>
            <a:r>
              <a:rPr sz="1150" spc="20" dirty="0">
                <a:latin typeface="Courier New"/>
                <a:cs typeface="Courier New"/>
              </a:rPr>
              <a:t>,</a:t>
            </a:r>
            <a:r>
              <a:rPr sz="1150" dirty="0">
                <a:latin typeface="Courier New"/>
                <a:cs typeface="Courier New"/>
              </a:rPr>
              <a:t>	</a:t>
            </a:r>
            <a:r>
              <a:rPr sz="1150" spc="25" dirty="0">
                <a:latin typeface="Courier New"/>
                <a:cs typeface="Courier New"/>
              </a:rPr>
              <a:t>a</a:t>
            </a:r>
            <a:r>
              <a:rPr sz="1125" baseline="-14814" dirty="0">
                <a:latin typeface="Courier New"/>
                <a:cs typeface="Courier New"/>
              </a:rPr>
              <a:t>2</a:t>
            </a:r>
            <a:r>
              <a:rPr sz="1150" spc="20" dirty="0">
                <a:latin typeface="Courier New"/>
                <a:cs typeface="Courier New"/>
              </a:rPr>
              <a:t>,</a:t>
            </a:r>
            <a:r>
              <a:rPr sz="1150" dirty="0">
                <a:latin typeface="Courier New"/>
                <a:cs typeface="Courier New"/>
              </a:rPr>
              <a:t>	</a:t>
            </a:r>
            <a:r>
              <a:rPr sz="1150" spc="15" dirty="0">
                <a:latin typeface="Courier New"/>
                <a:cs typeface="Courier New"/>
              </a:rPr>
              <a:t>.</a:t>
            </a:r>
            <a:r>
              <a:rPr sz="1150" spc="20" dirty="0">
                <a:latin typeface="Courier New"/>
                <a:cs typeface="Courier New"/>
              </a:rPr>
              <a:t>.</a:t>
            </a:r>
            <a:r>
              <a:rPr sz="1150" spc="15" dirty="0">
                <a:latin typeface="Courier New"/>
                <a:cs typeface="Courier New"/>
              </a:rPr>
              <a:t>.,  </a:t>
            </a:r>
            <a:r>
              <a:rPr sz="1150" spc="20" dirty="0">
                <a:latin typeface="Courier New"/>
                <a:cs typeface="Courier New"/>
              </a:rPr>
              <a:t>maks :</a:t>
            </a:r>
            <a:r>
              <a:rPr sz="1150" spc="30" dirty="0">
                <a:latin typeface="Courier New"/>
                <a:cs typeface="Courier New"/>
              </a:rPr>
              <a:t> </a:t>
            </a:r>
            <a:r>
              <a:rPr sz="11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integer</a:t>
            </a:r>
            <a:r>
              <a:rPr sz="1150" spc="20" dirty="0">
                <a:latin typeface="Courier New"/>
                <a:cs typeface="Courier New"/>
              </a:rPr>
              <a:t>)</a:t>
            </a:r>
            <a:endParaRPr sz="1150">
              <a:latin typeface="Courier New"/>
              <a:cs typeface="Courier New"/>
            </a:endParaRPr>
          </a:p>
          <a:p>
            <a:pPr marL="25400">
              <a:lnSpc>
                <a:spcPts val="1260"/>
              </a:lnSpc>
            </a:pPr>
            <a:r>
              <a:rPr sz="1150" i="1" spc="20" dirty="0">
                <a:latin typeface="Courier New"/>
                <a:cs typeface="Courier New"/>
              </a:rPr>
              <a:t>{ Mencari elemen terbesar dari sekumpulan</a:t>
            </a:r>
            <a:r>
              <a:rPr sz="1150" i="1" spc="245" dirty="0">
                <a:latin typeface="Courier New"/>
                <a:cs typeface="Courier New"/>
              </a:rPr>
              <a:t> </a:t>
            </a:r>
            <a:r>
              <a:rPr sz="1150" i="1" spc="20" dirty="0">
                <a:latin typeface="Courier New"/>
                <a:cs typeface="Courier New"/>
              </a:rPr>
              <a:t>elemen</a:t>
            </a:r>
            <a:endParaRPr sz="1150">
              <a:latin typeface="Courier New"/>
              <a:cs typeface="Courier New"/>
            </a:endParaRPr>
          </a:p>
          <a:p>
            <a:pPr marL="25400">
              <a:lnSpc>
                <a:spcPts val="1315"/>
              </a:lnSpc>
            </a:pPr>
            <a:r>
              <a:rPr sz="1150" i="1" spc="20" dirty="0">
                <a:latin typeface="Courier New"/>
                <a:cs typeface="Courier New"/>
              </a:rPr>
              <a:t>..., </a:t>
            </a:r>
            <a:r>
              <a:rPr sz="1150" i="1" spc="15" dirty="0">
                <a:latin typeface="Courier New"/>
                <a:cs typeface="Courier New"/>
              </a:rPr>
              <a:t>a</a:t>
            </a:r>
            <a:r>
              <a:rPr sz="1125" i="1" spc="22" baseline="-14814" dirty="0">
                <a:latin typeface="Courier New"/>
                <a:cs typeface="Courier New"/>
              </a:rPr>
              <a:t>n</a:t>
            </a:r>
            <a:r>
              <a:rPr sz="1150" i="1" spc="15" dirty="0">
                <a:latin typeface="Courier New"/>
                <a:cs typeface="Courier New"/>
              </a:rPr>
              <a:t>.</a:t>
            </a:r>
            <a:endParaRPr sz="1150">
              <a:latin typeface="Courier New"/>
              <a:cs typeface="Courier New"/>
            </a:endParaRPr>
          </a:p>
          <a:p>
            <a:pPr marL="207010" marR="327025">
              <a:lnSpc>
                <a:spcPts val="1330"/>
              </a:lnSpc>
              <a:spcBef>
                <a:spcPts val="50"/>
              </a:spcBef>
            </a:pPr>
            <a:r>
              <a:rPr sz="1150" i="1" spc="20" dirty="0">
                <a:latin typeface="Courier New"/>
                <a:cs typeface="Courier New"/>
              </a:rPr>
              <a:t>Elemen terbesar akan disimpan di dalam maks.  Masukan: </a:t>
            </a:r>
            <a:r>
              <a:rPr sz="1150" i="1" spc="15" dirty="0">
                <a:latin typeface="Courier New"/>
                <a:cs typeface="Courier New"/>
              </a:rPr>
              <a:t>a</a:t>
            </a:r>
            <a:r>
              <a:rPr sz="1125" i="1" spc="22" baseline="-14814" dirty="0">
                <a:latin typeface="Courier New"/>
                <a:cs typeface="Courier New"/>
              </a:rPr>
              <a:t>1</a:t>
            </a:r>
            <a:r>
              <a:rPr sz="1150" i="1" spc="15" dirty="0">
                <a:latin typeface="Courier New"/>
                <a:cs typeface="Courier New"/>
              </a:rPr>
              <a:t>, a</a:t>
            </a:r>
            <a:r>
              <a:rPr sz="1125" i="1" spc="22" baseline="-14814" dirty="0">
                <a:latin typeface="Courier New"/>
                <a:cs typeface="Courier New"/>
              </a:rPr>
              <a:t>2</a:t>
            </a:r>
            <a:r>
              <a:rPr sz="1150" i="1" spc="15" dirty="0">
                <a:latin typeface="Courier New"/>
                <a:cs typeface="Courier New"/>
              </a:rPr>
              <a:t>, </a:t>
            </a:r>
            <a:r>
              <a:rPr sz="1150" i="1" spc="25" dirty="0">
                <a:latin typeface="Courier New"/>
                <a:cs typeface="Courier New"/>
              </a:rPr>
              <a:t>...,</a:t>
            </a:r>
            <a:r>
              <a:rPr sz="1150" i="1" spc="45" dirty="0">
                <a:latin typeface="Courier New"/>
                <a:cs typeface="Courier New"/>
              </a:rPr>
              <a:t> </a:t>
            </a:r>
            <a:r>
              <a:rPr sz="1150" i="1" spc="20" dirty="0">
                <a:latin typeface="Courier New"/>
                <a:cs typeface="Courier New"/>
              </a:rPr>
              <a:t>a</a:t>
            </a:r>
            <a:r>
              <a:rPr sz="1125" i="1" spc="30" baseline="-14814" dirty="0">
                <a:latin typeface="Courier New"/>
                <a:cs typeface="Courier New"/>
              </a:rPr>
              <a:t>n</a:t>
            </a:r>
            <a:endParaRPr sz="1125" baseline="-14814">
              <a:latin typeface="Courier New"/>
              <a:cs typeface="Courier New"/>
            </a:endParaRPr>
          </a:p>
          <a:p>
            <a:pPr marL="207010">
              <a:lnSpc>
                <a:spcPts val="1235"/>
              </a:lnSpc>
            </a:pPr>
            <a:r>
              <a:rPr sz="1150" i="1" spc="20" dirty="0">
                <a:latin typeface="Courier New"/>
                <a:cs typeface="Courier New"/>
              </a:rPr>
              <a:t>Keluaran: maks (nilai</a:t>
            </a:r>
            <a:r>
              <a:rPr sz="1150" i="1" spc="35" dirty="0">
                <a:latin typeface="Courier New"/>
                <a:cs typeface="Courier New"/>
              </a:rPr>
              <a:t> </a:t>
            </a:r>
            <a:r>
              <a:rPr sz="1150" i="1" spc="20" dirty="0">
                <a:latin typeface="Courier New"/>
                <a:cs typeface="Courier New"/>
              </a:rPr>
              <a:t>terbesar)</a:t>
            </a:r>
            <a:endParaRPr sz="1150">
              <a:latin typeface="Courier New"/>
              <a:cs typeface="Courier New"/>
            </a:endParaRPr>
          </a:p>
          <a:p>
            <a:pPr marL="25400">
              <a:lnSpc>
                <a:spcPts val="1295"/>
              </a:lnSpc>
            </a:pPr>
            <a:r>
              <a:rPr sz="1150" i="1" spc="20" dirty="0">
                <a:latin typeface="Courier New"/>
                <a:cs typeface="Courier New"/>
              </a:rPr>
              <a:t>}</a:t>
            </a:r>
            <a:endParaRPr sz="1150">
              <a:latin typeface="Courier New"/>
              <a:cs typeface="Courier New"/>
            </a:endParaRPr>
          </a:p>
          <a:p>
            <a:pPr marL="25400">
              <a:lnSpc>
                <a:spcPts val="1310"/>
              </a:lnSpc>
            </a:pPr>
            <a:r>
              <a:rPr sz="1150" b="1" spc="20" dirty="0">
                <a:latin typeface="Courier New"/>
                <a:cs typeface="Courier New"/>
              </a:rPr>
              <a:t>Deklarasi</a:t>
            </a:r>
            <a:endParaRPr sz="1150">
              <a:latin typeface="Courier New"/>
              <a:cs typeface="Courier New"/>
            </a:endParaRPr>
          </a:p>
          <a:p>
            <a:pPr marL="297815">
              <a:lnSpc>
                <a:spcPts val="1360"/>
              </a:lnSpc>
            </a:pPr>
            <a:r>
              <a:rPr sz="1150" spc="20" dirty="0">
                <a:latin typeface="Courier New"/>
                <a:cs typeface="Courier New"/>
              </a:rPr>
              <a:t>k :</a:t>
            </a:r>
            <a:r>
              <a:rPr sz="1150" spc="30" dirty="0">
                <a:latin typeface="Courier New"/>
                <a:cs typeface="Courier New"/>
              </a:rPr>
              <a:t> </a:t>
            </a:r>
            <a:r>
              <a:rPr sz="11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integer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6483" y="2894102"/>
            <a:ext cx="2034539" cy="18561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0"/>
              </a:spcBef>
            </a:pPr>
            <a:r>
              <a:rPr sz="1150" b="1" spc="20" dirty="0">
                <a:latin typeface="Courier New"/>
                <a:cs typeface="Courier New"/>
              </a:rPr>
              <a:t>Algoritma</a:t>
            </a:r>
            <a:endParaRPr sz="1150">
              <a:latin typeface="Courier New"/>
              <a:cs typeface="Courier New"/>
            </a:endParaRPr>
          </a:p>
          <a:p>
            <a:pPr marL="297815" marR="1064260">
              <a:lnSpc>
                <a:spcPct val="109900"/>
              </a:lnSpc>
              <a:spcBef>
                <a:spcPts val="20"/>
              </a:spcBef>
            </a:pPr>
            <a:r>
              <a:rPr sz="1150" spc="20" dirty="0">
                <a:latin typeface="Courier New"/>
                <a:cs typeface="Courier New"/>
              </a:rPr>
              <a:t>mak</a:t>
            </a:r>
            <a:r>
              <a:rPr sz="1150" spc="25" dirty="0">
                <a:latin typeface="Courier New"/>
                <a:cs typeface="Courier New"/>
              </a:rPr>
              <a:t>s</a:t>
            </a:r>
            <a:r>
              <a:rPr sz="1150" spc="35" dirty="0">
                <a:latin typeface="Symbol"/>
                <a:cs typeface="Symbol"/>
              </a:rPr>
              <a:t></a:t>
            </a:r>
            <a:r>
              <a:rPr sz="1150" spc="20" dirty="0">
                <a:latin typeface="Courier New"/>
                <a:cs typeface="Courier New"/>
              </a:rPr>
              <a:t>a</a:t>
            </a:r>
            <a:r>
              <a:rPr sz="1125" spc="15" baseline="-14814" dirty="0">
                <a:latin typeface="Courier New"/>
                <a:cs typeface="Courier New"/>
              </a:rPr>
              <a:t>1  </a:t>
            </a:r>
            <a:r>
              <a:rPr sz="1150" spc="25" dirty="0">
                <a:latin typeface="Courier New"/>
                <a:cs typeface="Courier New"/>
              </a:rPr>
              <a:t>k</a:t>
            </a:r>
            <a:r>
              <a:rPr sz="1150" spc="25" dirty="0">
                <a:latin typeface="Symbol"/>
                <a:cs typeface="Symbol"/>
              </a:rPr>
              <a:t></a:t>
            </a:r>
            <a:r>
              <a:rPr sz="1150" spc="25" dirty="0">
                <a:latin typeface="Courier New"/>
                <a:cs typeface="Courier New"/>
              </a:rPr>
              <a:t>2</a:t>
            </a:r>
            <a:endParaRPr sz="1150">
              <a:latin typeface="Courier New"/>
              <a:cs typeface="Courier New"/>
            </a:endParaRPr>
          </a:p>
          <a:p>
            <a:pPr marL="297815">
              <a:lnSpc>
                <a:spcPts val="1350"/>
              </a:lnSpc>
              <a:spcBef>
                <a:spcPts val="135"/>
              </a:spcBef>
            </a:pPr>
            <a:r>
              <a:rPr sz="11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while</a:t>
            </a:r>
            <a:r>
              <a:rPr sz="1150" spc="20" dirty="0">
                <a:latin typeface="Courier New"/>
                <a:cs typeface="Courier New"/>
              </a:rPr>
              <a:t> k </a:t>
            </a:r>
            <a:r>
              <a:rPr sz="1150" spc="20" dirty="0">
                <a:latin typeface="Symbol"/>
                <a:cs typeface="Symbol"/>
              </a:rPr>
              <a:t>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Courier New"/>
                <a:cs typeface="Courier New"/>
              </a:rPr>
              <a:t>n</a:t>
            </a:r>
            <a:r>
              <a:rPr sz="1150" spc="-195" dirty="0">
                <a:latin typeface="Courier New"/>
                <a:cs typeface="Courier New"/>
              </a:rPr>
              <a:t> </a:t>
            </a:r>
            <a:r>
              <a:rPr sz="11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do</a:t>
            </a:r>
            <a:endParaRPr sz="1150">
              <a:latin typeface="Courier New"/>
              <a:cs typeface="Courier New"/>
            </a:endParaRPr>
          </a:p>
          <a:p>
            <a:pPr marL="480059">
              <a:lnSpc>
                <a:spcPts val="1350"/>
              </a:lnSpc>
            </a:pPr>
            <a:r>
              <a:rPr sz="11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if</a:t>
            </a:r>
            <a:r>
              <a:rPr sz="1150" spc="20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a</a:t>
            </a:r>
            <a:r>
              <a:rPr sz="1125" spc="22" baseline="-14814" dirty="0">
                <a:latin typeface="Courier New"/>
                <a:cs typeface="Courier New"/>
              </a:rPr>
              <a:t>k </a:t>
            </a:r>
            <a:r>
              <a:rPr sz="1150" spc="20" dirty="0">
                <a:latin typeface="Courier New"/>
                <a:cs typeface="Courier New"/>
              </a:rPr>
              <a:t>&gt; maks</a:t>
            </a:r>
            <a:r>
              <a:rPr sz="1150" spc="-229" dirty="0">
                <a:latin typeface="Courier New"/>
                <a:cs typeface="Courier New"/>
              </a:rPr>
              <a:t> </a:t>
            </a:r>
            <a:r>
              <a:rPr sz="11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then</a:t>
            </a:r>
            <a:endParaRPr sz="1150">
              <a:latin typeface="Courier New"/>
              <a:cs typeface="Courier New"/>
            </a:endParaRPr>
          </a:p>
          <a:p>
            <a:pPr marL="480059" marR="608965" indent="273050">
              <a:lnSpc>
                <a:spcPct val="102400"/>
              </a:lnSpc>
              <a:spcBef>
                <a:spcPts val="90"/>
              </a:spcBef>
            </a:pPr>
            <a:r>
              <a:rPr sz="1150" spc="20" dirty="0">
                <a:latin typeface="Courier New"/>
                <a:cs typeface="Courier New"/>
              </a:rPr>
              <a:t>maks</a:t>
            </a:r>
            <a:r>
              <a:rPr sz="1150" spc="35" dirty="0">
                <a:latin typeface="Symbol"/>
                <a:cs typeface="Symbol"/>
              </a:rPr>
              <a:t></a:t>
            </a:r>
            <a:r>
              <a:rPr sz="1150" spc="20" dirty="0">
                <a:latin typeface="Courier New"/>
                <a:cs typeface="Courier New"/>
              </a:rPr>
              <a:t>a</a:t>
            </a:r>
            <a:r>
              <a:rPr sz="1125" spc="15" baseline="-14814" dirty="0">
                <a:latin typeface="Courier New"/>
                <a:cs typeface="Courier New"/>
              </a:rPr>
              <a:t>k  </a:t>
            </a:r>
            <a:r>
              <a:rPr sz="11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endif </a:t>
            </a:r>
            <a:r>
              <a:rPr sz="1150" spc="20" dirty="0">
                <a:latin typeface="Courier New"/>
                <a:cs typeface="Courier New"/>
              </a:rPr>
              <a:t> </a:t>
            </a:r>
            <a:r>
              <a:rPr sz="1150" spc="25" dirty="0">
                <a:latin typeface="Courier New"/>
                <a:cs typeface="Courier New"/>
              </a:rPr>
              <a:t>i</a:t>
            </a:r>
            <a:r>
              <a:rPr sz="1150" spc="25" dirty="0">
                <a:latin typeface="Symbol"/>
                <a:cs typeface="Symbol"/>
              </a:rPr>
              <a:t></a:t>
            </a:r>
            <a:r>
              <a:rPr sz="1150" spc="25" dirty="0">
                <a:latin typeface="Courier New"/>
                <a:cs typeface="Courier New"/>
              </a:rPr>
              <a:t>i+1</a:t>
            </a:r>
            <a:endParaRPr sz="1150">
              <a:latin typeface="Courier New"/>
              <a:cs typeface="Courier New"/>
            </a:endParaRPr>
          </a:p>
          <a:p>
            <a:pPr marL="297815">
              <a:lnSpc>
                <a:spcPts val="1305"/>
              </a:lnSpc>
            </a:pPr>
            <a:r>
              <a:rPr sz="11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endwhile</a:t>
            </a:r>
            <a:endParaRPr sz="1150">
              <a:latin typeface="Courier New"/>
              <a:cs typeface="Courier New"/>
            </a:endParaRPr>
          </a:p>
          <a:p>
            <a:pPr marL="297815">
              <a:lnSpc>
                <a:spcPts val="1360"/>
              </a:lnSpc>
            </a:pPr>
            <a:r>
              <a:rPr sz="1150" i="1" spc="20" dirty="0">
                <a:latin typeface="Courier New"/>
                <a:cs typeface="Courier New"/>
              </a:rPr>
              <a:t>{ k &gt; n</a:t>
            </a:r>
            <a:r>
              <a:rPr sz="1150" i="1" spc="15" dirty="0">
                <a:latin typeface="Courier New"/>
                <a:cs typeface="Courier New"/>
              </a:rPr>
              <a:t> </a:t>
            </a:r>
            <a:r>
              <a:rPr sz="1150" i="1" spc="20" dirty="0">
                <a:latin typeface="Courier New"/>
                <a:cs typeface="Courier New"/>
              </a:rPr>
              <a:t>}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7241" y="974251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0"/>
                </a:moveTo>
                <a:lnTo>
                  <a:pt x="0" y="5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7241" y="974251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0"/>
                </a:moveTo>
                <a:lnTo>
                  <a:pt x="0" y="5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3612" y="976902"/>
            <a:ext cx="6660515" cy="0"/>
          </a:xfrm>
          <a:custGeom>
            <a:avLst/>
            <a:gdLst/>
            <a:ahLst/>
            <a:cxnLst/>
            <a:rect l="l" t="t" r="r" b="b"/>
            <a:pathLst>
              <a:path w="6660515">
                <a:moveTo>
                  <a:pt x="0" y="0"/>
                </a:moveTo>
                <a:lnTo>
                  <a:pt x="6660313" y="0"/>
                </a:lnTo>
              </a:path>
            </a:pathLst>
          </a:custGeom>
          <a:ln w="7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4522" y="974251"/>
            <a:ext cx="6658609" cy="0"/>
          </a:xfrm>
          <a:custGeom>
            <a:avLst/>
            <a:gdLst/>
            <a:ahLst/>
            <a:cxnLst/>
            <a:rect l="l" t="t" r="r" b="b"/>
            <a:pathLst>
              <a:path w="6658609">
                <a:moveTo>
                  <a:pt x="0" y="0"/>
                </a:moveTo>
                <a:lnTo>
                  <a:pt x="66584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4835" y="974251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0"/>
                </a:moveTo>
                <a:lnTo>
                  <a:pt x="0" y="5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4835" y="974251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0"/>
                </a:moveTo>
                <a:lnTo>
                  <a:pt x="0" y="5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9971" y="973219"/>
            <a:ext cx="0" cy="3915410"/>
          </a:xfrm>
          <a:custGeom>
            <a:avLst/>
            <a:gdLst/>
            <a:ahLst/>
            <a:cxnLst/>
            <a:rect l="l" t="t" r="r" b="b"/>
            <a:pathLst>
              <a:path h="3915410">
                <a:moveTo>
                  <a:pt x="0" y="0"/>
                </a:moveTo>
                <a:lnTo>
                  <a:pt x="0" y="3915132"/>
                </a:lnTo>
              </a:path>
            </a:pathLst>
          </a:custGeom>
          <a:ln w="72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7241" y="981322"/>
            <a:ext cx="0" cy="3899535"/>
          </a:xfrm>
          <a:custGeom>
            <a:avLst/>
            <a:gdLst/>
            <a:ahLst/>
            <a:cxnLst/>
            <a:rect l="l" t="t" r="r" b="b"/>
            <a:pathLst>
              <a:path h="3899535">
                <a:moveTo>
                  <a:pt x="0" y="0"/>
                </a:moveTo>
                <a:lnTo>
                  <a:pt x="0" y="38990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7241" y="4882164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7241" y="4882164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3612" y="4884816"/>
            <a:ext cx="6660515" cy="0"/>
          </a:xfrm>
          <a:custGeom>
            <a:avLst/>
            <a:gdLst/>
            <a:ahLst/>
            <a:cxnLst/>
            <a:rect l="l" t="t" r="r" b="b"/>
            <a:pathLst>
              <a:path w="6660515">
                <a:moveTo>
                  <a:pt x="0" y="0"/>
                </a:moveTo>
                <a:lnTo>
                  <a:pt x="6660313" y="0"/>
                </a:lnTo>
              </a:path>
            </a:pathLst>
          </a:custGeom>
          <a:ln w="7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4522" y="4882164"/>
            <a:ext cx="6658609" cy="0"/>
          </a:xfrm>
          <a:custGeom>
            <a:avLst/>
            <a:gdLst/>
            <a:ahLst/>
            <a:cxnLst/>
            <a:rect l="l" t="t" r="r" b="b"/>
            <a:pathLst>
              <a:path w="6658609">
                <a:moveTo>
                  <a:pt x="0" y="0"/>
                </a:moveTo>
                <a:lnTo>
                  <a:pt x="66584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27566" y="973219"/>
            <a:ext cx="0" cy="3915410"/>
          </a:xfrm>
          <a:custGeom>
            <a:avLst/>
            <a:gdLst/>
            <a:ahLst/>
            <a:cxnLst/>
            <a:rect l="l" t="t" r="r" b="b"/>
            <a:pathLst>
              <a:path h="3915410">
                <a:moveTo>
                  <a:pt x="0" y="0"/>
                </a:moveTo>
                <a:lnTo>
                  <a:pt x="0" y="3915132"/>
                </a:lnTo>
              </a:path>
            </a:pathLst>
          </a:custGeom>
          <a:ln w="72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24835" y="981322"/>
            <a:ext cx="0" cy="3899535"/>
          </a:xfrm>
          <a:custGeom>
            <a:avLst/>
            <a:gdLst/>
            <a:ahLst/>
            <a:cxnLst/>
            <a:rect l="l" t="t" r="r" b="b"/>
            <a:pathLst>
              <a:path h="3899535">
                <a:moveTo>
                  <a:pt x="0" y="0"/>
                </a:moveTo>
                <a:lnTo>
                  <a:pt x="0" y="38990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24835" y="4882164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24835" y="4882164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47271" y="5022381"/>
            <a:ext cx="6908165" cy="11550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1850" spc="20" dirty="0">
                <a:latin typeface="Times New Roman"/>
                <a:cs typeface="Times New Roman"/>
              </a:rPr>
              <a:t>Kompleksitas </a:t>
            </a:r>
            <a:r>
              <a:rPr sz="1850" spc="25" dirty="0">
                <a:latin typeface="Times New Roman"/>
                <a:cs typeface="Times New Roman"/>
              </a:rPr>
              <a:t>waktu </a:t>
            </a:r>
            <a:r>
              <a:rPr sz="1850" spc="20" dirty="0">
                <a:latin typeface="Times New Roman"/>
                <a:cs typeface="Times New Roman"/>
              </a:rPr>
              <a:t>algoritma </a:t>
            </a:r>
            <a:r>
              <a:rPr sz="1850" spc="25" dirty="0">
                <a:latin typeface="Times New Roman"/>
                <a:cs typeface="Times New Roman"/>
              </a:rPr>
              <a:t>dihitung berdasarkan </a:t>
            </a:r>
            <a:r>
              <a:rPr sz="1850" spc="20" dirty="0">
                <a:latin typeface="Times New Roman"/>
                <a:cs typeface="Times New Roman"/>
              </a:rPr>
              <a:t>jumlah operasi  </a:t>
            </a:r>
            <a:r>
              <a:rPr sz="1850" spc="25" dirty="0">
                <a:latin typeface="Times New Roman"/>
                <a:cs typeface="Times New Roman"/>
              </a:rPr>
              <a:t>perbandingan </a:t>
            </a:r>
            <a:r>
              <a:rPr sz="1850" spc="20" dirty="0">
                <a:latin typeface="Times New Roman"/>
                <a:cs typeface="Times New Roman"/>
              </a:rPr>
              <a:t>elemen </a:t>
            </a:r>
            <a:r>
              <a:rPr sz="1850" spc="15" dirty="0">
                <a:latin typeface="Times New Roman"/>
                <a:cs typeface="Times New Roman"/>
              </a:rPr>
              <a:t>larik </a:t>
            </a:r>
            <a:r>
              <a:rPr sz="1850" spc="30" dirty="0">
                <a:latin typeface="Times New Roman"/>
                <a:cs typeface="Times New Roman"/>
              </a:rPr>
              <a:t>(</a:t>
            </a:r>
            <a:r>
              <a:rPr sz="1850" spc="30" dirty="0">
                <a:latin typeface="Courier New"/>
                <a:cs typeface="Courier New"/>
              </a:rPr>
              <a:t>A[i] &gt;</a:t>
            </a:r>
            <a:r>
              <a:rPr sz="1850" spc="35" dirty="0">
                <a:latin typeface="Courier New"/>
                <a:cs typeface="Courier New"/>
              </a:rPr>
              <a:t> </a:t>
            </a:r>
            <a:r>
              <a:rPr sz="1850" spc="25" dirty="0">
                <a:latin typeface="Courier New"/>
                <a:cs typeface="Courier New"/>
              </a:rPr>
              <a:t>maks</a:t>
            </a:r>
            <a:r>
              <a:rPr sz="1850" spc="25" dirty="0">
                <a:latin typeface="Times New Roman"/>
                <a:cs typeface="Times New Roman"/>
              </a:rPr>
              <a:t>).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20" dirty="0">
                <a:latin typeface="Times New Roman"/>
                <a:cs typeface="Times New Roman"/>
              </a:rPr>
              <a:t>Kompleksitas </a:t>
            </a:r>
            <a:r>
              <a:rPr sz="1850" spc="30" dirty="0">
                <a:latin typeface="Times New Roman"/>
                <a:cs typeface="Times New Roman"/>
              </a:rPr>
              <a:t>waktu </a:t>
            </a:r>
            <a:r>
              <a:rPr sz="1850" spc="30" dirty="0">
                <a:latin typeface="Courier New"/>
                <a:cs typeface="Courier New"/>
              </a:rPr>
              <a:t>CariElemenTerbesar</a:t>
            </a:r>
            <a:r>
              <a:rPr sz="1850" spc="-675" dirty="0">
                <a:latin typeface="Courier New"/>
                <a:cs typeface="Courier New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: </a:t>
            </a:r>
            <a:r>
              <a:rPr sz="1850" i="1" spc="25" dirty="0">
                <a:latin typeface="Times New Roman"/>
                <a:cs typeface="Times New Roman"/>
              </a:rPr>
              <a:t>T</a:t>
            </a:r>
            <a:r>
              <a:rPr sz="1850" spc="25" dirty="0">
                <a:latin typeface="Times New Roman"/>
                <a:cs typeface="Times New Roman"/>
              </a:rPr>
              <a:t>(</a:t>
            </a:r>
            <a:r>
              <a:rPr sz="1850" i="1" spc="25" dirty="0">
                <a:latin typeface="Times New Roman"/>
                <a:cs typeface="Times New Roman"/>
              </a:rPr>
              <a:t>n</a:t>
            </a:r>
            <a:r>
              <a:rPr sz="1850" spc="25" dirty="0">
                <a:latin typeface="Times New Roman"/>
                <a:cs typeface="Times New Roman"/>
              </a:rPr>
              <a:t>) </a:t>
            </a:r>
            <a:r>
              <a:rPr sz="1850" spc="30" dirty="0">
                <a:latin typeface="Times New Roman"/>
                <a:cs typeface="Times New Roman"/>
              </a:rPr>
              <a:t>= </a:t>
            </a:r>
            <a:r>
              <a:rPr sz="1850" i="1" spc="25" dirty="0">
                <a:latin typeface="Times New Roman"/>
                <a:cs typeface="Times New Roman"/>
              </a:rPr>
              <a:t>n </a:t>
            </a:r>
            <a:r>
              <a:rPr sz="1850" spc="25" dirty="0">
                <a:latin typeface="Times New Roman"/>
                <a:cs typeface="Times New Roman"/>
              </a:rPr>
              <a:t>– </a:t>
            </a:r>
            <a:r>
              <a:rPr sz="1850" spc="20" dirty="0">
                <a:latin typeface="Times New Roman"/>
                <a:cs typeface="Times New Roman"/>
              </a:rPr>
              <a:t>1.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140" y="1685518"/>
            <a:ext cx="7658100" cy="271869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3200" spc="-5" dirty="0">
                <a:latin typeface="Perpetua"/>
                <a:cs typeface="Perpetua"/>
              </a:rPr>
              <a:t>Kompleksitas </a:t>
            </a:r>
            <a:r>
              <a:rPr sz="3200" spc="-10" dirty="0">
                <a:latin typeface="Perpetua"/>
                <a:cs typeface="Perpetua"/>
              </a:rPr>
              <a:t>waktu </a:t>
            </a:r>
            <a:r>
              <a:rPr sz="3200" dirty="0">
                <a:latin typeface="Perpetua"/>
                <a:cs typeface="Perpetua"/>
              </a:rPr>
              <a:t>dibedakan </a:t>
            </a:r>
            <a:r>
              <a:rPr sz="3200" spc="-5" dirty="0">
                <a:latin typeface="Perpetua"/>
                <a:cs typeface="Perpetua"/>
              </a:rPr>
              <a:t>atas </a:t>
            </a:r>
            <a:r>
              <a:rPr sz="3200" dirty="0">
                <a:latin typeface="Perpetua"/>
                <a:cs typeface="Perpetua"/>
              </a:rPr>
              <a:t>tiga macam</a:t>
            </a:r>
            <a:r>
              <a:rPr sz="3200" spc="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:</a:t>
            </a:r>
          </a:p>
          <a:p>
            <a:pPr marL="311150" indent="-27368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311785" algn="l"/>
              </a:tabLst>
            </a:pPr>
            <a:r>
              <a:rPr sz="3200" i="1" dirty="0">
                <a:latin typeface="Perpetua"/>
                <a:cs typeface="Perpetua"/>
              </a:rPr>
              <a:t>T</a:t>
            </a:r>
            <a:r>
              <a:rPr sz="3150" i="1" baseline="-21164" dirty="0">
                <a:latin typeface="Perpetua"/>
                <a:cs typeface="Perpetua"/>
              </a:rPr>
              <a:t>max</a:t>
            </a:r>
            <a:r>
              <a:rPr sz="3200" i="1" dirty="0">
                <a:latin typeface="Perpetua"/>
                <a:cs typeface="Perpetua"/>
              </a:rPr>
              <a:t>(n) </a:t>
            </a:r>
            <a:r>
              <a:rPr sz="3200" dirty="0">
                <a:latin typeface="Perpetua"/>
                <a:cs typeface="Perpetua"/>
              </a:rPr>
              <a:t>: </a:t>
            </a:r>
            <a:r>
              <a:rPr sz="3200" spc="-5" dirty="0">
                <a:latin typeface="Perpetua"/>
                <a:cs typeface="Perpetua"/>
              </a:rPr>
              <a:t>kompleksitas </a:t>
            </a:r>
            <a:r>
              <a:rPr sz="3200" spc="-15" dirty="0">
                <a:latin typeface="Perpetua"/>
                <a:cs typeface="Perpetua"/>
              </a:rPr>
              <a:t>waktu </a:t>
            </a:r>
            <a:r>
              <a:rPr sz="3200" spc="-5" dirty="0">
                <a:latin typeface="Perpetua"/>
                <a:cs typeface="Perpetua"/>
              </a:rPr>
              <a:t>untuk </a:t>
            </a:r>
            <a:r>
              <a:rPr sz="3200" dirty="0">
                <a:latin typeface="Perpetua"/>
                <a:cs typeface="Perpetua"/>
              </a:rPr>
              <a:t>kasus</a:t>
            </a:r>
            <a:r>
              <a:rPr sz="3200" spc="-75" dirty="0">
                <a:latin typeface="Perpetua"/>
                <a:cs typeface="Perpetua"/>
              </a:rPr>
              <a:t> </a:t>
            </a:r>
            <a:r>
              <a:rPr sz="3200" spc="5" dirty="0">
                <a:latin typeface="Perpetua"/>
                <a:cs typeface="Perpetua"/>
              </a:rPr>
              <a:t>terburuk</a:t>
            </a:r>
            <a:endParaRPr sz="3200" dirty="0">
              <a:latin typeface="Perpetua"/>
              <a:cs typeface="Perpetua"/>
            </a:endParaRPr>
          </a:p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latin typeface="Perpetua"/>
                <a:cs typeface="Perpetua"/>
              </a:rPr>
              <a:t>(worst </a:t>
            </a:r>
            <a:r>
              <a:rPr sz="3200" i="1" dirty="0">
                <a:latin typeface="Perpetua"/>
                <a:cs typeface="Perpetua"/>
              </a:rPr>
              <a:t>case),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Perpetua"/>
                <a:cs typeface="Perpetua"/>
              </a:rPr>
              <a:t>kebutuhan waktu</a:t>
            </a:r>
            <a:r>
              <a:rPr sz="3200" spc="-355" dirty="0">
                <a:latin typeface="Perpetua"/>
                <a:cs typeface="Perpetua"/>
              </a:rPr>
              <a:t> </a:t>
            </a:r>
            <a:r>
              <a:rPr sz="3200" spc="-5" dirty="0">
                <a:latin typeface="Perpetua"/>
                <a:cs typeface="Perpetua"/>
              </a:rPr>
              <a:t>maksimum.</a:t>
            </a:r>
            <a:endParaRPr sz="3200" dirty="0">
              <a:latin typeface="Perpetua"/>
              <a:cs typeface="Perpetua"/>
            </a:endParaRPr>
          </a:p>
          <a:p>
            <a:pPr marL="311150" indent="-273685">
              <a:lnSpc>
                <a:spcPct val="100000"/>
              </a:lnSpc>
              <a:spcBef>
                <a:spcPts val="505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311785" algn="l"/>
              </a:tabLst>
            </a:pPr>
            <a:r>
              <a:rPr sz="3200" i="1" dirty="0">
                <a:latin typeface="Perpetua"/>
                <a:cs typeface="Perpetua"/>
              </a:rPr>
              <a:t>T</a:t>
            </a:r>
            <a:r>
              <a:rPr sz="3150" i="1" baseline="-21164" dirty="0">
                <a:latin typeface="Perpetua"/>
                <a:cs typeface="Perpetua"/>
              </a:rPr>
              <a:t>min</a:t>
            </a:r>
            <a:r>
              <a:rPr sz="3200" i="1" dirty="0">
                <a:latin typeface="Perpetua"/>
                <a:cs typeface="Perpetua"/>
              </a:rPr>
              <a:t>(n) </a:t>
            </a:r>
            <a:r>
              <a:rPr sz="3200" dirty="0">
                <a:latin typeface="Perpetua"/>
                <a:cs typeface="Perpetua"/>
              </a:rPr>
              <a:t>: </a:t>
            </a:r>
            <a:r>
              <a:rPr sz="3200" spc="-10" dirty="0">
                <a:latin typeface="Perpetua"/>
                <a:cs typeface="Perpetua"/>
              </a:rPr>
              <a:t>kompleksitas waktu </a:t>
            </a:r>
            <a:r>
              <a:rPr sz="3200" dirty="0">
                <a:latin typeface="Perpetua"/>
                <a:cs typeface="Perpetua"/>
              </a:rPr>
              <a:t>untuk kasus</a:t>
            </a:r>
            <a:r>
              <a:rPr sz="3200" spc="-11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terbaik</a:t>
            </a:r>
          </a:p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sz="3200" i="1" dirty="0">
                <a:latin typeface="Perpetua"/>
                <a:cs typeface="Perpetua"/>
              </a:rPr>
              <a:t>(best case),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Perpetua"/>
                <a:cs typeface="Perpetua"/>
              </a:rPr>
              <a:t>kebutuhan waktu</a:t>
            </a:r>
            <a:r>
              <a:rPr sz="3200" spc="-7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minimum.</a:t>
            </a:r>
            <a:endParaRPr sz="32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22" y="388590"/>
            <a:ext cx="457708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10" dirty="0">
                <a:latin typeface="Times New Roman"/>
                <a:cs typeface="Times New Roman"/>
              </a:rPr>
              <a:t>Contoh 3. </a:t>
            </a:r>
            <a:r>
              <a:rPr sz="2200" spc="10" dirty="0">
                <a:latin typeface="Times New Roman"/>
                <a:cs typeface="Times New Roman"/>
              </a:rPr>
              <a:t>Algoritma </a:t>
            </a:r>
            <a:r>
              <a:rPr sz="2200" i="1" spc="10" dirty="0">
                <a:latin typeface="Times New Roman"/>
                <a:cs typeface="Times New Roman"/>
              </a:rPr>
              <a:t>sequential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i="1" spc="15" dirty="0">
                <a:latin typeface="Times New Roman"/>
                <a:cs typeface="Times New Roman"/>
              </a:rPr>
              <a:t>search</a:t>
            </a:r>
            <a:r>
              <a:rPr sz="2200" spc="1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593" y="1128955"/>
            <a:ext cx="7810500" cy="1243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ts val="1595"/>
              </a:lnSpc>
              <a:spcBef>
                <a:spcPts val="140"/>
              </a:spcBef>
            </a:pP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procedure</a:t>
            </a:r>
            <a:r>
              <a:rPr sz="1350" spc="20" dirty="0">
                <a:latin typeface="Courier New"/>
                <a:cs typeface="Courier New"/>
              </a:rPr>
              <a:t> PencarianBeruntun(</a:t>
            </a: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input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spc="10" dirty="0">
                <a:latin typeface="Courier New"/>
                <a:cs typeface="Courier New"/>
              </a:rPr>
              <a:t>a</a:t>
            </a:r>
            <a:r>
              <a:rPr sz="1350" spc="15" baseline="-12345" dirty="0">
                <a:latin typeface="Courier New"/>
                <a:cs typeface="Courier New"/>
              </a:rPr>
              <a:t>1</a:t>
            </a:r>
            <a:r>
              <a:rPr sz="1350" spc="10" dirty="0">
                <a:latin typeface="Courier New"/>
                <a:cs typeface="Courier New"/>
              </a:rPr>
              <a:t>, a</a:t>
            </a:r>
            <a:r>
              <a:rPr sz="1350" spc="15" baseline="-12345" dirty="0">
                <a:latin typeface="Courier New"/>
                <a:cs typeface="Courier New"/>
              </a:rPr>
              <a:t>2</a:t>
            </a:r>
            <a:r>
              <a:rPr sz="1350" spc="10" dirty="0">
                <a:latin typeface="Courier New"/>
                <a:cs typeface="Courier New"/>
              </a:rPr>
              <a:t>, </a:t>
            </a:r>
            <a:r>
              <a:rPr sz="1350" spc="20" dirty="0">
                <a:latin typeface="Courier New"/>
                <a:cs typeface="Courier New"/>
              </a:rPr>
              <a:t>..., </a:t>
            </a:r>
            <a:r>
              <a:rPr sz="1350" spc="15" dirty="0">
                <a:latin typeface="Courier New"/>
                <a:cs typeface="Courier New"/>
              </a:rPr>
              <a:t>a</a:t>
            </a:r>
            <a:r>
              <a:rPr sz="1350" spc="22" baseline="-12345" dirty="0">
                <a:latin typeface="Courier New"/>
                <a:cs typeface="Courier New"/>
              </a:rPr>
              <a:t>n </a:t>
            </a:r>
            <a:r>
              <a:rPr sz="1350" spc="20" dirty="0">
                <a:latin typeface="Courier New"/>
                <a:cs typeface="Courier New"/>
              </a:rPr>
              <a:t>: </a:t>
            </a: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integer</a:t>
            </a:r>
            <a:r>
              <a:rPr sz="1350" spc="20" dirty="0">
                <a:latin typeface="Courier New"/>
                <a:cs typeface="Courier New"/>
              </a:rPr>
              <a:t>, x :</a:t>
            </a:r>
            <a:r>
              <a:rPr sz="1350" spc="-15" dirty="0">
                <a:latin typeface="Courier New"/>
                <a:cs typeface="Courier New"/>
              </a:rPr>
              <a:t> </a:t>
            </a: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integer</a:t>
            </a:r>
            <a:r>
              <a:rPr sz="1350" spc="20" dirty="0">
                <a:latin typeface="Courier New"/>
                <a:cs typeface="Courier New"/>
              </a:rPr>
              <a:t>,</a:t>
            </a:r>
            <a:endParaRPr sz="1350">
              <a:latin typeface="Courier New"/>
              <a:cs typeface="Courier New"/>
            </a:endParaRPr>
          </a:p>
          <a:p>
            <a:pPr marL="3027680">
              <a:lnSpc>
                <a:spcPts val="1555"/>
              </a:lnSpc>
            </a:pP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output</a:t>
            </a:r>
            <a:r>
              <a:rPr sz="1350" spc="20" dirty="0">
                <a:latin typeface="Courier New"/>
                <a:cs typeface="Courier New"/>
              </a:rPr>
              <a:t> idx :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integer</a:t>
            </a:r>
            <a:r>
              <a:rPr sz="1350" spc="20" dirty="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50800">
              <a:lnSpc>
                <a:spcPts val="1580"/>
              </a:lnSpc>
            </a:pPr>
            <a:r>
              <a:rPr sz="1350" b="1" spc="20" dirty="0">
                <a:latin typeface="Courier New"/>
                <a:cs typeface="Courier New"/>
              </a:rPr>
              <a:t>Deklarasi</a:t>
            </a:r>
            <a:endParaRPr sz="1350">
              <a:latin typeface="Courier New"/>
              <a:cs typeface="Courier New"/>
            </a:endParaRPr>
          </a:p>
          <a:p>
            <a:pPr marL="262890">
              <a:lnSpc>
                <a:spcPts val="1595"/>
              </a:lnSpc>
            </a:pPr>
            <a:r>
              <a:rPr sz="1350" spc="20" dirty="0">
                <a:latin typeface="Courier New"/>
                <a:cs typeface="Courier New"/>
              </a:rPr>
              <a:t>k :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integer</a:t>
            </a:r>
            <a:endParaRPr sz="1350">
              <a:latin typeface="Courier New"/>
              <a:cs typeface="Courier New"/>
            </a:endParaRPr>
          </a:p>
          <a:p>
            <a:pPr marL="50800" marR="30480" indent="212090">
              <a:lnSpc>
                <a:spcPts val="1610"/>
              </a:lnSpc>
              <a:spcBef>
                <a:spcPts val="40"/>
              </a:spcBef>
              <a:tabLst>
                <a:tab pos="2345055" algn="l"/>
              </a:tabLst>
            </a:pPr>
            <a:r>
              <a:rPr sz="1350" spc="20" dirty="0">
                <a:latin typeface="Courier New"/>
                <a:cs typeface="Courier New"/>
              </a:rPr>
              <a:t>ketemu</a:t>
            </a:r>
            <a:r>
              <a:rPr sz="1350" spc="140" dirty="0">
                <a:latin typeface="Courier New"/>
                <a:cs typeface="Courier New"/>
              </a:rPr>
              <a:t> </a:t>
            </a:r>
            <a:r>
              <a:rPr sz="1350" spc="20" dirty="0">
                <a:latin typeface="Courier New"/>
                <a:cs typeface="Courier New"/>
              </a:rPr>
              <a:t>:</a:t>
            </a:r>
            <a:r>
              <a:rPr sz="1350" spc="150" dirty="0">
                <a:latin typeface="Courier New"/>
                <a:cs typeface="Courier New"/>
              </a:rPr>
              <a:t> </a:t>
            </a: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boolean</a:t>
            </a:r>
            <a:r>
              <a:rPr sz="1350" spc="20" dirty="0">
                <a:latin typeface="Courier New"/>
                <a:cs typeface="Courier New"/>
              </a:rPr>
              <a:t>	</a:t>
            </a:r>
            <a:r>
              <a:rPr sz="1350" i="1" spc="20" dirty="0">
                <a:latin typeface="Courier New"/>
                <a:cs typeface="Courier New"/>
              </a:rPr>
              <a:t>{ bernilai true </a:t>
            </a:r>
            <a:r>
              <a:rPr sz="1350" i="1" spc="15" dirty="0">
                <a:latin typeface="Courier New"/>
                <a:cs typeface="Courier New"/>
              </a:rPr>
              <a:t>jika </a:t>
            </a:r>
            <a:r>
              <a:rPr sz="1350" i="1" spc="20" dirty="0">
                <a:latin typeface="Courier New"/>
                <a:cs typeface="Courier New"/>
              </a:rPr>
              <a:t>x ditemukan atau </a:t>
            </a:r>
            <a:r>
              <a:rPr sz="1350" i="1" spc="15" dirty="0">
                <a:latin typeface="Courier New"/>
                <a:cs typeface="Courier New"/>
              </a:rPr>
              <a:t>false </a:t>
            </a:r>
            <a:r>
              <a:rPr sz="1350" i="1" spc="30" dirty="0">
                <a:latin typeface="Courier New"/>
                <a:cs typeface="Courier New"/>
              </a:rPr>
              <a:t>jika </a:t>
            </a:r>
            <a:r>
              <a:rPr sz="1350" i="1" spc="20" dirty="0">
                <a:latin typeface="Courier New"/>
                <a:cs typeface="Courier New"/>
              </a:rPr>
              <a:t>x  tidak ditemukan</a:t>
            </a:r>
            <a:r>
              <a:rPr sz="1350" i="1" spc="35" dirty="0">
                <a:latin typeface="Courier New"/>
                <a:cs typeface="Courier New"/>
              </a:rPr>
              <a:t> </a:t>
            </a:r>
            <a:r>
              <a:rPr sz="1350" i="1" spc="20" dirty="0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293" y="2503952"/>
            <a:ext cx="3789679" cy="24282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350" b="1" spc="20" dirty="0">
                <a:latin typeface="Courier New"/>
                <a:cs typeface="Courier New"/>
              </a:rPr>
              <a:t>Algoritma:</a:t>
            </a:r>
            <a:endParaRPr sz="1350">
              <a:latin typeface="Courier New"/>
              <a:cs typeface="Courier New"/>
            </a:endParaRPr>
          </a:p>
          <a:p>
            <a:pPr marL="250190">
              <a:lnSpc>
                <a:spcPct val="100000"/>
              </a:lnSpc>
              <a:spcBef>
                <a:spcPts val="235"/>
              </a:spcBef>
            </a:pPr>
            <a:r>
              <a:rPr sz="1350" spc="25" dirty="0">
                <a:latin typeface="Courier New"/>
                <a:cs typeface="Courier New"/>
              </a:rPr>
              <a:t>k</a:t>
            </a:r>
            <a:r>
              <a:rPr sz="1350" spc="25" dirty="0">
                <a:latin typeface="Symbol"/>
                <a:cs typeface="Symbol"/>
              </a:rPr>
              <a:t></a:t>
            </a:r>
            <a:r>
              <a:rPr sz="1350" spc="25" dirty="0">
                <a:latin typeface="Courier New"/>
                <a:cs typeface="Courier New"/>
              </a:rPr>
              <a:t>1</a:t>
            </a:r>
            <a:endParaRPr sz="1350">
              <a:latin typeface="Courier New"/>
              <a:cs typeface="Courier New"/>
            </a:endParaRPr>
          </a:p>
          <a:p>
            <a:pPr marL="250190">
              <a:lnSpc>
                <a:spcPct val="100000"/>
              </a:lnSpc>
              <a:spcBef>
                <a:spcPts val="204"/>
              </a:spcBef>
            </a:pPr>
            <a:r>
              <a:rPr sz="1350" spc="20" dirty="0">
                <a:latin typeface="Courier New"/>
                <a:cs typeface="Courier New"/>
              </a:rPr>
              <a:t>ketemu </a:t>
            </a:r>
            <a:r>
              <a:rPr sz="1350" spc="35" dirty="0">
                <a:latin typeface="Symbol"/>
                <a:cs typeface="Symbol"/>
              </a:rPr>
              <a:t></a:t>
            </a:r>
            <a:r>
              <a:rPr sz="1350" spc="125" dirty="0">
                <a:latin typeface="Times New Roman"/>
                <a:cs typeface="Times New Roman"/>
              </a:rPr>
              <a:t> </a:t>
            </a: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false</a:t>
            </a:r>
            <a:endParaRPr sz="1350">
              <a:latin typeface="Courier New"/>
              <a:cs typeface="Courier New"/>
            </a:endParaRPr>
          </a:p>
          <a:p>
            <a:pPr marL="462915" marR="30480" indent="-212725">
              <a:lnSpc>
                <a:spcPts val="1590"/>
              </a:lnSpc>
              <a:spcBef>
                <a:spcPts val="265"/>
              </a:spcBef>
            </a:pP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while</a:t>
            </a:r>
            <a:r>
              <a:rPr sz="1350" spc="20" dirty="0">
                <a:latin typeface="Courier New"/>
                <a:cs typeface="Courier New"/>
              </a:rPr>
              <a:t> (k </a:t>
            </a:r>
            <a:r>
              <a:rPr sz="1350" spc="20" dirty="0">
                <a:latin typeface="Symbol"/>
                <a:cs typeface="Symbol"/>
              </a:rPr>
              <a:t></a:t>
            </a:r>
            <a:r>
              <a:rPr sz="1350" spc="20" dirty="0">
                <a:latin typeface="Times New Roman"/>
                <a:cs typeface="Times New Roman"/>
              </a:rPr>
              <a:t> </a:t>
            </a:r>
            <a:r>
              <a:rPr sz="1350" spc="20" dirty="0">
                <a:latin typeface="Courier New"/>
                <a:cs typeface="Courier New"/>
              </a:rPr>
              <a:t>n) </a:t>
            </a: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and</a:t>
            </a:r>
            <a:r>
              <a:rPr sz="1350" spc="20" dirty="0">
                <a:latin typeface="Courier New"/>
                <a:cs typeface="Courier New"/>
              </a:rPr>
              <a:t> (</a:t>
            </a: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not</a:t>
            </a:r>
            <a:r>
              <a:rPr sz="1350" spc="20" dirty="0">
                <a:latin typeface="Courier New"/>
                <a:cs typeface="Courier New"/>
              </a:rPr>
              <a:t> ketemu) </a:t>
            </a: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do 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if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spc="10" dirty="0">
                <a:latin typeface="Courier New"/>
                <a:cs typeface="Courier New"/>
              </a:rPr>
              <a:t>a</a:t>
            </a:r>
            <a:r>
              <a:rPr sz="1350" spc="15" baseline="-12345" dirty="0">
                <a:latin typeface="Courier New"/>
                <a:cs typeface="Courier New"/>
              </a:rPr>
              <a:t>k </a:t>
            </a:r>
            <a:r>
              <a:rPr sz="1350" spc="20" dirty="0">
                <a:latin typeface="Courier New"/>
                <a:cs typeface="Courier New"/>
              </a:rPr>
              <a:t>= x</a:t>
            </a:r>
            <a:r>
              <a:rPr sz="1350" spc="-235" dirty="0">
                <a:latin typeface="Courier New"/>
                <a:cs typeface="Courier New"/>
              </a:rPr>
              <a:t> </a:t>
            </a: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then</a:t>
            </a:r>
            <a:endParaRPr sz="1350">
              <a:latin typeface="Courier New"/>
              <a:cs typeface="Courier New"/>
            </a:endParaRPr>
          </a:p>
          <a:p>
            <a:pPr marL="462915" marR="1867535" indent="212090">
              <a:lnSpc>
                <a:spcPts val="1590"/>
              </a:lnSpc>
              <a:spcBef>
                <a:spcPts val="225"/>
              </a:spcBef>
            </a:pPr>
            <a:r>
              <a:rPr sz="1350" spc="20" dirty="0">
                <a:latin typeface="Courier New"/>
                <a:cs typeface="Courier New"/>
              </a:rPr>
              <a:t>ketem</a:t>
            </a:r>
            <a:r>
              <a:rPr sz="1350" spc="25" dirty="0">
                <a:latin typeface="Courier New"/>
                <a:cs typeface="Courier New"/>
              </a:rPr>
              <a:t>u</a:t>
            </a:r>
            <a:r>
              <a:rPr sz="1350" spc="35" dirty="0">
                <a:latin typeface="Symbol"/>
                <a:cs typeface="Symbol"/>
              </a:rPr>
              <a:t></a:t>
            </a: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true 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else</a:t>
            </a:r>
            <a:endParaRPr sz="1350">
              <a:latin typeface="Courier New"/>
              <a:cs typeface="Courier New"/>
            </a:endParaRPr>
          </a:p>
          <a:p>
            <a:pPr marL="462915" marR="2080260" indent="212090">
              <a:lnSpc>
                <a:spcPts val="1570"/>
              </a:lnSpc>
              <a:spcBef>
                <a:spcPts val="250"/>
              </a:spcBef>
            </a:pPr>
            <a:r>
              <a:rPr sz="1350" spc="20" dirty="0">
                <a:latin typeface="Courier New"/>
                <a:cs typeface="Courier New"/>
              </a:rPr>
              <a:t>k </a:t>
            </a:r>
            <a:r>
              <a:rPr sz="1350" spc="35" dirty="0">
                <a:latin typeface="Symbol"/>
                <a:cs typeface="Symbol"/>
              </a:rPr>
              <a:t>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spc="20" dirty="0">
                <a:latin typeface="Courier New"/>
                <a:cs typeface="Courier New"/>
              </a:rPr>
              <a:t>k + 1 </a:t>
            </a: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endif</a:t>
            </a:r>
            <a:endParaRPr sz="1350">
              <a:latin typeface="Courier New"/>
              <a:cs typeface="Courier New"/>
            </a:endParaRPr>
          </a:p>
          <a:p>
            <a:pPr marL="250190">
              <a:lnSpc>
                <a:spcPts val="1535"/>
              </a:lnSpc>
            </a:pP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endwhile</a:t>
            </a:r>
            <a:endParaRPr sz="1350">
              <a:latin typeface="Courier New"/>
              <a:cs typeface="Courier New"/>
            </a:endParaRPr>
          </a:p>
          <a:p>
            <a:pPr marL="250190">
              <a:lnSpc>
                <a:spcPts val="1605"/>
              </a:lnSpc>
            </a:pPr>
            <a:r>
              <a:rPr sz="1350" i="1" spc="20" dirty="0">
                <a:latin typeface="Courier New"/>
                <a:cs typeface="Courier New"/>
              </a:rPr>
              <a:t>{ k &gt; n or ketemu</a:t>
            </a:r>
            <a:r>
              <a:rPr sz="1350" i="1" spc="60" dirty="0">
                <a:latin typeface="Courier New"/>
                <a:cs typeface="Courier New"/>
              </a:rPr>
              <a:t> </a:t>
            </a:r>
            <a:r>
              <a:rPr sz="1350" i="1" spc="20" dirty="0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8765" y="5095087"/>
            <a:ext cx="1619885" cy="2374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50" i="1" spc="20" dirty="0">
                <a:latin typeface="Courier New"/>
                <a:cs typeface="Courier New"/>
              </a:rPr>
              <a:t>{ x ditemukan</a:t>
            </a:r>
            <a:r>
              <a:rPr sz="1350" i="1" spc="-5" dirty="0">
                <a:latin typeface="Courier New"/>
                <a:cs typeface="Courier New"/>
              </a:rPr>
              <a:t> </a:t>
            </a:r>
            <a:r>
              <a:rPr sz="1350" i="1" spc="20" dirty="0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0497" y="5758385"/>
            <a:ext cx="2257425" cy="2374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50" i="1" spc="20" dirty="0">
                <a:latin typeface="Courier New"/>
                <a:cs typeface="Courier New"/>
              </a:rPr>
              <a:t>{ x tidak ditemukan 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295" y="5077228"/>
            <a:ext cx="1514475" cy="1118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1470" marR="5080" indent="-319405">
              <a:lnSpc>
                <a:spcPct val="111600"/>
              </a:lnSpc>
              <a:spcBef>
                <a:spcPts val="90"/>
              </a:spcBef>
            </a:pP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if</a:t>
            </a:r>
            <a:r>
              <a:rPr sz="1350" spc="20" dirty="0">
                <a:latin typeface="Courier New"/>
                <a:cs typeface="Courier New"/>
              </a:rPr>
              <a:t> ketemu </a:t>
            </a: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then 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spc="25" dirty="0">
                <a:latin typeface="Courier New"/>
                <a:cs typeface="Courier New"/>
              </a:rPr>
              <a:t>idx</a:t>
            </a:r>
            <a:r>
              <a:rPr sz="1350" spc="25" dirty="0">
                <a:latin typeface="Symbol"/>
                <a:cs typeface="Symbol"/>
              </a:rPr>
              <a:t></a:t>
            </a:r>
            <a:r>
              <a:rPr sz="1350" spc="25" dirty="0">
                <a:latin typeface="Courier New"/>
                <a:cs typeface="Courier New"/>
              </a:rPr>
              <a:t>k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590"/>
              </a:lnSpc>
            </a:pP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else</a:t>
            </a:r>
            <a:endParaRPr sz="1350">
              <a:latin typeface="Courier New"/>
              <a:cs typeface="Courier New"/>
            </a:endParaRPr>
          </a:p>
          <a:p>
            <a:pPr marL="12700" marR="468630" indent="318770">
              <a:lnSpc>
                <a:spcPts val="1570"/>
              </a:lnSpc>
              <a:spcBef>
                <a:spcPts val="300"/>
              </a:spcBef>
            </a:pPr>
            <a:r>
              <a:rPr sz="1350" spc="25" dirty="0">
                <a:latin typeface="Courier New"/>
                <a:cs typeface="Courier New"/>
              </a:rPr>
              <a:t>idx</a:t>
            </a:r>
            <a:r>
              <a:rPr sz="1350" spc="25" dirty="0">
                <a:latin typeface="Symbol"/>
                <a:cs typeface="Symbol"/>
              </a:rPr>
              <a:t>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20" dirty="0">
                <a:latin typeface="Courier New"/>
                <a:cs typeface="Courier New"/>
              </a:rPr>
              <a:t>0  </a:t>
            </a:r>
            <a:r>
              <a:rPr sz="1350" u="sng" spc="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endif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2533" y="957228"/>
            <a:ext cx="0" cy="6985"/>
          </a:xfrm>
          <a:custGeom>
            <a:avLst/>
            <a:gdLst/>
            <a:ahLst/>
            <a:cxnLst/>
            <a:rect l="l" t="t" r="r" b="b"/>
            <a:pathLst>
              <a:path h="6984">
                <a:moveTo>
                  <a:pt x="0" y="0"/>
                </a:moveTo>
                <a:lnTo>
                  <a:pt x="0" y="63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533" y="957228"/>
            <a:ext cx="0" cy="6985"/>
          </a:xfrm>
          <a:custGeom>
            <a:avLst/>
            <a:gdLst/>
            <a:ahLst/>
            <a:cxnLst/>
            <a:rect l="l" t="t" r="r" b="b"/>
            <a:pathLst>
              <a:path h="6984">
                <a:moveTo>
                  <a:pt x="0" y="0"/>
                </a:moveTo>
                <a:lnTo>
                  <a:pt x="0" y="63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974" y="960417"/>
            <a:ext cx="7813040" cy="0"/>
          </a:xfrm>
          <a:custGeom>
            <a:avLst/>
            <a:gdLst/>
            <a:ahLst/>
            <a:cxnLst/>
            <a:rect l="l" t="t" r="r" b="b"/>
            <a:pathLst>
              <a:path w="7813040">
                <a:moveTo>
                  <a:pt x="0" y="0"/>
                </a:moveTo>
                <a:lnTo>
                  <a:pt x="7812940" y="0"/>
                </a:lnTo>
              </a:path>
            </a:pathLst>
          </a:custGeom>
          <a:ln w="8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037" y="957228"/>
            <a:ext cx="7812405" cy="0"/>
          </a:xfrm>
          <a:custGeom>
            <a:avLst/>
            <a:gdLst/>
            <a:ahLst/>
            <a:cxnLst/>
            <a:rect l="l" t="t" r="r" b="b"/>
            <a:pathLst>
              <a:path w="7812405">
                <a:moveTo>
                  <a:pt x="0" y="0"/>
                </a:moveTo>
                <a:lnTo>
                  <a:pt x="78118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5722" y="955988"/>
            <a:ext cx="0" cy="5455285"/>
          </a:xfrm>
          <a:custGeom>
            <a:avLst/>
            <a:gdLst/>
            <a:ahLst/>
            <a:cxnLst/>
            <a:rect l="l" t="t" r="r" b="b"/>
            <a:pathLst>
              <a:path h="5455285">
                <a:moveTo>
                  <a:pt x="0" y="0"/>
                </a:moveTo>
                <a:lnTo>
                  <a:pt x="0" y="5455010"/>
                </a:lnTo>
              </a:path>
            </a:pathLst>
          </a:custGeom>
          <a:ln w="85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2533" y="965732"/>
            <a:ext cx="0" cy="5436235"/>
          </a:xfrm>
          <a:custGeom>
            <a:avLst/>
            <a:gdLst/>
            <a:ahLst/>
            <a:cxnLst/>
            <a:rect l="l" t="t" r="r" b="b"/>
            <a:pathLst>
              <a:path h="5436235">
                <a:moveTo>
                  <a:pt x="0" y="0"/>
                </a:moveTo>
                <a:lnTo>
                  <a:pt x="0" y="54356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2533" y="6403557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3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2533" y="6403557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3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9974" y="6406746"/>
            <a:ext cx="7813040" cy="0"/>
          </a:xfrm>
          <a:custGeom>
            <a:avLst/>
            <a:gdLst/>
            <a:ahLst/>
            <a:cxnLst/>
            <a:rect l="l" t="t" r="r" b="b"/>
            <a:pathLst>
              <a:path w="7813040">
                <a:moveTo>
                  <a:pt x="0" y="0"/>
                </a:moveTo>
                <a:lnTo>
                  <a:pt x="7812940" y="0"/>
                </a:lnTo>
              </a:path>
            </a:pathLst>
          </a:custGeom>
          <a:ln w="85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1037" y="6403557"/>
            <a:ext cx="7812405" cy="0"/>
          </a:xfrm>
          <a:custGeom>
            <a:avLst/>
            <a:gdLst/>
            <a:ahLst/>
            <a:cxnLst/>
            <a:rect l="l" t="t" r="r" b="b"/>
            <a:pathLst>
              <a:path w="7812405">
                <a:moveTo>
                  <a:pt x="0" y="0"/>
                </a:moveTo>
                <a:lnTo>
                  <a:pt x="78118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45911" y="4117383"/>
            <a:ext cx="2695575" cy="267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0" dirty="0">
                <a:solidFill>
                  <a:srgbClr val="1F487C"/>
                </a:solidFill>
                <a:latin typeface="Times New Roman"/>
                <a:cs typeface="Times New Roman"/>
              </a:rPr>
              <a:t>Jumlah operasi</a:t>
            </a:r>
            <a:r>
              <a:rPr sz="1550" b="1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b="1" spc="20" dirty="0">
                <a:solidFill>
                  <a:srgbClr val="1F487C"/>
                </a:solidFill>
                <a:latin typeface="Times New Roman"/>
                <a:cs typeface="Times New Roman"/>
              </a:rPr>
              <a:t>perbandingan: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20511" y="4517265"/>
            <a:ext cx="3372485" cy="641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4665" marR="30480" indent="-457200">
              <a:lnSpc>
                <a:spcPct val="130300"/>
              </a:lnSpc>
              <a:spcBef>
                <a:spcPts val="90"/>
              </a:spcBef>
            </a:pPr>
            <a:r>
              <a:rPr sz="1550" b="1" spc="1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sz="1550" b="1" i="1" spc="15" dirty="0">
                <a:solidFill>
                  <a:srgbClr val="1F487C"/>
                </a:solidFill>
                <a:latin typeface="Times New Roman"/>
                <a:cs typeface="Times New Roman"/>
              </a:rPr>
              <a:t>. </a:t>
            </a:r>
            <a:r>
              <a:rPr sz="1550" b="1" i="1" spc="20" dirty="0">
                <a:solidFill>
                  <a:srgbClr val="1F487C"/>
                </a:solidFill>
                <a:latin typeface="Times New Roman"/>
                <a:cs typeface="Times New Roman"/>
              </a:rPr>
              <a:t>Kasus </a:t>
            </a:r>
            <a:r>
              <a:rPr sz="1550" b="1" i="1" spc="15" dirty="0">
                <a:solidFill>
                  <a:srgbClr val="1F487C"/>
                </a:solidFill>
                <a:latin typeface="Times New Roman"/>
                <a:cs typeface="Times New Roman"/>
              </a:rPr>
              <a:t>terbaik</a:t>
            </a:r>
            <a:r>
              <a:rPr sz="1550" b="1" spc="15" dirty="0">
                <a:solidFill>
                  <a:srgbClr val="1F487C"/>
                </a:solidFill>
                <a:latin typeface="Times New Roman"/>
                <a:cs typeface="Times New Roman"/>
              </a:rPr>
              <a:t>: ini terjadi bila </a:t>
            </a:r>
            <a:r>
              <a:rPr sz="1550" b="1" i="1" spc="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575" b="1" spc="15" baseline="-13227" dirty="0">
                <a:solidFill>
                  <a:srgbClr val="1F487C"/>
                </a:solidFill>
                <a:latin typeface="Times New Roman"/>
                <a:cs typeface="Times New Roman"/>
              </a:rPr>
              <a:t>1 </a:t>
            </a:r>
            <a:r>
              <a:rPr sz="1550" b="1" spc="25" dirty="0">
                <a:solidFill>
                  <a:srgbClr val="1F487C"/>
                </a:solidFill>
                <a:latin typeface="Times New Roman"/>
                <a:cs typeface="Times New Roman"/>
              </a:rPr>
              <a:t>= </a:t>
            </a:r>
            <a:r>
              <a:rPr sz="1550" b="1" i="1" spc="20" dirty="0">
                <a:solidFill>
                  <a:srgbClr val="1F487C"/>
                </a:solidFill>
                <a:latin typeface="Times New Roman"/>
                <a:cs typeface="Times New Roman"/>
              </a:rPr>
              <a:t>x.  </a:t>
            </a:r>
            <a:r>
              <a:rPr sz="1550" b="1" i="1" spc="5" dirty="0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sz="1575" b="1" spc="7" baseline="-13227" dirty="0">
                <a:solidFill>
                  <a:srgbClr val="1F487C"/>
                </a:solidFill>
                <a:latin typeface="Times New Roman"/>
                <a:cs typeface="Times New Roman"/>
              </a:rPr>
              <a:t>min</a:t>
            </a:r>
            <a:r>
              <a:rPr sz="1550" b="1" spc="5" dirty="0">
                <a:solidFill>
                  <a:srgbClr val="1F487C"/>
                </a:solidFill>
                <a:latin typeface="Times New Roman"/>
                <a:cs typeface="Times New Roman"/>
              </a:rPr>
              <a:t>(</a:t>
            </a:r>
            <a:r>
              <a:rPr sz="1550" b="1" i="1" spc="5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550" b="1" spc="5" dirty="0">
                <a:solidFill>
                  <a:srgbClr val="1F487C"/>
                </a:solidFill>
                <a:latin typeface="Times New Roman"/>
                <a:cs typeface="Times New Roman"/>
              </a:rPr>
              <a:t>) </a:t>
            </a:r>
            <a:r>
              <a:rPr sz="1550" b="1" spc="25" dirty="0">
                <a:solidFill>
                  <a:srgbClr val="1F487C"/>
                </a:solidFill>
                <a:latin typeface="Times New Roman"/>
                <a:cs typeface="Times New Roman"/>
              </a:rPr>
              <a:t>=</a:t>
            </a:r>
            <a:r>
              <a:rPr sz="1550" b="1" spc="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b="1" spc="20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20511" y="5356623"/>
            <a:ext cx="2560955" cy="8077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1845"/>
              </a:lnSpc>
              <a:spcBef>
                <a:spcPts val="135"/>
              </a:spcBef>
            </a:pPr>
            <a:r>
              <a:rPr sz="1550" b="1" spc="15" dirty="0">
                <a:solidFill>
                  <a:srgbClr val="1F487C"/>
                </a:solidFill>
                <a:latin typeface="Times New Roman"/>
                <a:cs typeface="Times New Roman"/>
              </a:rPr>
              <a:t>2. </a:t>
            </a:r>
            <a:r>
              <a:rPr sz="1550" b="1" i="1" spc="20" dirty="0">
                <a:solidFill>
                  <a:srgbClr val="1F487C"/>
                </a:solidFill>
                <a:latin typeface="Times New Roman"/>
                <a:cs typeface="Times New Roman"/>
              </a:rPr>
              <a:t>Kasus terburuk</a:t>
            </a:r>
            <a:r>
              <a:rPr sz="1550" b="1" spc="20" dirty="0">
                <a:solidFill>
                  <a:srgbClr val="1F487C"/>
                </a:solidFill>
                <a:latin typeface="Times New Roman"/>
                <a:cs typeface="Times New Roman"/>
              </a:rPr>
              <a:t>: </a:t>
            </a:r>
            <a:r>
              <a:rPr sz="1550" b="1" spc="15" dirty="0">
                <a:solidFill>
                  <a:srgbClr val="1F487C"/>
                </a:solidFill>
                <a:latin typeface="Times New Roman"/>
                <a:cs typeface="Times New Roman"/>
              </a:rPr>
              <a:t>bila </a:t>
            </a:r>
            <a:r>
              <a:rPr sz="1550" b="1" i="1" spc="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575" b="1" i="1" spc="15" baseline="-13227" dirty="0">
                <a:solidFill>
                  <a:srgbClr val="1F487C"/>
                </a:solidFill>
                <a:latin typeface="Times New Roman"/>
                <a:cs typeface="Times New Roman"/>
              </a:rPr>
              <a:t>n </a:t>
            </a:r>
            <a:r>
              <a:rPr sz="1550" b="1" spc="25" dirty="0">
                <a:solidFill>
                  <a:srgbClr val="1F487C"/>
                </a:solidFill>
                <a:latin typeface="Times New Roman"/>
                <a:cs typeface="Times New Roman"/>
              </a:rPr>
              <a:t>=</a:t>
            </a:r>
            <a:r>
              <a:rPr sz="1550" b="1" spc="-2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b="1" i="1" spc="20" dirty="0">
                <a:solidFill>
                  <a:srgbClr val="1F487C"/>
                </a:solidFill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  <a:p>
            <a:pPr marL="281305">
              <a:lnSpc>
                <a:spcPts val="1845"/>
              </a:lnSpc>
            </a:pPr>
            <a:r>
              <a:rPr sz="1550" b="1" spc="20" dirty="0">
                <a:solidFill>
                  <a:srgbClr val="1F487C"/>
                </a:solidFill>
                <a:latin typeface="Times New Roman"/>
                <a:cs typeface="Times New Roman"/>
              </a:rPr>
              <a:t>atau </a:t>
            </a:r>
            <a:r>
              <a:rPr sz="1550" b="1" i="1" spc="20" dirty="0">
                <a:solidFill>
                  <a:srgbClr val="1F487C"/>
                </a:solidFill>
                <a:latin typeface="Times New Roman"/>
                <a:cs typeface="Times New Roman"/>
              </a:rPr>
              <a:t>x </a:t>
            </a:r>
            <a:r>
              <a:rPr sz="1550" b="1" spc="20" dirty="0">
                <a:solidFill>
                  <a:srgbClr val="1F487C"/>
                </a:solidFill>
                <a:latin typeface="Times New Roman"/>
                <a:cs typeface="Times New Roman"/>
              </a:rPr>
              <a:t>tidak</a:t>
            </a:r>
            <a:r>
              <a:rPr sz="1550" b="1" spc="-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b="1" spc="20" dirty="0">
                <a:solidFill>
                  <a:srgbClr val="1F487C"/>
                </a:solidFill>
                <a:latin typeface="Times New Roman"/>
                <a:cs typeface="Times New Roman"/>
              </a:rPr>
              <a:t>ditemukan.</a:t>
            </a:r>
            <a:endParaRPr sz="155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  <a:spcBef>
                <a:spcPts val="565"/>
              </a:spcBef>
            </a:pPr>
            <a:r>
              <a:rPr sz="1550" b="1" i="1" spc="5" dirty="0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sz="1575" b="1" spc="7" baseline="-13227" dirty="0">
                <a:solidFill>
                  <a:srgbClr val="1F487C"/>
                </a:solidFill>
                <a:latin typeface="Times New Roman"/>
                <a:cs typeface="Times New Roman"/>
              </a:rPr>
              <a:t>max</a:t>
            </a:r>
            <a:r>
              <a:rPr sz="1550" b="1" spc="5" dirty="0">
                <a:solidFill>
                  <a:srgbClr val="1F487C"/>
                </a:solidFill>
                <a:latin typeface="Times New Roman"/>
                <a:cs typeface="Times New Roman"/>
              </a:rPr>
              <a:t>(</a:t>
            </a:r>
            <a:r>
              <a:rPr sz="1550" b="1" i="1" spc="5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550" b="1" spc="5" dirty="0">
                <a:solidFill>
                  <a:srgbClr val="1F487C"/>
                </a:solidFill>
                <a:latin typeface="Times New Roman"/>
                <a:cs typeface="Times New Roman"/>
              </a:rPr>
              <a:t>) </a:t>
            </a:r>
            <a:r>
              <a:rPr sz="1550" b="1" spc="25" dirty="0">
                <a:solidFill>
                  <a:srgbClr val="1F487C"/>
                </a:solidFill>
                <a:latin typeface="Times New Roman"/>
                <a:cs typeface="Times New Roman"/>
              </a:rPr>
              <a:t>=</a:t>
            </a:r>
            <a:r>
              <a:rPr sz="1550" b="1" spc="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b="1" i="1" spc="2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3478" y="461899"/>
            <a:ext cx="2256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Algoritma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801687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Algoritma </a:t>
            </a:r>
            <a:r>
              <a:rPr sz="3200" dirty="0">
                <a:latin typeface="Calibri"/>
                <a:cs typeface="Calibri"/>
              </a:rPr>
              <a:t>adalah </a:t>
            </a:r>
            <a:r>
              <a:rPr sz="3200" spc="-10" dirty="0">
                <a:latin typeface="Calibri"/>
                <a:cs typeface="Calibri"/>
              </a:rPr>
              <a:t>urutan </a:t>
            </a:r>
            <a:r>
              <a:rPr sz="3200" dirty="0">
                <a:latin typeface="Calibri"/>
                <a:cs typeface="Calibri"/>
              </a:rPr>
              <a:t>logis </a:t>
            </a:r>
            <a:r>
              <a:rPr sz="3200" spc="-10" dirty="0">
                <a:latin typeface="Calibri"/>
                <a:cs typeface="Calibri"/>
              </a:rPr>
              <a:t>langkah-langkah  penyelesaian </a:t>
            </a:r>
            <a:r>
              <a:rPr sz="3200" dirty="0">
                <a:latin typeface="Calibri"/>
                <a:cs typeface="Calibri"/>
              </a:rPr>
              <a:t>masalah </a:t>
            </a:r>
            <a:r>
              <a:rPr sz="3200" spc="-15" dirty="0">
                <a:latin typeface="Calibri"/>
                <a:cs typeface="Calibri"/>
              </a:rPr>
              <a:t>yang </a:t>
            </a:r>
            <a:r>
              <a:rPr sz="3200" spc="-5" dirty="0">
                <a:latin typeface="Calibri"/>
                <a:cs typeface="Calibri"/>
              </a:rPr>
              <a:t>ditinjau </a:t>
            </a:r>
            <a:r>
              <a:rPr sz="3200" spc="-20" dirty="0">
                <a:latin typeface="Calibri"/>
                <a:cs typeface="Calibri"/>
              </a:rPr>
              <a:t>secara  </a:t>
            </a:r>
            <a:r>
              <a:rPr sz="3200" spc="-15" dirty="0">
                <a:latin typeface="Calibri"/>
                <a:cs typeface="Calibri"/>
              </a:rPr>
              <a:t>sistematis.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218" y="194213"/>
            <a:ext cx="530733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b="1" spc="15" dirty="0">
                <a:latin typeface="Times New Roman"/>
                <a:cs typeface="Times New Roman"/>
              </a:rPr>
              <a:t>Contoh </a:t>
            </a:r>
            <a:r>
              <a:rPr sz="1850" b="1" spc="10" dirty="0">
                <a:latin typeface="Times New Roman"/>
                <a:cs typeface="Times New Roman"/>
              </a:rPr>
              <a:t>4. </a:t>
            </a:r>
            <a:r>
              <a:rPr sz="1850" spc="10" dirty="0">
                <a:latin typeface="Times New Roman"/>
                <a:cs typeface="Times New Roman"/>
              </a:rPr>
              <a:t>Algoritma pencarian biner </a:t>
            </a:r>
            <a:r>
              <a:rPr sz="1850" spc="15" dirty="0">
                <a:latin typeface="Times New Roman"/>
                <a:cs typeface="Times New Roman"/>
              </a:rPr>
              <a:t>(</a:t>
            </a:r>
            <a:r>
              <a:rPr sz="1850" i="1" spc="15" dirty="0">
                <a:latin typeface="Times New Roman"/>
                <a:cs typeface="Times New Roman"/>
              </a:rPr>
              <a:t>bynary</a:t>
            </a:r>
            <a:r>
              <a:rPr sz="1850" i="1" spc="459" dirty="0">
                <a:latin typeface="Times New Roman"/>
                <a:cs typeface="Times New Roman"/>
              </a:rPr>
              <a:t> </a:t>
            </a:r>
            <a:r>
              <a:rPr sz="1850" i="1" spc="10" dirty="0">
                <a:latin typeface="Times New Roman"/>
                <a:cs typeface="Times New Roman"/>
              </a:rPr>
              <a:t>search</a:t>
            </a:r>
            <a:r>
              <a:rPr sz="1850" spc="10" dirty="0">
                <a:latin typeface="Times New Roman"/>
                <a:cs typeface="Times New Roman"/>
              </a:rPr>
              <a:t>).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848" y="989898"/>
            <a:ext cx="6289675" cy="27330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ts val="1360"/>
              </a:lnSpc>
              <a:spcBef>
                <a:spcPts val="120"/>
              </a:spcBef>
            </a:pP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procedure</a:t>
            </a:r>
            <a:r>
              <a:rPr sz="1150" spc="10" dirty="0">
                <a:latin typeface="Courier New"/>
                <a:cs typeface="Courier New"/>
              </a:rPr>
              <a:t> PencarianBiner(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input</a:t>
            </a:r>
            <a:r>
              <a:rPr sz="1150" spc="10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a</a:t>
            </a:r>
            <a:r>
              <a:rPr sz="1125" spc="7" baseline="-14814" dirty="0">
                <a:latin typeface="Courier New"/>
                <a:cs typeface="Courier New"/>
              </a:rPr>
              <a:t>1</a:t>
            </a:r>
            <a:r>
              <a:rPr sz="1150" spc="5" dirty="0">
                <a:latin typeface="Courier New"/>
                <a:cs typeface="Courier New"/>
              </a:rPr>
              <a:t>, a</a:t>
            </a:r>
            <a:r>
              <a:rPr sz="1125" spc="7" baseline="-14814" dirty="0">
                <a:latin typeface="Courier New"/>
                <a:cs typeface="Courier New"/>
              </a:rPr>
              <a:t>2</a:t>
            </a:r>
            <a:r>
              <a:rPr sz="1150" spc="5" dirty="0">
                <a:latin typeface="Courier New"/>
                <a:cs typeface="Courier New"/>
              </a:rPr>
              <a:t>, </a:t>
            </a:r>
            <a:r>
              <a:rPr sz="1150" spc="10" dirty="0">
                <a:latin typeface="Courier New"/>
                <a:cs typeface="Courier New"/>
              </a:rPr>
              <a:t>..., </a:t>
            </a:r>
            <a:r>
              <a:rPr sz="1150" spc="15" dirty="0">
                <a:latin typeface="Courier New"/>
                <a:cs typeface="Courier New"/>
              </a:rPr>
              <a:t>a</a:t>
            </a:r>
            <a:r>
              <a:rPr sz="1125" spc="22" baseline="-14814" dirty="0">
                <a:latin typeface="Courier New"/>
                <a:cs typeface="Courier New"/>
              </a:rPr>
              <a:t>n </a:t>
            </a:r>
            <a:r>
              <a:rPr sz="1150" spc="10" dirty="0">
                <a:latin typeface="Courier New"/>
                <a:cs typeface="Courier New"/>
              </a:rPr>
              <a:t>: 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integer</a:t>
            </a:r>
            <a:r>
              <a:rPr sz="1150" spc="10" dirty="0">
                <a:latin typeface="Courier New"/>
                <a:cs typeface="Courier New"/>
              </a:rPr>
              <a:t>, x :</a:t>
            </a:r>
            <a:r>
              <a:rPr sz="1150" spc="-35" dirty="0">
                <a:latin typeface="Courier New"/>
                <a:cs typeface="Courier New"/>
              </a:rPr>
              <a:t> 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integer</a:t>
            </a:r>
            <a:r>
              <a:rPr sz="1150" spc="10" dirty="0">
                <a:latin typeface="Courier New"/>
                <a:cs typeface="Courier New"/>
              </a:rPr>
              <a:t>,</a:t>
            </a:r>
            <a:endParaRPr sz="1150" dirty="0">
              <a:latin typeface="Courier New"/>
              <a:cs typeface="Courier New"/>
            </a:endParaRPr>
          </a:p>
          <a:p>
            <a:pPr marL="2293620">
              <a:lnSpc>
                <a:spcPts val="1320"/>
              </a:lnSpc>
            </a:pP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output</a:t>
            </a:r>
            <a:r>
              <a:rPr sz="1150" spc="10" dirty="0">
                <a:latin typeface="Courier New"/>
                <a:cs typeface="Courier New"/>
              </a:rPr>
              <a:t> idx :</a:t>
            </a:r>
            <a:r>
              <a:rPr sz="1150" spc="20" dirty="0">
                <a:latin typeface="Courier New"/>
                <a:cs typeface="Courier New"/>
              </a:rPr>
              <a:t> 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integer</a:t>
            </a:r>
            <a:r>
              <a:rPr sz="1150" spc="10" dirty="0">
                <a:latin typeface="Courier New"/>
                <a:cs typeface="Courier New"/>
              </a:rPr>
              <a:t>)</a:t>
            </a:r>
            <a:endParaRPr sz="1150" dirty="0">
              <a:latin typeface="Courier New"/>
              <a:cs typeface="Courier New"/>
            </a:endParaRPr>
          </a:p>
          <a:p>
            <a:pPr marL="50800">
              <a:lnSpc>
                <a:spcPts val="1335"/>
              </a:lnSpc>
            </a:pPr>
            <a:r>
              <a:rPr sz="1150" b="1" spc="10" dirty="0">
                <a:latin typeface="Courier New"/>
                <a:cs typeface="Courier New"/>
              </a:rPr>
              <a:t>Deklarasi</a:t>
            </a:r>
            <a:endParaRPr sz="1150" dirty="0">
              <a:latin typeface="Courier New"/>
              <a:cs typeface="Courier New"/>
            </a:endParaRPr>
          </a:p>
          <a:p>
            <a:pPr marL="319405" marR="4257040">
              <a:lnSpc>
                <a:spcPts val="1330"/>
              </a:lnSpc>
              <a:spcBef>
                <a:spcPts val="85"/>
              </a:spcBef>
            </a:pPr>
            <a:r>
              <a:rPr sz="1150" spc="10" dirty="0">
                <a:latin typeface="Courier New"/>
                <a:cs typeface="Courier New"/>
              </a:rPr>
              <a:t>i, j, mid : integer  ketemu :</a:t>
            </a:r>
            <a:r>
              <a:rPr sz="1150" spc="-5" dirty="0">
                <a:latin typeface="Courier New"/>
                <a:cs typeface="Courier New"/>
              </a:rPr>
              <a:t> </a:t>
            </a:r>
            <a:r>
              <a:rPr sz="1150" spc="10" dirty="0">
                <a:latin typeface="Courier New"/>
                <a:cs typeface="Courier New"/>
              </a:rPr>
              <a:t>boolean</a:t>
            </a:r>
            <a:endParaRPr sz="1150" dirty="0">
              <a:latin typeface="Courier New"/>
              <a:cs typeface="Courier New"/>
            </a:endParaRPr>
          </a:p>
          <a:p>
            <a:pPr marL="319405" marR="5422900" indent="-269240">
              <a:lnSpc>
                <a:spcPct val="112200"/>
              </a:lnSpc>
              <a:spcBef>
                <a:spcPts val="1060"/>
              </a:spcBef>
            </a:pPr>
            <a:r>
              <a:rPr sz="1150" b="1" spc="10" dirty="0">
                <a:latin typeface="Courier New"/>
                <a:cs typeface="Courier New"/>
              </a:rPr>
              <a:t>Algoritma  </a:t>
            </a:r>
            <a:r>
              <a:rPr sz="1150" spc="15" dirty="0">
                <a:latin typeface="Courier New"/>
                <a:cs typeface="Courier New"/>
              </a:rPr>
              <a:t>i</a:t>
            </a:r>
            <a:r>
              <a:rPr sz="1150" spc="15" dirty="0">
                <a:latin typeface="Symbol"/>
                <a:cs typeface="Symbol"/>
              </a:rPr>
              <a:t></a:t>
            </a:r>
            <a:r>
              <a:rPr sz="1150" spc="15" dirty="0">
                <a:latin typeface="Courier New"/>
                <a:cs typeface="Courier New"/>
              </a:rPr>
              <a:t>1  j</a:t>
            </a:r>
            <a:r>
              <a:rPr sz="1150" spc="15" dirty="0">
                <a:latin typeface="Symbol"/>
                <a:cs typeface="Symbol"/>
              </a:rPr>
              <a:t></a:t>
            </a:r>
            <a:r>
              <a:rPr sz="1150" spc="15" dirty="0">
                <a:latin typeface="Courier New"/>
                <a:cs typeface="Courier New"/>
              </a:rPr>
              <a:t>n</a:t>
            </a:r>
            <a:endParaRPr sz="1150" dirty="0">
              <a:latin typeface="Courier New"/>
              <a:cs typeface="Courier New"/>
            </a:endParaRPr>
          </a:p>
          <a:p>
            <a:pPr marL="319405">
              <a:lnSpc>
                <a:spcPct val="100000"/>
              </a:lnSpc>
              <a:spcBef>
                <a:spcPts val="160"/>
              </a:spcBef>
            </a:pPr>
            <a:r>
              <a:rPr sz="1150" spc="10" dirty="0">
                <a:latin typeface="Courier New"/>
                <a:cs typeface="Courier New"/>
              </a:rPr>
              <a:t>ketemu</a:t>
            </a:r>
            <a:r>
              <a:rPr sz="1150" spc="10" dirty="0">
                <a:latin typeface="Symbol"/>
                <a:cs typeface="Symbol"/>
              </a:rPr>
              <a:t>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false</a:t>
            </a:r>
            <a:endParaRPr sz="1150" dirty="0">
              <a:latin typeface="Courier New"/>
              <a:cs typeface="Courier New"/>
            </a:endParaRPr>
          </a:p>
          <a:p>
            <a:pPr marL="588645" marR="2917825" indent="-269240">
              <a:lnSpc>
                <a:spcPct val="110600"/>
              </a:lnSpc>
              <a:spcBef>
                <a:spcPts val="15"/>
              </a:spcBef>
            </a:pP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while</a:t>
            </a:r>
            <a:r>
              <a:rPr sz="1150" spc="10" dirty="0">
                <a:latin typeface="Courier New"/>
                <a:cs typeface="Courier New"/>
              </a:rPr>
              <a:t> (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not</a:t>
            </a:r>
            <a:r>
              <a:rPr sz="1150" spc="10" dirty="0">
                <a:latin typeface="Courier New"/>
                <a:cs typeface="Courier New"/>
              </a:rPr>
              <a:t> ketemu) 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and</a:t>
            </a:r>
            <a:r>
              <a:rPr sz="1150" spc="10" dirty="0">
                <a:latin typeface="Courier New"/>
                <a:cs typeface="Courier New"/>
              </a:rPr>
              <a:t> ( i </a:t>
            </a:r>
            <a:r>
              <a:rPr sz="1150" spc="10" dirty="0">
                <a:latin typeface="Symbol"/>
                <a:cs typeface="Symbol"/>
              </a:rPr>
              <a:t>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urier New"/>
                <a:cs typeface="Courier New"/>
              </a:rPr>
              <a:t>j) 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do </a:t>
            </a:r>
            <a:r>
              <a:rPr sz="1150" spc="10" dirty="0">
                <a:latin typeface="Courier New"/>
                <a:cs typeface="Courier New"/>
              </a:rPr>
              <a:t> mid </a:t>
            </a:r>
            <a:r>
              <a:rPr sz="1150" spc="20" dirty="0">
                <a:latin typeface="Symbol"/>
                <a:cs typeface="Symbol"/>
              </a:rPr>
              <a:t>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urier New"/>
                <a:cs typeface="Courier New"/>
              </a:rPr>
              <a:t>(i+j) 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div</a:t>
            </a:r>
            <a:r>
              <a:rPr sz="1150" spc="110" dirty="0">
                <a:latin typeface="Courier New"/>
                <a:cs typeface="Courier New"/>
              </a:rPr>
              <a:t> </a:t>
            </a:r>
            <a:r>
              <a:rPr sz="1150" spc="10" dirty="0">
                <a:latin typeface="Courier New"/>
                <a:cs typeface="Courier New"/>
              </a:rPr>
              <a:t>2</a:t>
            </a:r>
            <a:endParaRPr sz="1150" dirty="0">
              <a:latin typeface="Courier New"/>
              <a:cs typeface="Courier New"/>
            </a:endParaRPr>
          </a:p>
          <a:p>
            <a:pPr marL="589280">
              <a:lnSpc>
                <a:spcPts val="1345"/>
              </a:lnSpc>
            </a:pP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if</a:t>
            </a:r>
            <a:r>
              <a:rPr sz="1150" spc="10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a</a:t>
            </a:r>
            <a:r>
              <a:rPr sz="1125" spc="7" baseline="-14814" dirty="0">
                <a:latin typeface="Courier New"/>
                <a:cs typeface="Courier New"/>
              </a:rPr>
              <a:t>mid </a:t>
            </a:r>
            <a:r>
              <a:rPr sz="1150" spc="10" dirty="0">
                <a:latin typeface="Courier New"/>
                <a:cs typeface="Courier New"/>
              </a:rPr>
              <a:t>= x</a:t>
            </a:r>
            <a:r>
              <a:rPr sz="1150" spc="-190" dirty="0">
                <a:latin typeface="Courier New"/>
                <a:cs typeface="Courier New"/>
              </a:rPr>
              <a:t> </a:t>
            </a:r>
            <a:r>
              <a:rPr sz="1150" u="sng" spc="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then</a:t>
            </a:r>
            <a:endParaRPr sz="1150" dirty="0">
              <a:latin typeface="Courier New"/>
              <a:cs typeface="Courier New"/>
            </a:endParaRPr>
          </a:p>
          <a:p>
            <a:pPr marL="589280" marR="4288790" indent="179070">
              <a:lnSpc>
                <a:spcPts val="1340"/>
              </a:lnSpc>
              <a:spcBef>
                <a:spcPts val="225"/>
              </a:spcBef>
            </a:pPr>
            <a:r>
              <a:rPr sz="1150" spc="10" dirty="0">
                <a:latin typeface="Courier New"/>
                <a:cs typeface="Courier New"/>
              </a:rPr>
              <a:t>ketemu </a:t>
            </a:r>
            <a:r>
              <a:rPr sz="1150" spc="20" dirty="0">
                <a:latin typeface="Symbol"/>
                <a:cs typeface="Symbol"/>
              </a:rPr>
              <a:t>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true </a:t>
            </a:r>
            <a:r>
              <a:rPr sz="1150" spc="10" dirty="0">
                <a:latin typeface="Courier New"/>
                <a:cs typeface="Courier New"/>
              </a:rPr>
              <a:t> 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else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0712" y="3689007"/>
            <a:ext cx="226758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i="1" spc="10" dirty="0">
                <a:latin typeface="Courier New"/>
                <a:cs typeface="Courier New"/>
              </a:rPr>
              <a:t>{ cari di belahan kanan</a:t>
            </a:r>
            <a:r>
              <a:rPr sz="1150" i="1" spc="5" dirty="0">
                <a:latin typeface="Courier New"/>
                <a:cs typeface="Courier New"/>
              </a:rPr>
              <a:t> </a:t>
            </a:r>
            <a:r>
              <a:rPr sz="1150" i="1" spc="10" dirty="0">
                <a:latin typeface="Courier New"/>
                <a:cs typeface="Courier New"/>
              </a:rPr>
              <a:t>}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3699" y="4053416"/>
            <a:ext cx="2178050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i="1" spc="10" dirty="0">
                <a:latin typeface="Courier New"/>
                <a:cs typeface="Courier New"/>
              </a:rPr>
              <a:t>{ cari di belahan kiri</a:t>
            </a:r>
            <a:r>
              <a:rPr sz="1150" i="1" dirty="0">
                <a:latin typeface="Courier New"/>
                <a:cs typeface="Courier New"/>
              </a:rPr>
              <a:t> </a:t>
            </a:r>
            <a:r>
              <a:rPr sz="1150" i="1" spc="10" dirty="0">
                <a:latin typeface="Courier New"/>
                <a:cs typeface="Courier New"/>
              </a:rPr>
              <a:t>}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648" y="3673928"/>
            <a:ext cx="1957070" cy="1458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115" marR="30480" indent="-90170">
              <a:lnSpc>
                <a:spcPct val="110600"/>
              </a:lnSpc>
              <a:spcBef>
                <a:spcPts val="95"/>
              </a:spcBef>
            </a:pP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if</a:t>
            </a:r>
            <a:r>
              <a:rPr sz="1150" spc="10" dirty="0">
                <a:latin typeface="Courier New"/>
                <a:cs typeface="Courier New"/>
              </a:rPr>
              <a:t> </a:t>
            </a:r>
            <a:r>
              <a:rPr sz="1150" spc="5" dirty="0">
                <a:latin typeface="Courier New"/>
                <a:cs typeface="Courier New"/>
              </a:rPr>
              <a:t>a</a:t>
            </a:r>
            <a:r>
              <a:rPr sz="1125" spc="7" baseline="-14814" dirty="0">
                <a:latin typeface="Courier New"/>
                <a:cs typeface="Courier New"/>
              </a:rPr>
              <a:t>mid </a:t>
            </a:r>
            <a:r>
              <a:rPr sz="1150" spc="10" dirty="0">
                <a:latin typeface="Courier New"/>
                <a:cs typeface="Courier New"/>
              </a:rPr>
              <a:t>&lt; x 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then </a:t>
            </a:r>
            <a:r>
              <a:rPr sz="1150" spc="10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i</a:t>
            </a:r>
            <a:r>
              <a:rPr sz="1150" spc="15" dirty="0">
                <a:latin typeface="Symbol"/>
                <a:cs typeface="Symbol"/>
              </a:rPr>
              <a:t></a:t>
            </a:r>
            <a:r>
              <a:rPr sz="1150" spc="15" dirty="0">
                <a:latin typeface="Courier New"/>
                <a:cs typeface="Courier New"/>
              </a:rPr>
              <a:t>mid </a:t>
            </a:r>
            <a:r>
              <a:rPr sz="1150" spc="10" dirty="0">
                <a:latin typeface="Courier New"/>
                <a:cs typeface="Courier New"/>
              </a:rPr>
              <a:t>+</a:t>
            </a:r>
            <a:r>
              <a:rPr sz="1150" spc="-15" dirty="0">
                <a:latin typeface="Courier New"/>
                <a:cs typeface="Courier New"/>
              </a:rPr>
              <a:t> </a:t>
            </a:r>
            <a:r>
              <a:rPr sz="1150" spc="10" dirty="0">
                <a:latin typeface="Courier New"/>
                <a:cs typeface="Courier New"/>
              </a:rPr>
              <a:t>1</a:t>
            </a:r>
            <a:endParaRPr sz="1150" dirty="0">
              <a:latin typeface="Courier New"/>
              <a:cs typeface="Courier New"/>
            </a:endParaRPr>
          </a:p>
          <a:p>
            <a:pPr marL="576580">
              <a:lnSpc>
                <a:spcPts val="1345"/>
              </a:lnSpc>
            </a:pP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else</a:t>
            </a:r>
            <a:endParaRPr sz="1150" dirty="0">
              <a:latin typeface="Courier New"/>
              <a:cs typeface="Courier New"/>
            </a:endParaRPr>
          </a:p>
          <a:p>
            <a:pPr marL="576580" marR="327660" indent="89535">
              <a:lnSpc>
                <a:spcPts val="1340"/>
              </a:lnSpc>
              <a:spcBef>
                <a:spcPts val="225"/>
              </a:spcBef>
            </a:pPr>
            <a:r>
              <a:rPr sz="1150" spc="15" dirty="0">
                <a:latin typeface="Courier New"/>
                <a:cs typeface="Courier New"/>
              </a:rPr>
              <a:t>j</a:t>
            </a:r>
            <a:r>
              <a:rPr sz="1150" spc="15" dirty="0">
                <a:latin typeface="Symbol"/>
                <a:cs typeface="Symbol"/>
              </a:rPr>
              <a:t></a:t>
            </a:r>
            <a:r>
              <a:rPr sz="1150" spc="15" dirty="0">
                <a:latin typeface="Courier New"/>
                <a:cs typeface="Courier New"/>
              </a:rPr>
              <a:t>mid </a:t>
            </a:r>
            <a:r>
              <a:rPr sz="1150" spc="10" dirty="0">
                <a:latin typeface="Courier New"/>
                <a:cs typeface="Courier New"/>
              </a:rPr>
              <a:t>-</a:t>
            </a:r>
            <a:r>
              <a:rPr sz="1150" spc="-70" dirty="0">
                <a:latin typeface="Courier New"/>
                <a:cs typeface="Courier New"/>
              </a:rPr>
              <a:t> </a:t>
            </a:r>
            <a:r>
              <a:rPr sz="1150" spc="10" dirty="0">
                <a:latin typeface="Courier New"/>
                <a:cs typeface="Courier New"/>
              </a:rPr>
              <a:t>1;  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endif</a:t>
            </a:r>
            <a:endParaRPr sz="1150" dirty="0">
              <a:latin typeface="Courier New"/>
              <a:cs typeface="Courier New"/>
            </a:endParaRPr>
          </a:p>
          <a:p>
            <a:pPr marR="1193165" algn="r">
              <a:lnSpc>
                <a:spcPts val="1275"/>
              </a:lnSpc>
            </a:pP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endif</a:t>
            </a:r>
            <a:endParaRPr sz="1150" dirty="0">
              <a:latin typeface="Courier New"/>
              <a:cs typeface="Courier New"/>
            </a:endParaRPr>
          </a:p>
          <a:p>
            <a:pPr marR="1193800" algn="r">
              <a:lnSpc>
                <a:spcPts val="1345"/>
              </a:lnSpc>
            </a:pP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endwhile</a:t>
            </a:r>
            <a:endParaRPr sz="1150" dirty="0">
              <a:latin typeface="Courier New"/>
              <a:cs typeface="Courier New"/>
            </a:endParaRPr>
          </a:p>
          <a:p>
            <a:pPr marL="38100">
              <a:lnSpc>
                <a:spcPts val="1360"/>
              </a:lnSpc>
            </a:pPr>
            <a:r>
              <a:rPr sz="1150" i="1" spc="10" dirty="0">
                <a:latin typeface="Courier New"/>
                <a:cs typeface="Courier New"/>
              </a:rPr>
              <a:t>{ketemu or i &gt; j</a:t>
            </a:r>
            <a:r>
              <a:rPr sz="1150" i="1" dirty="0">
                <a:latin typeface="Courier New"/>
                <a:cs typeface="Courier New"/>
              </a:rPr>
              <a:t> </a:t>
            </a:r>
            <a:r>
              <a:rPr sz="1150" i="1" spc="10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048" y="5250340"/>
            <a:ext cx="1282065" cy="948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305" marR="5080" indent="-269240">
              <a:lnSpc>
                <a:spcPct val="110600"/>
              </a:lnSpc>
              <a:spcBef>
                <a:spcPts val="95"/>
              </a:spcBef>
            </a:pP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if</a:t>
            </a:r>
            <a:r>
              <a:rPr sz="1150" spc="10" dirty="0">
                <a:latin typeface="Courier New"/>
                <a:cs typeface="Courier New"/>
              </a:rPr>
              <a:t> ketemu</a:t>
            </a:r>
            <a:r>
              <a:rPr sz="1150" spc="-40" dirty="0">
                <a:latin typeface="Courier New"/>
                <a:cs typeface="Courier New"/>
              </a:rPr>
              <a:t> 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then </a:t>
            </a:r>
            <a:r>
              <a:rPr sz="1150" spc="10" dirty="0">
                <a:latin typeface="Courier New"/>
                <a:cs typeface="Courier New"/>
              </a:rPr>
              <a:t> </a:t>
            </a:r>
            <a:r>
              <a:rPr sz="1150" spc="15" dirty="0">
                <a:latin typeface="Courier New"/>
                <a:cs typeface="Courier New"/>
              </a:rPr>
              <a:t>idx</a:t>
            </a:r>
            <a:r>
              <a:rPr sz="1150" spc="15" dirty="0">
                <a:latin typeface="Symbol"/>
                <a:cs typeface="Symbol"/>
              </a:rPr>
              <a:t></a:t>
            </a:r>
            <a:r>
              <a:rPr sz="1150" spc="15" dirty="0">
                <a:latin typeface="Courier New"/>
                <a:cs typeface="Courier New"/>
              </a:rPr>
              <a:t>mid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345"/>
              </a:lnSpc>
            </a:pP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else</a:t>
            </a:r>
            <a:endParaRPr sz="1150">
              <a:latin typeface="Courier New"/>
              <a:cs typeface="Courier New"/>
            </a:endParaRPr>
          </a:p>
          <a:p>
            <a:pPr marL="12700" marR="485775" indent="268605">
              <a:lnSpc>
                <a:spcPts val="1330"/>
              </a:lnSpc>
              <a:spcBef>
                <a:spcPts val="245"/>
              </a:spcBef>
            </a:pPr>
            <a:r>
              <a:rPr sz="1150" spc="10" dirty="0">
                <a:latin typeface="Courier New"/>
                <a:cs typeface="Courier New"/>
              </a:rPr>
              <a:t>id</a:t>
            </a:r>
            <a:r>
              <a:rPr sz="1150" spc="15" dirty="0">
                <a:latin typeface="Courier New"/>
                <a:cs typeface="Courier New"/>
              </a:rPr>
              <a:t>x</a:t>
            </a:r>
            <a:r>
              <a:rPr sz="1150" spc="20" dirty="0">
                <a:latin typeface="Symbol"/>
                <a:cs typeface="Symbol"/>
              </a:rPr>
              <a:t></a:t>
            </a:r>
            <a:r>
              <a:rPr sz="1150" spc="10" dirty="0">
                <a:latin typeface="Courier New"/>
                <a:cs typeface="Courier New"/>
              </a:rPr>
              <a:t>0  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endif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1227" y="849116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0"/>
                </a:moveTo>
                <a:lnTo>
                  <a:pt x="0" y="53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1227" y="849116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0"/>
                </a:moveTo>
                <a:lnTo>
                  <a:pt x="0" y="53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7506" y="851809"/>
            <a:ext cx="6537325" cy="0"/>
          </a:xfrm>
          <a:custGeom>
            <a:avLst/>
            <a:gdLst/>
            <a:ahLst/>
            <a:cxnLst/>
            <a:rect l="l" t="t" r="r" b="b"/>
            <a:pathLst>
              <a:path w="6537325">
                <a:moveTo>
                  <a:pt x="0" y="0"/>
                </a:moveTo>
                <a:lnTo>
                  <a:pt x="6537049" y="0"/>
                </a:lnTo>
              </a:path>
            </a:pathLst>
          </a:custGeom>
          <a:ln w="7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8403" y="849116"/>
            <a:ext cx="6536690" cy="0"/>
          </a:xfrm>
          <a:custGeom>
            <a:avLst/>
            <a:gdLst/>
            <a:ahLst/>
            <a:cxnLst/>
            <a:rect l="l" t="t" r="r" b="b"/>
            <a:pathLst>
              <a:path w="6536690">
                <a:moveTo>
                  <a:pt x="0" y="0"/>
                </a:moveTo>
                <a:lnTo>
                  <a:pt x="65361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918" y="848069"/>
            <a:ext cx="0" cy="5531485"/>
          </a:xfrm>
          <a:custGeom>
            <a:avLst/>
            <a:gdLst/>
            <a:ahLst/>
            <a:cxnLst/>
            <a:rect l="l" t="t" r="r" b="b"/>
            <a:pathLst>
              <a:path h="5531485">
                <a:moveTo>
                  <a:pt x="0" y="0"/>
                </a:moveTo>
                <a:lnTo>
                  <a:pt x="0" y="5530891"/>
                </a:lnTo>
              </a:path>
            </a:pathLst>
          </a:custGeom>
          <a:ln w="7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1227" y="856296"/>
            <a:ext cx="0" cy="5514975"/>
          </a:xfrm>
          <a:custGeom>
            <a:avLst/>
            <a:gdLst/>
            <a:ahLst/>
            <a:cxnLst/>
            <a:rect l="l" t="t" r="r" b="b"/>
            <a:pathLst>
              <a:path h="5514975">
                <a:moveTo>
                  <a:pt x="0" y="0"/>
                </a:moveTo>
                <a:lnTo>
                  <a:pt x="0" y="55145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1227" y="6372677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1227" y="6372677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7506" y="6375370"/>
            <a:ext cx="6537325" cy="0"/>
          </a:xfrm>
          <a:custGeom>
            <a:avLst/>
            <a:gdLst/>
            <a:ahLst/>
            <a:cxnLst/>
            <a:rect l="l" t="t" r="r" b="b"/>
            <a:pathLst>
              <a:path w="6537325">
                <a:moveTo>
                  <a:pt x="0" y="0"/>
                </a:moveTo>
                <a:lnTo>
                  <a:pt x="6537049" y="0"/>
                </a:lnTo>
              </a:path>
            </a:pathLst>
          </a:custGeom>
          <a:ln w="7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403" y="6372677"/>
            <a:ext cx="6536690" cy="0"/>
          </a:xfrm>
          <a:custGeom>
            <a:avLst/>
            <a:gdLst/>
            <a:ahLst/>
            <a:cxnLst/>
            <a:rect l="l" t="t" r="r" b="b"/>
            <a:pathLst>
              <a:path w="6536690">
                <a:moveTo>
                  <a:pt x="0" y="0"/>
                </a:moveTo>
                <a:lnTo>
                  <a:pt x="65361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63283" y="4587337"/>
            <a:ext cx="1715135" cy="7448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1700" b="1" spc="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sz="1700" b="1" i="1" spc="5" dirty="0">
                <a:solidFill>
                  <a:srgbClr val="1F487C"/>
                </a:solidFill>
                <a:latin typeface="Times New Roman"/>
                <a:cs typeface="Times New Roman"/>
              </a:rPr>
              <a:t>. </a:t>
            </a:r>
            <a:r>
              <a:rPr sz="1700" b="1" i="1" spc="10" dirty="0">
                <a:solidFill>
                  <a:srgbClr val="1F487C"/>
                </a:solidFill>
                <a:latin typeface="Times New Roman"/>
                <a:cs typeface="Times New Roman"/>
              </a:rPr>
              <a:t>Kasus</a:t>
            </a:r>
            <a:r>
              <a:rPr sz="1700" b="1" i="1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700" b="1" i="1" spc="5" dirty="0">
                <a:solidFill>
                  <a:srgbClr val="1F487C"/>
                </a:solidFill>
                <a:latin typeface="Times New Roman"/>
                <a:cs typeface="Times New Roman"/>
              </a:rPr>
              <a:t>terbaik</a:t>
            </a:r>
            <a:endParaRPr sz="1700" dirty="0">
              <a:latin typeface="Times New Roman"/>
              <a:cs typeface="Times New Roman"/>
            </a:endParaRPr>
          </a:p>
          <a:p>
            <a:pPr marL="692785">
              <a:lnSpc>
                <a:spcPct val="100000"/>
              </a:lnSpc>
              <a:spcBef>
                <a:spcPts val="790"/>
              </a:spcBef>
            </a:pPr>
            <a:r>
              <a:rPr sz="1700" b="1" i="1" dirty="0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sz="1725" b="1" baseline="-9661" dirty="0">
                <a:solidFill>
                  <a:srgbClr val="1F487C"/>
                </a:solidFill>
                <a:latin typeface="Times New Roman"/>
                <a:cs typeface="Times New Roman"/>
              </a:rPr>
              <a:t>min</a:t>
            </a:r>
            <a:r>
              <a:rPr sz="1700" b="1" dirty="0">
                <a:solidFill>
                  <a:srgbClr val="1F487C"/>
                </a:solidFill>
                <a:latin typeface="Times New Roman"/>
                <a:cs typeface="Times New Roman"/>
              </a:rPr>
              <a:t>(</a:t>
            </a:r>
            <a:r>
              <a:rPr sz="1700" b="1" i="1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700" b="1" dirty="0">
                <a:solidFill>
                  <a:srgbClr val="1F487C"/>
                </a:solidFill>
                <a:latin typeface="Times New Roman"/>
                <a:cs typeface="Times New Roman"/>
              </a:rPr>
              <a:t>) </a:t>
            </a:r>
            <a:r>
              <a:rPr sz="1700" b="1" spc="10" dirty="0">
                <a:solidFill>
                  <a:srgbClr val="1F487C"/>
                </a:solidFill>
                <a:latin typeface="Times New Roman"/>
                <a:cs typeface="Times New Roman"/>
              </a:rPr>
              <a:t>=</a:t>
            </a:r>
            <a:r>
              <a:rPr sz="1700" b="1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700" b="1" spc="10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88683" y="5654568"/>
            <a:ext cx="170688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b="1" spc="5" dirty="0">
                <a:solidFill>
                  <a:srgbClr val="1F487C"/>
                </a:solidFill>
                <a:latin typeface="Times New Roman"/>
                <a:cs typeface="Times New Roman"/>
              </a:rPr>
              <a:t>2. </a:t>
            </a:r>
            <a:r>
              <a:rPr sz="1700" b="1" i="1" spc="10" dirty="0">
                <a:solidFill>
                  <a:srgbClr val="1F487C"/>
                </a:solidFill>
                <a:latin typeface="Times New Roman"/>
                <a:cs typeface="Times New Roman"/>
              </a:rPr>
              <a:t>Kasus</a:t>
            </a:r>
            <a:r>
              <a:rPr sz="1700" b="1" i="1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700" b="1" i="1" spc="5" dirty="0">
                <a:solidFill>
                  <a:srgbClr val="1F487C"/>
                </a:solidFill>
                <a:latin typeface="Times New Roman"/>
                <a:cs typeface="Times New Roman"/>
              </a:rPr>
              <a:t>terburuk</a:t>
            </a:r>
            <a:r>
              <a:rPr sz="1700" b="1" spc="5" dirty="0">
                <a:solidFill>
                  <a:srgbClr val="1F487C"/>
                </a:solidFill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8589" y="6005843"/>
            <a:ext cx="29019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b="1" spc="-35" dirty="0">
                <a:solidFill>
                  <a:srgbClr val="1F487C"/>
                </a:solidFill>
                <a:latin typeface="Times New Roman"/>
                <a:cs typeface="Times New Roman"/>
              </a:rPr>
              <a:t>m</a:t>
            </a:r>
            <a:r>
              <a:rPr sz="1150" b="1" spc="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150" b="1" dirty="0">
                <a:solidFill>
                  <a:srgbClr val="1F487C"/>
                </a:solidFill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17976" y="5905292"/>
            <a:ext cx="157226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491490" algn="l"/>
              </a:tabLst>
            </a:pPr>
            <a:r>
              <a:rPr sz="1700" b="1" i="1" spc="10" dirty="0">
                <a:solidFill>
                  <a:srgbClr val="1F487C"/>
                </a:solidFill>
                <a:latin typeface="Times New Roman"/>
                <a:cs typeface="Times New Roman"/>
              </a:rPr>
              <a:t>T	</a:t>
            </a:r>
            <a:r>
              <a:rPr sz="1700" b="1" spc="5" dirty="0">
                <a:solidFill>
                  <a:srgbClr val="1F487C"/>
                </a:solidFill>
                <a:latin typeface="Times New Roman"/>
                <a:cs typeface="Times New Roman"/>
              </a:rPr>
              <a:t>(</a:t>
            </a:r>
            <a:r>
              <a:rPr sz="1700" b="1" i="1" spc="5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700" b="1" spc="5" dirty="0">
                <a:solidFill>
                  <a:srgbClr val="1F487C"/>
                </a:solidFill>
                <a:latin typeface="Times New Roman"/>
                <a:cs typeface="Times New Roman"/>
              </a:rPr>
              <a:t>) </a:t>
            </a:r>
            <a:r>
              <a:rPr sz="1700" b="1" spc="10" dirty="0">
                <a:solidFill>
                  <a:srgbClr val="1F487C"/>
                </a:solidFill>
                <a:latin typeface="Times New Roman"/>
                <a:cs typeface="Times New Roman"/>
              </a:rPr>
              <a:t>= </a:t>
            </a:r>
            <a:r>
              <a:rPr sz="1725" b="1" spc="7" baseline="38647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r>
              <a:rPr sz="1700" b="1" spc="5" dirty="0">
                <a:solidFill>
                  <a:srgbClr val="1F487C"/>
                </a:solidFill>
                <a:latin typeface="Times New Roman"/>
                <a:cs typeface="Times New Roman"/>
              </a:rPr>
              <a:t>log</a:t>
            </a:r>
            <a:r>
              <a:rPr sz="1700" b="1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700" b="1" i="1" spc="1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39" y="496063"/>
            <a:ext cx="70084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5" dirty="0">
                <a:latin typeface="Times New Roman"/>
                <a:cs typeface="Times New Roman"/>
              </a:rPr>
              <a:t>Contoh 5. </a:t>
            </a:r>
            <a:r>
              <a:rPr sz="2400" dirty="0">
                <a:latin typeface="Times New Roman"/>
                <a:cs typeface="Times New Roman"/>
              </a:rPr>
              <a:t>Algoritma </a:t>
            </a:r>
            <a:r>
              <a:rPr sz="2400" spc="5" dirty="0">
                <a:latin typeface="Times New Roman"/>
                <a:cs typeface="Times New Roman"/>
              </a:rPr>
              <a:t>pengurutan seleksi (</a:t>
            </a:r>
            <a:r>
              <a:rPr sz="2400" i="1" spc="5" dirty="0">
                <a:latin typeface="Times New Roman"/>
                <a:cs typeface="Times New Roman"/>
              </a:rPr>
              <a:t>selection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sort</a:t>
            </a:r>
            <a:r>
              <a:rPr sz="2400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130" y="1295954"/>
            <a:ext cx="6164580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730"/>
              </a:lnSpc>
              <a:spcBef>
                <a:spcPts val="100"/>
              </a:spcBef>
            </a:pPr>
            <a:r>
              <a:rPr sz="15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procedure </a:t>
            </a:r>
            <a:r>
              <a:rPr sz="1500" dirty="0">
                <a:latin typeface="Courier New"/>
                <a:cs typeface="Courier New"/>
              </a:rPr>
              <a:t>Urut(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input/output</a:t>
            </a:r>
            <a:r>
              <a:rPr sz="1500" dirty="0">
                <a:latin typeface="Courier New"/>
                <a:cs typeface="Courier New"/>
              </a:rPr>
              <a:t> a</a:t>
            </a:r>
            <a:r>
              <a:rPr sz="1425" baseline="-14619" dirty="0">
                <a:latin typeface="Courier New"/>
                <a:cs typeface="Courier New"/>
              </a:rPr>
              <a:t>1</a:t>
            </a:r>
            <a:r>
              <a:rPr sz="1500" dirty="0">
                <a:latin typeface="Courier New"/>
                <a:cs typeface="Courier New"/>
              </a:rPr>
              <a:t>, a</a:t>
            </a:r>
            <a:r>
              <a:rPr sz="1425" baseline="-14619" dirty="0">
                <a:latin typeface="Courier New"/>
                <a:cs typeface="Courier New"/>
              </a:rPr>
              <a:t>2</a:t>
            </a:r>
            <a:r>
              <a:rPr sz="1500" dirty="0">
                <a:latin typeface="Courier New"/>
                <a:cs typeface="Courier New"/>
              </a:rPr>
              <a:t>, ..., </a:t>
            </a:r>
            <a:r>
              <a:rPr sz="1500" spc="10" dirty="0">
                <a:latin typeface="Courier New"/>
                <a:cs typeface="Courier New"/>
              </a:rPr>
              <a:t>a</a:t>
            </a:r>
            <a:r>
              <a:rPr sz="1425" spc="15" baseline="-14619" dirty="0">
                <a:latin typeface="Courier New"/>
                <a:cs typeface="Courier New"/>
              </a:rPr>
              <a:t>n </a:t>
            </a:r>
            <a:r>
              <a:rPr sz="1500" dirty="0">
                <a:latin typeface="Courier New"/>
                <a:cs typeface="Courier New"/>
              </a:rPr>
              <a:t>:</a:t>
            </a:r>
            <a:r>
              <a:rPr sz="1500" spc="-215" dirty="0">
                <a:latin typeface="Courier New"/>
                <a:cs typeface="Courier New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integer</a:t>
            </a:r>
            <a:r>
              <a:rPr sz="1500" dirty="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38100">
              <a:lnSpc>
                <a:spcPts val="1705"/>
              </a:lnSpc>
            </a:pPr>
            <a:r>
              <a:rPr sz="1500" b="1" dirty="0">
                <a:latin typeface="Courier New"/>
                <a:cs typeface="Courier New"/>
              </a:rPr>
              <a:t>Deklarasi</a:t>
            </a:r>
            <a:endParaRPr sz="1500">
              <a:latin typeface="Courier New"/>
              <a:cs typeface="Courier New"/>
            </a:endParaRPr>
          </a:p>
          <a:p>
            <a:pPr marL="382905">
              <a:lnSpc>
                <a:spcPts val="1770"/>
              </a:lnSpc>
            </a:pPr>
            <a:r>
              <a:rPr sz="1500" dirty="0">
                <a:latin typeface="Courier New"/>
                <a:cs typeface="Courier New"/>
              </a:rPr>
              <a:t>i, j, imaks, temp :</a:t>
            </a:r>
            <a:r>
              <a:rPr sz="1500" spc="15" dirty="0">
                <a:latin typeface="Courier New"/>
                <a:cs typeface="Courier New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integer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4280" y="2413083"/>
            <a:ext cx="32454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latin typeface="Courier New"/>
                <a:cs typeface="Courier New"/>
              </a:rPr>
              <a:t>{ pass sebanyak n – 1 kali</a:t>
            </a:r>
            <a:r>
              <a:rPr sz="1500" i="1" spc="-20" dirty="0">
                <a:latin typeface="Courier New"/>
                <a:cs typeface="Courier New"/>
              </a:rPr>
              <a:t> </a:t>
            </a:r>
            <a:r>
              <a:rPr sz="1500" i="1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530" y="2131877"/>
            <a:ext cx="2514600" cy="10344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500" b="1" dirty="0">
                <a:latin typeface="Courier New"/>
                <a:cs typeface="Courier New"/>
              </a:rPr>
              <a:t>Algoritma</a:t>
            </a:r>
            <a:endParaRPr sz="1500" dirty="0">
              <a:latin typeface="Courier New"/>
              <a:cs typeface="Courier New"/>
            </a:endParaRPr>
          </a:p>
          <a:p>
            <a:pPr marL="472440" marR="5080" indent="-230504">
              <a:lnSpc>
                <a:spcPct val="108500"/>
              </a:lnSpc>
              <a:spcBef>
                <a:spcPts val="55"/>
              </a:spcBef>
            </a:pPr>
            <a:r>
              <a:rPr sz="15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for</a:t>
            </a:r>
            <a:r>
              <a:rPr sz="1500" dirty="0">
                <a:latin typeface="Courier New"/>
                <a:cs typeface="Courier New"/>
              </a:rPr>
              <a:t> i</a:t>
            </a:r>
            <a:r>
              <a:rPr sz="1500" dirty="0">
                <a:latin typeface="Symbol"/>
                <a:cs typeface="Symbol"/>
              </a:rPr>
              <a:t></a:t>
            </a:r>
            <a:r>
              <a:rPr sz="1500" dirty="0">
                <a:latin typeface="Courier New"/>
                <a:cs typeface="Courier New"/>
              </a:rPr>
              <a:t>n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downto</a:t>
            </a:r>
            <a:r>
              <a:rPr sz="1500" dirty="0">
                <a:latin typeface="Courier New"/>
                <a:cs typeface="Courier New"/>
              </a:rPr>
              <a:t> 2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do </a:t>
            </a:r>
            <a:r>
              <a:rPr sz="1500" dirty="0">
                <a:latin typeface="Courier New"/>
                <a:cs typeface="Courier New"/>
              </a:rPr>
              <a:t> imaks</a:t>
            </a:r>
            <a:r>
              <a:rPr sz="1500" dirty="0">
                <a:latin typeface="Symbol"/>
                <a:cs typeface="Symbol"/>
              </a:rPr>
              <a:t></a:t>
            </a:r>
            <a:r>
              <a:rPr sz="1500" dirty="0">
                <a:latin typeface="Courier New"/>
                <a:cs typeface="Courier New"/>
              </a:rPr>
              <a:t>1</a:t>
            </a:r>
          </a:p>
          <a:p>
            <a:pPr marL="472440">
              <a:lnSpc>
                <a:spcPct val="100000"/>
              </a:lnSpc>
              <a:spcBef>
                <a:spcPts val="175"/>
              </a:spcBef>
            </a:pPr>
            <a:r>
              <a:rPr sz="15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for</a:t>
            </a:r>
            <a:r>
              <a:rPr sz="1500" dirty="0">
                <a:latin typeface="Courier New"/>
                <a:cs typeface="Courier New"/>
              </a:rPr>
              <a:t> j</a:t>
            </a:r>
            <a:r>
              <a:rPr sz="1500" dirty="0">
                <a:latin typeface="Symbol"/>
                <a:cs typeface="Symbol"/>
              </a:rPr>
              <a:t></a:t>
            </a:r>
            <a:r>
              <a:rPr sz="1500" dirty="0">
                <a:latin typeface="Courier New"/>
                <a:cs typeface="Courier New"/>
              </a:rPr>
              <a:t>2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to</a:t>
            </a:r>
            <a:r>
              <a:rPr sz="1500" dirty="0">
                <a:latin typeface="Courier New"/>
                <a:cs typeface="Courier New"/>
              </a:rPr>
              <a:t> i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do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4080" y="3160133"/>
            <a:ext cx="79502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baseline="9259" dirty="0">
                <a:latin typeface="Courier New"/>
                <a:cs typeface="Courier New"/>
              </a:rPr>
              <a:t>&gt;</a:t>
            </a:r>
            <a:r>
              <a:rPr sz="2250" spc="-89" baseline="9259" dirty="0">
                <a:latin typeface="Courier New"/>
                <a:cs typeface="Courier New"/>
              </a:rPr>
              <a:t> </a:t>
            </a:r>
            <a:r>
              <a:rPr sz="2250" spc="15" baseline="9259" dirty="0">
                <a:latin typeface="Courier New"/>
                <a:cs typeface="Courier New"/>
              </a:rPr>
              <a:t>a</a:t>
            </a:r>
            <a:r>
              <a:rPr sz="950" spc="10" dirty="0">
                <a:latin typeface="Courier New"/>
                <a:cs typeface="Courier New"/>
              </a:rPr>
              <a:t>imaks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2373" y="3130266"/>
            <a:ext cx="20320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531620" algn="l"/>
              </a:tabLst>
            </a:pPr>
            <a:r>
              <a:rPr sz="15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if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5" dirty="0">
                <a:latin typeface="Courier New"/>
                <a:cs typeface="Courier New"/>
              </a:rPr>
              <a:t>a</a:t>
            </a:r>
            <a:r>
              <a:rPr sz="1425" spc="7" baseline="-14619" dirty="0">
                <a:latin typeface="Courier New"/>
                <a:cs typeface="Courier New"/>
              </a:rPr>
              <a:t>j	</a:t>
            </a:r>
            <a:r>
              <a:rPr sz="1500" u="sng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then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492" y="3378389"/>
            <a:ext cx="1478915" cy="6896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42570" marR="5080" indent="344805">
              <a:lnSpc>
                <a:spcPts val="1720"/>
              </a:lnSpc>
              <a:spcBef>
                <a:spcPts val="225"/>
              </a:spcBef>
            </a:pPr>
            <a:r>
              <a:rPr sz="1500" dirty="0">
                <a:latin typeface="Courier New"/>
                <a:cs typeface="Courier New"/>
              </a:rPr>
              <a:t>imak</a:t>
            </a:r>
            <a:r>
              <a:rPr sz="1500" spc="5" dirty="0">
                <a:latin typeface="Courier New"/>
                <a:cs typeface="Courier New"/>
              </a:rPr>
              <a:t>s</a:t>
            </a:r>
            <a:r>
              <a:rPr sz="1500" dirty="0">
                <a:latin typeface="Symbol"/>
                <a:cs typeface="Symbol"/>
              </a:rPr>
              <a:t></a:t>
            </a:r>
            <a:r>
              <a:rPr sz="1500" dirty="0">
                <a:latin typeface="Courier New"/>
                <a:cs typeface="Courier New"/>
              </a:rPr>
              <a:t>j 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endif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660"/>
              </a:lnSpc>
            </a:pPr>
            <a:r>
              <a:rPr sz="15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endfor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7893" y="4033733"/>
            <a:ext cx="12998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latin typeface="Courier New"/>
                <a:cs typeface="Courier New"/>
              </a:rPr>
              <a:t>dengan </a:t>
            </a:r>
            <a:r>
              <a:rPr sz="1500" i="1" spc="5" dirty="0">
                <a:latin typeface="Courier New"/>
                <a:cs typeface="Courier New"/>
              </a:rPr>
              <a:t>a</a:t>
            </a:r>
            <a:r>
              <a:rPr sz="1425" i="1" spc="7" baseline="-14619" dirty="0">
                <a:latin typeface="Courier New"/>
                <a:cs typeface="Courier New"/>
              </a:rPr>
              <a:t>i</a:t>
            </a:r>
            <a:r>
              <a:rPr sz="1425" i="1" spc="390" baseline="-14619" dirty="0">
                <a:latin typeface="Courier New"/>
                <a:cs typeface="Courier New"/>
              </a:rPr>
              <a:t> </a:t>
            </a:r>
            <a:r>
              <a:rPr sz="1500" i="1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5092" y="4016732"/>
            <a:ext cx="2174875" cy="10185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z="1500" i="1" dirty="0">
                <a:latin typeface="Courier New"/>
                <a:cs typeface="Courier New"/>
              </a:rPr>
              <a:t>{ pertukarkan</a:t>
            </a:r>
            <a:r>
              <a:rPr sz="1500" i="1" spc="-40" dirty="0">
                <a:latin typeface="Courier New"/>
                <a:cs typeface="Courier New"/>
              </a:rPr>
              <a:t> </a:t>
            </a:r>
            <a:r>
              <a:rPr sz="1500" i="1" spc="10" dirty="0">
                <a:latin typeface="Courier New"/>
                <a:cs typeface="Courier New"/>
              </a:rPr>
              <a:t>a</a:t>
            </a:r>
            <a:r>
              <a:rPr sz="1425" i="1" spc="15" baseline="-14619" dirty="0">
                <a:latin typeface="Courier New"/>
                <a:cs typeface="Courier New"/>
              </a:rPr>
              <a:t>imaks</a:t>
            </a:r>
            <a:endParaRPr sz="1425" baseline="-14619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0" dirty="0">
                <a:latin typeface="Courier New"/>
                <a:cs typeface="Courier New"/>
              </a:rPr>
              <a:t>temp</a:t>
            </a:r>
            <a:r>
              <a:rPr sz="1500" dirty="0">
                <a:latin typeface="Symbol"/>
                <a:cs typeface="Symbol"/>
              </a:rPr>
              <a:t></a:t>
            </a:r>
            <a:r>
              <a:rPr sz="1500" dirty="0">
                <a:latin typeface="Courier New"/>
                <a:cs typeface="Courier New"/>
              </a:rPr>
              <a:t>a</a:t>
            </a:r>
            <a:r>
              <a:rPr sz="1425" baseline="-14619" dirty="0">
                <a:latin typeface="Courier New"/>
                <a:cs typeface="Courier New"/>
              </a:rPr>
              <a:t>i</a:t>
            </a:r>
            <a:endParaRPr sz="1425" baseline="-14619">
              <a:latin typeface="Courier New"/>
              <a:cs typeface="Courier New"/>
            </a:endParaRPr>
          </a:p>
          <a:p>
            <a:pPr marL="38100" marR="992505">
              <a:lnSpc>
                <a:spcPts val="1739"/>
              </a:lnSpc>
              <a:spcBef>
                <a:spcPts val="515"/>
              </a:spcBef>
            </a:pPr>
            <a:r>
              <a:rPr sz="2250" spc="7" baseline="9259" dirty="0">
                <a:latin typeface="Courier New"/>
                <a:cs typeface="Courier New"/>
              </a:rPr>
              <a:t>a</a:t>
            </a:r>
            <a:r>
              <a:rPr sz="950" spc="5" dirty="0">
                <a:latin typeface="Courier New"/>
                <a:cs typeface="Courier New"/>
              </a:rPr>
              <a:t>i</a:t>
            </a:r>
            <a:r>
              <a:rPr sz="2250" spc="7" baseline="9259" dirty="0">
                <a:latin typeface="Symbol"/>
                <a:cs typeface="Symbol"/>
              </a:rPr>
              <a:t></a:t>
            </a:r>
            <a:r>
              <a:rPr sz="2250" spc="7" baseline="9259" dirty="0">
                <a:latin typeface="Courier New"/>
                <a:cs typeface="Courier New"/>
              </a:rPr>
              <a:t>a</a:t>
            </a:r>
            <a:r>
              <a:rPr sz="950" spc="5" dirty="0">
                <a:latin typeface="Courier New"/>
                <a:cs typeface="Courier New"/>
              </a:rPr>
              <a:t>imaks  </a:t>
            </a:r>
            <a:r>
              <a:rPr sz="1500" dirty="0">
                <a:latin typeface="Courier New"/>
                <a:cs typeface="Courier New"/>
              </a:rPr>
              <a:t>a</a:t>
            </a:r>
            <a:r>
              <a:rPr sz="1425" spc="7" baseline="-14619" dirty="0">
                <a:latin typeface="Courier New"/>
                <a:cs typeface="Courier New"/>
              </a:rPr>
              <a:t>i</a:t>
            </a:r>
            <a:r>
              <a:rPr sz="1425" spc="30" baseline="-14619" dirty="0">
                <a:latin typeface="Courier New"/>
                <a:cs typeface="Courier New"/>
              </a:rPr>
              <a:t>m</a:t>
            </a:r>
            <a:r>
              <a:rPr sz="1425" spc="7" baseline="-14619" dirty="0">
                <a:latin typeface="Courier New"/>
                <a:cs typeface="Courier New"/>
              </a:rPr>
              <a:t>a</a:t>
            </a:r>
            <a:r>
              <a:rPr sz="1425" spc="30" baseline="-14619" dirty="0">
                <a:latin typeface="Courier New"/>
                <a:cs typeface="Courier New"/>
              </a:rPr>
              <a:t>k</a:t>
            </a:r>
            <a:r>
              <a:rPr sz="1425" spc="7" baseline="-14619" dirty="0">
                <a:latin typeface="Courier New"/>
                <a:cs typeface="Courier New"/>
              </a:rPr>
              <a:t>s</a:t>
            </a:r>
            <a:r>
              <a:rPr sz="1500" dirty="0">
                <a:latin typeface="Symbol"/>
                <a:cs typeface="Symbol"/>
              </a:rPr>
              <a:t></a:t>
            </a:r>
            <a:r>
              <a:rPr sz="1500" dirty="0">
                <a:latin typeface="Courier New"/>
                <a:cs typeface="Courier New"/>
              </a:rPr>
              <a:t>temp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6289" y="1109926"/>
            <a:ext cx="0" cy="6985"/>
          </a:xfrm>
          <a:custGeom>
            <a:avLst/>
            <a:gdLst/>
            <a:ahLst/>
            <a:cxnLst/>
            <a:rect l="l" t="t" r="r" b="b"/>
            <a:pathLst>
              <a:path h="6984">
                <a:moveTo>
                  <a:pt x="0" y="0"/>
                </a:moveTo>
                <a:lnTo>
                  <a:pt x="0" y="68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289" y="1109926"/>
            <a:ext cx="0" cy="6985"/>
          </a:xfrm>
          <a:custGeom>
            <a:avLst/>
            <a:gdLst/>
            <a:ahLst/>
            <a:cxnLst/>
            <a:rect l="l" t="t" r="r" b="b"/>
            <a:pathLst>
              <a:path h="6984">
                <a:moveTo>
                  <a:pt x="0" y="0"/>
                </a:moveTo>
                <a:lnTo>
                  <a:pt x="0" y="68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4338" y="1113372"/>
            <a:ext cx="8365490" cy="0"/>
          </a:xfrm>
          <a:custGeom>
            <a:avLst/>
            <a:gdLst/>
            <a:ahLst/>
            <a:cxnLst/>
            <a:rect l="l" t="t" r="r" b="b"/>
            <a:pathLst>
              <a:path w="8365490">
                <a:moveTo>
                  <a:pt x="0" y="0"/>
                </a:moveTo>
                <a:lnTo>
                  <a:pt x="8365368" y="0"/>
                </a:lnTo>
              </a:path>
            </a:pathLst>
          </a:custGeom>
          <a:ln w="9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5488" y="1109926"/>
            <a:ext cx="8364220" cy="0"/>
          </a:xfrm>
          <a:custGeom>
            <a:avLst/>
            <a:gdLst/>
            <a:ahLst/>
            <a:cxnLst/>
            <a:rect l="l" t="t" r="r" b="b"/>
            <a:pathLst>
              <a:path w="8364220">
                <a:moveTo>
                  <a:pt x="0" y="0"/>
                </a:moveTo>
                <a:lnTo>
                  <a:pt x="83642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9739" y="1108586"/>
            <a:ext cx="0" cy="4595495"/>
          </a:xfrm>
          <a:custGeom>
            <a:avLst/>
            <a:gdLst/>
            <a:ahLst/>
            <a:cxnLst/>
            <a:rect l="l" t="t" r="r" b="b"/>
            <a:pathLst>
              <a:path h="4595495">
                <a:moveTo>
                  <a:pt x="0" y="0"/>
                </a:moveTo>
                <a:lnTo>
                  <a:pt x="0" y="4595141"/>
                </a:lnTo>
              </a:path>
            </a:pathLst>
          </a:custGeom>
          <a:ln w="9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6289" y="1119115"/>
            <a:ext cx="0" cy="4573905"/>
          </a:xfrm>
          <a:custGeom>
            <a:avLst/>
            <a:gdLst/>
            <a:ahLst/>
            <a:cxnLst/>
            <a:rect l="l" t="t" r="r" b="b"/>
            <a:pathLst>
              <a:path h="4573905">
                <a:moveTo>
                  <a:pt x="0" y="0"/>
                </a:moveTo>
                <a:lnTo>
                  <a:pt x="0" y="45738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6289" y="5695227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289" y="5695227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338" y="5698902"/>
            <a:ext cx="8365490" cy="0"/>
          </a:xfrm>
          <a:custGeom>
            <a:avLst/>
            <a:gdLst/>
            <a:ahLst/>
            <a:cxnLst/>
            <a:rect l="l" t="t" r="r" b="b"/>
            <a:pathLst>
              <a:path w="8365490">
                <a:moveTo>
                  <a:pt x="0" y="0"/>
                </a:moveTo>
                <a:lnTo>
                  <a:pt x="8365368" y="0"/>
                </a:lnTo>
              </a:path>
            </a:pathLst>
          </a:custGeom>
          <a:ln w="96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5488" y="5695227"/>
            <a:ext cx="8364220" cy="0"/>
          </a:xfrm>
          <a:custGeom>
            <a:avLst/>
            <a:gdLst/>
            <a:ahLst/>
            <a:cxnLst/>
            <a:rect l="l" t="t" r="r" b="b"/>
            <a:pathLst>
              <a:path w="8364220">
                <a:moveTo>
                  <a:pt x="0" y="0"/>
                </a:moveTo>
                <a:lnTo>
                  <a:pt x="83642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60511" y="5214998"/>
            <a:ext cx="824420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endfor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481965" marR="5080">
              <a:lnSpc>
                <a:spcPts val="2270"/>
              </a:lnSpc>
              <a:tabLst>
                <a:tab pos="6572884" algn="l"/>
              </a:tabLst>
            </a:pPr>
            <a:r>
              <a:rPr sz="1950" b="1" spc="15" dirty="0">
                <a:solidFill>
                  <a:srgbClr val="1F487C"/>
                </a:solidFill>
                <a:latin typeface="Times New Roman"/>
                <a:cs typeface="Times New Roman"/>
              </a:rPr>
              <a:t>Untuk setiap </a:t>
            </a:r>
            <a:r>
              <a:rPr sz="1950" b="1" i="1" spc="10" dirty="0">
                <a:solidFill>
                  <a:srgbClr val="1F487C"/>
                </a:solidFill>
                <a:latin typeface="Times New Roman"/>
                <a:cs typeface="Times New Roman"/>
              </a:rPr>
              <a:t>i </a:t>
            </a:r>
            <a:r>
              <a:rPr sz="1950" b="1" spc="5" dirty="0">
                <a:solidFill>
                  <a:srgbClr val="1F487C"/>
                </a:solidFill>
                <a:latin typeface="Times New Roman"/>
                <a:cs typeface="Times New Roman"/>
              </a:rPr>
              <a:t>dari </a:t>
            </a:r>
            <a:r>
              <a:rPr sz="1950" b="1" spc="15" dirty="0">
                <a:solidFill>
                  <a:srgbClr val="1F487C"/>
                </a:solidFill>
                <a:latin typeface="Times New Roman"/>
                <a:cs typeface="Times New Roman"/>
              </a:rPr>
              <a:t>1 sampai </a:t>
            </a:r>
            <a:r>
              <a:rPr sz="1950" b="1" i="1" spc="15" dirty="0">
                <a:solidFill>
                  <a:srgbClr val="1F487C"/>
                </a:solidFill>
                <a:latin typeface="Times New Roman"/>
                <a:cs typeface="Times New Roman"/>
              </a:rPr>
              <a:t>n </a:t>
            </a:r>
            <a:r>
              <a:rPr sz="1950" b="1" spc="15" dirty="0">
                <a:solidFill>
                  <a:srgbClr val="1F487C"/>
                </a:solidFill>
                <a:latin typeface="Times New Roman"/>
                <a:cs typeface="Times New Roman"/>
              </a:rPr>
              <a:t>– 1, </a:t>
            </a:r>
            <a:r>
              <a:rPr sz="1950" b="1" spc="10" dirty="0">
                <a:solidFill>
                  <a:srgbClr val="1F487C"/>
                </a:solidFill>
                <a:latin typeface="Times New Roman"/>
                <a:cs typeface="Times New Roman"/>
              </a:rPr>
              <a:t>terjadi satu </a:t>
            </a:r>
            <a:r>
              <a:rPr sz="1950" b="1" spc="5" dirty="0">
                <a:solidFill>
                  <a:srgbClr val="1F487C"/>
                </a:solidFill>
                <a:latin typeface="Times New Roman"/>
                <a:cs typeface="Times New Roman"/>
              </a:rPr>
              <a:t>kali </a:t>
            </a:r>
            <a:r>
              <a:rPr sz="1950" b="1" spc="10" dirty="0">
                <a:solidFill>
                  <a:srgbClr val="1F487C"/>
                </a:solidFill>
                <a:latin typeface="Times New Roman"/>
                <a:cs typeface="Times New Roman"/>
              </a:rPr>
              <a:t>pertukaran elemen,  sehingga </a:t>
            </a:r>
            <a:r>
              <a:rPr sz="1950" b="1" spc="15" dirty="0">
                <a:solidFill>
                  <a:srgbClr val="1F487C"/>
                </a:solidFill>
                <a:latin typeface="Times New Roman"/>
                <a:cs typeface="Times New Roman"/>
              </a:rPr>
              <a:t>jumlah </a:t>
            </a:r>
            <a:r>
              <a:rPr sz="1950" b="1" spc="10" dirty="0">
                <a:solidFill>
                  <a:srgbClr val="1F487C"/>
                </a:solidFill>
                <a:latin typeface="Times New Roman"/>
                <a:cs typeface="Times New Roman"/>
              </a:rPr>
              <a:t>operasi pertukaran</a:t>
            </a:r>
            <a:r>
              <a:rPr sz="1950" b="1" spc="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1F487C"/>
                </a:solidFill>
                <a:latin typeface="Times New Roman"/>
                <a:cs typeface="Times New Roman"/>
              </a:rPr>
              <a:t>seluruhnya</a:t>
            </a:r>
            <a:r>
              <a:rPr sz="1950" b="1" spc="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1F487C"/>
                </a:solidFill>
                <a:latin typeface="Times New Roman"/>
                <a:cs typeface="Times New Roman"/>
              </a:rPr>
              <a:t>adalah	</a:t>
            </a:r>
            <a:r>
              <a:rPr sz="1950" b="1" i="1" spc="10" dirty="0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sz="1950" b="1" spc="10" dirty="0">
                <a:solidFill>
                  <a:srgbClr val="1F487C"/>
                </a:solidFill>
                <a:latin typeface="Times New Roman"/>
                <a:cs typeface="Times New Roman"/>
              </a:rPr>
              <a:t>(</a:t>
            </a:r>
            <a:r>
              <a:rPr sz="1950" b="1" i="1" spc="1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950" b="1" spc="10" dirty="0">
                <a:solidFill>
                  <a:srgbClr val="1F487C"/>
                </a:solidFill>
                <a:latin typeface="Times New Roman"/>
                <a:cs typeface="Times New Roman"/>
              </a:rPr>
              <a:t>) </a:t>
            </a:r>
            <a:r>
              <a:rPr sz="1950" b="1" spc="20" dirty="0">
                <a:solidFill>
                  <a:srgbClr val="1F487C"/>
                </a:solidFill>
                <a:latin typeface="Times New Roman"/>
                <a:cs typeface="Times New Roman"/>
              </a:rPr>
              <a:t>= </a:t>
            </a:r>
            <a:r>
              <a:rPr sz="1950" b="1" i="1" spc="15" dirty="0">
                <a:solidFill>
                  <a:srgbClr val="1F487C"/>
                </a:solidFill>
                <a:latin typeface="Times New Roman"/>
                <a:cs typeface="Times New Roman"/>
              </a:rPr>
              <a:t>n </a:t>
            </a:r>
            <a:r>
              <a:rPr sz="1950" b="1" spc="15" dirty="0">
                <a:solidFill>
                  <a:srgbClr val="1F487C"/>
                </a:solidFill>
                <a:latin typeface="Times New Roman"/>
                <a:cs typeface="Times New Roman"/>
              </a:rPr>
              <a:t>–</a:t>
            </a:r>
            <a:r>
              <a:rPr sz="1950" b="1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950" b="1" spc="15" dirty="0">
                <a:solidFill>
                  <a:srgbClr val="1F487C"/>
                </a:solidFill>
                <a:latin typeface="Times New Roman"/>
                <a:cs typeface="Times New Roman"/>
              </a:rPr>
              <a:t>1.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8567" y="1458754"/>
            <a:ext cx="134556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15" dirty="0">
                <a:latin typeface="Times New Roman"/>
                <a:cs typeface="Times New Roman"/>
              </a:rPr>
              <a:t>pelaksanaan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828" y="1458754"/>
            <a:ext cx="4513580" cy="6775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765" marR="5080" indent="-12700">
              <a:lnSpc>
                <a:spcPts val="2520"/>
              </a:lnSpc>
              <a:spcBef>
                <a:spcPts val="260"/>
              </a:spcBef>
              <a:tabLst>
                <a:tab pos="958215" algn="l"/>
                <a:tab pos="1701164" algn="l"/>
                <a:tab pos="1778635" algn="l"/>
                <a:tab pos="2410460" algn="l"/>
                <a:tab pos="2547620" algn="l"/>
                <a:tab pos="3317240" algn="l"/>
                <a:tab pos="3992245" algn="l"/>
              </a:tabLst>
            </a:pPr>
            <a:r>
              <a:rPr sz="2150" spc="-15" dirty="0">
                <a:latin typeface="Times New Roman"/>
                <a:cs typeface="Times New Roman"/>
              </a:rPr>
              <a:t>Kompleksitas	</a:t>
            </a:r>
            <a:r>
              <a:rPr sz="2150" i="1" spc="-15" dirty="0">
                <a:latin typeface="Times New Roman"/>
                <a:cs typeface="Times New Roman"/>
              </a:rPr>
              <a:t>O</a:t>
            </a:r>
            <a:r>
              <a:rPr sz="2150" spc="-15" dirty="0">
                <a:latin typeface="Times New Roman"/>
                <a:cs typeface="Times New Roman"/>
              </a:rPr>
              <a:t>(1)	</a:t>
            </a:r>
            <a:r>
              <a:rPr sz="2150" spc="-10" dirty="0">
                <a:latin typeface="Times New Roman"/>
                <a:cs typeface="Times New Roman"/>
              </a:rPr>
              <a:t>berarti	waktu  </a:t>
            </a:r>
            <a:r>
              <a:rPr sz="2150" spc="-15" dirty="0">
                <a:latin typeface="Times New Roman"/>
                <a:cs typeface="Times New Roman"/>
              </a:rPr>
              <a:t>adalah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tetap,</a:t>
            </a:r>
            <a:r>
              <a:rPr sz="2150" dirty="0">
                <a:latin typeface="Times New Roman"/>
                <a:cs typeface="Times New Roman"/>
              </a:rPr>
              <a:t>		</a:t>
            </a:r>
            <a:r>
              <a:rPr sz="2150" spc="-10" dirty="0">
                <a:latin typeface="Times New Roman"/>
                <a:cs typeface="Times New Roman"/>
              </a:rPr>
              <a:t>tid</a:t>
            </a:r>
            <a:r>
              <a:rPr sz="2150" spc="-15" dirty="0">
                <a:latin typeface="Times New Roman"/>
                <a:cs typeface="Times New Roman"/>
              </a:rPr>
              <a:t>ak</a:t>
            </a:r>
            <a:r>
              <a:rPr sz="2150" dirty="0">
                <a:latin typeface="Times New Roman"/>
                <a:cs typeface="Times New Roman"/>
              </a:rPr>
              <a:t>		</a:t>
            </a:r>
            <a:r>
              <a:rPr sz="2150" spc="-10" dirty="0">
                <a:latin typeface="Times New Roman"/>
                <a:cs typeface="Times New Roman"/>
              </a:rPr>
              <a:t>b</a:t>
            </a:r>
            <a:r>
              <a:rPr sz="2150" spc="-15" dirty="0">
                <a:latin typeface="Times New Roman"/>
                <a:cs typeface="Times New Roman"/>
              </a:rPr>
              <a:t>erga</a:t>
            </a:r>
            <a:r>
              <a:rPr sz="2150" spc="-10" dirty="0">
                <a:latin typeface="Times New Roman"/>
                <a:cs typeface="Times New Roman"/>
              </a:rPr>
              <a:t>ntu</a:t>
            </a:r>
            <a:r>
              <a:rPr sz="2150" spc="-25" dirty="0">
                <a:latin typeface="Times New Roman"/>
                <a:cs typeface="Times New Roman"/>
              </a:rPr>
              <a:t>n</a:t>
            </a:r>
            <a:r>
              <a:rPr sz="2150" spc="-15" dirty="0">
                <a:latin typeface="Times New Roman"/>
                <a:cs typeface="Times New Roman"/>
              </a:rPr>
              <a:t>g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Times New Roman"/>
                <a:cs typeface="Times New Roman"/>
              </a:rPr>
              <a:t>p</a:t>
            </a:r>
            <a:r>
              <a:rPr sz="2150" spc="-15" dirty="0">
                <a:latin typeface="Times New Roman"/>
                <a:cs typeface="Times New Roman"/>
              </a:rPr>
              <a:t>ada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9578" y="1458754"/>
            <a:ext cx="1061085" cy="6775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225" marR="5080" indent="-10160">
              <a:lnSpc>
                <a:spcPts val="2520"/>
              </a:lnSpc>
              <a:spcBef>
                <a:spcPts val="260"/>
              </a:spcBef>
            </a:pPr>
            <a:r>
              <a:rPr sz="2150" spc="-10" dirty="0">
                <a:latin typeface="Times New Roman"/>
                <a:cs typeface="Times New Roman"/>
              </a:rPr>
              <a:t>algori</a:t>
            </a:r>
            <a:r>
              <a:rPr sz="2150" dirty="0">
                <a:latin typeface="Times New Roman"/>
                <a:cs typeface="Times New Roman"/>
              </a:rPr>
              <a:t>t</a:t>
            </a:r>
            <a:r>
              <a:rPr sz="2150" spc="-50" dirty="0">
                <a:latin typeface="Times New Roman"/>
                <a:cs typeface="Times New Roman"/>
              </a:rPr>
              <a:t>m</a:t>
            </a:r>
            <a:r>
              <a:rPr sz="2150" spc="-10" dirty="0">
                <a:latin typeface="Times New Roman"/>
                <a:cs typeface="Times New Roman"/>
              </a:rPr>
              <a:t>a  </a:t>
            </a:r>
            <a:r>
              <a:rPr sz="2150" spc="-70" dirty="0">
                <a:latin typeface="Times New Roman"/>
                <a:cs typeface="Times New Roman"/>
              </a:rPr>
              <a:t>m</a:t>
            </a:r>
            <a:r>
              <a:rPr sz="2150" spc="-15" dirty="0">
                <a:latin typeface="Times New Roman"/>
                <a:cs typeface="Times New Roman"/>
              </a:rPr>
              <a:t>a</a:t>
            </a:r>
            <a:r>
              <a:rPr sz="2150" dirty="0">
                <a:latin typeface="Times New Roman"/>
                <a:cs typeface="Times New Roman"/>
              </a:rPr>
              <a:t>s</a:t>
            </a:r>
            <a:r>
              <a:rPr sz="2150" spc="-10" dirty="0">
                <a:latin typeface="Times New Roman"/>
                <a:cs typeface="Times New Roman"/>
              </a:rPr>
              <a:t>uk</a:t>
            </a:r>
            <a:r>
              <a:rPr sz="2150" spc="-15" dirty="0">
                <a:latin typeface="Times New Roman"/>
                <a:cs typeface="Times New Roman"/>
              </a:rPr>
              <a:t>an.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990" y="1778832"/>
            <a:ext cx="5481320" cy="690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716780">
              <a:lnSpc>
                <a:spcPct val="100000"/>
              </a:lnSpc>
              <a:spcBef>
                <a:spcPts val="125"/>
              </a:spcBef>
            </a:pPr>
            <a:r>
              <a:rPr sz="2150" spc="-15" dirty="0">
                <a:latin typeface="Times New Roman"/>
                <a:cs typeface="Times New Roman"/>
              </a:rPr>
              <a:t>ukuran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150" spc="-15" dirty="0">
                <a:latin typeface="Times New Roman"/>
                <a:cs typeface="Times New Roman"/>
              </a:rPr>
              <a:t>Contohnya prosedur </a:t>
            </a:r>
            <a:r>
              <a:rPr sz="2150" spc="-20" dirty="0">
                <a:latin typeface="Courier New"/>
                <a:cs typeface="Courier New"/>
              </a:rPr>
              <a:t>tukar</a:t>
            </a:r>
            <a:r>
              <a:rPr sz="2150" spc="-735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di </a:t>
            </a:r>
            <a:r>
              <a:rPr sz="2150" spc="-15" dirty="0">
                <a:latin typeface="Times New Roman"/>
                <a:cs typeface="Times New Roman"/>
              </a:rPr>
              <a:t>bawah </a:t>
            </a:r>
            <a:r>
              <a:rPr sz="2150" spc="-10" dirty="0">
                <a:latin typeface="Times New Roman"/>
                <a:cs typeface="Times New Roman"/>
              </a:rPr>
              <a:t>ini: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8038" y="2760513"/>
            <a:ext cx="5987415" cy="1892300"/>
          </a:xfrm>
          <a:prstGeom prst="rect">
            <a:avLst/>
          </a:prstGeom>
          <a:ln w="827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675"/>
              </a:lnSpc>
            </a:pPr>
            <a:r>
              <a:rPr sz="1600" b="1" spc="-10" dirty="0">
                <a:latin typeface="Courier New"/>
                <a:cs typeface="Courier New"/>
              </a:rPr>
              <a:t>procedure </a:t>
            </a:r>
            <a:r>
              <a:rPr sz="1600" spc="-10" dirty="0">
                <a:latin typeface="Courier New"/>
                <a:cs typeface="Courier New"/>
              </a:rPr>
              <a:t>tukar(</a:t>
            </a:r>
            <a:r>
              <a:rPr sz="1600" b="1" spc="-10" dirty="0">
                <a:latin typeface="Courier New"/>
                <a:cs typeface="Courier New"/>
              </a:rPr>
              <a:t>var </a:t>
            </a:r>
            <a:r>
              <a:rPr sz="1600" spc="-10" dirty="0">
                <a:latin typeface="Courier New"/>
                <a:cs typeface="Courier New"/>
              </a:rPr>
              <a:t>a:</a:t>
            </a:r>
            <a:r>
              <a:rPr sz="1600" b="1" spc="-10" dirty="0">
                <a:latin typeface="Courier New"/>
                <a:cs typeface="Courier New"/>
              </a:rPr>
              <a:t>integer</a:t>
            </a:r>
            <a:r>
              <a:rPr sz="1600" spc="-10" dirty="0">
                <a:latin typeface="Courier New"/>
                <a:cs typeface="Courier New"/>
              </a:rPr>
              <a:t>; </a:t>
            </a:r>
            <a:r>
              <a:rPr sz="1600" b="1" spc="-10" dirty="0">
                <a:latin typeface="Courier New"/>
                <a:cs typeface="Courier New"/>
              </a:rPr>
              <a:t>var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b:</a:t>
            </a:r>
            <a:r>
              <a:rPr sz="1600" b="1" spc="-10" dirty="0">
                <a:latin typeface="Courier New"/>
                <a:cs typeface="Courier New"/>
              </a:rPr>
              <a:t>integer</a:t>
            </a:r>
            <a:r>
              <a:rPr sz="1600" spc="-10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ts val="1850"/>
              </a:lnSpc>
            </a:pPr>
            <a:r>
              <a:rPr sz="1600" b="1" spc="-10" dirty="0">
                <a:latin typeface="Courier New"/>
                <a:cs typeface="Courier New"/>
              </a:rPr>
              <a:t>var</a:t>
            </a:r>
            <a:endParaRPr sz="1600">
              <a:latin typeface="Courier New"/>
              <a:cs typeface="Courier New"/>
            </a:endParaRPr>
          </a:p>
          <a:p>
            <a:pPr marL="334010">
              <a:lnSpc>
                <a:spcPts val="1860"/>
              </a:lnSpc>
            </a:pPr>
            <a:r>
              <a:rPr sz="1600" spc="-10" dirty="0">
                <a:latin typeface="Courier New"/>
                <a:cs typeface="Courier New"/>
              </a:rPr>
              <a:t>temp:</a:t>
            </a:r>
            <a:r>
              <a:rPr sz="1600" b="1" spc="-10" dirty="0">
                <a:latin typeface="Courier New"/>
                <a:cs typeface="Courier New"/>
              </a:rPr>
              <a:t>integer</a:t>
            </a:r>
            <a:r>
              <a:rPr sz="1600" spc="-1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ts val="1885"/>
              </a:lnSpc>
            </a:pPr>
            <a:r>
              <a:rPr sz="1600" b="1" spc="-10" dirty="0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334010" marR="4671695">
              <a:lnSpc>
                <a:spcPts val="1850"/>
              </a:lnSpc>
              <a:spcBef>
                <a:spcPts val="110"/>
              </a:spcBef>
            </a:pPr>
            <a:r>
              <a:rPr sz="1600" spc="-10" dirty="0">
                <a:latin typeface="Courier New"/>
                <a:cs typeface="Courier New"/>
              </a:rPr>
              <a:t>temp:=a;  a:=b;  b:=temp;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ts val="1770"/>
              </a:lnSpc>
            </a:pPr>
            <a:r>
              <a:rPr sz="1600" b="1" spc="-10" dirty="0">
                <a:latin typeface="Courier New"/>
                <a:cs typeface="Courier New"/>
              </a:rPr>
              <a:t>end</a:t>
            </a:r>
            <a:r>
              <a:rPr sz="1600" spc="-1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7393" y="4899871"/>
            <a:ext cx="808355" cy="3175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900" spc="-20" dirty="0">
                <a:latin typeface="Times New Roman"/>
                <a:cs typeface="Times New Roman"/>
              </a:rPr>
              <a:t>dan</a:t>
            </a:r>
            <a:r>
              <a:rPr sz="1900" spc="15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tiap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5827" y="4899871"/>
            <a:ext cx="6023610" cy="59880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245"/>
              </a:spcBef>
            </a:pPr>
            <a:r>
              <a:rPr sz="1900" spc="-25" dirty="0">
                <a:latin typeface="Times New Roman"/>
                <a:cs typeface="Times New Roman"/>
              </a:rPr>
              <a:t>Di </a:t>
            </a:r>
            <a:r>
              <a:rPr sz="1900" spc="-20" dirty="0">
                <a:latin typeface="Times New Roman"/>
                <a:cs typeface="Times New Roman"/>
              </a:rPr>
              <a:t>sini </a:t>
            </a:r>
            <a:r>
              <a:rPr sz="1900" spc="-25" dirty="0">
                <a:latin typeface="Times New Roman"/>
                <a:cs typeface="Times New Roman"/>
              </a:rPr>
              <a:t>jumlah </a:t>
            </a:r>
            <a:r>
              <a:rPr sz="1900" spc="-20" dirty="0">
                <a:latin typeface="Times New Roman"/>
                <a:cs typeface="Times New Roman"/>
              </a:rPr>
              <a:t>operasi penugasan </a:t>
            </a:r>
            <a:r>
              <a:rPr sz="1900" spc="-15" dirty="0">
                <a:latin typeface="Times New Roman"/>
                <a:cs typeface="Times New Roman"/>
              </a:rPr>
              <a:t>(</a:t>
            </a:r>
            <a:r>
              <a:rPr sz="1900" i="1" spc="-15" dirty="0">
                <a:latin typeface="Times New Roman"/>
                <a:cs typeface="Times New Roman"/>
              </a:rPr>
              <a:t>assignment</a:t>
            </a:r>
            <a:r>
              <a:rPr sz="1900" spc="-15" dirty="0">
                <a:latin typeface="Times New Roman"/>
                <a:cs typeface="Times New Roman"/>
              </a:rPr>
              <a:t>) </a:t>
            </a:r>
            <a:r>
              <a:rPr sz="1900" spc="-20" dirty="0">
                <a:latin typeface="Times New Roman"/>
                <a:cs typeface="Times New Roman"/>
              </a:rPr>
              <a:t>ada </a:t>
            </a:r>
            <a:r>
              <a:rPr sz="1900" spc="-15" dirty="0">
                <a:latin typeface="Times New Roman"/>
                <a:cs typeface="Times New Roman"/>
              </a:rPr>
              <a:t>tiga </a:t>
            </a:r>
            <a:r>
              <a:rPr sz="1900" spc="-20" dirty="0">
                <a:latin typeface="Times New Roman"/>
                <a:cs typeface="Times New Roman"/>
              </a:rPr>
              <a:t>buah  operasi dilakukan satu kali. </a:t>
            </a:r>
            <a:r>
              <a:rPr sz="1900" spc="-15" dirty="0">
                <a:latin typeface="Times New Roman"/>
                <a:cs typeface="Times New Roman"/>
              </a:rPr>
              <a:t>Jadi, </a:t>
            </a:r>
            <a:r>
              <a:rPr sz="1900" i="1" spc="-20" dirty="0">
                <a:latin typeface="Times New Roman"/>
                <a:cs typeface="Times New Roman"/>
              </a:rPr>
              <a:t>T</a:t>
            </a:r>
            <a:r>
              <a:rPr sz="1900" spc="-20" dirty="0">
                <a:latin typeface="Times New Roman"/>
                <a:cs typeface="Times New Roman"/>
              </a:rPr>
              <a:t>(</a:t>
            </a:r>
            <a:r>
              <a:rPr sz="1900" i="1" spc="-20" dirty="0">
                <a:latin typeface="Times New Roman"/>
                <a:cs typeface="Times New Roman"/>
              </a:rPr>
              <a:t>n</a:t>
            </a:r>
            <a:r>
              <a:rPr sz="1900" spc="-20" dirty="0">
                <a:latin typeface="Times New Roman"/>
                <a:cs typeface="Times New Roman"/>
              </a:rPr>
              <a:t>) = 3 =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i="1" spc="-15" dirty="0">
                <a:latin typeface="Times New Roman"/>
                <a:cs typeface="Times New Roman"/>
              </a:rPr>
              <a:t>O</a:t>
            </a:r>
            <a:r>
              <a:rPr sz="1900" spc="-15" dirty="0">
                <a:latin typeface="Times New Roman"/>
                <a:cs typeface="Times New Roman"/>
              </a:rPr>
              <a:t>(1).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625" y="332943"/>
            <a:ext cx="52412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C00000"/>
                </a:solidFill>
              </a:rPr>
              <a:t>Kompleksitas </a:t>
            </a:r>
            <a:r>
              <a:rPr sz="3200" spc="-25" dirty="0">
                <a:solidFill>
                  <a:srgbClr val="C00000"/>
                </a:solidFill>
              </a:rPr>
              <a:t>Waktu</a:t>
            </a:r>
            <a:r>
              <a:rPr sz="3200" spc="-2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Asimptotik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87896" y="1199420"/>
            <a:ext cx="5313680" cy="962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8930" indent="-278765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328930" algn="l"/>
                <a:tab pos="329565" algn="l"/>
                <a:tab pos="1171575" algn="l"/>
              </a:tabLst>
            </a:pPr>
            <a:r>
              <a:rPr sz="1950" dirty="0">
                <a:latin typeface="Times New Roman"/>
                <a:cs typeface="Times New Roman"/>
              </a:rPr>
              <a:t>Tinjau	</a:t>
            </a: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Times New Roman"/>
                <a:cs typeface="Times New Roman"/>
              </a:rPr>
              <a:t>) </a:t>
            </a:r>
            <a:r>
              <a:rPr sz="1950" spc="5" dirty="0">
                <a:latin typeface="Times New Roman"/>
                <a:cs typeface="Times New Roman"/>
              </a:rPr>
              <a:t>= </a:t>
            </a:r>
            <a:r>
              <a:rPr sz="1950" spc="15" dirty="0">
                <a:latin typeface="Times New Roman"/>
                <a:cs typeface="Times New Roman"/>
              </a:rPr>
              <a:t>2</a:t>
            </a:r>
            <a:r>
              <a:rPr sz="1950" i="1" spc="15" dirty="0">
                <a:latin typeface="Times New Roman"/>
                <a:cs typeface="Times New Roman"/>
              </a:rPr>
              <a:t>n</a:t>
            </a:r>
            <a:r>
              <a:rPr sz="1875" spc="22" baseline="40000" dirty="0">
                <a:latin typeface="Times New Roman"/>
                <a:cs typeface="Times New Roman"/>
              </a:rPr>
              <a:t>2 </a:t>
            </a:r>
            <a:r>
              <a:rPr sz="1950" spc="5" dirty="0">
                <a:latin typeface="Times New Roman"/>
                <a:cs typeface="Times New Roman"/>
              </a:rPr>
              <a:t>+ </a:t>
            </a:r>
            <a:r>
              <a:rPr sz="1950" spc="10" dirty="0">
                <a:latin typeface="Times New Roman"/>
                <a:cs typeface="Times New Roman"/>
              </a:rPr>
              <a:t>6</a:t>
            </a:r>
            <a:r>
              <a:rPr sz="1950" i="1" spc="10" dirty="0">
                <a:latin typeface="Times New Roman"/>
                <a:cs typeface="Times New Roman"/>
              </a:rPr>
              <a:t>n </a:t>
            </a:r>
            <a:r>
              <a:rPr sz="1950" spc="5" dirty="0">
                <a:latin typeface="Times New Roman"/>
                <a:cs typeface="Times New Roman"/>
              </a:rPr>
              <a:t>+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960119">
              <a:lnSpc>
                <a:spcPct val="100000"/>
              </a:lnSpc>
            </a:pPr>
            <a:r>
              <a:rPr sz="1950" dirty="0">
                <a:latin typeface="Times New Roman"/>
                <a:cs typeface="Times New Roman"/>
              </a:rPr>
              <a:t>Perbandingan </a:t>
            </a:r>
            <a:r>
              <a:rPr sz="1950" spc="5" dirty="0">
                <a:latin typeface="Times New Roman"/>
                <a:cs typeface="Times New Roman"/>
              </a:rPr>
              <a:t>pertumbuhan </a:t>
            </a: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Times New Roman"/>
                <a:cs typeface="Times New Roman"/>
              </a:rPr>
              <a:t>) dengan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i="1" spc="15" dirty="0">
                <a:latin typeface="Times New Roman"/>
                <a:cs typeface="Times New Roman"/>
              </a:rPr>
              <a:t>n</a:t>
            </a:r>
            <a:r>
              <a:rPr sz="1875" spc="22" baseline="40000" dirty="0">
                <a:latin typeface="Times New Roman"/>
                <a:cs typeface="Times New Roman"/>
              </a:rPr>
              <a:t>2</a:t>
            </a:r>
            <a:endParaRPr sz="1875" baseline="40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87295" y="2448161"/>
          <a:ext cx="5590540" cy="1437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55">
                <a:tc>
                  <a:txBody>
                    <a:bodyPr/>
                    <a:lstStyle/>
                    <a:p>
                      <a:pPr marL="79375">
                        <a:lnSpc>
                          <a:spcPts val="2165"/>
                        </a:lnSpc>
                      </a:pPr>
                      <a:r>
                        <a:rPr sz="195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165"/>
                        </a:lnSpc>
                      </a:pPr>
                      <a:r>
                        <a:rPr sz="1950" i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95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1950" spc="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950" i="1" spc="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75" spc="22" baseline="400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950" spc="5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950" i="1" spc="1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950" spc="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950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260"/>
                        </a:lnSpc>
                      </a:pPr>
                      <a:r>
                        <a:rPr sz="2925" i="1" spc="22" baseline="-2564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50" spc="15" dirty="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26">
                <a:tc>
                  <a:txBody>
                    <a:bodyPr/>
                    <a:lstStyle/>
                    <a:p>
                      <a:pPr marL="79375">
                        <a:lnSpc>
                          <a:spcPts val="2140"/>
                        </a:lnSpc>
                      </a:pPr>
                      <a:r>
                        <a:rPr sz="195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140"/>
                        </a:lnSpc>
                      </a:pPr>
                      <a:r>
                        <a:rPr sz="1950" spc="15" dirty="0">
                          <a:latin typeface="Times New Roman"/>
                          <a:cs typeface="Times New Roman"/>
                        </a:rPr>
                        <a:t>261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140"/>
                        </a:lnSpc>
                      </a:pPr>
                      <a:r>
                        <a:rPr sz="1950" spc="1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86">
                <a:tc>
                  <a:txBody>
                    <a:bodyPr/>
                    <a:lstStyle/>
                    <a:p>
                      <a:pPr marL="79375">
                        <a:lnSpc>
                          <a:spcPts val="2155"/>
                        </a:lnSpc>
                      </a:pPr>
                      <a:r>
                        <a:rPr sz="1950" spc="1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155"/>
                        </a:lnSpc>
                      </a:pPr>
                      <a:r>
                        <a:rPr sz="1950" spc="15" dirty="0">
                          <a:latin typeface="Times New Roman"/>
                          <a:cs typeface="Times New Roman"/>
                        </a:rPr>
                        <a:t>2061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155"/>
                        </a:lnSpc>
                      </a:pPr>
                      <a:r>
                        <a:rPr sz="1950" spc="15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236">
                <a:tc>
                  <a:txBody>
                    <a:bodyPr/>
                    <a:lstStyle/>
                    <a:p>
                      <a:pPr marL="79375">
                        <a:lnSpc>
                          <a:spcPts val="2140"/>
                        </a:lnSpc>
                      </a:pPr>
                      <a:r>
                        <a:rPr sz="1950" spc="15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140"/>
                        </a:lnSpc>
                      </a:pPr>
                      <a:r>
                        <a:rPr sz="1950" spc="10" dirty="0">
                          <a:latin typeface="Times New Roman"/>
                          <a:cs typeface="Times New Roman"/>
                        </a:rPr>
                        <a:t>2.006.001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140"/>
                        </a:lnSpc>
                      </a:pPr>
                      <a:r>
                        <a:rPr sz="1950" spc="10" dirty="0">
                          <a:latin typeface="Times New Roman"/>
                          <a:cs typeface="Times New Roman"/>
                        </a:rPr>
                        <a:t>1.000.000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945">
                <a:tc>
                  <a:txBody>
                    <a:bodyPr/>
                    <a:lstStyle/>
                    <a:p>
                      <a:pPr marL="79375">
                        <a:lnSpc>
                          <a:spcPts val="2160"/>
                        </a:lnSpc>
                      </a:pPr>
                      <a:r>
                        <a:rPr sz="1950" spc="10" dirty="0">
                          <a:latin typeface="Times New Roman"/>
                          <a:cs typeface="Times New Roman"/>
                        </a:rPr>
                        <a:t>10.000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160"/>
                        </a:lnSpc>
                      </a:pPr>
                      <a:r>
                        <a:rPr sz="1950" spc="10" dirty="0">
                          <a:latin typeface="Times New Roman"/>
                          <a:cs typeface="Times New Roman"/>
                        </a:rPr>
                        <a:t>2.000.060.001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160"/>
                        </a:lnSpc>
                      </a:pPr>
                      <a:r>
                        <a:rPr sz="1950" spc="10" dirty="0">
                          <a:latin typeface="Times New Roman"/>
                          <a:cs typeface="Times New Roman"/>
                        </a:rPr>
                        <a:t>1.000.000.000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87896" y="4440658"/>
            <a:ext cx="6527165" cy="205041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28930" marR="65405" indent="-278765">
              <a:lnSpc>
                <a:spcPts val="2250"/>
              </a:lnSpc>
              <a:spcBef>
                <a:spcPts val="254"/>
              </a:spcBef>
              <a:buFont typeface="Symbol"/>
              <a:buChar char=""/>
              <a:tabLst>
                <a:tab pos="328930" algn="l"/>
                <a:tab pos="329565" algn="l"/>
              </a:tabLst>
            </a:pPr>
            <a:r>
              <a:rPr sz="1950" spc="5" dirty="0">
                <a:latin typeface="Times New Roman"/>
                <a:cs typeface="Times New Roman"/>
              </a:rPr>
              <a:t>Untuk </a:t>
            </a:r>
            <a:r>
              <a:rPr sz="1950" i="1" spc="5" dirty="0">
                <a:latin typeface="Times New Roman"/>
                <a:cs typeface="Times New Roman"/>
              </a:rPr>
              <a:t>n </a:t>
            </a:r>
            <a:r>
              <a:rPr sz="1950" spc="-5" dirty="0">
                <a:latin typeface="Times New Roman"/>
                <a:cs typeface="Times New Roman"/>
              </a:rPr>
              <a:t>yang </a:t>
            </a:r>
            <a:r>
              <a:rPr sz="1950" dirty="0">
                <a:latin typeface="Times New Roman"/>
                <a:cs typeface="Times New Roman"/>
              </a:rPr>
              <a:t>besar, </a:t>
            </a:r>
            <a:r>
              <a:rPr sz="1950" spc="5" dirty="0">
                <a:latin typeface="Times New Roman"/>
                <a:cs typeface="Times New Roman"/>
              </a:rPr>
              <a:t>pertumbuhan </a:t>
            </a: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Times New Roman"/>
                <a:cs typeface="Times New Roman"/>
              </a:rPr>
              <a:t>) </a:t>
            </a:r>
            <a:r>
              <a:rPr sz="1950" spc="5" dirty="0">
                <a:latin typeface="Times New Roman"/>
                <a:cs typeface="Times New Roman"/>
              </a:rPr>
              <a:t>sebanding </a:t>
            </a:r>
            <a:r>
              <a:rPr sz="1950" dirty="0">
                <a:latin typeface="Times New Roman"/>
                <a:cs typeface="Times New Roman"/>
              </a:rPr>
              <a:t>dengan </a:t>
            </a:r>
            <a:r>
              <a:rPr sz="1950" i="1" spc="10" dirty="0">
                <a:latin typeface="Times New Roman"/>
                <a:cs typeface="Times New Roman"/>
              </a:rPr>
              <a:t>n</a:t>
            </a:r>
            <a:r>
              <a:rPr sz="1875" spc="15" baseline="40000" dirty="0">
                <a:latin typeface="Times New Roman"/>
                <a:cs typeface="Times New Roman"/>
              </a:rPr>
              <a:t>2</a:t>
            </a:r>
            <a:r>
              <a:rPr sz="1950" spc="10" dirty="0">
                <a:latin typeface="Times New Roman"/>
                <a:cs typeface="Times New Roman"/>
              </a:rPr>
              <a:t>.  </a:t>
            </a:r>
            <a:r>
              <a:rPr sz="1950" spc="5" dirty="0">
                <a:latin typeface="Times New Roman"/>
                <a:cs typeface="Times New Roman"/>
              </a:rPr>
              <a:t>Pada kasus ini, </a:t>
            </a: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Times New Roman"/>
                <a:cs typeface="Times New Roman"/>
              </a:rPr>
              <a:t>) </a:t>
            </a:r>
            <a:r>
              <a:rPr sz="1950" spc="5" dirty="0">
                <a:latin typeface="Times New Roman"/>
                <a:cs typeface="Times New Roman"/>
              </a:rPr>
              <a:t>tumbuh </a:t>
            </a:r>
            <a:r>
              <a:rPr sz="1950" spc="-5" dirty="0">
                <a:latin typeface="Times New Roman"/>
                <a:cs typeface="Times New Roman"/>
              </a:rPr>
              <a:t>seperti </a:t>
            </a:r>
            <a:r>
              <a:rPr sz="1950" i="1" spc="15" dirty="0">
                <a:latin typeface="Times New Roman"/>
                <a:cs typeface="Times New Roman"/>
              </a:rPr>
              <a:t>n</a:t>
            </a:r>
            <a:r>
              <a:rPr sz="1875" spc="22" baseline="40000" dirty="0">
                <a:latin typeface="Times New Roman"/>
                <a:cs typeface="Times New Roman"/>
              </a:rPr>
              <a:t>2</a:t>
            </a:r>
            <a:r>
              <a:rPr sz="1875" spc="375" baseline="4000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tumbuh.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2050">
              <a:latin typeface="Times New Roman"/>
              <a:cs typeface="Times New Roman"/>
            </a:endParaRPr>
          </a:p>
          <a:p>
            <a:pPr marL="328930" marR="68580" indent="-278765">
              <a:lnSpc>
                <a:spcPts val="2250"/>
              </a:lnSpc>
              <a:buFont typeface="Symbol"/>
              <a:buChar char=""/>
              <a:tabLst>
                <a:tab pos="328930" algn="l"/>
                <a:tab pos="329565" algn="l"/>
                <a:tab pos="911860" algn="l"/>
                <a:tab pos="1834514" algn="l"/>
                <a:tab pos="2652395" algn="l"/>
                <a:tab pos="3016250" algn="l"/>
                <a:tab pos="3935095" algn="l"/>
                <a:tab pos="4478655" algn="l"/>
                <a:tab pos="4756785" algn="l"/>
                <a:tab pos="6024880" algn="l"/>
              </a:tabLst>
            </a:pPr>
            <a:r>
              <a:rPr sz="1950" i="1" spc="-5" dirty="0">
                <a:latin typeface="Times New Roman"/>
                <a:cs typeface="Times New Roman"/>
              </a:rPr>
              <a:t>T</a:t>
            </a:r>
            <a:r>
              <a:rPr sz="1950" spc="-10" dirty="0">
                <a:latin typeface="Times New Roman"/>
                <a:cs typeface="Times New Roman"/>
              </a:rPr>
              <a:t>(</a:t>
            </a:r>
            <a:r>
              <a:rPr sz="1950" i="1" spc="15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Times New Roman"/>
                <a:cs typeface="Times New Roman"/>
              </a:rPr>
              <a:t>)	</a:t>
            </a:r>
            <a:r>
              <a:rPr sz="1950" spc="5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u</a:t>
            </a:r>
            <a:r>
              <a:rPr sz="1950" spc="-5" dirty="0">
                <a:latin typeface="Times New Roman"/>
                <a:cs typeface="Times New Roman"/>
              </a:rPr>
              <a:t>m</a:t>
            </a:r>
            <a:r>
              <a:rPr sz="1950" spc="15" dirty="0">
                <a:latin typeface="Times New Roman"/>
                <a:cs typeface="Times New Roman"/>
              </a:rPr>
              <a:t>bu</a:t>
            </a:r>
            <a:r>
              <a:rPr sz="1950" spc="5" dirty="0">
                <a:latin typeface="Times New Roman"/>
                <a:cs typeface="Times New Roman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s</a:t>
            </a:r>
            <a:r>
              <a:rPr sz="1950" spc="-30" dirty="0">
                <a:latin typeface="Times New Roman"/>
                <a:cs typeface="Times New Roman"/>
              </a:rPr>
              <a:t>e</a:t>
            </a:r>
            <a:r>
              <a:rPr sz="1950" spc="15" dirty="0">
                <a:latin typeface="Times New Roman"/>
                <a:cs typeface="Times New Roman"/>
              </a:rPr>
              <a:t>p</a:t>
            </a:r>
            <a:r>
              <a:rPr sz="1950" spc="-25" dirty="0">
                <a:latin typeface="Times New Roman"/>
                <a:cs typeface="Times New Roman"/>
              </a:rPr>
              <a:t>e</a:t>
            </a:r>
            <a:r>
              <a:rPr sz="1950" spc="-10" dirty="0">
                <a:latin typeface="Times New Roman"/>
                <a:cs typeface="Times New Roman"/>
              </a:rPr>
              <a:t>r</a:t>
            </a:r>
            <a:r>
              <a:rPr sz="1950" spc="5" dirty="0">
                <a:latin typeface="Times New Roman"/>
                <a:cs typeface="Times New Roman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i	</a:t>
            </a:r>
            <a:r>
              <a:rPr sz="1950" i="1" spc="15" dirty="0">
                <a:latin typeface="Times New Roman"/>
                <a:cs typeface="Times New Roman"/>
              </a:rPr>
              <a:t>n</a:t>
            </a:r>
            <a:r>
              <a:rPr sz="1875" spc="22" baseline="40000" dirty="0">
                <a:latin typeface="Times New Roman"/>
                <a:cs typeface="Times New Roman"/>
              </a:rPr>
              <a:t>2</a:t>
            </a:r>
            <a:r>
              <a:rPr sz="1875" baseline="40000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u</a:t>
            </a:r>
            <a:r>
              <a:rPr sz="1950" spc="-5" dirty="0">
                <a:latin typeface="Times New Roman"/>
                <a:cs typeface="Times New Roman"/>
              </a:rPr>
              <a:t>m</a:t>
            </a:r>
            <a:r>
              <a:rPr sz="1950" spc="15" dirty="0">
                <a:latin typeface="Times New Roman"/>
                <a:cs typeface="Times New Roman"/>
              </a:rPr>
              <a:t>bu</a:t>
            </a:r>
            <a:r>
              <a:rPr sz="1950" spc="5" dirty="0">
                <a:latin typeface="Times New Roman"/>
                <a:cs typeface="Times New Roman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sa</a:t>
            </a:r>
            <a:r>
              <a:rPr sz="1950" spc="5" dirty="0">
                <a:latin typeface="Times New Roman"/>
                <a:cs typeface="Times New Roman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t	</a:t>
            </a:r>
            <a:r>
              <a:rPr sz="1950" i="1" spc="5" dirty="0">
                <a:latin typeface="Times New Roman"/>
                <a:cs typeface="Times New Roman"/>
              </a:rPr>
              <a:t>n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Times New Roman"/>
                <a:cs typeface="Times New Roman"/>
              </a:rPr>
              <a:t>b</a:t>
            </a:r>
            <a:r>
              <a:rPr sz="1950" spc="-25" dirty="0">
                <a:latin typeface="Times New Roman"/>
                <a:cs typeface="Times New Roman"/>
              </a:rPr>
              <a:t>e</a:t>
            </a:r>
            <a:r>
              <a:rPr sz="1950" spc="-10" dirty="0">
                <a:latin typeface="Times New Roman"/>
                <a:cs typeface="Times New Roman"/>
              </a:rPr>
              <a:t>r</a:t>
            </a:r>
            <a:r>
              <a:rPr sz="1950" spc="5" dirty="0">
                <a:latin typeface="Times New Roman"/>
                <a:cs typeface="Times New Roman"/>
              </a:rPr>
              <a:t>ta</a:t>
            </a:r>
            <a:r>
              <a:rPr sz="1950" spc="-5" dirty="0">
                <a:latin typeface="Times New Roman"/>
                <a:cs typeface="Times New Roman"/>
              </a:rPr>
              <a:t>m</a:t>
            </a:r>
            <a:r>
              <a:rPr sz="1950" spc="15" dirty="0">
                <a:latin typeface="Times New Roman"/>
                <a:cs typeface="Times New Roman"/>
              </a:rPr>
              <a:t>b</a:t>
            </a:r>
            <a:r>
              <a:rPr sz="1950" spc="5" dirty="0">
                <a:latin typeface="Times New Roman"/>
                <a:cs typeface="Times New Roman"/>
              </a:rPr>
              <a:t>a</a:t>
            </a:r>
            <a:r>
              <a:rPr sz="1950" spc="15" dirty="0">
                <a:latin typeface="Times New Roman"/>
                <a:cs typeface="Times New Roman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.	</a:t>
            </a:r>
            <a:r>
              <a:rPr sz="1950" spc="-40" dirty="0">
                <a:latin typeface="Times New Roman"/>
                <a:cs typeface="Times New Roman"/>
              </a:rPr>
              <a:t>K</a:t>
            </a:r>
            <a:r>
              <a:rPr sz="1950" spc="5" dirty="0">
                <a:latin typeface="Times New Roman"/>
                <a:cs typeface="Times New Roman"/>
              </a:rPr>
              <a:t>it</a:t>
            </a:r>
            <a:r>
              <a:rPr sz="1950" dirty="0">
                <a:latin typeface="Times New Roman"/>
                <a:cs typeface="Times New Roman"/>
              </a:rPr>
              <a:t>a  </a:t>
            </a:r>
            <a:r>
              <a:rPr sz="1950" spc="10" dirty="0">
                <a:latin typeface="Times New Roman"/>
                <a:cs typeface="Times New Roman"/>
              </a:rPr>
              <a:t>katakan </a:t>
            </a:r>
            <a:r>
              <a:rPr sz="1950" dirty="0">
                <a:latin typeface="Times New Roman"/>
                <a:cs typeface="Times New Roman"/>
              </a:rPr>
              <a:t>bahwa </a:t>
            </a: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Times New Roman"/>
                <a:cs typeface="Times New Roman"/>
              </a:rPr>
              <a:t>) </a:t>
            </a:r>
            <a:r>
              <a:rPr sz="1950" spc="-5" dirty="0">
                <a:latin typeface="Times New Roman"/>
                <a:cs typeface="Times New Roman"/>
              </a:rPr>
              <a:t>berorde </a:t>
            </a:r>
            <a:r>
              <a:rPr sz="1950" i="1" spc="15" dirty="0">
                <a:latin typeface="Times New Roman"/>
                <a:cs typeface="Times New Roman"/>
              </a:rPr>
              <a:t>n</a:t>
            </a:r>
            <a:r>
              <a:rPr sz="1875" spc="22" baseline="40000" dirty="0">
                <a:latin typeface="Times New Roman"/>
                <a:cs typeface="Times New Roman"/>
              </a:rPr>
              <a:t>2 </a:t>
            </a:r>
            <a:r>
              <a:rPr sz="1950" spc="10" dirty="0">
                <a:latin typeface="Times New Roman"/>
                <a:cs typeface="Times New Roman"/>
              </a:rPr>
              <a:t>dan </a:t>
            </a:r>
            <a:r>
              <a:rPr sz="1950" spc="5" dirty="0">
                <a:latin typeface="Times New Roman"/>
                <a:cs typeface="Times New Roman"/>
              </a:rPr>
              <a:t>kita</a:t>
            </a:r>
            <a:r>
              <a:rPr sz="1950" spc="-1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tuliskan</a:t>
            </a:r>
            <a:endParaRPr sz="1950">
              <a:latin typeface="Times New Roman"/>
              <a:cs typeface="Times New Roman"/>
            </a:endParaRPr>
          </a:p>
          <a:p>
            <a:pPr marL="1442720">
              <a:lnSpc>
                <a:spcPct val="100000"/>
              </a:lnSpc>
              <a:spcBef>
                <a:spcPts val="2075"/>
              </a:spcBef>
            </a:pP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Times New Roman"/>
                <a:cs typeface="Times New Roman"/>
              </a:rPr>
              <a:t>) </a:t>
            </a:r>
            <a:r>
              <a:rPr sz="1950" spc="5" dirty="0">
                <a:latin typeface="Times New Roman"/>
                <a:cs typeface="Times New Roman"/>
              </a:rPr>
              <a:t>= </a:t>
            </a:r>
            <a:r>
              <a:rPr sz="1950" i="1" dirty="0">
                <a:latin typeface="Times New Roman"/>
                <a:cs typeface="Times New Roman"/>
              </a:rPr>
              <a:t>O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875" baseline="40000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" y="2007423"/>
            <a:ext cx="8070850" cy="342900"/>
          </a:xfrm>
          <a:custGeom>
            <a:avLst/>
            <a:gdLst/>
            <a:ahLst/>
            <a:cxnLst/>
            <a:rect l="l" t="t" r="r" b="b"/>
            <a:pathLst>
              <a:path w="8070850" h="342900">
                <a:moveTo>
                  <a:pt x="0" y="342607"/>
                </a:moveTo>
                <a:lnTo>
                  <a:pt x="8070328" y="342607"/>
                </a:lnTo>
                <a:lnTo>
                  <a:pt x="8070328" y="0"/>
                </a:lnTo>
                <a:lnTo>
                  <a:pt x="0" y="0"/>
                </a:lnTo>
                <a:lnTo>
                  <a:pt x="0" y="34260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99" y="2350142"/>
            <a:ext cx="8070850" cy="343535"/>
          </a:xfrm>
          <a:custGeom>
            <a:avLst/>
            <a:gdLst/>
            <a:ahLst/>
            <a:cxnLst/>
            <a:rect l="l" t="t" r="r" b="b"/>
            <a:pathLst>
              <a:path w="8070850" h="343535">
                <a:moveTo>
                  <a:pt x="0" y="343055"/>
                </a:moveTo>
                <a:lnTo>
                  <a:pt x="8070328" y="343055"/>
                </a:lnTo>
                <a:lnTo>
                  <a:pt x="8070328" y="0"/>
                </a:lnTo>
                <a:lnTo>
                  <a:pt x="0" y="0"/>
                </a:lnTo>
                <a:lnTo>
                  <a:pt x="0" y="34305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2693198"/>
            <a:ext cx="8070850" cy="345440"/>
          </a:xfrm>
          <a:custGeom>
            <a:avLst/>
            <a:gdLst/>
            <a:ahLst/>
            <a:cxnLst/>
            <a:rect l="l" t="t" r="r" b="b"/>
            <a:pathLst>
              <a:path w="8070850" h="345439">
                <a:moveTo>
                  <a:pt x="0" y="344846"/>
                </a:moveTo>
                <a:lnTo>
                  <a:pt x="8070328" y="344846"/>
                </a:lnTo>
                <a:lnTo>
                  <a:pt x="8070328" y="0"/>
                </a:lnTo>
                <a:lnTo>
                  <a:pt x="0" y="0"/>
                </a:lnTo>
                <a:lnTo>
                  <a:pt x="0" y="34484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3038045"/>
            <a:ext cx="8070850" cy="342900"/>
          </a:xfrm>
          <a:custGeom>
            <a:avLst/>
            <a:gdLst/>
            <a:ahLst/>
            <a:cxnLst/>
            <a:rect l="l" t="t" r="r" b="b"/>
            <a:pathLst>
              <a:path w="8070850" h="342900">
                <a:moveTo>
                  <a:pt x="0" y="342607"/>
                </a:moveTo>
                <a:lnTo>
                  <a:pt x="8070328" y="342607"/>
                </a:lnTo>
                <a:lnTo>
                  <a:pt x="8070328" y="0"/>
                </a:lnTo>
                <a:lnTo>
                  <a:pt x="0" y="0"/>
                </a:lnTo>
                <a:lnTo>
                  <a:pt x="0" y="34260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3380633"/>
            <a:ext cx="8070850" cy="365125"/>
          </a:xfrm>
          <a:custGeom>
            <a:avLst/>
            <a:gdLst/>
            <a:ahLst/>
            <a:cxnLst/>
            <a:rect l="l" t="t" r="r" b="b"/>
            <a:pathLst>
              <a:path w="8070850" h="365125">
                <a:moveTo>
                  <a:pt x="0" y="365000"/>
                </a:moveTo>
                <a:lnTo>
                  <a:pt x="8070328" y="365000"/>
                </a:lnTo>
                <a:lnTo>
                  <a:pt x="8070328" y="0"/>
                </a:lnTo>
                <a:lnTo>
                  <a:pt x="0" y="0"/>
                </a:lnTo>
                <a:lnTo>
                  <a:pt x="0" y="3650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3745634"/>
            <a:ext cx="8070850" cy="345440"/>
          </a:xfrm>
          <a:custGeom>
            <a:avLst/>
            <a:gdLst/>
            <a:ahLst/>
            <a:cxnLst/>
            <a:rect l="l" t="t" r="r" b="b"/>
            <a:pathLst>
              <a:path w="8070850" h="345439">
                <a:moveTo>
                  <a:pt x="0" y="345294"/>
                </a:moveTo>
                <a:lnTo>
                  <a:pt x="8070328" y="345294"/>
                </a:lnTo>
                <a:lnTo>
                  <a:pt x="8070328" y="0"/>
                </a:lnTo>
                <a:lnTo>
                  <a:pt x="0" y="0"/>
                </a:lnTo>
                <a:lnTo>
                  <a:pt x="0" y="34529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4090928"/>
            <a:ext cx="8070850" cy="365125"/>
          </a:xfrm>
          <a:custGeom>
            <a:avLst/>
            <a:gdLst/>
            <a:ahLst/>
            <a:cxnLst/>
            <a:rect l="l" t="t" r="r" b="b"/>
            <a:pathLst>
              <a:path w="8070850" h="365125">
                <a:moveTo>
                  <a:pt x="0" y="365000"/>
                </a:moveTo>
                <a:lnTo>
                  <a:pt x="8070328" y="365000"/>
                </a:lnTo>
                <a:lnTo>
                  <a:pt x="8070328" y="0"/>
                </a:lnTo>
                <a:lnTo>
                  <a:pt x="0" y="0"/>
                </a:lnTo>
                <a:lnTo>
                  <a:pt x="0" y="3650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0699" y="722447"/>
            <a:ext cx="8224520" cy="47650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88265" marR="60960" algn="just">
              <a:lnSpc>
                <a:spcPts val="2700"/>
              </a:lnSpc>
              <a:spcBef>
                <a:spcPts val="285"/>
              </a:spcBef>
            </a:pPr>
            <a:r>
              <a:rPr sz="2350" spc="-5" dirty="0">
                <a:latin typeface="Times New Roman"/>
                <a:cs typeface="Times New Roman"/>
              </a:rPr>
              <a:t>Notasi </a:t>
            </a:r>
            <a:r>
              <a:rPr sz="2350" dirty="0">
                <a:latin typeface="Times New Roman"/>
                <a:cs typeface="Times New Roman"/>
              </a:rPr>
              <a:t>“</a:t>
            </a:r>
            <a:r>
              <a:rPr sz="2350" b="1" i="1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350" dirty="0">
                <a:latin typeface="Times New Roman"/>
                <a:cs typeface="Times New Roman"/>
              </a:rPr>
              <a:t>” </a:t>
            </a:r>
            <a:r>
              <a:rPr sz="2350" spc="-5" dirty="0">
                <a:latin typeface="Times New Roman"/>
                <a:cs typeface="Times New Roman"/>
              </a:rPr>
              <a:t>disebut </a:t>
            </a:r>
            <a:r>
              <a:rPr sz="2350" dirty="0">
                <a:latin typeface="Times New Roman"/>
                <a:cs typeface="Times New Roman"/>
              </a:rPr>
              <a:t>notasi “</a:t>
            </a:r>
            <a:r>
              <a:rPr sz="2350" b="1" i="1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350" b="1" dirty="0">
                <a:solidFill>
                  <a:srgbClr val="C00000"/>
                </a:solidFill>
                <a:latin typeface="Times New Roman"/>
                <a:cs typeface="Times New Roman"/>
              </a:rPr>
              <a:t>-Besar</a:t>
            </a:r>
            <a:r>
              <a:rPr sz="2350" dirty="0">
                <a:latin typeface="Times New Roman"/>
                <a:cs typeface="Times New Roman"/>
              </a:rPr>
              <a:t>” </a:t>
            </a:r>
            <a:r>
              <a:rPr sz="2350" spc="-5" dirty="0">
                <a:latin typeface="Times New Roman"/>
                <a:cs typeface="Times New Roman"/>
              </a:rPr>
              <a:t>(</a:t>
            </a:r>
            <a:r>
              <a:rPr sz="235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Big-O</a:t>
            </a:r>
            <a:r>
              <a:rPr sz="2350" spc="-5" dirty="0">
                <a:latin typeface="Times New Roman"/>
                <a:cs typeface="Times New Roman"/>
              </a:rPr>
              <a:t>) yang merupakan  </a:t>
            </a:r>
            <a:r>
              <a:rPr sz="2350" dirty="0">
                <a:latin typeface="Times New Roman"/>
                <a:cs typeface="Times New Roman"/>
              </a:rPr>
              <a:t>notasi </a:t>
            </a:r>
            <a:r>
              <a:rPr sz="2350" b="1" spc="-5" dirty="0">
                <a:latin typeface="Times New Roman"/>
                <a:cs typeface="Times New Roman"/>
              </a:rPr>
              <a:t>kompleksitas </a:t>
            </a:r>
            <a:r>
              <a:rPr sz="2350" b="1" dirty="0">
                <a:latin typeface="Times New Roman"/>
                <a:cs typeface="Times New Roman"/>
              </a:rPr>
              <a:t>waktu</a:t>
            </a:r>
            <a:r>
              <a:rPr sz="2350" b="1" spc="-3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asimptotik</a:t>
            </a:r>
            <a:r>
              <a:rPr sz="2350" dirty="0">
                <a:latin typeface="Times New Roman"/>
                <a:cs typeface="Times New Roman"/>
              </a:rPr>
              <a:t>.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Times New Roman"/>
              <a:cs typeface="Times New Roman"/>
            </a:endParaRPr>
          </a:p>
          <a:p>
            <a:pPr marL="88265" marR="55880" algn="just">
              <a:lnSpc>
                <a:spcPct val="95700"/>
              </a:lnSpc>
            </a:pPr>
            <a:r>
              <a:rPr sz="2350" b="1" spc="-5" dirty="0">
                <a:latin typeface="Times New Roman"/>
                <a:cs typeface="Times New Roman"/>
              </a:rPr>
              <a:t>DEFINISI. </a:t>
            </a:r>
            <a:r>
              <a:rPr sz="2350" i="1" dirty="0">
                <a:latin typeface="Times New Roman"/>
                <a:cs typeface="Times New Roman"/>
              </a:rPr>
              <a:t>T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dirty="0">
                <a:latin typeface="Times New Roman"/>
                <a:cs typeface="Times New Roman"/>
              </a:rPr>
              <a:t>n</a:t>
            </a:r>
            <a:r>
              <a:rPr sz="2350" dirty="0">
                <a:latin typeface="Times New Roman"/>
                <a:cs typeface="Times New Roman"/>
              </a:rPr>
              <a:t>) </a:t>
            </a:r>
            <a:r>
              <a:rPr sz="2350" spc="-5" dirty="0">
                <a:latin typeface="Times New Roman"/>
                <a:cs typeface="Times New Roman"/>
              </a:rPr>
              <a:t>= </a:t>
            </a:r>
            <a:r>
              <a:rPr sz="2350" i="1" spc="-5" dirty="0">
                <a:latin typeface="Times New Roman"/>
                <a:cs typeface="Times New Roman"/>
              </a:rPr>
              <a:t>O</a:t>
            </a:r>
            <a:r>
              <a:rPr sz="2350" spc="-5" dirty="0">
                <a:latin typeface="Times New Roman"/>
                <a:cs typeface="Times New Roman"/>
              </a:rPr>
              <a:t>(</a:t>
            </a:r>
            <a:r>
              <a:rPr sz="2350" i="1" spc="-5" dirty="0">
                <a:latin typeface="Times New Roman"/>
                <a:cs typeface="Times New Roman"/>
              </a:rPr>
              <a:t>f</a:t>
            </a:r>
            <a:r>
              <a:rPr sz="2350" spc="-5" dirty="0">
                <a:latin typeface="Times New Roman"/>
                <a:cs typeface="Times New Roman"/>
              </a:rPr>
              <a:t>(</a:t>
            </a:r>
            <a:r>
              <a:rPr sz="2350" i="1" spc="-5" dirty="0">
                <a:latin typeface="Times New Roman"/>
                <a:cs typeface="Times New Roman"/>
              </a:rPr>
              <a:t>n</a:t>
            </a:r>
            <a:r>
              <a:rPr sz="2350" spc="-5" dirty="0">
                <a:latin typeface="Times New Roman"/>
                <a:cs typeface="Times New Roman"/>
              </a:rPr>
              <a:t>)) </a:t>
            </a:r>
            <a:r>
              <a:rPr sz="2350" dirty="0">
                <a:latin typeface="Times New Roman"/>
                <a:cs typeface="Times New Roman"/>
              </a:rPr>
              <a:t>(dibaca “</a:t>
            </a:r>
            <a:r>
              <a:rPr sz="2350" i="1" dirty="0">
                <a:latin typeface="Times New Roman"/>
                <a:cs typeface="Times New Roman"/>
              </a:rPr>
              <a:t>T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dirty="0">
                <a:latin typeface="Times New Roman"/>
                <a:cs typeface="Times New Roman"/>
              </a:rPr>
              <a:t>n</a:t>
            </a:r>
            <a:r>
              <a:rPr sz="2350" dirty="0">
                <a:latin typeface="Times New Roman"/>
                <a:cs typeface="Times New Roman"/>
              </a:rPr>
              <a:t>) </a:t>
            </a:r>
            <a:r>
              <a:rPr sz="2350" spc="-5" dirty="0">
                <a:latin typeface="Times New Roman"/>
                <a:cs typeface="Times New Roman"/>
              </a:rPr>
              <a:t>adalah </a:t>
            </a:r>
            <a:r>
              <a:rPr sz="2350" i="1" spc="-5" dirty="0">
                <a:latin typeface="Times New Roman"/>
                <a:cs typeface="Times New Roman"/>
              </a:rPr>
              <a:t>O</a:t>
            </a:r>
            <a:r>
              <a:rPr sz="2350" spc="-5" dirty="0">
                <a:latin typeface="Times New Roman"/>
                <a:cs typeface="Times New Roman"/>
              </a:rPr>
              <a:t>(</a:t>
            </a:r>
            <a:r>
              <a:rPr sz="2350" i="1" spc="-5" dirty="0">
                <a:latin typeface="Times New Roman"/>
                <a:cs typeface="Times New Roman"/>
              </a:rPr>
              <a:t>f</a:t>
            </a:r>
            <a:r>
              <a:rPr sz="2350" spc="-5" dirty="0">
                <a:latin typeface="Times New Roman"/>
                <a:cs typeface="Times New Roman"/>
              </a:rPr>
              <a:t>(</a:t>
            </a:r>
            <a:r>
              <a:rPr sz="2350" i="1" spc="-5" dirty="0">
                <a:latin typeface="Times New Roman"/>
                <a:cs typeface="Times New Roman"/>
              </a:rPr>
              <a:t>n</a:t>
            </a:r>
            <a:r>
              <a:rPr sz="2350" spc="-5" dirty="0">
                <a:latin typeface="Times New Roman"/>
                <a:cs typeface="Times New Roman"/>
              </a:rPr>
              <a:t>)” yang  artinya </a:t>
            </a:r>
            <a:r>
              <a:rPr sz="2350" i="1" spc="-5" dirty="0">
                <a:latin typeface="Times New Roman"/>
                <a:cs typeface="Times New Roman"/>
              </a:rPr>
              <a:t>T(n) </a:t>
            </a:r>
            <a:r>
              <a:rPr sz="2350" i="1" dirty="0">
                <a:latin typeface="Times New Roman"/>
                <a:cs typeface="Times New Roman"/>
              </a:rPr>
              <a:t>berorde paling besar </a:t>
            </a:r>
            <a:r>
              <a:rPr sz="2350" i="1" spc="-5" dirty="0">
                <a:latin typeface="Times New Roman"/>
                <a:cs typeface="Times New Roman"/>
              </a:rPr>
              <a:t>f(n) </a:t>
            </a:r>
            <a:r>
              <a:rPr sz="2350" spc="-5" dirty="0">
                <a:latin typeface="Times New Roman"/>
                <a:cs typeface="Times New Roman"/>
              </a:rPr>
              <a:t>) </a:t>
            </a:r>
            <a:r>
              <a:rPr sz="2350" dirty="0">
                <a:latin typeface="Times New Roman"/>
                <a:cs typeface="Times New Roman"/>
              </a:rPr>
              <a:t>bila terdapat konstanta </a:t>
            </a:r>
            <a:r>
              <a:rPr sz="2350" i="1" spc="-5" dirty="0">
                <a:latin typeface="Times New Roman"/>
                <a:cs typeface="Times New Roman"/>
              </a:rPr>
              <a:t>C  </a:t>
            </a:r>
            <a:r>
              <a:rPr sz="2350" dirty="0">
                <a:latin typeface="Times New Roman"/>
                <a:cs typeface="Times New Roman"/>
              </a:rPr>
              <a:t>dan </a:t>
            </a:r>
            <a:r>
              <a:rPr sz="2350" i="1" dirty="0">
                <a:latin typeface="Times New Roman"/>
                <a:cs typeface="Times New Roman"/>
              </a:rPr>
              <a:t>n</a:t>
            </a:r>
            <a:r>
              <a:rPr sz="2325" baseline="-12544" dirty="0">
                <a:latin typeface="Times New Roman"/>
                <a:cs typeface="Times New Roman"/>
              </a:rPr>
              <a:t>0 </a:t>
            </a:r>
            <a:r>
              <a:rPr sz="2350" spc="-5" dirty="0">
                <a:latin typeface="Times New Roman"/>
                <a:cs typeface="Times New Roman"/>
              </a:rPr>
              <a:t>sedemikian</a:t>
            </a:r>
            <a:r>
              <a:rPr sz="2350" spc="-18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sehingga</a:t>
            </a:r>
            <a:endParaRPr sz="2350">
              <a:latin typeface="Times New Roman"/>
              <a:cs typeface="Times New Roman"/>
            </a:endParaRPr>
          </a:p>
          <a:p>
            <a:pPr marL="88900" marR="4976495" indent="1344930">
              <a:lnSpc>
                <a:spcPts val="5590"/>
              </a:lnSpc>
              <a:spcBef>
                <a:spcPts val="645"/>
              </a:spcBef>
              <a:tabLst>
                <a:tab pos="920115" algn="l"/>
                <a:tab pos="2097405" algn="l"/>
              </a:tabLst>
            </a:pPr>
            <a:r>
              <a:rPr sz="2350" i="1" spc="-5" dirty="0">
                <a:latin typeface="Times New Roman"/>
                <a:cs typeface="Times New Roman"/>
              </a:rPr>
              <a:t>T</a:t>
            </a:r>
            <a:r>
              <a:rPr sz="2350" spc="-5" dirty="0">
                <a:latin typeface="Times New Roman"/>
                <a:cs typeface="Times New Roman"/>
              </a:rPr>
              <a:t>(</a:t>
            </a:r>
            <a:r>
              <a:rPr sz="2350" i="1" spc="-5" dirty="0">
                <a:latin typeface="Times New Roman"/>
                <a:cs typeface="Times New Roman"/>
              </a:rPr>
              <a:t>n</a:t>
            </a:r>
            <a:r>
              <a:rPr sz="2350" spc="-5" dirty="0">
                <a:latin typeface="Times New Roman"/>
                <a:cs typeface="Times New Roman"/>
              </a:rPr>
              <a:t>)	</a:t>
            </a:r>
            <a:r>
              <a:rPr sz="2350" spc="-5" dirty="0">
                <a:latin typeface="Symbol"/>
                <a:cs typeface="Symbol"/>
              </a:rPr>
              <a:t>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2350" i="1" spc="-5" dirty="0">
                <a:latin typeface="Times New Roman"/>
                <a:cs typeface="Times New Roman"/>
              </a:rPr>
              <a:t>C</a:t>
            </a:r>
            <a:r>
              <a:rPr sz="2350" spc="-5" dirty="0">
                <a:latin typeface="Times New Roman"/>
                <a:cs typeface="Times New Roman"/>
              </a:rPr>
              <a:t>(</a:t>
            </a:r>
            <a:r>
              <a:rPr sz="2350" i="1" spc="-5" dirty="0">
                <a:latin typeface="Times New Roman"/>
                <a:cs typeface="Times New Roman"/>
              </a:rPr>
              <a:t>f</a:t>
            </a:r>
            <a:r>
              <a:rPr sz="2350" i="1" spc="-70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(</a:t>
            </a:r>
            <a:r>
              <a:rPr sz="2350" i="1" spc="-5" dirty="0">
                <a:latin typeface="Times New Roman"/>
                <a:cs typeface="Times New Roman"/>
              </a:rPr>
              <a:t>n</a:t>
            </a:r>
            <a:r>
              <a:rPr sz="2350" spc="-5" dirty="0">
                <a:latin typeface="Times New Roman"/>
                <a:cs typeface="Times New Roman"/>
              </a:rPr>
              <a:t>))  </a:t>
            </a:r>
            <a:r>
              <a:rPr sz="2350" dirty="0">
                <a:latin typeface="Times New Roman"/>
                <a:cs typeface="Times New Roman"/>
              </a:rPr>
              <a:t>untuk	</a:t>
            </a:r>
            <a:r>
              <a:rPr sz="2350" i="1" spc="-5" dirty="0">
                <a:latin typeface="Times New Roman"/>
                <a:cs typeface="Times New Roman"/>
              </a:rPr>
              <a:t>n </a:t>
            </a:r>
            <a:r>
              <a:rPr sz="2350" spc="-5" dirty="0">
                <a:latin typeface="Symbol"/>
                <a:cs typeface="Symbol"/>
              </a:rPr>
              <a:t></a:t>
            </a:r>
            <a:r>
              <a:rPr sz="2350" spc="-15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n</a:t>
            </a:r>
            <a:r>
              <a:rPr sz="2325" baseline="-12544" dirty="0">
                <a:latin typeface="Times New Roman"/>
                <a:cs typeface="Times New Roman"/>
              </a:rPr>
              <a:t>0</a:t>
            </a:r>
            <a:r>
              <a:rPr sz="2350" dirty="0">
                <a:latin typeface="Times New Roman"/>
                <a:cs typeface="Times New Roman"/>
              </a:rPr>
              <a:t>.</a:t>
            </a:r>
            <a:endParaRPr sz="2350">
              <a:latin typeface="Times New Roman"/>
              <a:cs typeface="Times New Roman"/>
            </a:endParaRPr>
          </a:p>
          <a:p>
            <a:pPr marL="88900" marR="56515" indent="73660" algn="just">
              <a:lnSpc>
                <a:spcPts val="2720"/>
              </a:lnSpc>
              <a:spcBef>
                <a:spcPts val="2105"/>
              </a:spcBef>
            </a:pPr>
            <a:r>
              <a:rPr sz="2350" i="1" spc="-5" dirty="0">
                <a:latin typeface="Times New Roman"/>
                <a:cs typeface="Times New Roman"/>
              </a:rPr>
              <a:t>f</a:t>
            </a:r>
            <a:r>
              <a:rPr sz="2350" spc="-5" dirty="0">
                <a:latin typeface="Times New Roman"/>
                <a:cs typeface="Times New Roman"/>
              </a:rPr>
              <a:t>(</a:t>
            </a:r>
            <a:r>
              <a:rPr sz="2350" i="1" spc="-5" dirty="0">
                <a:latin typeface="Times New Roman"/>
                <a:cs typeface="Times New Roman"/>
              </a:rPr>
              <a:t>n</a:t>
            </a:r>
            <a:r>
              <a:rPr sz="2350" spc="-5" dirty="0">
                <a:latin typeface="Times New Roman"/>
                <a:cs typeface="Times New Roman"/>
              </a:rPr>
              <a:t>) adalah batas </a:t>
            </a:r>
            <a:r>
              <a:rPr sz="2350" spc="-10" dirty="0">
                <a:latin typeface="Times New Roman"/>
                <a:cs typeface="Times New Roman"/>
              </a:rPr>
              <a:t>lebih </a:t>
            </a:r>
            <a:r>
              <a:rPr sz="2350" spc="-5" dirty="0">
                <a:latin typeface="Times New Roman"/>
                <a:cs typeface="Times New Roman"/>
              </a:rPr>
              <a:t>atas 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dirty="0">
                <a:latin typeface="Times New Roman"/>
                <a:cs typeface="Times New Roman"/>
              </a:rPr>
              <a:t>upper bound</a:t>
            </a:r>
            <a:r>
              <a:rPr sz="2350" dirty="0">
                <a:latin typeface="Times New Roman"/>
                <a:cs typeface="Times New Roman"/>
              </a:rPr>
              <a:t>) dari </a:t>
            </a:r>
            <a:r>
              <a:rPr sz="2350" i="1" spc="-5" dirty="0">
                <a:latin typeface="Times New Roman"/>
                <a:cs typeface="Times New Roman"/>
              </a:rPr>
              <a:t>T</a:t>
            </a:r>
            <a:r>
              <a:rPr sz="2350" spc="-5" dirty="0">
                <a:latin typeface="Times New Roman"/>
                <a:cs typeface="Times New Roman"/>
              </a:rPr>
              <a:t>(</a:t>
            </a:r>
            <a:r>
              <a:rPr sz="2350" i="1" spc="-5" dirty="0">
                <a:latin typeface="Times New Roman"/>
                <a:cs typeface="Times New Roman"/>
              </a:rPr>
              <a:t>n</a:t>
            </a:r>
            <a:r>
              <a:rPr sz="2350" spc="-5" dirty="0">
                <a:latin typeface="Times New Roman"/>
                <a:cs typeface="Times New Roman"/>
              </a:rPr>
              <a:t>) untuk </a:t>
            </a:r>
            <a:r>
              <a:rPr sz="2350" i="1" spc="-5" dirty="0">
                <a:latin typeface="Times New Roman"/>
                <a:cs typeface="Times New Roman"/>
              </a:rPr>
              <a:t>n </a:t>
            </a:r>
            <a:r>
              <a:rPr sz="2350" spc="-5" dirty="0">
                <a:latin typeface="Times New Roman"/>
                <a:cs typeface="Times New Roman"/>
              </a:rPr>
              <a:t>yang  besar.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1618" y="1241033"/>
            <a:ext cx="0" cy="4043045"/>
          </a:xfrm>
          <a:custGeom>
            <a:avLst/>
            <a:gdLst/>
            <a:ahLst/>
            <a:cxnLst/>
            <a:rect l="l" t="t" r="r" b="b"/>
            <a:pathLst>
              <a:path h="4043045">
                <a:moveTo>
                  <a:pt x="0" y="0"/>
                </a:moveTo>
                <a:lnTo>
                  <a:pt x="0" y="4042503"/>
                </a:lnTo>
              </a:path>
            </a:pathLst>
          </a:custGeom>
          <a:ln w="19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51618" y="5283536"/>
            <a:ext cx="4535170" cy="0"/>
          </a:xfrm>
          <a:custGeom>
            <a:avLst/>
            <a:gdLst/>
            <a:ahLst/>
            <a:cxnLst/>
            <a:rect l="l" t="t" r="r" b="b"/>
            <a:pathLst>
              <a:path w="4535170">
                <a:moveTo>
                  <a:pt x="0" y="0"/>
                </a:moveTo>
                <a:lnTo>
                  <a:pt x="4534581" y="0"/>
                </a:lnTo>
              </a:path>
            </a:pathLst>
          </a:custGeom>
          <a:ln w="190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1618" y="1746521"/>
            <a:ext cx="3276600" cy="2778760"/>
          </a:xfrm>
          <a:custGeom>
            <a:avLst/>
            <a:gdLst/>
            <a:ahLst/>
            <a:cxnLst/>
            <a:rect l="l" t="t" r="r" b="b"/>
            <a:pathLst>
              <a:path w="3276600" h="2778760">
                <a:moveTo>
                  <a:pt x="0" y="2778221"/>
                </a:moveTo>
                <a:lnTo>
                  <a:pt x="127730" y="2740980"/>
                </a:lnTo>
                <a:lnTo>
                  <a:pt x="251661" y="2691553"/>
                </a:lnTo>
                <a:lnTo>
                  <a:pt x="372563" y="2639103"/>
                </a:lnTo>
                <a:lnTo>
                  <a:pt x="489653" y="2578270"/>
                </a:lnTo>
                <a:lnTo>
                  <a:pt x="598360" y="2510612"/>
                </a:lnTo>
                <a:lnTo>
                  <a:pt x="707846" y="2435318"/>
                </a:lnTo>
                <a:lnTo>
                  <a:pt x="816583" y="2359308"/>
                </a:lnTo>
                <a:lnTo>
                  <a:pt x="914662" y="2276442"/>
                </a:lnTo>
                <a:lnTo>
                  <a:pt x="1016544" y="2193544"/>
                </a:lnTo>
                <a:lnTo>
                  <a:pt x="1114623" y="2103074"/>
                </a:lnTo>
                <a:lnTo>
                  <a:pt x="1208900" y="2011855"/>
                </a:lnTo>
                <a:lnTo>
                  <a:pt x="1303176" y="1917582"/>
                </a:lnTo>
                <a:lnTo>
                  <a:pt x="1396674" y="1819477"/>
                </a:lnTo>
                <a:lnTo>
                  <a:pt x="1487180" y="1721402"/>
                </a:lnTo>
                <a:lnTo>
                  <a:pt x="1577654" y="1623327"/>
                </a:lnTo>
                <a:lnTo>
                  <a:pt x="1668129" y="1521450"/>
                </a:lnTo>
                <a:lnTo>
                  <a:pt x="1754801" y="1423376"/>
                </a:lnTo>
                <a:lnTo>
                  <a:pt x="1845276" y="1329103"/>
                </a:lnTo>
                <a:lnTo>
                  <a:pt x="1939553" y="1231028"/>
                </a:lnTo>
                <a:lnTo>
                  <a:pt x="2033830" y="1136756"/>
                </a:lnTo>
                <a:lnTo>
                  <a:pt x="2093886" y="1072121"/>
                </a:lnTo>
                <a:lnTo>
                  <a:pt x="2157745" y="1008171"/>
                </a:lnTo>
                <a:lnTo>
                  <a:pt x="2225437" y="944284"/>
                </a:lnTo>
                <a:lnTo>
                  <a:pt x="2293099" y="879773"/>
                </a:lnTo>
                <a:lnTo>
                  <a:pt x="2360760" y="819626"/>
                </a:lnTo>
                <a:lnTo>
                  <a:pt x="2429200" y="758855"/>
                </a:lnTo>
                <a:lnTo>
                  <a:pt x="2496861" y="694968"/>
                </a:lnTo>
                <a:lnTo>
                  <a:pt x="2564522" y="634197"/>
                </a:lnTo>
                <a:lnTo>
                  <a:pt x="2632184" y="574050"/>
                </a:lnTo>
                <a:lnTo>
                  <a:pt x="2703647" y="514214"/>
                </a:lnTo>
                <a:lnTo>
                  <a:pt x="2775141" y="449392"/>
                </a:lnTo>
                <a:lnTo>
                  <a:pt x="2843551" y="385504"/>
                </a:lnTo>
                <a:lnTo>
                  <a:pt x="2915014" y="324734"/>
                </a:lnTo>
                <a:lnTo>
                  <a:pt x="2986509" y="260846"/>
                </a:lnTo>
                <a:lnTo>
                  <a:pt x="3057972" y="196959"/>
                </a:lnTo>
                <a:lnTo>
                  <a:pt x="3129311" y="132449"/>
                </a:lnTo>
                <a:lnTo>
                  <a:pt x="3200992" y="68561"/>
                </a:lnTo>
                <a:lnTo>
                  <a:pt x="3276102" y="0"/>
                </a:lnTo>
              </a:path>
            </a:pathLst>
          </a:custGeom>
          <a:ln w="19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1618" y="3011769"/>
            <a:ext cx="3528695" cy="1261110"/>
          </a:xfrm>
          <a:custGeom>
            <a:avLst/>
            <a:gdLst/>
            <a:ahLst/>
            <a:cxnLst/>
            <a:rect l="l" t="t" r="r" b="b"/>
            <a:pathLst>
              <a:path w="3528695" h="1261110">
                <a:moveTo>
                  <a:pt x="0" y="1260572"/>
                </a:moveTo>
                <a:lnTo>
                  <a:pt x="3038" y="1252968"/>
                </a:lnTo>
                <a:lnTo>
                  <a:pt x="6840" y="1245364"/>
                </a:lnTo>
                <a:lnTo>
                  <a:pt x="10643" y="1233958"/>
                </a:lnTo>
                <a:lnTo>
                  <a:pt x="18247" y="1226354"/>
                </a:lnTo>
                <a:lnTo>
                  <a:pt x="29651" y="1218750"/>
                </a:lnTo>
                <a:lnTo>
                  <a:pt x="37252" y="1211146"/>
                </a:lnTo>
                <a:lnTo>
                  <a:pt x="44857" y="1203541"/>
                </a:lnTo>
                <a:lnTo>
                  <a:pt x="56260" y="1195937"/>
                </a:lnTo>
                <a:lnTo>
                  <a:pt x="67667" y="1192135"/>
                </a:lnTo>
                <a:lnTo>
                  <a:pt x="79070" y="1180729"/>
                </a:lnTo>
                <a:lnTo>
                  <a:pt x="93516" y="1173125"/>
                </a:lnTo>
                <a:lnTo>
                  <a:pt x="104919" y="1166269"/>
                </a:lnTo>
                <a:lnTo>
                  <a:pt x="116326" y="1162467"/>
                </a:lnTo>
                <a:lnTo>
                  <a:pt x="131532" y="1154862"/>
                </a:lnTo>
                <a:lnTo>
                  <a:pt x="142936" y="1147258"/>
                </a:lnTo>
                <a:lnTo>
                  <a:pt x="158141" y="1139685"/>
                </a:lnTo>
                <a:lnTo>
                  <a:pt x="172590" y="1132081"/>
                </a:lnTo>
                <a:lnTo>
                  <a:pt x="225809" y="1105467"/>
                </a:lnTo>
                <a:lnTo>
                  <a:pt x="285859" y="1082654"/>
                </a:lnTo>
                <a:lnTo>
                  <a:pt x="342145" y="1060590"/>
                </a:lnTo>
                <a:lnTo>
                  <a:pt x="395345" y="1037777"/>
                </a:lnTo>
                <a:lnTo>
                  <a:pt x="451631" y="1011194"/>
                </a:lnTo>
                <a:lnTo>
                  <a:pt x="504083" y="988382"/>
                </a:lnTo>
                <a:lnTo>
                  <a:pt x="564919" y="969371"/>
                </a:lnTo>
                <a:lnTo>
                  <a:pt x="617371" y="947307"/>
                </a:lnTo>
                <a:lnTo>
                  <a:pt x="673625" y="928296"/>
                </a:lnTo>
                <a:lnTo>
                  <a:pt x="726857" y="909286"/>
                </a:lnTo>
                <a:lnTo>
                  <a:pt x="783111" y="886505"/>
                </a:lnTo>
                <a:lnTo>
                  <a:pt x="839366" y="867495"/>
                </a:lnTo>
                <a:lnTo>
                  <a:pt x="892597" y="849232"/>
                </a:lnTo>
                <a:lnTo>
                  <a:pt x="948851" y="830222"/>
                </a:lnTo>
                <a:lnTo>
                  <a:pt x="1005137" y="811211"/>
                </a:lnTo>
                <a:lnTo>
                  <a:pt x="1061391" y="788399"/>
                </a:lnTo>
                <a:lnTo>
                  <a:pt x="1118425" y="769420"/>
                </a:lnTo>
                <a:lnTo>
                  <a:pt x="1276561" y="713137"/>
                </a:lnTo>
                <a:lnTo>
                  <a:pt x="1434696" y="656137"/>
                </a:lnTo>
                <a:lnTo>
                  <a:pt x="1596634" y="596052"/>
                </a:lnTo>
                <a:lnTo>
                  <a:pt x="1758604" y="532196"/>
                </a:lnTo>
                <a:lnTo>
                  <a:pt x="1928146" y="471363"/>
                </a:lnTo>
                <a:lnTo>
                  <a:pt x="2093886" y="407507"/>
                </a:lnTo>
                <a:lnTo>
                  <a:pt x="2263429" y="346673"/>
                </a:lnTo>
                <a:lnTo>
                  <a:pt x="2436805" y="286619"/>
                </a:lnTo>
                <a:lnTo>
                  <a:pt x="2613172" y="229588"/>
                </a:lnTo>
                <a:lnTo>
                  <a:pt x="2786548" y="177139"/>
                </a:lnTo>
                <a:lnTo>
                  <a:pt x="2967497" y="123910"/>
                </a:lnTo>
                <a:lnTo>
                  <a:pt x="3156113" y="75262"/>
                </a:lnTo>
                <a:lnTo>
                  <a:pt x="3339992" y="33439"/>
                </a:lnTo>
                <a:lnTo>
                  <a:pt x="3528546" y="0"/>
                </a:lnTo>
              </a:path>
            </a:pathLst>
          </a:custGeom>
          <a:ln w="19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1618" y="3765981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1944" y="0"/>
                </a:lnTo>
              </a:path>
            </a:pathLst>
          </a:custGeom>
          <a:ln w="190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0884" y="3765981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1947" y="0"/>
                </a:lnTo>
              </a:path>
            </a:pathLst>
          </a:custGeom>
          <a:ln w="190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4712" y="3765981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1937" y="0"/>
                </a:lnTo>
              </a:path>
            </a:pathLst>
          </a:custGeom>
          <a:ln w="190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4729" y="3765981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1937" y="0"/>
                </a:lnTo>
              </a:path>
            </a:pathLst>
          </a:custGeom>
          <a:ln w="190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8549" y="3765981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1969" y="0"/>
                </a:lnTo>
              </a:path>
            </a:pathLst>
          </a:custGeom>
          <a:ln w="190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64320" y="3864804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1961"/>
                </a:lnTo>
              </a:path>
            </a:pathLst>
          </a:custGeom>
          <a:ln w="19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4320" y="4128642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2678"/>
                </a:lnTo>
              </a:path>
            </a:pathLst>
          </a:custGeom>
          <a:ln w="19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4320" y="4393229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930"/>
                </a:lnTo>
              </a:path>
            </a:pathLst>
          </a:custGeom>
          <a:ln w="19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4320" y="4653234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2709"/>
                </a:lnTo>
              </a:path>
            </a:pathLst>
          </a:custGeom>
          <a:ln w="19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4320" y="4917821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930"/>
                </a:lnTo>
              </a:path>
            </a:pathLst>
          </a:custGeom>
          <a:ln w="19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64320" y="5181628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907"/>
                </a:lnTo>
              </a:path>
            </a:pathLst>
          </a:custGeom>
          <a:ln w="19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33267" y="2772497"/>
            <a:ext cx="5403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15" dirty="0">
                <a:latin typeface="Arial"/>
                <a:cs typeface="Arial"/>
              </a:rPr>
              <a:t>T</a:t>
            </a:r>
            <a:r>
              <a:rPr sz="2200" spc="5" dirty="0">
                <a:latin typeface="Arial"/>
                <a:cs typeface="Arial"/>
              </a:rPr>
              <a:t>(</a:t>
            </a:r>
            <a:r>
              <a:rPr sz="2200" i="1" spc="-1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455182" y="1255035"/>
            <a:ext cx="6464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20" dirty="0">
                <a:latin typeface="Arial"/>
                <a:cs typeface="Arial"/>
              </a:rPr>
              <a:t>C</a:t>
            </a:r>
            <a:r>
              <a:rPr sz="2200" i="1" spc="5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39548" y="5358262"/>
            <a:ext cx="339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i="1" spc="15" dirty="0">
                <a:latin typeface="Arial"/>
                <a:cs typeface="Arial"/>
              </a:rPr>
              <a:t>n</a:t>
            </a:r>
            <a:r>
              <a:rPr sz="2175" i="1" spc="22" baseline="-28735" dirty="0">
                <a:latin typeface="Arial"/>
                <a:cs typeface="Arial"/>
              </a:rPr>
              <a:t>0</a:t>
            </a:r>
            <a:endParaRPr sz="2175" baseline="-2873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45634" y="5358262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740" y="1662429"/>
            <a:ext cx="7232015" cy="421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5880" indent="-273685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335915" algn="l"/>
                <a:tab pos="337185" algn="l"/>
                <a:tab pos="2451735" algn="l"/>
              </a:tabLst>
            </a:pPr>
            <a:r>
              <a:rPr sz="2400" b="1" spc="-30" dirty="0">
                <a:solidFill>
                  <a:srgbClr val="0A0909"/>
                </a:solidFill>
                <a:latin typeface="Perpetua"/>
                <a:cs typeface="Perpetua"/>
              </a:rPr>
              <a:t>Teorema</a:t>
            </a:r>
            <a:r>
              <a:rPr sz="2400" spc="-30" dirty="0">
                <a:solidFill>
                  <a:srgbClr val="0A0909"/>
                </a:solidFill>
                <a:latin typeface="Perpetua"/>
                <a:cs typeface="Perpetua"/>
              </a:rPr>
              <a:t>: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Bila </a:t>
            </a:r>
            <a:r>
              <a:rPr sz="2400" i="1" spc="-5" dirty="0">
                <a:solidFill>
                  <a:srgbClr val="0A0909"/>
                </a:solidFill>
                <a:latin typeface="Perpetua"/>
                <a:cs typeface="Perpetua"/>
              </a:rPr>
              <a:t>T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(</a:t>
            </a:r>
            <a:r>
              <a:rPr sz="2400" i="1" spc="-5" dirty="0">
                <a:solidFill>
                  <a:srgbClr val="0A0909"/>
                </a:solidFill>
                <a:latin typeface="Perpetua"/>
                <a:cs typeface="Perpetua"/>
              </a:rPr>
              <a:t>n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)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= </a:t>
            </a:r>
            <a:r>
              <a:rPr sz="2400" i="1" spc="-5" dirty="0">
                <a:solidFill>
                  <a:srgbClr val="0A0909"/>
                </a:solidFill>
                <a:latin typeface="Perpetua"/>
                <a:cs typeface="Perpetua"/>
              </a:rPr>
              <a:t>a</a:t>
            </a:r>
            <a:r>
              <a:rPr sz="2400" i="1" spc="-7" baseline="-20833" dirty="0">
                <a:solidFill>
                  <a:srgbClr val="0A0909"/>
                </a:solidFill>
                <a:latin typeface="Perpetua"/>
                <a:cs typeface="Perpetua"/>
              </a:rPr>
              <a:t>m </a:t>
            </a:r>
            <a:r>
              <a:rPr sz="2400" i="1" spc="-5" dirty="0">
                <a:solidFill>
                  <a:srgbClr val="0A0909"/>
                </a:solidFill>
                <a:latin typeface="Perpetua"/>
                <a:cs typeface="Perpetua"/>
              </a:rPr>
              <a:t>n</a:t>
            </a:r>
            <a:r>
              <a:rPr sz="2400" spc="-7" baseline="24305" dirty="0">
                <a:solidFill>
                  <a:srgbClr val="0A0909"/>
                </a:solidFill>
                <a:latin typeface="Perpetua"/>
                <a:cs typeface="Perpetua"/>
              </a:rPr>
              <a:t>m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+ </a:t>
            </a:r>
            <a:r>
              <a:rPr sz="2400" i="1" spc="-5" dirty="0">
                <a:solidFill>
                  <a:srgbClr val="0A0909"/>
                </a:solidFill>
                <a:latin typeface="Perpetua"/>
                <a:cs typeface="Perpetua"/>
              </a:rPr>
              <a:t>a</a:t>
            </a:r>
            <a:r>
              <a:rPr sz="2400" i="1" spc="-7" baseline="-20833" dirty="0">
                <a:solidFill>
                  <a:srgbClr val="0A0909"/>
                </a:solidFill>
                <a:latin typeface="Perpetua"/>
                <a:cs typeface="Perpetua"/>
              </a:rPr>
              <a:t>m</a:t>
            </a:r>
            <a:r>
              <a:rPr sz="2400" spc="-7" baseline="-20833" dirty="0">
                <a:solidFill>
                  <a:srgbClr val="0A0909"/>
                </a:solidFill>
                <a:latin typeface="Perpetua"/>
                <a:cs typeface="Perpetua"/>
              </a:rPr>
              <a:t>-1 </a:t>
            </a:r>
            <a:r>
              <a:rPr sz="2400" i="1" spc="-5" dirty="0">
                <a:solidFill>
                  <a:srgbClr val="0A0909"/>
                </a:solidFill>
                <a:latin typeface="Perpetua"/>
                <a:cs typeface="Perpetua"/>
              </a:rPr>
              <a:t>n</a:t>
            </a:r>
            <a:r>
              <a:rPr sz="2400" spc="-7" baseline="24305" dirty="0">
                <a:solidFill>
                  <a:srgbClr val="0A0909"/>
                </a:solidFill>
                <a:latin typeface="Perpetua"/>
                <a:cs typeface="Perpetua"/>
              </a:rPr>
              <a:t>m-1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+ 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...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+ </a:t>
            </a:r>
            <a:r>
              <a:rPr sz="2400" i="1" spc="-5" dirty="0">
                <a:solidFill>
                  <a:srgbClr val="0A0909"/>
                </a:solidFill>
                <a:latin typeface="Perpetua"/>
                <a:cs typeface="Perpetua"/>
              </a:rPr>
              <a:t>a</a:t>
            </a:r>
            <a:r>
              <a:rPr sz="2400" spc="-7" baseline="-20833" dirty="0">
                <a:solidFill>
                  <a:srgbClr val="0A0909"/>
                </a:solidFill>
                <a:latin typeface="Perpetua"/>
                <a:cs typeface="Perpetua"/>
              </a:rPr>
              <a:t>1</a:t>
            </a:r>
            <a:r>
              <a:rPr sz="2400" i="1" spc="-5" dirty="0">
                <a:solidFill>
                  <a:srgbClr val="0A0909"/>
                </a:solidFill>
                <a:latin typeface="Perpetua"/>
                <a:cs typeface="Perpetua"/>
              </a:rPr>
              <a:t>n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+ </a:t>
            </a:r>
            <a:r>
              <a:rPr sz="2400" i="1" spc="-5" dirty="0">
                <a:solidFill>
                  <a:srgbClr val="0A0909"/>
                </a:solidFill>
                <a:latin typeface="Perpetua"/>
                <a:cs typeface="Perpetua"/>
              </a:rPr>
              <a:t>a</a:t>
            </a:r>
            <a:r>
              <a:rPr sz="2400" spc="-7" baseline="-20833" dirty="0">
                <a:solidFill>
                  <a:srgbClr val="0A0909"/>
                </a:solidFill>
                <a:latin typeface="Perpetua"/>
                <a:cs typeface="Perpetua"/>
              </a:rPr>
              <a:t>0 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adalah  polinom</a:t>
            </a:r>
            <a:r>
              <a:rPr sz="2400" spc="-10" dirty="0">
                <a:solidFill>
                  <a:srgbClr val="0A0909"/>
                </a:solidFill>
                <a:latin typeface="Perpetua"/>
                <a:cs typeface="Perpetua"/>
              </a:rPr>
              <a:t> 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derajat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 </a:t>
            </a:r>
            <a:r>
              <a:rPr sz="2400" i="1" dirty="0">
                <a:solidFill>
                  <a:srgbClr val="0A0909"/>
                </a:solidFill>
                <a:latin typeface="Perpetua"/>
                <a:cs typeface="Perpetua"/>
              </a:rPr>
              <a:t>m	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maka </a:t>
            </a:r>
            <a:r>
              <a:rPr sz="2400" i="1" spc="-5" dirty="0">
                <a:solidFill>
                  <a:srgbClr val="0A0909"/>
                </a:solidFill>
                <a:latin typeface="Perpetua"/>
                <a:cs typeface="Perpetua"/>
              </a:rPr>
              <a:t>T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(</a:t>
            </a:r>
            <a:r>
              <a:rPr sz="2400" i="1" spc="-5" dirty="0">
                <a:solidFill>
                  <a:srgbClr val="0A0909"/>
                </a:solidFill>
                <a:latin typeface="Perpetua"/>
                <a:cs typeface="Perpetua"/>
              </a:rPr>
              <a:t>n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)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= </a:t>
            </a:r>
            <a:r>
              <a:rPr sz="2400" i="1" spc="-5" dirty="0">
                <a:solidFill>
                  <a:srgbClr val="0A0909"/>
                </a:solidFill>
                <a:latin typeface="Perpetua"/>
                <a:cs typeface="Perpetua"/>
              </a:rPr>
              <a:t>O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(</a:t>
            </a:r>
            <a:r>
              <a:rPr sz="2400" i="1" spc="-5" dirty="0">
                <a:solidFill>
                  <a:srgbClr val="0A0909"/>
                </a:solidFill>
                <a:latin typeface="Perpetua"/>
                <a:cs typeface="Perpetua"/>
              </a:rPr>
              <a:t>n</a:t>
            </a:r>
            <a:r>
              <a:rPr sz="2400" i="1" spc="-7" baseline="24305" dirty="0">
                <a:solidFill>
                  <a:srgbClr val="0A0909"/>
                </a:solidFill>
                <a:latin typeface="Perpetua"/>
                <a:cs typeface="Perpetua"/>
              </a:rPr>
              <a:t>m</a:t>
            </a:r>
            <a:r>
              <a:rPr sz="2400" i="1" spc="209" baseline="24305" dirty="0">
                <a:solidFill>
                  <a:srgbClr val="0A0909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).</a:t>
            </a:r>
            <a:endParaRPr sz="24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</a:pPr>
            <a:endParaRPr sz="3550">
              <a:latin typeface="Times New Roman"/>
              <a:cs typeface="Times New Roman"/>
            </a:endParaRPr>
          </a:p>
          <a:p>
            <a:pPr marL="336550" marR="539750" indent="-273685">
              <a:lnSpc>
                <a:spcPct val="100000"/>
              </a:lnSpc>
              <a:buClr>
                <a:srgbClr val="D24717"/>
              </a:buClr>
              <a:buSzPct val="85416"/>
              <a:buFont typeface="Wingdings 2"/>
              <a:buChar char=""/>
              <a:tabLst>
                <a:tab pos="335915" algn="l"/>
                <a:tab pos="337185" algn="l"/>
              </a:tabLst>
            </a:pPr>
            <a:r>
              <a:rPr sz="2400" b="1" spc="-10" dirty="0">
                <a:solidFill>
                  <a:srgbClr val="C00000"/>
                </a:solidFill>
                <a:latin typeface="Perpetua"/>
                <a:cs typeface="Perpetua"/>
              </a:rPr>
              <a:t>Jadi, </a:t>
            </a:r>
            <a:r>
              <a:rPr sz="2400" b="1" dirty="0">
                <a:solidFill>
                  <a:srgbClr val="C00000"/>
                </a:solidFill>
                <a:latin typeface="Perpetua"/>
                <a:cs typeface="Perpetua"/>
              </a:rPr>
              <a:t>cukup </a:t>
            </a:r>
            <a:r>
              <a:rPr sz="2400" b="1" spc="-5" dirty="0">
                <a:solidFill>
                  <a:srgbClr val="C00000"/>
                </a:solidFill>
                <a:latin typeface="Perpetua"/>
                <a:cs typeface="Perpetua"/>
              </a:rPr>
              <a:t>melihat suku </a:t>
            </a:r>
            <a:r>
              <a:rPr sz="2400" b="1" dirty="0">
                <a:solidFill>
                  <a:srgbClr val="C00000"/>
                </a:solidFill>
                <a:latin typeface="Perpetua"/>
                <a:cs typeface="Perpetua"/>
              </a:rPr>
              <a:t>(</a:t>
            </a:r>
            <a:r>
              <a:rPr sz="2400" b="1" i="1" dirty="0">
                <a:solidFill>
                  <a:srgbClr val="C00000"/>
                </a:solidFill>
                <a:latin typeface="Perpetua"/>
                <a:cs typeface="Perpetua"/>
              </a:rPr>
              <a:t>term</a:t>
            </a:r>
            <a:r>
              <a:rPr sz="2400" b="1" dirty="0">
                <a:solidFill>
                  <a:srgbClr val="C00000"/>
                </a:solidFill>
                <a:latin typeface="Perpetua"/>
                <a:cs typeface="Perpetua"/>
              </a:rPr>
              <a:t>) </a:t>
            </a:r>
            <a:r>
              <a:rPr sz="2400" b="1" spc="-5" dirty="0">
                <a:solidFill>
                  <a:srgbClr val="C00000"/>
                </a:solidFill>
                <a:latin typeface="Perpetua"/>
                <a:cs typeface="Perpetua"/>
              </a:rPr>
              <a:t>yang</a:t>
            </a:r>
            <a:r>
              <a:rPr sz="2400" b="1" spc="-21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Perpetua"/>
                <a:cs typeface="Perpetua"/>
              </a:rPr>
              <a:t>mempunyai  </a:t>
            </a:r>
            <a:r>
              <a:rPr sz="2400" b="1" spc="-5" dirty="0">
                <a:solidFill>
                  <a:srgbClr val="C00000"/>
                </a:solidFill>
                <a:latin typeface="Perpetua"/>
                <a:cs typeface="Perpetua"/>
              </a:rPr>
              <a:t>pangkat</a:t>
            </a:r>
            <a:r>
              <a:rPr sz="2400" b="1" spc="-30" dirty="0">
                <a:solidFill>
                  <a:srgbClr val="C00000"/>
                </a:solidFill>
                <a:latin typeface="Perpetua"/>
                <a:cs typeface="Perpetua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Perpetua"/>
                <a:cs typeface="Perpetua"/>
              </a:rPr>
              <a:t>terbesar.</a:t>
            </a:r>
            <a:endParaRPr sz="24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Wingdings 2"/>
              <a:buChar char=""/>
            </a:pPr>
            <a:endParaRPr sz="3550">
              <a:latin typeface="Times New Roman"/>
              <a:cs typeface="Times New Roman"/>
            </a:endParaRPr>
          </a:p>
          <a:p>
            <a:pPr marL="336550" indent="-273685">
              <a:lnSpc>
                <a:spcPct val="100000"/>
              </a:lnSpc>
              <a:buClr>
                <a:srgbClr val="D24717"/>
              </a:buClr>
              <a:buSzPct val="85416"/>
              <a:buFont typeface="Wingdings 2"/>
              <a:buChar char=""/>
              <a:tabLst>
                <a:tab pos="335915" algn="l"/>
                <a:tab pos="337185" algn="l"/>
              </a:tabLst>
            </a:pP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Contoh:</a:t>
            </a:r>
            <a:endParaRPr sz="2400">
              <a:latin typeface="Perpetua"/>
              <a:cs typeface="Perpetua"/>
            </a:endParaRPr>
          </a:p>
          <a:p>
            <a:pPr marL="33655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T(n) = 5 = 5n</a:t>
            </a:r>
            <a:r>
              <a:rPr sz="2400" baseline="24305" dirty="0">
                <a:solidFill>
                  <a:srgbClr val="0A0909"/>
                </a:solidFill>
                <a:latin typeface="Perpetua"/>
                <a:cs typeface="Perpetua"/>
              </a:rPr>
              <a:t>0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= O(n</a:t>
            </a:r>
            <a:r>
              <a:rPr sz="2400" baseline="24305" dirty="0">
                <a:solidFill>
                  <a:srgbClr val="0A0909"/>
                </a:solidFill>
                <a:latin typeface="Perpetua"/>
                <a:cs typeface="Perpetua"/>
              </a:rPr>
              <a:t>0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) =</a:t>
            </a:r>
            <a:r>
              <a:rPr sz="2400" spc="-250" dirty="0">
                <a:solidFill>
                  <a:srgbClr val="0A0909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O(1)</a:t>
            </a:r>
            <a:endParaRPr sz="2400">
              <a:latin typeface="Perpetua"/>
              <a:cs typeface="Perpetua"/>
            </a:endParaRPr>
          </a:p>
          <a:p>
            <a:pPr marL="336550" marR="2281555">
              <a:lnSpc>
                <a:spcPct val="120800"/>
              </a:lnSpc>
              <a:spcBef>
                <a:spcPts val="5"/>
              </a:spcBef>
            </a:pP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T(n) = n(n – 1)/2 = 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n</a:t>
            </a:r>
            <a:r>
              <a:rPr sz="2400" spc="-7" baseline="24305" dirty="0">
                <a:solidFill>
                  <a:srgbClr val="0A0909"/>
                </a:solidFill>
                <a:latin typeface="Perpetua"/>
                <a:cs typeface="Perpetua"/>
              </a:rPr>
              <a:t>2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/2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– n/2 =</a:t>
            </a:r>
            <a:r>
              <a:rPr sz="2400" spc="-135" dirty="0">
                <a:solidFill>
                  <a:srgbClr val="0A0909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O(n</a:t>
            </a:r>
            <a:r>
              <a:rPr sz="2400" baseline="24305" dirty="0">
                <a:solidFill>
                  <a:srgbClr val="0A0909"/>
                </a:solidFill>
                <a:latin typeface="Perpetua"/>
                <a:cs typeface="Perpetua"/>
              </a:rPr>
              <a:t>2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)  T(n) = 3n</a:t>
            </a:r>
            <a:r>
              <a:rPr sz="2400" baseline="24305" dirty="0">
                <a:solidFill>
                  <a:srgbClr val="0A0909"/>
                </a:solidFill>
                <a:latin typeface="Perpetua"/>
                <a:cs typeface="Perpetua"/>
              </a:rPr>
              <a:t>3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+ 2n</a:t>
            </a:r>
            <a:r>
              <a:rPr sz="2400" baseline="24305" dirty="0">
                <a:solidFill>
                  <a:srgbClr val="0A0909"/>
                </a:solidFill>
                <a:latin typeface="Perpetua"/>
                <a:cs typeface="Perpetua"/>
              </a:rPr>
              <a:t>2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+ 10 =</a:t>
            </a:r>
            <a:r>
              <a:rPr sz="2400" spc="270" dirty="0">
                <a:solidFill>
                  <a:srgbClr val="0A0909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O(n</a:t>
            </a:r>
            <a:r>
              <a:rPr sz="2400" baseline="24305" dirty="0">
                <a:solidFill>
                  <a:srgbClr val="0A0909"/>
                </a:solidFill>
                <a:latin typeface="Perpetua"/>
                <a:cs typeface="Perpetua"/>
              </a:rPr>
              <a:t>3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)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140" y="877570"/>
            <a:ext cx="7604125" cy="481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0A0909"/>
                </a:solidFill>
                <a:latin typeface="Perpetua"/>
                <a:cs typeface="Perpetua"/>
              </a:rPr>
              <a:t>Teorema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tersebut digeneralisasi untuk suku dominan</a:t>
            </a:r>
            <a:r>
              <a:rPr sz="2400" spc="-20" dirty="0">
                <a:solidFill>
                  <a:srgbClr val="0A0909"/>
                </a:solidFill>
                <a:latin typeface="Perpetua"/>
                <a:cs typeface="Perpetua"/>
              </a:rPr>
              <a:t> </a:t>
            </a:r>
            <a:r>
              <a:rPr sz="2400" spc="-10" dirty="0">
                <a:solidFill>
                  <a:srgbClr val="0A0909"/>
                </a:solidFill>
                <a:latin typeface="Perpetua"/>
                <a:cs typeface="Perpetua"/>
              </a:rPr>
              <a:t>lainnya:</a:t>
            </a:r>
            <a:endParaRPr sz="2400">
              <a:latin typeface="Perpetua"/>
              <a:cs typeface="Perpetua"/>
            </a:endParaRPr>
          </a:p>
          <a:p>
            <a:pPr marL="922019" indent="-610235">
              <a:lnSpc>
                <a:spcPts val="2735"/>
              </a:lnSpc>
              <a:spcBef>
                <a:spcPts val="105"/>
              </a:spcBef>
              <a:buClr>
                <a:srgbClr val="9B2C1F"/>
              </a:buClr>
              <a:buSzPct val="85416"/>
              <a:buAutoNum type="arabicPeriod"/>
              <a:tabLst>
                <a:tab pos="922019" algn="l"/>
                <a:tab pos="922655" algn="l"/>
              </a:tabLst>
            </a:pPr>
            <a:r>
              <a:rPr sz="2400" dirty="0">
                <a:latin typeface="Perpetua"/>
                <a:cs typeface="Perpetua"/>
              </a:rPr>
              <a:t>Eksponensial </a:t>
            </a:r>
            <a:r>
              <a:rPr sz="2400" spc="-5" dirty="0">
                <a:latin typeface="Perpetua"/>
                <a:cs typeface="Perpetua"/>
              </a:rPr>
              <a:t>mendominasi </a:t>
            </a:r>
            <a:r>
              <a:rPr sz="2400" dirty="0">
                <a:latin typeface="Perpetua"/>
                <a:cs typeface="Perpetua"/>
              </a:rPr>
              <a:t>sembarang perpangkatan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(yaitu,</a:t>
            </a:r>
            <a:endParaRPr sz="2400">
              <a:latin typeface="Perpetua"/>
              <a:cs typeface="Perpetua"/>
            </a:endParaRPr>
          </a:p>
          <a:p>
            <a:pPr marL="922019">
              <a:lnSpc>
                <a:spcPts val="2735"/>
              </a:lnSpc>
            </a:pPr>
            <a:r>
              <a:rPr sz="2400" i="1" spc="-5" dirty="0">
                <a:latin typeface="Perpetua"/>
                <a:cs typeface="Perpetua"/>
              </a:rPr>
              <a:t>y</a:t>
            </a:r>
            <a:r>
              <a:rPr sz="2400" i="1" spc="-7" baseline="24305" dirty="0">
                <a:latin typeface="Perpetua"/>
                <a:cs typeface="Perpetua"/>
              </a:rPr>
              <a:t>n </a:t>
            </a:r>
            <a:r>
              <a:rPr sz="2400" dirty="0">
                <a:latin typeface="Perpetua"/>
                <a:cs typeface="Perpetua"/>
              </a:rPr>
              <a:t>&gt; </a:t>
            </a:r>
            <a:r>
              <a:rPr sz="2400" i="1" spc="-5" dirty="0">
                <a:latin typeface="Perpetua"/>
                <a:cs typeface="Perpetua"/>
              </a:rPr>
              <a:t>n</a:t>
            </a:r>
            <a:r>
              <a:rPr sz="2400" i="1" spc="-7" baseline="24305" dirty="0">
                <a:latin typeface="Perpetua"/>
                <a:cs typeface="Perpetua"/>
              </a:rPr>
              <a:t>p </a:t>
            </a:r>
            <a:r>
              <a:rPr sz="2400" dirty="0">
                <a:latin typeface="Perpetua"/>
                <a:cs typeface="Perpetua"/>
              </a:rPr>
              <a:t>, </a:t>
            </a:r>
            <a:r>
              <a:rPr sz="2400" i="1" dirty="0">
                <a:latin typeface="Perpetua"/>
                <a:cs typeface="Perpetua"/>
              </a:rPr>
              <a:t>y </a:t>
            </a:r>
            <a:r>
              <a:rPr sz="2400" dirty="0">
                <a:latin typeface="Perpetua"/>
                <a:cs typeface="Perpetua"/>
              </a:rPr>
              <a:t>&gt;</a:t>
            </a:r>
            <a:r>
              <a:rPr sz="2400" spc="-1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1)</a:t>
            </a:r>
            <a:endParaRPr sz="2400">
              <a:latin typeface="Perpetua"/>
              <a:cs typeface="Perpetua"/>
            </a:endParaRPr>
          </a:p>
          <a:p>
            <a:pPr marL="922019" indent="-610235">
              <a:lnSpc>
                <a:spcPct val="100000"/>
              </a:lnSpc>
              <a:spcBef>
                <a:spcPts val="110"/>
              </a:spcBef>
              <a:buClr>
                <a:srgbClr val="9B2C1F"/>
              </a:buClr>
              <a:buSzPct val="85416"/>
              <a:buAutoNum type="arabicPeriod" startAt="2"/>
              <a:tabLst>
                <a:tab pos="922019" algn="l"/>
                <a:tab pos="922655" algn="l"/>
              </a:tabLst>
            </a:pPr>
            <a:r>
              <a:rPr sz="2400" spc="-10" dirty="0">
                <a:latin typeface="Perpetua"/>
                <a:cs typeface="Perpetua"/>
              </a:rPr>
              <a:t>Perpangkatan </a:t>
            </a:r>
            <a:r>
              <a:rPr sz="2400" dirty="0">
                <a:latin typeface="Perpetua"/>
                <a:cs typeface="Perpetua"/>
              </a:rPr>
              <a:t>mendominasi </a:t>
            </a:r>
            <a:r>
              <a:rPr sz="2400" spc="-5" dirty="0">
                <a:latin typeface="Perpetua"/>
                <a:cs typeface="Perpetua"/>
              </a:rPr>
              <a:t>ln </a:t>
            </a:r>
            <a:r>
              <a:rPr sz="2400" i="1" dirty="0">
                <a:latin typeface="Perpetua"/>
                <a:cs typeface="Perpetua"/>
              </a:rPr>
              <a:t>n </a:t>
            </a:r>
            <a:r>
              <a:rPr sz="2400" spc="-10" dirty="0">
                <a:latin typeface="Perpetua"/>
                <a:cs typeface="Perpetua"/>
              </a:rPr>
              <a:t>(yaitu </a:t>
            </a:r>
            <a:r>
              <a:rPr sz="2400" i="1" dirty="0">
                <a:latin typeface="Perpetua"/>
                <a:cs typeface="Perpetua"/>
              </a:rPr>
              <a:t>n </a:t>
            </a:r>
            <a:r>
              <a:rPr sz="2400" i="1" spc="-7" baseline="24305" dirty="0">
                <a:latin typeface="Perpetua"/>
                <a:cs typeface="Perpetua"/>
              </a:rPr>
              <a:t>p </a:t>
            </a:r>
            <a:r>
              <a:rPr sz="2400" dirty="0">
                <a:latin typeface="Perpetua"/>
                <a:cs typeface="Perpetua"/>
              </a:rPr>
              <a:t>&gt; </a:t>
            </a:r>
            <a:r>
              <a:rPr sz="2400" spc="-5" dirty="0">
                <a:latin typeface="Perpetua"/>
                <a:cs typeface="Perpetua"/>
              </a:rPr>
              <a:t>ln</a:t>
            </a:r>
            <a:r>
              <a:rPr sz="2400" spc="-210" dirty="0">
                <a:latin typeface="Perpetua"/>
                <a:cs typeface="Perpetua"/>
              </a:rPr>
              <a:t> </a:t>
            </a:r>
            <a:r>
              <a:rPr sz="2400" i="1" spc="-5" dirty="0">
                <a:latin typeface="Perpetua"/>
                <a:cs typeface="Perpetua"/>
              </a:rPr>
              <a:t>n</a:t>
            </a:r>
            <a:r>
              <a:rPr sz="2400" spc="-5" dirty="0">
                <a:latin typeface="Perpetua"/>
                <a:cs typeface="Perpetua"/>
              </a:rPr>
              <a:t>)</a:t>
            </a:r>
            <a:endParaRPr sz="2400">
              <a:latin typeface="Perpetua"/>
              <a:cs typeface="Perpetua"/>
            </a:endParaRPr>
          </a:p>
          <a:p>
            <a:pPr marL="922019" indent="-610235">
              <a:lnSpc>
                <a:spcPts val="2735"/>
              </a:lnSpc>
              <a:spcBef>
                <a:spcPts val="120"/>
              </a:spcBef>
              <a:buClr>
                <a:srgbClr val="9B2C1F"/>
              </a:buClr>
              <a:buSzPct val="85416"/>
              <a:buAutoNum type="arabicPeriod" startAt="2"/>
              <a:tabLst>
                <a:tab pos="922019" algn="l"/>
                <a:tab pos="922655" algn="l"/>
              </a:tabLst>
            </a:pPr>
            <a:r>
              <a:rPr sz="2400" spc="-10" dirty="0">
                <a:latin typeface="Perpetua"/>
                <a:cs typeface="Perpetua"/>
              </a:rPr>
              <a:t>Semua </a:t>
            </a:r>
            <a:r>
              <a:rPr sz="2400" dirty="0">
                <a:latin typeface="Perpetua"/>
                <a:cs typeface="Perpetua"/>
              </a:rPr>
              <a:t>logaritma </a:t>
            </a:r>
            <a:r>
              <a:rPr sz="2400" spc="-5" dirty="0">
                <a:latin typeface="Perpetua"/>
                <a:cs typeface="Perpetua"/>
              </a:rPr>
              <a:t>tumbuh </a:t>
            </a:r>
            <a:r>
              <a:rPr sz="2400" dirty="0">
                <a:latin typeface="Perpetua"/>
                <a:cs typeface="Perpetua"/>
              </a:rPr>
              <a:t>pada </a:t>
            </a:r>
            <a:r>
              <a:rPr sz="2400" spc="-5" dirty="0">
                <a:latin typeface="Perpetua"/>
                <a:cs typeface="Perpetua"/>
              </a:rPr>
              <a:t>laju </a:t>
            </a:r>
            <a:r>
              <a:rPr sz="2400" spc="-10" dirty="0">
                <a:latin typeface="Perpetua"/>
                <a:cs typeface="Perpetua"/>
              </a:rPr>
              <a:t>yang </a:t>
            </a:r>
            <a:r>
              <a:rPr sz="2400" dirty="0">
                <a:latin typeface="Perpetua"/>
                <a:cs typeface="Perpetua"/>
              </a:rPr>
              <a:t>sama </a:t>
            </a:r>
            <a:r>
              <a:rPr sz="2400" spc="-10" dirty="0">
                <a:latin typeface="Perpetua"/>
                <a:cs typeface="Perpetua"/>
              </a:rPr>
              <a:t>(yaitu </a:t>
            </a:r>
            <a:r>
              <a:rPr sz="2400" i="1" dirty="0">
                <a:latin typeface="Perpetua"/>
                <a:cs typeface="Perpetua"/>
              </a:rPr>
              <a:t>a</a:t>
            </a:r>
            <a:r>
              <a:rPr sz="2400" i="1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log(</a:t>
            </a:r>
            <a:r>
              <a:rPr sz="2400" i="1" spc="-5" dirty="0">
                <a:latin typeface="Perpetua"/>
                <a:cs typeface="Perpetua"/>
              </a:rPr>
              <a:t>n</a:t>
            </a:r>
            <a:r>
              <a:rPr sz="2400" spc="-5" dirty="0">
                <a:latin typeface="Perpetua"/>
                <a:cs typeface="Perpetua"/>
              </a:rPr>
              <a:t>)</a:t>
            </a:r>
            <a:endParaRPr sz="2400">
              <a:latin typeface="Perpetua"/>
              <a:cs typeface="Perpetua"/>
            </a:endParaRPr>
          </a:p>
          <a:p>
            <a:pPr marL="922019">
              <a:lnSpc>
                <a:spcPts val="2735"/>
              </a:lnSpc>
            </a:pPr>
            <a:r>
              <a:rPr sz="2400" dirty="0">
                <a:latin typeface="Perpetua"/>
                <a:cs typeface="Perpetua"/>
              </a:rPr>
              <a:t>= </a:t>
            </a:r>
            <a:r>
              <a:rPr sz="2400" i="1" dirty="0">
                <a:latin typeface="Perpetua"/>
                <a:cs typeface="Perpetua"/>
              </a:rPr>
              <a:t>b</a:t>
            </a:r>
            <a:r>
              <a:rPr sz="2400" i="1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log(</a:t>
            </a:r>
            <a:r>
              <a:rPr sz="2400" i="1" spc="-5" dirty="0">
                <a:latin typeface="Perpetua"/>
                <a:cs typeface="Perpetua"/>
              </a:rPr>
              <a:t>n</a:t>
            </a:r>
            <a:r>
              <a:rPr sz="2400" spc="-5" dirty="0">
                <a:latin typeface="Perpetua"/>
                <a:cs typeface="Perpetua"/>
              </a:rPr>
              <a:t>)</a:t>
            </a:r>
            <a:endParaRPr sz="2400">
              <a:latin typeface="Perpetua"/>
              <a:cs typeface="Perpetua"/>
            </a:endParaRPr>
          </a:p>
          <a:p>
            <a:pPr marL="922019" marR="471170" indent="-609600">
              <a:lnSpc>
                <a:spcPts val="2590"/>
              </a:lnSpc>
              <a:spcBef>
                <a:spcPts val="439"/>
              </a:spcBef>
              <a:buClr>
                <a:srgbClr val="9B2C1F"/>
              </a:buClr>
              <a:buSzPct val="85416"/>
              <a:buAutoNum type="arabicPeriod" startAt="4"/>
              <a:tabLst>
                <a:tab pos="922019" algn="l"/>
                <a:tab pos="922655" algn="l"/>
              </a:tabLst>
            </a:pPr>
            <a:r>
              <a:rPr sz="2400" i="1" dirty="0">
                <a:latin typeface="Perpetua"/>
                <a:cs typeface="Perpetua"/>
              </a:rPr>
              <a:t>n </a:t>
            </a:r>
            <a:r>
              <a:rPr sz="2400" spc="-5" dirty="0">
                <a:latin typeface="Perpetua"/>
                <a:cs typeface="Perpetua"/>
              </a:rPr>
              <a:t>log </a:t>
            </a:r>
            <a:r>
              <a:rPr sz="2400" i="1" dirty="0">
                <a:latin typeface="Perpetua"/>
                <a:cs typeface="Perpetua"/>
              </a:rPr>
              <a:t>n </a:t>
            </a:r>
            <a:r>
              <a:rPr sz="2400" spc="-5" dirty="0">
                <a:latin typeface="Perpetua"/>
                <a:cs typeface="Perpetua"/>
              </a:rPr>
              <a:t>tumbuh lebih cepat </a:t>
            </a:r>
            <a:r>
              <a:rPr sz="2400" spc="5" dirty="0">
                <a:latin typeface="Perpetua"/>
                <a:cs typeface="Perpetua"/>
              </a:rPr>
              <a:t>daripada </a:t>
            </a:r>
            <a:r>
              <a:rPr sz="2400" i="1" dirty="0">
                <a:latin typeface="Perpetua"/>
                <a:cs typeface="Perpetua"/>
              </a:rPr>
              <a:t>n </a:t>
            </a:r>
            <a:r>
              <a:rPr sz="2400" spc="-5" dirty="0">
                <a:latin typeface="Perpetua"/>
                <a:cs typeface="Perpetua"/>
              </a:rPr>
              <a:t>tetapi lebih </a:t>
            </a:r>
            <a:r>
              <a:rPr sz="2400" spc="-10" dirty="0">
                <a:latin typeface="Perpetua"/>
                <a:cs typeface="Perpetua"/>
              </a:rPr>
              <a:t>lambat  </a:t>
            </a:r>
            <a:r>
              <a:rPr sz="2400" spc="5" dirty="0">
                <a:latin typeface="Perpetua"/>
                <a:cs typeface="Perpetua"/>
              </a:rPr>
              <a:t>daripada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i="1" spc="-5" dirty="0">
                <a:latin typeface="Perpetua"/>
                <a:cs typeface="Perpetua"/>
              </a:rPr>
              <a:t>n</a:t>
            </a:r>
            <a:r>
              <a:rPr sz="2400" spc="-7" baseline="24305" dirty="0">
                <a:latin typeface="Perpetua"/>
                <a:cs typeface="Perpetua"/>
              </a:rPr>
              <a:t>2</a:t>
            </a:r>
            <a:endParaRPr sz="2400" baseline="24305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647700">
              <a:lnSpc>
                <a:spcPct val="100000"/>
              </a:lnSpc>
              <a:tabLst>
                <a:tab pos="1866900" algn="l"/>
              </a:tabLst>
            </a:pPr>
            <a:r>
              <a:rPr sz="2400" spc="-5" dirty="0">
                <a:latin typeface="Perpetua"/>
                <a:cs typeface="Perpetua"/>
              </a:rPr>
              <a:t>Contoh:	</a:t>
            </a:r>
            <a:r>
              <a:rPr sz="2400" dirty="0">
                <a:latin typeface="Perpetua"/>
                <a:cs typeface="Perpetua"/>
              </a:rPr>
              <a:t>T(n) = </a:t>
            </a:r>
            <a:r>
              <a:rPr sz="2400" spc="-5" dirty="0">
                <a:latin typeface="Perpetua"/>
                <a:cs typeface="Perpetua"/>
              </a:rPr>
              <a:t>2</a:t>
            </a:r>
            <a:r>
              <a:rPr sz="2400" spc="-7" baseline="24305" dirty="0">
                <a:latin typeface="Perpetua"/>
                <a:cs typeface="Perpetua"/>
              </a:rPr>
              <a:t>n </a:t>
            </a:r>
            <a:r>
              <a:rPr sz="2400" dirty="0">
                <a:latin typeface="Perpetua"/>
                <a:cs typeface="Perpetua"/>
              </a:rPr>
              <a:t>+ </a:t>
            </a:r>
            <a:r>
              <a:rPr sz="2400" spc="-5" dirty="0">
                <a:latin typeface="Perpetua"/>
                <a:cs typeface="Perpetua"/>
              </a:rPr>
              <a:t>2n</a:t>
            </a:r>
            <a:r>
              <a:rPr sz="2400" spc="-7" baseline="24305" dirty="0">
                <a:latin typeface="Perpetua"/>
                <a:cs typeface="Perpetua"/>
              </a:rPr>
              <a:t>2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-37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O(2</a:t>
            </a:r>
            <a:r>
              <a:rPr sz="2400" baseline="2430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).</a:t>
            </a:r>
            <a:endParaRPr sz="2400">
              <a:latin typeface="Perpetua"/>
              <a:cs typeface="Perpetua"/>
            </a:endParaRPr>
          </a:p>
          <a:p>
            <a:pPr marL="1866900" marR="1480820">
              <a:lnSpc>
                <a:spcPct val="110800"/>
              </a:lnSpc>
              <a:spcBef>
                <a:spcPts val="5"/>
              </a:spcBef>
            </a:pP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T(n) = 2n 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log(n)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+ 3n = O(n log(n))  T(n) = 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log(n</a:t>
            </a:r>
            <a:r>
              <a:rPr sz="2400" spc="-7" baseline="24305" dirty="0">
                <a:solidFill>
                  <a:srgbClr val="0A0909"/>
                </a:solidFill>
                <a:latin typeface="Perpetua"/>
                <a:cs typeface="Perpetua"/>
              </a:rPr>
              <a:t>3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)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= 3 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log(n)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=</a:t>
            </a:r>
            <a:r>
              <a:rPr sz="2400" spc="-105" dirty="0">
                <a:solidFill>
                  <a:srgbClr val="0A0909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O(log(n))</a:t>
            </a:r>
            <a:endParaRPr sz="2400">
              <a:latin typeface="Perpetua"/>
              <a:cs typeface="Perpetua"/>
            </a:endParaRPr>
          </a:p>
          <a:p>
            <a:pPr marL="18669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T(n) = 2n 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log(n)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+ </a:t>
            </a:r>
            <a:r>
              <a:rPr sz="2400" spc="-10" dirty="0">
                <a:solidFill>
                  <a:srgbClr val="0A0909"/>
                </a:solidFill>
                <a:latin typeface="Perpetua"/>
                <a:cs typeface="Perpetua"/>
              </a:rPr>
              <a:t>3n</a:t>
            </a:r>
            <a:r>
              <a:rPr sz="2400" spc="-15" baseline="24305" dirty="0">
                <a:solidFill>
                  <a:srgbClr val="0A0909"/>
                </a:solidFill>
                <a:latin typeface="Perpetua"/>
                <a:cs typeface="Perpetua"/>
              </a:rPr>
              <a:t>2 </a:t>
            </a:r>
            <a:r>
              <a:rPr sz="2400" dirty="0">
                <a:solidFill>
                  <a:srgbClr val="0A0909"/>
                </a:solidFill>
                <a:latin typeface="Perpetua"/>
                <a:cs typeface="Perpetua"/>
              </a:rPr>
              <a:t>=</a:t>
            </a:r>
            <a:r>
              <a:rPr sz="2400" spc="-210" dirty="0">
                <a:solidFill>
                  <a:srgbClr val="0A0909"/>
                </a:solidFill>
                <a:latin typeface="Perpetua"/>
                <a:cs typeface="Perpetua"/>
              </a:rPr>
              <a:t> 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O(n</a:t>
            </a:r>
            <a:r>
              <a:rPr sz="2400" spc="-7" baseline="24305" dirty="0">
                <a:solidFill>
                  <a:srgbClr val="0A0909"/>
                </a:solidFill>
                <a:latin typeface="Perpetua"/>
                <a:cs typeface="Perpetua"/>
              </a:rPr>
              <a:t>2</a:t>
            </a:r>
            <a:r>
              <a:rPr sz="2400" spc="-5" dirty="0">
                <a:solidFill>
                  <a:srgbClr val="0A0909"/>
                </a:solidFill>
                <a:latin typeface="Perpetua"/>
                <a:cs typeface="Perpetua"/>
              </a:rPr>
              <a:t>)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765" y="1189126"/>
            <a:ext cx="6043930" cy="33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b="1" spc="-20" dirty="0">
                <a:latin typeface="Times New Roman"/>
                <a:cs typeface="Times New Roman"/>
              </a:rPr>
              <a:t>Pengelompokan Algoritma Berdasarkan </a:t>
            </a:r>
            <a:r>
              <a:rPr sz="2000" b="1" spc="-15" dirty="0">
                <a:latin typeface="Times New Roman"/>
                <a:cs typeface="Times New Roman"/>
              </a:rPr>
              <a:t>Notasi</a:t>
            </a:r>
            <a:r>
              <a:rPr sz="2000" b="1" spc="135" dirty="0">
                <a:latin typeface="Times New Roman"/>
                <a:cs typeface="Times New Roman"/>
              </a:rPr>
              <a:t> </a:t>
            </a:r>
            <a:r>
              <a:rPr sz="2000" b="1" i="1" spc="-15" dirty="0">
                <a:latin typeface="Times New Roman"/>
                <a:cs typeface="Times New Roman"/>
              </a:rPr>
              <a:t>O</a:t>
            </a:r>
            <a:r>
              <a:rPr sz="2000" b="1" spc="-15" dirty="0">
                <a:latin typeface="Times New Roman"/>
                <a:cs typeface="Times New Roman"/>
              </a:rPr>
              <a:t>-Besar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37233" y="1809659"/>
          <a:ext cx="4777740" cy="295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13">
                <a:tc>
                  <a:txBody>
                    <a:bodyPr/>
                    <a:lstStyle/>
                    <a:p>
                      <a:pPr marL="84455">
                        <a:lnSpc>
                          <a:spcPts val="2265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Kelompok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Algoritma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65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Nama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69">
                <a:tc>
                  <a:txBody>
                    <a:bodyPr/>
                    <a:lstStyle/>
                    <a:p>
                      <a:pPr marL="84455">
                        <a:lnSpc>
                          <a:spcPts val="2255"/>
                        </a:lnSpc>
                      </a:pP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(1)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55"/>
                        </a:lnSpc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konstan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9974">
                <a:tc>
                  <a:txBody>
                    <a:bodyPr/>
                    <a:lstStyle/>
                    <a:p>
                      <a:pPr marL="84455">
                        <a:lnSpc>
                          <a:spcPts val="2205"/>
                        </a:lnSpc>
                      </a:pP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(log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n)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2320"/>
                        </a:lnSpc>
                      </a:pP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4455" marR="1308100">
                        <a:lnSpc>
                          <a:spcPts val="2330"/>
                        </a:lnSpc>
                        <a:spcBef>
                          <a:spcPts val="95"/>
                        </a:spcBef>
                      </a:pP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)  </a:t>
                      </a: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950" spc="-22" baseline="40598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2215"/>
                        </a:lnSpc>
                      </a:pP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950" spc="-22" baseline="4059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2345"/>
                        </a:lnSpc>
                      </a:pP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(2</a:t>
                      </a:r>
                      <a:r>
                        <a:rPr sz="1950" i="1" spc="-22" baseline="40598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05"/>
                        </a:lnSpc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logaritmik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2320"/>
                        </a:lnSpc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lanjar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4455" marR="944244">
                        <a:lnSpc>
                          <a:spcPct val="96800"/>
                        </a:lnSpc>
                        <a:spcBef>
                          <a:spcPts val="35"/>
                        </a:spcBef>
                      </a:pP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log 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kuadratik  kubik 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eks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pon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ensial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668">
                <a:tc>
                  <a:txBody>
                    <a:bodyPr/>
                    <a:lstStyle/>
                    <a:p>
                      <a:pPr marL="84455">
                        <a:lnSpc>
                          <a:spcPts val="2245"/>
                        </a:lnSpc>
                      </a:pP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!)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45"/>
                        </a:lnSpc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faktorial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2400" y="4644782"/>
            <a:ext cx="9677399" cy="168892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10"/>
              </a:spcBef>
            </a:pPr>
            <a:endParaRPr sz="2800" spc="-15" dirty="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  <a:spcBef>
                <a:spcPts val="110"/>
              </a:spcBef>
            </a:pPr>
            <a:r>
              <a:rPr sz="2800" spc="-15" dirty="0" err="1">
                <a:latin typeface="Times New Roman"/>
                <a:cs typeface="Times New Roman"/>
              </a:rPr>
              <a:t>Urutan</a:t>
            </a:r>
            <a:r>
              <a:rPr sz="2800" spc="-15" dirty="0">
                <a:latin typeface="Times New Roman"/>
                <a:cs typeface="Times New Roman"/>
              </a:rPr>
              <a:t> spektrum kompleksitas waktu algoritma adalah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800" i="1" spc="-20" dirty="0">
                <a:latin typeface="Times New Roman"/>
                <a:cs typeface="Times New Roman"/>
              </a:rPr>
              <a:t>O</a:t>
            </a:r>
            <a:r>
              <a:rPr sz="2800" spc="-20" dirty="0">
                <a:latin typeface="Times New Roman"/>
                <a:cs typeface="Times New Roman"/>
              </a:rPr>
              <a:t>(1)</a:t>
            </a:r>
            <a:r>
              <a:rPr sz="2800" i="1" spc="-20" dirty="0">
                <a:latin typeface="Times New Roman"/>
                <a:cs typeface="Times New Roman"/>
              </a:rPr>
              <a:t>&lt;O</a:t>
            </a:r>
            <a:r>
              <a:rPr sz="2800" spc="-20" dirty="0">
                <a:latin typeface="Times New Roman"/>
                <a:cs typeface="Times New Roman"/>
              </a:rPr>
              <a:t>(log </a:t>
            </a:r>
            <a:r>
              <a:rPr sz="2800" spc="-15" dirty="0">
                <a:latin typeface="Times New Roman"/>
                <a:cs typeface="Times New Roman"/>
              </a:rPr>
              <a:t>n)</a:t>
            </a:r>
            <a:r>
              <a:rPr sz="2800" i="1" spc="-15" dirty="0">
                <a:latin typeface="Times New Roman"/>
                <a:cs typeface="Times New Roman"/>
              </a:rPr>
              <a:t>&lt;O</a:t>
            </a:r>
            <a:r>
              <a:rPr sz="2800" spc="-15" dirty="0">
                <a:latin typeface="Times New Roman"/>
                <a:cs typeface="Times New Roman"/>
              </a:rPr>
              <a:t>(n)</a:t>
            </a:r>
            <a:r>
              <a:rPr sz="2800" i="1" spc="-15" dirty="0">
                <a:latin typeface="Times New Roman"/>
                <a:cs typeface="Times New Roman"/>
              </a:rPr>
              <a:t>&lt;O</a:t>
            </a:r>
            <a:r>
              <a:rPr sz="2800" spc="-15" dirty="0">
                <a:latin typeface="Times New Roman"/>
                <a:cs typeface="Times New Roman"/>
              </a:rPr>
              <a:t>(n log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n)</a:t>
            </a:r>
            <a:r>
              <a:rPr sz="2800" i="1" spc="-15" dirty="0">
                <a:latin typeface="Times New Roman"/>
                <a:cs typeface="Times New Roman"/>
              </a:rPr>
              <a:t>&lt;O</a:t>
            </a:r>
            <a:r>
              <a:rPr sz="2800" spc="-15" dirty="0">
                <a:latin typeface="Times New Roman"/>
                <a:cs typeface="Times New Roman"/>
              </a:rPr>
              <a:t>(n²)</a:t>
            </a:r>
            <a:r>
              <a:rPr sz="2800" i="1" spc="-15" dirty="0">
                <a:latin typeface="Times New Roman"/>
                <a:cs typeface="Times New Roman"/>
              </a:rPr>
              <a:t>&lt;O</a:t>
            </a:r>
            <a:r>
              <a:rPr sz="2800" spc="-15" dirty="0">
                <a:latin typeface="Times New Roman"/>
                <a:cs typeface="Times New Roman"/>
              </a:rPr>
              <a:t>(n³)</a:t>
            </a:r>
            <a:r>
              <a:rPr sz="2800" i="1" spc="-15" dirty="0">
                <a:latin typeface="Times New Roman"/>
                <a:cs typeface="Times New Roman"/>
              </a:rPr>
              <a:t>&lt;O</a:t>
            </a:r>
            <a:r>
              <a:rPr sz="2800" spc="-15" dirty="0">
                <a:latin typeface="Times New Roman"/>
                <a:cs typeface="Times New Roman"/>
              </a:rPr>
              <a:t>(2</a:t>
            </a:r>
            <a:r>
              <a:rPr sz="2400" i="1" spc="-22" baseline="40598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)</a:t>
            </a:r>
            <a:r>
              <a:rPr sz="2800" i="1" spc="-15" dirty="0">
                <a:latin typeface="Times New Roman"/>
                <a:cs typeface="Times New Roman"/>
              </a:rPr>
              <a:t>&lt;O</a:t>
            </a:r>
            <a:r>
              <a:rPr sz="2800" spc="-15" dirty="0">
                <a:latin typeface="Times New Roman"/>
                <a:cs typeface="Times New Roman"/>
              </a:rPr>
              <a:t>(n!)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99" y="533400"/>
            <a:ext cx="8256270" cy="623632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91565" marR="5080" indent="-1079500" algn="just">
              <a:lnSpc>
                <a:spcPct val="96600"/>
              </a:lnSpc>
              <a:spcBef>
                <a:spcPts val="204"/>
              </a:spcBef>
            </a:pPr>
            <a:r>
              <a:rPr sz="3200" i="1" spc="-10" dirty="0">
                <a:latin typeface="Times New Roman"/>
                <a:cs typeface="Times New Roman"/>
              </a:rPr>
              <a:t>O</a:t>
            </a:r>
            <a:r>
              <a:rPr sz="3200" spc="-10" dirty="0">
                <a:latin typeface="Times New Roman"/>
                <a:cs typeface="Times New Roman"/>
              </a:rPr>
              <a:t>(log </a:t>
            </a:r>
            <a:r>
              <a:rPr sz="3200" i="1" spc="10" dirty="0">
                <a:latin typeface="Times New Roman"/>
                <a:cs typeface="Times New Roman"/>
              </a:rPr>
              <a:t>n</a:t>
            </a:r>
            <a:r>
              <a:rPr sz="3200" spc="10" dirty="0"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Kompleksitas </a:t>
            </a:r>
            <a:r>
              <a:rPr sz="3200" dirty="0">
                <a:latin typeface="Times New Roman"/>
                <a:cs typeface="Times New Roman"/>
              </a:rPr>
              <a:t>waktu logaritmik berarti laju </a:t>
            </a:r>
            <a:r>
              <a:rPr sz="3200" spc="5" dirty="0">
                <a:latin typeface="Times New Roman"/>
                <a:cs typeface="Times New Roman"/>
              </a:rPr>
              <a:t>pertumbuhan  </a:t>
            </a:r>
            <a:r>
              <a:rPr sz="3200" spc="-5" dirty="0">
                <a:latin typeface="Times New Roman"/>
                <a:cs typeface="Times New Roman"/>
              </a:rPr>
              <a:t>waktunya </a:t>
            </a:r>
            <a:r>
              <a:rPr sz="3200" b="1" dirty="0">
                <a:latin typeface="Times New Roman"/>
                <a:cs typeface="Times New Roman"/>
              </a:rPr>
              <a:t>berjalan </a:t>
            </a:r>
            <a:r>
              <a:rPr sz="3200" b="1" spc="-5" dirty="0">
                <a:latin typeface="Times New Roman"/>
                <a:cs typeface="Times New Roman"/>
              </a:rPr>
              <a:t>lebih </a:t>
            </a:r>
            <a:r>
              <a:rPr sz="3200" b="1" spc="5" dirty="0">
                <a:latin typeface="Times New Roman"/>
                <a:cs typeface="Times New Roman"/>
              </a:rPr>
              <a:t>lambat </a:t>
            </a:r>
            <a:r>
              <a:rPr sz="3200" spc="10" dirty="0">
                <a:latin typeface="Times New Roman"/>
                <a:cs typeface="Times New Roman"/>
              </a:rPr>
              <a:t>daripada </a:t>
            </a:r>
            <a:r>
              <a:rPr sz="3200" spc="5" dirty="0">
                <a:latin typeface="Times New Roman"/>
                <a:cs typeface="Times New Roman"/>
              </a:rPr>
              <a:t>pertumbuhan </a:t>
            </a:r>
            <a:r>
              <a:rPr sz="3200" i="1" spc="10" dirty="0">
                <a:latin typeface="Times New Roman"/>
                <a:cs typeface="Times New Roman"/>
              </a:rPr>
              <a:t>n</a:t>
            </a:r>
            <a:r>
              <a:rPr sz="3200" spc="10" dirty="0">
                <a:latin typeface="Times New Roman"/>
                <a:cs typeface="Times New Roman"/>
              </a:rPr>
              <a:t>.  </a:t>
            </a:r>
            <a:r>
              <a:rPr sz="3200" spc="-10" dirty="0">
                <a:latin typeface="Times New Roman"/>
                <a:cs typeface="Times New Roman"/>
              </a:rPr>
              <a:t>Algoritma </a:t>
            </a:r>
            <a:r>
              <a:rPr sz="3200" spc="-5" dirty="0">
                <a:latin typeface="Times New Roman"/>
                <a:cs typeface="Times New Roman"/>
              </a:rPr>
              <a:t>yang </a:t>
            </a:r>
            <a:r>
              <a:rPr sz="3200" dirty="0">
                <a:latin typeface="Times New Roman"/>
                <a:cs typeface="Times New Roman"/>
              </a:rPr>
              <a:t>termasuk </a:t>
            </a:r>
            <a:r>
              <a:rPr sz="3200" spc="-5" dirty="0">
                <a:latin typeface="Times New Roman"/>
                <a:cs typeface="Times New Roman"/>
              </a:rPr>
              <a:t>kelompok </a:t>
            </a:r>
            <a:r>
              <a:rPr sz="3200" spc="10" dirty="0">
                <a:latin typeface="Times New Roman"/>
                <a:cs typeface="Times New Roman"/>
              </a:rPr>
              <a:t>ini </a:t>
            </a:r>
            <a:r>
              <a:rPr sz="3200" spc="5" dirty="0">
                <a:latin typeface="Times New Roman"/>
                <a:cs typeface="Times New Roman"/>
              </a:rPr>
              <a:t>adalah </a:t>
            </a:r>
            <a:r>
              <a:rPr sz="3200" dirty="0">
                <a:latin typeface="Times New Roman"/>
                <a:cs typeface="Times New Roman"/>
              </a:rPr>
              <a:t>algoritma  </a:t>
            </a:r>
            <a:r>
              <a:rPr sz="3200" spc="-5" dirty="0">
                <a:latin typeface="Times New Roman"/>
                <a:cs typeface="Times New Roman"/>
              </a:rPr>
              <a:t>yang</a:t>
            </a:r>
            <a:r>
              <a:rPr sz="3200" spc="5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memecahkan </a:t>
            </a:r>
            <a:r>
              <a:rPr sz="3200" spc="-5" dirty="0">
                <a:latin typeface="Times New Roman"/>
                <a:cs typeface="Times New Roman"/>
              </a:rPr>
              <a:t>persoalan</a:t>
            </a:r>
            <a:r>
              <a:rPr sz="3200" spc="5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besar dengan  mentransformasikannya </a:t>
            </a:r>
            <a:r>
              <a:rPr sz="3200" spc="5" dirty="0">
                <a:latin typeface="Times New Roman"/>
                <a:cs typeface="Times New Roman"/>
              </a:rPr>
              <a:t>menjadi </a:t>
            </a:r>
            <a:r>
              <a:rPr sz="3200" dirty="0">
                <a:latin typeface="Times New Roman"/>
                <a:cs typeface="Times New Roman"/>
              </a:rPr>
              <a:t>beberapa </a:t>
            </a:r>
            <a:r>
              <a:rPr sz="3200" spc="-5" dirty="0">
                <a:latin typeface="Times New Roman"/>
                <a:cs typeface="Times New Roman"/>
              </a:rPr>
              <a:t>persoalan yang  </a:t>
            </a:r>
            <a:r>
              <a:rPr sz="3200" b="1" spc="-5" dirty="0">
                <a:latin typeface="Times New Roman"/>
                <a:cs typeface="Times New Roman"/>
              </a:rPr>
              <a:t>lebih </a:t>
            </a:r>
            <a:r>
              <a:rPr sz="3200" b="1" dirty="0">
                <a:latin typeface="Times New Roman"/>
                <a:cs typeface="Times New Roman"/>
              </a:rPr>
              <a:t>kecil </a:t>
            </a:r>
            <a:r>
              <a:rPr sz="3200" b="1" spc="-5" dirty="0">
                <a:latin typeface="Times New Roman"/>
                <a:cs typeface="Times New Roman"/>
              </a:rPr>
              <a:t>yang </a:t>
            </a:r>
            <a:r>
              <a:rPr sz="3200" b="1" dirty="0">
                <a:latin typeface="Times New Roman"/>
                <a:cs typeface="Times New Roman"/>
              </a:rPr>
              <a:t>berukuran </a:t>
            </a:r>
            <a:r>
              <a:rPr sz="3200" b="1" spc="5" dirty="0">
                <a:latin typeface="Times New Roman"/>
                <a:cs typeface="Times New Roman"/>
              </a:rPr>
              <a:t>sama </a:t>
            </a:r>
            <a:r>
              <a:rPr sz="3200" b="1" spc="-5" dirty="0">
                <a:latin typeface="Times New Roman"/>
                <a:cs typeface="Times New Roman"/>
              </a:rPr>
              <a:t>(misalnya </a:t>
            </a:r>
            <a:r>
              <a:rPr sz="3200" b="1" dirty="0">
                <a:latin typeface="Times New Roman"/>
                <a:cs typeface="Times New Roman"/>
              </a:rPr>
              <a:t>algoritma  </a:t>
            </a:r>
            <a:r>
              <a:rPr sz="3200" b="1" spc="-5" dirty="0">
                <a:latin typeface="Courier New"/>
                <a:cs typeface="Courier New"/>
              </a:rPr>
              <a:t>pencarian_biner</a:t>
            </a:r>
            <a:r>
              <a:rPr sz="3200" spc="-5" dirty="0">
                <a:latin typeface="Times New Roman"/>
                <a:cs typeface="Times New Roman"/>
              </a:rPr>
              <a:t>). Di </a:t>
            </a:r>
            <a:r>
              <a:rPr sz="3200" spc="10" dirty="0">
                <a:latin typeface="Times New Roman"/>
                <a:cs typeface="Times New Roman"/>
              </a:rPr>
              <a:t>sini  </a:t>
            </a:r>
            <a:r>
              <a:rPr sz="3200" spc="5" dirty="0">
                <a:latin typeface="Times New Roman"/>
                <a:cs typeface="Times New Roman"/>
              </a:rPr>
              <a:t>basis </a:t>
            </a:r>
            <a:r>
              <a:rPr sz="3200" dirty="0">
                <a:latin typeface="Times New Roman"/>
                <a:cs typeface="Times New Roman"/>
              </a:rPr>
              <a:t>algoritma </a:t>
            </a:r>
            <a:r>
              <a:rPr sz="3200" spc="10" dirty="0">
                <a:latin typeface="Times New Roman"/>
                <a:cs typeface="Times New Roman"/>
              </a:rPr>
              <a:t>tidak  </a:t>
            </a:r>
            <a:r>
              <a:rPr sz="3200" spc="-10" dirty="0">
                <a:latin typeface="Times New Roman"/>
                <a:cs typeface="Times New Roman"/>
              </a:rPr>
              <a:t>terlalu </a:t>
            </a:r>
            <a:r>
              <a:rPr sz="3200" spc="5" dirty="0">
                <a:latin typeface="Times New Roman"/>
                <a:cs typeface="Times New Roman"/>
              </a:rPr>
              <a:t>penting </a:t>
            </a:r>
            <a:r>
              <a:rPr sz="3200" dirty="0">
                <a:latin typeface="Times New Roman"/>
                <a:cs typeface="Times New Roman"/>
              </a:rPr>
              <a:t>sebab bila </a:t>
            </a:r>
            <a:r>
              <a:rPr sz="3200" i="1" spc="10" dirty="0">
                <a:latin typeface="Times New Roman"/>
                <a:cs typeface="Times New Roman"/>
              </a:rPr>
              <a:t>n </a:t>
            </a:r>
            <a:r>
              <a:rPr sz="3200" spc="10" dirty="0">
                <a:latin typeface="Times New Roman"/>
                <a:cs typeface="Times New Roman"/>
              </a:rPr>
              <a:t>dinaikkan dua </a:t>
            </a:r>
            <a:r>
              <a:rPr sz="3200" dirty="0">
                <a:latin typeface="Times New Roman"/>
                <a:cs typeface="Times New Roman"/>
              </a:rPr>
              <a:t>kali </a:t>
            </a:r>
            <a:r>
              <a:rPr sz="3200" spc="-5" dirty="0">
                <a:latin typeface="Times New Roman"/>
                <a:cs typeface="Times New Roman"/>
              </a:rPr>
              <a:t>semula,  misalnya, </a:t>
            </a:r>
            <a:r>
              <a:rPr sz="3200" spc="-10" dirty="0">
                <a:latin typeface="Times New Roman"/>
                <a:cs typeface="Times New Roman"/>
              </a:rPr>
              <a:t>log </a:t>
            </a:r>
            <a:r>
              <a:rPr sz="3200" i="1" spc="10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meningkat </a:t>
            </a:r>
            <a:r>
              <a:rPr sz="3200" spc="-5" dirty="0">
                <a:latin typeface="Times New Roman"/>
                <a:cs typeface="Times New Roman"/>
              </a:rPr>
              <a:t>sebesar </a:t>
            </a:r>
            <a:r>
              <a:rPr sz="3200" dirty="0">
                <a:latin typeface="Times New Roman"/>
                <a:cs typeface="Times New Roman"/>
              </a:rPr>
              <a:t>sejumlah</a:t>
            </a:r>
            <a:r>
              <a:rPr sz="3200" spc="1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tetapan.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40FD-130F-4FF6-A6EE-EBF195CF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61899"/>
            <a:ext cx="8305799" cy="1354217"/>
          </a:xfrm>
        </p:spPr>
        <p:txBody>
          <a:bodyPr/>
          <a:lstStyle/>
          <a:p>
            <a:r>
              <a:rPr lang="en-US" altLang="id-ID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Kompleksitas</a:t>
            </a:r>
            <a:r>
              <a:rPr lang="en-US" altLang="id-ID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Waktu </a:t>
            </a:r>
            <a:r>
              <a:rPr lang="en-US" altLang="id-ID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Asimptotik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905F8-D5ED-451D-B78B-5DC9D0AE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7490" y="1833884"/>
            <a:ext cx="7243445" cy="1846659"/>
          </a:xfrm>
        </p:spPr>
        <p:txBody>
          <a:bodyPr/>
          <a:lstStyle/>
          <a:p>
            <a:r>
              <a:rPr lang="id-ID" altLang="id-ID" dirty="0"/>
              <a:t>Notasi Asimtotik digunakan untuk menentukan kompleksitas suatu algoritma dengan melihat waktu tempuh algoritma. </a:t>
            </a:r>
            <a:r>
              <a:rPr lang="en-US" altLang="id-ID" dirty="0"/>
              <a:t>Waktu </a:t>
            </a:r>
            <a:r>
              <a:rPr lang="en-US" altLang="id-ID" dirty="0" err="1"/>
              <a:t>tempuh</a:t>
            </a:r>
            <a:r>
              <a:rPr lang="en-US" altLang="id-ID" dirty="0"/>
              <a:t> </a:t>
            </a:r>
            <a:r>
              <a:rPr lang="en-US" altLang="id-ID" dirty="0" err="1"/>
              <a:t>algoritma</a:t>
            </a:r>
            <a:r>
              <a:rPr lang="en-US" altLang="id-ID" dirty="0"/>
              <a:t> </a:t>
            </a:r>
            <a:r>
              <a:rPr lang="en-US" altLang="id-ID" dirty="0" err="1"/>
              <a:t>merupakan</a:t>
            </a:r>
            <a:r>
              <a:rPr lang="en-US" altLang="id-ID" dirty="0"/>
              <a:t> </a:t>
            </a:r>
            <a:r>
              <a:rPr lang="en-US" altLang="id-ID" dirty="0" err="1"/>
              <a:t>fungsi</a:t>
            </a:r>
            <a:r>
              <a:rPr lang="en-US" altLang="id-ID" dirty="0"/>
              <a:t> : N → R</a:t>
            </a:r>
            <a:endParaRPr lang="id-ID" alt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6423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099" y="1556704"/>
            <a:ext cx="58229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i="1" spc="-5" dirty="0">
                <a:latin typeface="Times New Roman"/>
                <a:cs typeface="Times New Roman"/>
              </a:rPr>
              <a:t>O</a:t>
            </a:r>
            <a:r>
              <a:rPr sz="2300" spc="-10" dirty="0">
                <a:latin typeface="Times New Roman"/>
                <a:cs typeface="Times New Roman"/>
              </a:rPr>
              <a:t>(</a:t>
            </a:r>
            <a:r>
              <a:rPr sz="2300" i="1" spc="25" dirty="0">
                <a:latin typeface="Times New Roman"/>
                <a:cs typeface="Times New Roman"/>
              </a:rPr>
              <a:t>n</a:t>
            </a:r>
            <a:r>
              <a:rPr sz="2300" spc="5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467" y="1556704"/>
            <a:ext cx="4977130" cy="7181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2670"/>
              </a:lnSpc>
              <a:spcBef>
                <a:spcPts val="285"/>
              </a:spcBef>
              <a:tabLst>
                <a:tab pos="1420495" algn="l"/>
                <a:tab pos="2191385" algn="l"/>
                <a:tab pos="3106420" algn="l"/>
              </a:tabLst>
            </a:pPr>
            <a:r>
              <a:rPr sz="2300" spc="-5" dirty="0">
                <a:latin typeface="Times New Roman"/>
                <a:cs typeface="Times New Roman"/>
              </a:rPr>
              <a:t>A</a:t>
            </a:r>
            <a:r>
              <a:rPr sz="2300" spc="-20" dirty="0">
                <a:latin typeface="Times New Roman"/>
                <a:cs typeface="Times New Roman"/>
              </a:rPr>
              <a:t>l</a:t>
            </a:r>
            <a:r>
              <a:rPr sz="2300" spc="-10" dirty="0">
                <a:latin typeface="Times New Roman"/>
                <a:cs typeface="Times New Roman"/>
              </a:rPr>
              <a:t>g</a:t>
            </a:r>
            <a:r>
              <a:rPr sz="2300" spc="20" dirty="0">
                <a:latin typeface="Times New Roman"/>
                <a:cs typeface="Times New Roman"/>
              </a:rPr>
              <a:t>o</a:t>
            </a:r>
            <a:r>
              <a:rPr sz="2300" spc="-10" dirty="0">
                <a:latin typeface="Times New Roman"/>
                <a:cs typeface="Times New Roman"/>
              </a:rPr>
              <a:t>r</a:t>
            </a:r>
            <a:r>
              <a:rPr sz="2300" spc="10" dirty="0">
                <a:latin typeface="Times New Roman"/>
                <a:cs typeface="Times New Roman"/>
              </a:rPr>
              <a:t>itma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45" dirty="0">
                <a:latin typeface="Times New Roman"/>
                <a:cs typeface="Times New Roman"/>
              </a:rPr>
              <a:t>y</a:t>
            </a:r>
            <a:r>
              <a:rPr sz="2300" spc="10" dirty="0">
                <a:latin typeface="Times New Roman"/>
                <a:cs typeface="Times New Roman"/>
              </a:rPr>
              <a:t>a</a:t>
            </a:r>
            <a:r>
              <a:rPr sz="2300" spc="20" dirty="0">
                <a:latin typeface="Times New Roman"/>
                <a:cs typeface="Times New Roman"/>
              </a:rPr>
              <a:t>n</a:t>
            </a:r>
            <a:r>
              <a:rPr sz="2300" spc="10" dirty="0">
                <a:latin typeface="Times New Roman"/>
                <a:cs typeface="Times New Roman"/>
              </a:rPr>
              <a:t>g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40" dirty="0">
                <a:latin typeface="Times New Roman"/>
                <a:cs typeface="Times New Roman"/>
              </a:rPr>
              <a:t>w</a:t>
            </a:r>
            <a:r>
              <a:rPr sz="2300" spc="10" dirty="0">
                <a:latin typeface="Times New Roman"/>
                <a:cs typeface="Times New Roman"/>
              </a:rPr>
              <a:t>a</a:t>
            </a:r>
            <a:r>
              <a:rPr sz="2300" spc="20" dirty="0">
                <a:latin typeface="Times New Roman"/>
                <a:cs typeface="Times New Roman"/>
              </a:rPr>
              <a:t>k</a:t>
            </a:r>
            <a:r>
              <a:rPr sz="2300" spc="-20" dirty="0">
                <a:latin typeface="Times New Roman"/>
                <a:cs typeface="Times New Roman"/>
              </a:rPr>
              <a:t>t</a:t>
            </a:r>
            <a:r>
              <a:rPr sz="2300" spc="10" dirty="0">
                <a:latin typeface="Times New Roman"/>
                <a:cs typeface="Times New Roman"/>
              </a:rPr>
              <a:t>u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20" dirty="0">
                <a:latin typeface="Times New Roman"/>
                <a:cs typeface="Times New Roman"/>
              </a:rPr>
              <a:t>p</a:t>
            </a:r>
            <a:r>
              <a:rPr sz="2300" spc="-20" dirty="0">
                <a:latin typeface="Times New Roman"/>
                <a:cs typeface="Times New Roman"/>
              </a:rPr>
              <a:t>el</a:t>
            </a:r>
            <a:r>
              <a:rPr sz="2300" spc="10" dirty="0">
                <a:latin typeface="Times New Roman"/>
                <a:cs typeface="Times New Roman"/>
              </a:rPr>
              <a:t>a</a:t>
            </a:r>
            <a:r>
              <a:rPr sz="2300" spc="20" dirty="0">
                <a:latin typeface="Times New Roman"/>
                <a:cs typeface="Times New Roman"/>
              </a:rPr>
              <a:t>k</a:t>
            </a:r>
            <a:r>
              <a:rPr sz="2300" spc="10" dirty="0">
                <a:latin typeface="Times New Roman"/>
                <a:cs typeface="Times New Roman"/>
              </a:rPr>
              <a:t>s</a:t>
            </a:r>
            <a:r>
              <a:rPr sz="2300" spc="-25" dirty="0">
                <a:latin typeface="Times New Roman"/>
                <a:cs typeface="Times New Roman"/>
              </a:rPr>
              <a:t>a</a:t>
            </a:r>
            <a:r>
              <a:rPr sz="2300" spc="20" dirty="0">
                <a:latin typeface="Times New Roman"/>
                <a:cs typeface="Times New Roman"/>
              </a:rPr>
              <a:t>n</a:t>
            </a:r>
            <a:r>
              <a:rPr sz="2300" spc="-20" dirty="0">
                <a:latin typeface="Times New Roman"/>
                <a:cs typeface="Times New Roman"/>
              </a:rPr>
              <a:t>aa</a:t>
            </a:r>
            <a:r>
              <a:rPr sz="2300" spc="20" dirty="0">
                <a:latin typeface="Times New Roman"/>
                <a:cs typeface="Times New Roman"/>
              </a:rPr>
              <a:t>nn</a:t>
            </a:r>
            <a:r>
              <a:rPr sz="2300" spc="-45" dirty="0">
                <a:latin typeface="Times New Roman"/>
                <a:cs typeface="Times New Roman"/>
              </a:rPr>
              <a:t>y</a:t>
            </a:r>
            <a:r>
              <a:rPr sz="2300" spc="5" dirty="0">
                <a:latin typeface="Times New Roman"/>
                <a:cs typeface="Times New Roman"/>
              </a:rPr>
              <a:t>a  umumnya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1448" y="1556704"/>
            <a:ext cx="4432300" cy="7181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3731895">
              <a:lnSpc>
                <a:spcPts val="2670"/>
              </a:lnSpc>
              <a:spcBef>
                <a:spcPts val="285"/>
              </a:spcBef>
              <a:tabLst>
                <a:tab pos="1200785" algn="l"/>
                <a:tab pos="1997075" algn="l"/>
                <a:tab pos="2894965" algn="l"/>
                <a:tab pos="3705225" algn="l"/>
              </a:tabLst>
            </a:pPr>
            <a:r>
              <a:rPr sz="2300" spc="-20" dirty="0">
                <a:latin typeface="Times New Roman"/>
                <a:cs typeface="Times New Roman"/>
              </a:rPr>
              <a:t>l</a:t>
            </a:r>
            <a:r>
              <a:rPr sz="2300" spc="10" dirty="0">
                <a:latin typeface="Times New Roman"/>
                <a:cs typeface="Times New Roman"/>
              </a:rPr>
              <a:t>a</a:t>
            </a:r>
            <a:r>
              <a:rPr sz="2300" spc="20" dirty="0">
                <a:latin typeface="Times New Roman"/>
                <a:cs typeface="Times New Roman"/>
              </a:rPr>
              <a:t>n</a:t>
            </a:r>
            <a:r>
              <a:rPr sz="2300" spc="10" dirty="0">
                <a:latin typeface="Times New Roman"/>
                <a:cs typeface="Times New Roman"/>
              </a:rPr>
              <a:t>j</a:t>
            </a:r>
            <a:r>
              <a:rPr sz="2300" spc="5" dirty="0">
                <a:latin typeface="Times New Roman"/>
                <a:cs typeface="Times New Roman"/>
              </a:rPr>
              <a:t>ar  </a:t>
            </a:r>
            <a:r>
              <a:rPr sz="2300" dirty="0">
                <a:latin typeface="Times New Roman"/>
                <a:cs typeface="Times New Roman"/>
              </a:rPr>
              <a:t>terdapat	pada	</a:t>
            </a:r>
            <a:r>
              <a:rPr sz="2300" spc="5" dirty="0">
                <a:latin typeface="Times New Roman"/>
                <a:cs typeface="Times New Roman"/>
              </a:rPr>
              <a:t>kasus	</a:t>
            </a:r>
            <a:r>
              <a:rPr sz="2300" dirty="0">
                <a:latin typeface="Times New Roman"/>
                <a:cs typeface="Times New Roman"/>
              </a:rPr>
              <a:t>yang	setiap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43280" y="1556704"/>
            <a:ext cx="1095920" cy="729046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2225" marR="5080" indent="-10160">
              <a:lnSpc>
                <a:spcPts val="2670"/>
              </a:lnSpc>
              <a:spcBef>
                <a:spcPts val="285"/>
              </a:spcBef>
            </a:pPr>
            <a:r>
              <a:rPr sz="2300" spc="-10" dirty="0">
                <a:latin typeface="Times New Roman"/>
                <a:cs typeface="Times New Roman"/>
              </a:rPr>
              <a:t>(</a:t>
            </a:r>
            <a:r>
              <a:rPr sz="2300" b="1" spc="-20" dirty="0">
                <a:latin typeface="Times New Roman"/>
                <a:cs typeface="Times New Roman"/>
              </a:rPr>
              <a:t>l</a:t>
            </a:r>
            <a:r>
              <a:rPr sz="2300" b="1" spc="10" dirty="0">
                <a:latin typeface="Times New Roman"/>
                <a:cs typeface="Times New Roman"/>
              </a:rPr>
              <a:t>i</a:t>
            </a:r>
            <a:r>
              <a:rPr sz="2300" b="1" spc="20" dirty="0">
                <a:latin typeface="Times New Roman"/>
                <a:cs typeface="Times New Roman"/>
              </a:rPr>
              <a:t>n</a:t>
            </a:r>
            <a:r>
              <a:rPr sz="2300" b="1" spc="-20" dirty="0">
                <a:latin typeface="Times New Roman"/>
                <a:cs typeface="Times New Roman"/>
              </a:rPr>
              <a:t>e</a:t>
            </a:r>
            <a:r>
              <a:rPr sz="2300" b="1" spc="10" dirty="0">
                <a:latin typeface="Times New Roman"/>
                <a:cs typeface="Times New Roman"/>
              </a:rPr>
              <a:t>a</a:t>
            </a:r>
            <a:r>
              <a:rPr sz="2300" b="1" spc="-10" dirty="0">
                <a:latin typeface="Times New Roman"/>
                <a:cs typeface="Times New Roman"/>
              </a:rPr>
              <a:t>r</a:t>
            </a:r>
            <a:r>
              <a:rPr sz="2300" spc="5" dirty="0">
                <a:latin typeface="Times New Roman"/>
                <a:cs typeface="Times New Roman"/>
              </a:rPr>
              <a:t>)  </a:t>
            </a:r>
            <a:r>
              <a:rPr sz="2300" spc="-10" dirty="0">
                <a:latin typeface="Times New Roman"/>
                <a:cs typeface="Times New Roman"/>
              </a:rPr>
              <a:t>elemen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3467" y="2229484"/>
            <a:ext cx="6916420" cy="14179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ct val="98700"/>
              </a:lnSpc>
              <a:spcBef>
                <a:spcPts val="155"/>
              </a:spcBef>
            </a:pPr>
            <a:r>
              <a:rPr sz="2300" dirty="0">
                <a:latin typeface="Times New Roman"/>
                <a:cs typeface="Times New Roman"/>
              </a:rPr>
              <a:t>masukannya dikenai </a:t>
            </a:r>
            <a:r>
              <a:rPr sz="2300" b="1" dirty="0">
                <a:latin typeface="Times New Roman"/>
                <a:cs typeface="Times New Roman"/>
              </a:rPr>
              <a:t>proses yang </a:t>
            </a:r>
            <a:r>
              <a:rPr sz="2300" b="1" spc="10" dirty="0">
                <a:latin typeface="Times New Roman"/>
                <a:cs typeface="Times New Roman"/>
              </a:rPr>
              <a:t>sama, </a:t>
            </a:r>
            <a:r>
              <a:rPr sz="2300" b="1" spc="-5" dirty="0">
                <a:latin typeface="Times New Roman"/>
                <a:cs typeface="Times New Roman"/>
              </a:rPr>
              <a:t>misalnya  </a:t>
            </a:r>
            <a:r>
              <a:rPr sz="2300" b="1" dirty="0">
                <a:latin typeface="Times New Roman"/>
                <a:cs typeface="Times New Roman"/>
              </a:rPr>
              <a:t>algoritma </a:t>
            </a:r>
            <a:r>
              <a:rPr sz="2300" b="1" spc="5" dirty="0">
                <a:latin typeface="Courier New"/>
                <a:cs typeface="Courier New"/>
              </a:rPr>
              <a:t>pencarian_beruntun</a:t>
            </a:r>
            <a:r>
              <a:rPr sz="2300" spc="5" dirty="0">
                <a:latin typeface="Times New Roman"/>
                <a:cs typeface="Times New Roman"/>
              </a:rPr>
              <a:t>. </a:t>
            </a:r>
            <a:r>
              <a:rPr sz="2300" spc="-5" dirty="0">
                <a:latin typeface="Times New Roman"/>
                <a:cs typeface="Times New Roman"/>
              </a:rPr>
              <a:t>Bila </a:t>
            </a:r>
            <a:r>
              <a:rPr sz="2300" i="1" spc="10" dirty="0">
                <a:latin typeface="Times New Roman"/>
                <a:cs typeface="Times New Roman"/>
              </a:rPr>
              <a:t>n </a:t>
            </a:r>
            <a:r>
              <a:rPr sz="2300" dirty="0">
                <a:latin typeface="Times New Roman"/>
                <a:cs typeface="Times New Roman"/>
              </a:rPr>
              <a:t>dijadikan  </a:t>
            </a:r>
            <a:r>
              <a:rPr sz="2300" spc="10" dirty="0">
                <a:latin typeface="Times New Roman"/>
                <a:cs typeface="Times New Roman"/>
              </a:rPr>
              <a:t>dua </a:t>
            </a:r>
            <a:r>
              <a:rPr sz="2300" spc="5" dirty="0">
                <a:latin typeface="Times New Roman"/>
                <a:cs typeface="Times New Roman"/>
              </a:rPr>
              <a:t>kali </a:t>
            </a:r>
            <a:r>
              <a:rPr sz="2300" dirty="0">
                <a:latin typeface="Times New Roman"/>
                <a:cs typeface="Times New Roman"/>
              </a:rPr>
              <a:t>semula, </a:t>
            </a:r>
            <a:r>
              <a:rPr sz="2300" spc="-5" dirty="0">
                <a:latin typeface="Times New Roman"/>
                <a:cs typeface="Times New Roman"/>
              </a:rPr>
              <a:t>maka waktu </a:t>
            </a:r>
            <a:r>
              <a:rPr sz="2300" dirty="0">
                <a:latin typeface="Times New Roman"/>
                <a:cs typeface="Times New Roman"/>
              </a:rPr>
              <a:t>pelaksanaan algoritma juga  </a:t>
            </a:r>
            <a:r>
              <a:rPr sz="2300" spc="10" dirty="0">
                <a:latin typeface="Times New Roman"/>
                <a:cs typeface="Times New Roman"/>
              </a:rPr>
              <a:t>dua </a:t>
            </a:r>
            <a:r>
              <a:rPr sz="2300" spc="5" dirty="0">
                <a:latin typeface="Times New Roman"/>
                <a:cs typeface="Times New Roman"/>
              </a:rPr>
              <a:t>kali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semula.</a:t>
            </a: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09600"/>
            <a:ext cx="8527289" cy="573926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978535" marR="5080" indent="-966469" algn="just">
              <a:lnSpc>
                <a:spcPct val="95100"/>
              </a:lnSpc>
              <a:spcBef>
                <a:spcPts val="210"/>
              </a:spcBef>
            </a:pPr>
            <a:r>
              <a:rPr sz="2800" i="1" spc="70" dirty="0">
                <a:latin typeface="Times New Roman"/>
                <a:cs typeface="Times New Roman"/>
              </a:rPr>
              <a:t>O</a:t>
            </a:r>
            <a:r>
              <a:rPr sz="2800" spc="70" dirty="0">
                <a:latin typeface="Times New Roman"/>
                <a:cs typeface="Times New Roman"/>
              </a:rPr>
              <a:t>(</a:t>
            </a:r>
            <a:r>
              <a:rPr sz="2800" i="1" spc="70" dirty="0">
                <a:latin typeface="Times New Roman"/>
                <a:cs typeface="Times New Roman"/>
              </a:rPr>
              <a:t>n </a:t>
            </a:r>
            <a:r>
              <a:rPr sz="2800" spc="50" dirty="0">
                <a:latin typeface="Times New Roman"/>
                <a:cs typeface="Times New Roman"/>
              </a:rPr>
              <a:t>log </a:t>
            </a:r>
            <a:r>
              <a:rPr sz="2800" i="1" spc="70" dirty="0">
                <a:latin typeface="Times New Roman"/>
                <a:cs typeface="Times New Roman"/>
              </a:rPr>
              <a:t>n</a:t>
            </a:r>
            <a:r>
              <a:rPr sz="2800" spc="70" dirty="0">
                <a:latin typeface="Times New Roman"/>
                <a:cs typeface="Times New Roman"/>
              </a:rPr>
              <a:t>) </a:t>
            </a:r>
            <a:r>
              <a:rPr sz="2800" spc="80" dirty="0">
                <a:latin typeface="Times New Roman"/>
                <a:cs typeface="Times New Roman"/>
              </a:rPr>
              <a:t>Waktu </a:t>
            </a:r>
            <a:r>
              <a:rPr sz="2800" spc="60" dirty="0">
                <a:latin typeface="Times New Roman"/>
                <a:cs typeface="Times New Roman"/>
              </a:rPr>
              <a:t>pelaksanaan</a:t>
            </a:r>
            <a:r>
              <a:rPr sz="2800" spc="620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yang </a:t>
            </a:r>
            <a:r>
              <a:rPr sz="2800" i="1" spc="80" dirty="0">
                <a:latin typeface="Times New Roman"/>
                <a:cs typeface="Times New Roman"/>
              </a:rPr>
              <a:t>n </a:t>
            </a:r>
            <a:r>
              <a:rPr sz="2800" spc="50" dirty="0">
                <a:latin typeface="Times New Roman"/>
                <a:cs typeface="Times New Roman"/>
              </a:rPr>
              <a:t>log </a:t>
            </a:r>
            <a:r>
              <a:rPr sz="2800" i="1" spc="80" dirty="0">
                <a:latin typeface="Times New Roman"/>
                <a:cs typeface="Times New Roman"/>
              </a:rPr>
              <a:t>n </a:t>
            </a:r>
            <a:r>
              <a:rPr sz="2800" spc="55" dirty="0">
                <a:latin typeface="Times New Roman"/>
                <a:cs typeface="Times New Roman"/>
              </a:rPr>
              <a:t>terdapat </a:t>
            </a:r>
            <a:r>
              <a:rPr sz="2800" spc="70" dirty="0">
                <a:latin typeface="Times New Roman"/>
                <a:cs typeface="Times New Roman"/>
              </a:rPr>
              <a:t>pada  </a:t>
            </a:r>
            <a:r>
              <a:rPr sz="2800" spc="55" dirty="0">
                <a:latin typeface="Times New Roman"/>
                <a:cs typeface="Times New Roman"/>
              </a:rPr>
              <a:t>algoritma </a:t>
            </a:r>
            <a:r>
              <a:rPr sz="2800" spc="65" dirty="0">
                <a:latin typeface="Times New Roman"/>
                <a:cs typeface="Times New Roman"/>
              </a:rPr>
              <a:t>yang </a:t>
            </a:r>
            <a:r>
              <a:rPr sz="2800" spc="75" dirty="0">
                <a:latin typeface="Times New Roman"/>
                <a:cs typeface="Times New Roman"/>
              </a:rPr>
              <a:t>memecahkan </a:t>
            </a:r>
            <a:r>
              <a:rPr sz="2800" spc="55" dirty="0">
                <a:latin typeface="Times New Roman"/>
                <a:cs typeface="Times New Roman"/>
              </a:rPr>
              <a:t>persoalan </a:t>
            </a:r>
            <a:r>
              <a:rPr sz="2800" spc="60" dirty="0">
                <a:latin typeface="Times New Roman"/>
                <a:cs typeface="Times New Roman"/>
              </a:rPr>
              <a:t>menjadi </a:t>
            </a:r>
            <a:r>
              <a:rPr sz="2800" spc="65" dirty="0">
                <a:latin typeface="Times New Roman"/>
                <a:cs typeface="Times New Roman"/>
              </a:rPr>
              <a:t>beberapa  </a:t>
            </a:r>
            <a:r>
              <a:rPr sz="2800" spc="55" dirty="0">
                <a:latin typeface="Times New Roman"/>
                <a:cs typeface="Times New Roman"/>
              </a:rPr>
              <a:t>persoalan </a:t>
            </a:r>
            <a:r>
              <a:rPr sz="2800" spc="65" dirty="0">
                <a:latin typeface="Times New Roman"/>
                <a:cs typeface="Times New Roman"/>
              </a:rPr>
              <a:t>yang </a:t>
            </a:r>
            <a:r>
              <a:rPr sz="2800" spc="55" dirty="0">
                <a:latin typeface="Times New Roman"/>
                <a:cs typeface="Times New Roman"/>
              </a:rPr>
              <a:t>lebih </a:t>
            </a:r>
            <a:r>
              <a:rPr sz="2800" spc="50" dirty="0">
                <a:latin typeface="Times New Roman"/>
                <a:cs typeface="Times New Roman"/>
              </a:rPr>
              <a:t>kecil, </a:t>
            </a:r>
            <a:r>
              <a:rPr sz="2800" spc="60" dirty="0">
                <a:latin typeface="Times New Roman"/>
                <a:cs typeface="Times New Roman"/>
              </a:rPr>
              <a:t>menyelesaikan </a:t>
            </a:r>
            <a:r>
              <a:rPr sz="2800" spc="45" dirty="0">
                <a:latin typeface="Times New Roman"/>
                <a:cs typeface="Times New Roman"/>
              </a:rPr>
              <a:t>tiap </a:t>
            </a:r>
            <a:r>
              <a:rPr sz="2800" spc="55" dirty="0">
                <a:latin typeface="Times New Roman"/>
                <a:cs typeface="Times New Roman"/>
              </a:rPr>
              <a:t>persoalan  secara </a:t>
            </a:r>
            <a:r>
              <a:rPr sz="2800" spc="60" dirty="0">
                <a:latin typeface="Times New Roman"/>
                <a:cs typeface="Times New Roman"/>
              </a:rPr>
              <a:t>independen,</a:t>
            </a:r>
            <a:r>
              <a:rPr sz="2800" spc="62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dan menggabung </a:t>
            </a:r>
            <a:r>
              <a:rPr sz="2800" spc="55" dirty="0">
                <a:latin typeface="Times New Roman"/>
                <a:cs typeface="Times New Roman"/>
              </a:rPr>
              <a:t>solusi </a:t>
            </a:r>
            <a:r>
              <a:rPr sz="2800" spc="75" dirty="0">
                <a:latin typeface="Times New Roman"/>
                <a:cs typeface="Times New Roman"/>
              </a:rPr>
              <a:t>masing-  </a:t>
            </a:r>
            <a:r>
              <a:rPr sz="2800" spc="70" dirty="0">
                <a:latin typeface="Times New Roman"/>
                <a:cs typeface="Times New Roman"/>
              </a:rPr>
              <a:t>masing </a:t>
            </a:r>
            <a:r>
              <a:rPr sz="2800" spc="55" dirty="0">
                <a:latin typeface="Times New Roman"/>
                <a:cs typeface="Times New Roman"/>
              </a:rPr>
              <a:t>persoalan. </a:t>
            </a:r>
            <a:r>
              <a:rPr sz="2800" spc="60" dirty="0">
                <a:latin typeface="Times New Roman"/>
                <a:cs typeface="Times New Roman"/>
              </a:rPr>
              <a:t>Algoritma </a:t>
            </a:r>
            <a:r>
              <a:rPr sz="2800" spc="65" dirty="0">
                <a:latin typeface="Times New Roman"/>
                <a:cs typeface="Times New Roman"/>
              </a:rPr>
              <a:t>yang </a:t>
            </a:r>
            <a:r>
              <a:rPr sz="2800" spc="60" dirty="0">
                <a:latin typeface="Times New Roman"/>
                <a:cs typeface="Times New Roman"/>
              </a:rPr>
              <a:t>diselesaikan </a:t>
            </a:r>
            <a:r>
              <a:rPr sz="2800" spc="65" dirty="0">
                <a:latin typeface="Times New Roman"/>
                <a:cs typeface="Times New Roman"/>
              </a:rPr>
              <a:t>dengan  </a:t>
            </a:r>
            <a:r>
              <a:rPr sz="2800" spc="60" dirty="0">
                <a:latin typeface="Times New Roman"/>
                <a:cs typeface="Times New Roman"/>
              </a:rPr>
              <a:t>teknik </a:t>
            </a:r>
            <a:r>
              <a:rPr sz="2800" spc="55" dirty="0">
                <a:latin typeface="Times New Roman"/>
                <a:cs typeface="Times New Roman"/>
              </a:rPr>
              <a:t>bagi </a:t>
            </a:r>
            <a:r>
              <a:rPr sz="2800" spc="70" dirty="0">
                <a:latin typeface="Times New Roman"/>
                <a:cs typeface="Times New Roman"/>
              </a:rPr>
              <a:t>dan gabung </a:t>
            </a:r>
            <a:r>
              <a:rPr sz="2800" spc="60" dirty="0">
                <a:latin typeface="Times New Roman"/>
                <a:cs typeface="Times New Roman"/>
              </a:rPr>
              <a:t>(divide and </a:t>
            </a:r>
            <a:r>
              <a:rPr sz="2800" spc="55" dirty="0">
                <a:latin typeface="Times New Roman"/>
                <a:cs typeface="Times New Roman"/>
              </a:rPr>
              <a:t>conquer) </a:t>
            </a:r>
            <a:r>
              <a:rPr sz="2800" spc="70" dirty="0">
                <a:latin typeface="Times New Roman"/>
                <a:cs typeface="Times New Roman"/>
              </a:rPr>
              <a:t>mempunyai  </a:t>
            </a:r>
            <a:r>
              <a:rPr sz="2800" spc="60" dirty="0">
                <a:latin typeface="Times New Roman"/>
                <a:cs typeface="Times New Roman"/>
              </a:rPr>
              <a:t>kompleksitas </a:t>
            </a:r>
            <a:r>
              <a:rPr sz="2800" spc="55" dirty="0">
                <a:latin typeface="Times New Roman"/>
                <a:cs typeface="Times New Roman"/>
              </a:rPr>
              <a:t>asimptotik </a:t>
            </a:r>
            <a:r>
              <a:rPr sz="2800" spc="50" dirty="0">
                <a:latin typeface="Times New Roman"/>
                <a:cs typeface="Times New Roman"/>
              </a:rPr>
              <a:t>jenis </a:t>
            </a:r>
            <a:r>
              <a:rPr sz="2800" spc="40" dirty="0">
                <a:latin typeface="Times New Roman"/>
                <a:cs typeface="Times New Roman"/>
              </a:rPr>
              <a:t>ini. </a:t>
            </a:r>
            <a:r>
              <a:rPr sz="2800" spc="55" dirty="0">
                <a:latin typeface="Times New Roman"/>
                <a:cs typeface="Times New Roman"/>
              </a:rPr>
              <a:t>Bila </a:t>
            </a:r>
            <a:r>
              <a:rPr sz="2800" i="1" spc="80" dirty="0">
                <a:latin typeface="Times New Roman"/>
                <a:cs typeface="Times New Roman"/>
              </a:rPr>
              <a:t>n </a:t>
            </a:r>
            <a:r>
              <a:rPr sz="2800" spc="90" dirty="0">
                <a:latin typeface="Times New Roman"/>
                <a:cs typeface="Times New Roman"/>
              </a:rPr>
              <a:t>= </a:t>
            </a:r>
            <a:r>
              <a:rPr sz="2800" spc="65" dirty="0">
                <a:latin typeface="Times New Roman"/>
                <a:cs typeface="Times New Roman"/>
              </a:rPr>
              <a:t>1000, </a:t>
            </a:r>
            <a:r>
              <a:rPr sz="2800" spc="70" dirty="0">
                <a:latin typeface="Times New Roman"/>
                <a:cs typeface="Times New Roman"/>
              </a:rPr>
              <a:t>maka </a:t>
            </a:r>
            <a:r>
              <a:rPr sz="2800" i="1" spc="80" dirty="0">
                <a:latin typeface="Times New Roman"/>
                <a:cs typeface="Times New Roman"/>
              </a:rPr>
              <a:t>n  </a:t>
            </a:r>
            <a:r>
              <a:rPr sz="2800" spc="50" dirty="0">
                <a:latin typeface="Times New Roman"/>
                <a:cs typeface="Times New Roman"/>
              </a:rPr>
              <a:t>log </a:t>
            </a:r>
            <a:r>
              <a:rPr sz="2800" i="1" spc="80" dirty="0">
                <a:latin typeface="Times New Roman"/>
                <a:cs typeface="Times New Roman"/>
              </a:rPr>
              <a:t>n </a:t>
            </a:r>
            <a:r>
              <a:rPr sz="2800" spc="70" dirty="0">
                <a:latin typeface="Times New Roman"/>
                <a:cs typeface="Times New Roman"/>
              </a:rPr>
              <a:t>mungkin </a:t>
            </a:r>
            <a:r>
              <a:rPr sz="2800" spc="60" dirty="0">
                <a:latin typeface="Times New Roman"/>
                <a:cs typeface="Times New Roman"/>
              </a:rPr>
              <a:t>20.000. Bila </a:t>
            </a:r>
            <a:r>
              <a:rPr sz="2800" i="1" spc="80" dirty="0">
                <a:latin typeface="Times New Roman"/>
                <a:cs typeface="Times New Roman"/>
              </a:rPr>
              <a:t>n </a:t>
            </a:r>
            <a:r>
              <a:rPr sz="2800" spc="55" dirty="0">
                <a:latin typeface="Times New Roman"/>
                <a:cs typeface="Times New Roman"/>
              </a:rPr>
              <a:t>dijadikan </a:t>
            </a:r>
            <a:r>
              <a:rPr sz="2800" spc="70" dirty="0">
                <a:latin typeface="Times New Roman"/>
                <a:cs typeface="Times New Roman"/>
              </a:rPr>
              <a:t>dua </a:t>
            </a:r>
            <a:r>
              <a:rPr sz="2800" spc="55" dirty="0">
                <a:latin typeface="Times New Roman"/>
                <a:cs typeface="Times New Roman"/>
              </a:rPr>
              <a:t>kali semual,  </a:t>
            </a:r>
            <a:r>
              <a:rPr sz="2800" spc="80" dirty="0">
                <a:latin typeface="Times New Roman"/>
                <a:cs typeface="Times New Roman"/>
              </a:rPr>
              <a:t>maka </a:t>
            </a:r>
            <a:r>
              <a:rPr sz="2800" i="1" spc="80" dirty="0">
                <a:latin typeface="Times New Roman"/>
                <a:cs typeface="Times New Roman"/>
              </a:rPr>
              <a:t>n </a:t>
            </a:r>
            <a:r>
              <a:rPr sz="2800" spc="50" dirty="0">
                <a:latin typeface="Times New Roman"/>
                <a:cs typeface="Times New Roman"/>
              </a:rPr>
              <a:t>log </a:t>
            </a:r>
            <a:r>
              <a:rPr sz="2800" i="1" spc="80" dirty="0">
                <a:latin typeface="Times New Roman"/>
                <a:cs typeface="Times New Roman"/>
              </a:rPr>
              <a:t>n </a:t>
            </a:r>
            <a:r>
              <a:rPr sz="2800" spc="65" dirty="0">
                <a:latin typeface="Times New Roman"/>
                <a:cs typeface="Times New Roman"/>
              </a:rPr>
              <a:t>menjadi </a:t>
            </a:r>
            <a:r>
              <a:rPr sz="2800" spc="70" dirty="0">
                <a:latin typeface="Times New Roman"/>
                <a:cs typeface="Times New Roman"/>
              </a:rPr>
              <a:t>dua </a:t>
            </a:r>
            <a:r>
              <a:rPr sz="2800" spc="45" dirty="0">
                <a:latin typeface="Times New Roman"/>
                <a:cs typeface="Times New Roman"/>
              </a:rPr>
              <a:t>kali </a:t>
            </a:r>
            <a:r>
              <a:rPr sz="2800" spc="65" dirty="0">
                <a:latin typeface="Times New Roman"/>
                <a:cs typeface="Times New Roman"/>
              </a:rPr>
              <a:t>semula </a:t>
            </a:r>
            <a:r>
              <a:rPr sz="2800" spc="50" dirty="0">
                <a:latin typeface="Times New Roman"/>
                <a:cs typeface="Times New Roman"/>
              </a:rPr>
              <a:t>(tetapi </a:t>
            </a:r>
            <a:r>
              <a:rPr sz="2800" spc="55" dirty="0">
                <a:latin typeface="Times New Roman"/>
                <a:cs typeface="Times New Roman"/>
              </a:rPr>
              <a:t>tidak </a:t>
            </a:r>
            <a:r>
              <a:rPr sz="2800" spc="45" dirty="0">
                <a:latin typeface="Times New Roman"/>
                <a:cs typeface="Times New Roman"/>
              </a:rPr>
              <a:t>terlalu  </a:t>
            </a:r>
            <a:r>
              <a:rPr sz="2800" spc="65" dirty="0">
                <a:latin typeface="Times New Roman"/>
                <a:cs typeface="Times New Roman"/>
              </a:rPr>
              <a:t>banyak)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i="1" spc="70" dirty="0">
                <a:latin typeface="Times New Roman"/>
                <a:cs typeface="Times New Roman"/>
              </a:rPr>
              <a:t>Contoh: </a:t>
            </a:r>
            <a:r>
              <a:rPr sz="2800" i="1" spc="60" dirty="0">
                <a:latin typeface="Times New Roman"/>
                <a:cs typeface="Times New Roman"/>
              </a:rPr>
              <a:t>Mergesort,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60" dirty="0">
                <a:latin typeface="Times New Roman"/>
                <a:cs typeface="Times New Roman"/>
              </a:rPr>
              <a:t>QuickSort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299" y="1251898"/>
            <a:ext cx="72453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00" i="1" spc="-5" dirty="0">
                <a:latin typeface="Times New Roman"/>
                <a:cs typeface="Times New Roman"/>
              </a:rPr>
              <a:t>O</a:t>
            </a:r>
            <a:r>
              <a:rPr sz="2300" spc="-5" dirty="0">
                <a:latin typeface="Times New Roman"/>
                <a:cs typeface="Times New Roman"/>
              </a:rPr>
              <a:t>(</a:t>
            </a:r>
            <a:r>
              <a:rPr sz="2300" i="1" spc="-5" dirty="0">
                <a:latin typeface="Times New Roman"/>
                <a:cs typeface="Times New Roman"/>
              </a:rPr>
              <a:t>n</a:t>
            </a:r>
            <a:r>
              <a:rPr sz="2250" spc="-7" baseline="38888" dirty="0">
                <a:latin typeface="Times New Roman"/>
                <a:cs typeface="Times New Roman"/>
              </a:rPr>
              <a:t>2</a:t>
            </a:r>
            <a:r>
              <a:rPr sz="2300" spc="-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934" y="1251898"/>
            <a:ext cx="6843395" cy="7137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2650"/>
              </a:lnSpc>
              <a:spcBef>
                <a:spcPts val="285"/>
              </a:spcBef>
              <a:tabLst>
                <a:tab pos="1343025" algn="l"/>
                <a:tab pos="2045335" algn="l"/>
                <a:tab pos="2894965" algn="l"/>
                <a:tab pos="4883785" algn="l"/>
                <a:tab pos="6132830" algn="l"/>
              </a:tabLst>
            </a:pPr>
            <a:r>
              <a:rPr sz="2300" spc="-50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lgo</a:t>
            </a:r>
            <a:r>
              <a:rPr sz="2300" spc="-15" dirty="0">
                <a:latin typeface="Times New Roman"/>
                <a:cs typeface="Times New Roman"/>
              </a:rPr>
              <a:t>r</a:t>
            </a:r>
            <a:r>
              <a:rPr sz="2300" spc="5" dirty="0">
                <a:latin typeface="Times New Roman"/>
                <a:cs typeface="Times New Roman"/>
              </a:rPr>
              <a:t>i</a:t>
            </a:r>
            <a:r>
              <a:rPr sz="2300" spc="10" dirty="0">
                <a:latin typeface="Times New Roman"/>
                <a:cs typeface="Times New Roman"/>
              </a:rPr>
              <a:t>t</a:t>
            </a:r>
            <a:r>
              <a:rPr sz="2300" spc="-10" dirty="0">
                <a:latin typeface="Times New Roman"/>
                <a:cs typeface="Times New Roman"/>
              </a:rPr>
              <a:t>m</a:t>
            </a:r>
            <a:r>
              <a:rPr sz="2300" spc="5" dirty="0">
                <a:latin typeface="Times New Roman"/>
                <a:cs typeface="Times New Roman"/>
              </a:rPr>
              <a:t>a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55" dirty="0">
                <a:latin typeface="Times New Roman"/>
                <a:cs typeface="Times New Roman"/>
              </a:rPr>
              <a:t>y</a:t>
            </a:r>
            <a:r>
              <a:rPr sz="2300" spc="10" dirty="0">
                <a:latin typeface="Times New Roman"/>
                <a:cs typeface="Times New Roman"/>
              </a:rPr>
              <a:t>ang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50" dirty="0">
                <a:latin typeface="Times New Roman"/>
                <a:cs typeface="Times New Roman"/>
              </a:rPr>
              <a:t>w</a:t>
            </a:r>
            <a:r>
              <a:rPr sz="2300" spc="10" dirty="0">
                <a:latin typeface="Times New Roman"/>
                <a:cs typeface="Times New Roman"/>
              </a:rPr>
              <a:t>aktu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5" dirty="0">
                <a:latin typeface="Times New Roman"/>
                <a:cs typeface="Times New Roman"/>
              </a:rPr>
              <a:t>p</a:t>
            </a:r>
            <a:r>
              <a:rPr sz="2300" spc="-30" dirty="0">
                <a:latin typeface="Times New Roman"/>
                <a:cs typeface="Times New Roman"/>
              </a:rPr>
              <a:t>e</a:t>
            </a:r>
            <a:r>
              <a:rPr sz="2300" spc="-25" dirty="0">
                <a:latin typeface="Times New Roman"/>
                <a:cs typeface="Times New Roman"/>
              </a:rPr>
              <a:t>l</a:t>
            </a:r>
            <a:r>
              <a:rPr sz="2300" spc="10" dirty="0">
                <a:latin typeface="Times New Roman"/>
                <a:cs typeface="Times New Roman"/>
              </a:rPr>
              <a:t>aksanaan</a:t>
            </a:r>
            <a:r>
              <a:rPr sz="2300" spc="15" dirty="0">
                <a:latin typeface="Times New Roman"/>
                <a:cs typeface="Times New Roman"/>
              </a:rPr>
              <a:t>n</a:t>
            </a:r>
            <a:r>
              <a:rPr sz="2300" spc="-55" dirty="0">
                <a:latin typeface="Times New Roman"/>
                <a:cs typeface="Times New Roman"/>
              </a:rPr>
              <a:t>y</a:t>
            </a:r>
            <a:r>
              <a:rPr sz="2300" spc="5" dirty="0">
                <a:latin typeface="Times New Roman"/>
                <a:cs typeface="Times New Roman"/>
              </a:rPr>
              <a:t>a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Times New Roman"/>
                <a:cs typeface="Times New Roman"/>
              </a:rPr>
              <a:t>k</a:t>
            </a:r>
            <a:r>
              <a:rPr sz="2300" spc="15" dirty="0">
                <a:latin typeface="Times New Roman"/>
                <a:cs typeface="Times New Roman"/>
              </a:rPr>
              <a:t>u</a:t>
            </a:r>
            <a:r>
              <a:rPr sz="2300" spc="10" dirty="0">
                <a:latin typeface="Times New Roman"/>
                <a:cs typeface="Times New Roman"/>
              </a:rPr>
              <a:t>ad</a:t>
            </a:r>
            <a:r>
              <a:rPr sz="2300" spc="-10" dirty="0">
                <a:latin typeface="Times New Roman"/>
                <a:cs typeface="Times New Roman"/>
              </a:rPr>
              <a:t>r</a:t>
            </a:r>
            <a:r>
              <a:rPr sz="2300" spc="5" dirty="0">
                <a:latin typeface="Times New Roman"/>
                <a:cs typeface="Times New Roman"/>
              </a:rPr>
              <a:t>at</a:t>
            </a:r>
            <a:r>
              <a:rPr sz="2300" spc="10" dirty="0">
                <a:latin typeface="Times New Roman"/>
                <a:cs typeface="Times New Roman"/>
              </a:rPr>
              <a:t>ik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Times New Roman"/>
                <a:cs typeface="Times New Roman"/>
              </a:rPr>
              <a:t>ha</a:t>
            </a:r>
            <a:r>
              <a:rPr sz="2300" spc="15" dirty="0">
                <a:latin typeface="Times New Roman"/>
                <a:cs typeface="Times New Roman"/>
              </a:rPr>
              <a:t>n</a:t>
            </a:r>
            <a:r>
              <a:rPr sz="2300" spc="-55" dirty="0">
                <a:latin typeface="Times New Roman"/>
                <a:cs typeface="Times New Roman"/>
              </a:rPr>
              <a:t>y</a:t>
            </a:r>
            <a:r>
              <a:rPr sz="2300" spc="5" dirty="0">
                <a:latin typeface="Times New Roman"/>
                <a:cs typeface="Times New Roman"/>
              </a:rPr>
              <a:t>a  praktis digunakan </a:t>
            </a:r>
            <a:r>
              <a:rPr sz="2300" spc="10" dirty="0">
                <a:latin typeface="Times New Roman"/>
                <a:cs typeface="Times New Roman"/>
              </a:rPr>
              <a:t>untuk </a:t>
            </a:r>
            <a:r>
              <a:rPr sz="2300" spc="-5" dirty="0">
                <a:latin typeface="Times New Roman"/>
                <a:cs typeface="Times New Roman"/>
              </a:rPr>
              <a:t>persoalana </a:t>
            </a:r>
            <a:r>
              <a:rPr sz="2300" spc="-10" dirty="0">
                <a:latin typeface="Times New Roman"/>
                <a:cs typeface="Times New Roman"/>
              </a:rPr>
              <a:t>yang </a:t>
            </a:r>
            <a:r>
              <a:rPr sz="2300" dirty="0">
                <a:latin typeface="Times New Roman"/>
                <a:cs typeface="Times New Roman"/>
              </a:rPr>
              <a:t>berukuran</a:t>
            </a:r>
            <a:r>
              <a:rPr sz="2300" spc="2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kecil.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934" y="1920599"/>
            <a:ext cx="6847205" cy="249978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just">
              <a:lnSpc>
                <a:spcPct val="95600"/>
              </a:lnSpc>
              <a:spcBef>
                <a:spcPts val="225"/>
              </a:spcBef>
            </a:pPr>
            <a:r>
              <a:rPr sz="2400" spc="-10" dirty="0">
                <a:latin typeface="Times New Roman"/>
                <a:cs typeface="Times New Roman"/>
              </a:rPr>
              <a:t>Umumnya algoritma yang </a:t>
            </a:r>
            <a:r>
              <a:rPr sz="2400" spc="-5" dirty="0">
                <a:latin typeface="Times New Roman"/>
                <a:cs typeface="Times New Roman"/>
              </a:rPr>
              <a:t>termasuk </a:t>
            </a:r>
            <a:r>
              <a:rPr sz="2400" spc="-10" dirty="0">
                <a:latin typeface="Times New Roman"/>
                <a:cs typeface="Times New Roman"/>
              </a:rPr>
              <a:t>kelompok </a:t>
            </a:r>
            <a:r>
              <a:rPr sz="2400" spc="5" dirty="0">
                <a:latin typeface="Times New Roman"/>
                <a:cs typeface="Times New Roman"/>
              </a:rPr>
              <a:t>ini  </a:t>
            </a:r>
            <a:r>
              <a:rPr sz="2400" spc="-10" dirty="0">
                <a:latin typeface="Times New Roman"/>
                <a:cs typeface="Times New Roman"/>
              </a:rPr>
              <a:t>memproses </a:t>
            </a:r>
            <a:r>
              <a:rPr sz="2400" dirty="0">
                <a:latin typeface="Times New Roman"/>
                <a:cs typeface="Times New Roman"/>
              </a:rPr>
              <a:t>setiap </a:t>
            </a:r>
            <a:r>
              <a:rPr sz="2400" spc="5" dirty="0">
                <a:latin typeface="Times New Roman"/>
                <a:cs typeface="Times New Roman"/>
              </a:rPr>
              <a:t>masukan dalam </a:t>
            </a:r>
            <a:r>
              <a:rPr sz="2400" spc="10" dirty="0">
                <a:latin typeface="Times New Roman"/>
                <a:cs typeface="Times New Roman"/>
              </a:rPr>
              <a:t>dua buah </a:t>
            </a:r>
            <a:r>
              <a:rPr sz="2400" spc="5" dirty="0">
                <a:latin typeface="Times New Roman"/>
                <a:cs typeface="Times New Roman"/>
              </a:rPr>
              <a:t>kalang  </a:t>
            </a:r>
            <a:r>
              <a:rPr sz="2400" spc="-5" dirty="0">
                <a:latin typeface="Times New Roman"/>
                <a:cs typeface="Times New Roman"/>
              </a:rPr>
              <a:t>bersarang, misalnya </a:t>
            </a:r>
            <a:r>
              <a:rPr sz="2400" spc="10" dirty="0">
                <a:latin typeface="Times New Roman"/>
                <a:cs typeface="Times New Roman"/>
              </a:rPr>
              <a:t>pada </a:t>
            </a:r>
            <a:r>
              <a:rPr sz="2400" spc="-10" dirty="0">
                <a:latin typeface="Times New Roman"/>
                <a:cs typeface="Times New Roman"/>
              </a:rPr>
              <a:t>algoritma </a:t>
            </a:r>
            <a:r>
              <a:rPr sz="2400" spc="5" dirty="0">
                <a:latin typeface="Times New Roman"/>
                <a:cs typeface="Times New Roman"/>
              </a:rPr>
              <a:t>urut_maks. </a:t>
            </a:r>
            <a:r>
              <a:rPr sz="2400" dirty="0">
                <a:latin typeface="Times New Roman"/>
                <a:cs typeface="Times New Roman"/>
              </a:rPr>
              <a:t>Bila </a:t>
            </a:r>
            <a:r>
              <a:rPr sz="2400" i="1" spc="10" dirty="0">
                <a:latin typeface="Times New Roman"/>
                <a:cs typeface="Times New Roman"/>
              </a:rPr>
              <a:t>n </a:t>
            </a:r>
            <a:r>
              <a:rPr sz="2400" spc="10" dirty="0">
                <a:latin typeface="Times New Roman"/>
                <a:cs typeface="Times New Roman"/>
              </a:rPr>
              <a:t>=  1000, </a:t>
            </a:r>
            <a:r>
              <a:rPr sz="2400" spc="5" dirty="0">
                <a:latin typeface="Times New Roman"/>
                <a:cs typeface="Times New Roman"/>
              </a:rPr>
              <a:t>maka </a:t>
            </a:r>
            <a:r>
              <a:rPr sz="2400" spc="-5" dirty="0">
                <a:latin typeface="Times New Roman"/>
                <a:cs typeface="Times New Roman"/>
              </a:rPr>
              <a:t>waktu </a:t>
            </a:r>
            <a:r>
              <a:rPr sz="2400" spc="5" dirty="0">
                <a:latin typeface="Times New Roman"/>
                <a:cs typeface="Times New Roman"/>
              </a:rPr>
              <a:t>pelaksanaan </a:t>
            </a:r>
            <a:r>
              <a:rPr sz="2400" spc="-10" dirty="0">
                <a:latin typeface="Times New Roman"/>
                <a:cs typeface="Times New Roman"/>
              </a:rPr>
              <a:t>algoritma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adalah</a:t>
            </a:r>
            <a:endParaRPr sz="2400" dirty="0">
              <a:latin typeface="Times New Roman"/>
              <a:cs typeface="Times New Roman"/>
            </a:endParaRPr>
          </a:p>
          <a:p>
            <a:pPr marL="12700" marR="11430" algn="just">
              <a:lnSpc>
                <a:spcPct val="95400"/>
              </a:lnSpc>
              <a:spcBef>
                <a:spcPts val="20"/>
              </a:spcBef>
            </a:pPr>
            <a:r>
              <a:rPr sz="2400" spc="10" dirty="0">
                <a:latin typeface="Times New Roman"/>
                <a:cs typeface="Times New Roman"/>
              </a:rPr>
              <a:t>1.000.000. </a:t>
            </a:r>
            <a:r>
              <a:rPr sz="2400" dirty="0">
                <a:latin typeface="Times New Roman"/>
                <a:cs typeface="Times New Roman"/>
              </a:rPr>
              <a:t>Bila </a:t>
            </a:r>
            <a:r>
              <a:rPr sz="2400" i="1" spc="10" dirty="0">
                <a:latin typeface="Times New Roman"/>
                <a:cs typeface="Times New Roman"/>
              </a:rPr>
              <a:t>n </a:t>
            </a:r>
            <a:r>
              <a:rPr sz="2400" spc="10" dirty="0">
                <a:latin typeface="Times New Roman"/>
                <a:cs typeface="Times New Roman"/>
              </a:rPr>
              <a:t>dinaikkan </a:t>
            </a:r>
            <a:r>
              <a:rPr sz="2400" dirty="0">
                <a:latin typeface="Times New Roman"/>
                <a:cs typeface="Times New Roman"/>
              </a:rPr>
              <a:t>menjadi </a:t>
            </a:r>
            <a:r>
              <a:rPr sz="2400" spc="10" dirty="0">
                <a:latin typeface="Times New Roman"/>
                <a:cs typeface="Times New Roman"/>
              </a:rPr>
              <a:t>dua </a:t>
            </a:r>
            <a:r>
              <a:rPr sz="2400" dirty="0">
                <a:latin typeface="Times New Roman"/>
                <a:cs typeface="Times New Roman"/>
              </a:rPr>
              <a:t>kali </a:t>
            </a:r>
            <a:r>
              <a:rPr sz="2400" spc="-5" dirty="0">
                <a:latin typeface="Times New Roman"/>
                <a:cs typeface="Times New Roman"/>
              </a:rPr>
              <a:t>semula,  </a:t>
            </a:r>
            <a:r>
              <a:rPr sz="2400" spc="5" dirty="0">
                <a:latin typeface="Times New Roman"/>
                <a:cs typeface="Times New Roman"/>
              </a:rPr>
              <a:t>maka </a:t>
            </a:r>
            <a:r>
              <a:rPr sz="2400" spc="-5" dirty="0">
                <a:latin typeface="Times New Roman"/>
                <a:cs typeface="Times New Roman"/>
              </a:rPr>
              <a:t>waktu </a:t>
            </a:r>
            <a:r>
              <a:rPr sz="2400" dirty="0">
                <a:latin typeface="Times New Roman"/>
                <a:cs typeface="Times New Roman"/>
              </a:rPr>
              <a:t>pelaksanaan </a:t>
            </a:r>
            <a:r>
              <a:rPr sz="2400" spc="-10" dirty="0">
                <a:latin typeface="Times New Roman"/>
                <a:cs typeface="Times New Roman"/>
              </a:rPr>
              <a:t>algoritma </a:t>
            </a:r>
            <a:r>
              <a:rPr sz="2400" dirty="0">
                <a:latin typeface="Times New Roman"/>
                <a:cs typeface="Times New Roman"/>
              </a:rPr>
              <a:t>meningkat menjadi  </a:t>
            </a:r>
            <a:r>
              <a:rPr sz="2400" spc="-5" dirty="0">
                <a:latin typeface="Times New Roman"/>
                <a:cs typeface="Times New Roman"/>
              </a:rPr>
              <a:t>empat </a:t>
            </a:r>
            <a:r>
              <a:rPr sz="2400" dirty="0">
                <a:latin typeface="Times New Roman"/>
                <a:cs typeface="Times New Roman"/>
              </a:rPr>
              <a:t>kali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semula.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099" y="1556256"/>
            <a:ext cx="736600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50" i="1" dirty="0">
                <a:latin typeface="Times New Roman"/>
                <a:cs typeface="Times New Roman"/>
              </a:rPr>
              <a:t>O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dirty="0">
                <a:latin typeface="Times New Roman"/>
                <a:cs typeface="Times New Roman"/>
              </a:rPr>
              <a:t>n</a:t>
            </a:r>
            <a:r>
              <a:rPr sz="2250" baseline="40740" dirty="0">
                <a:latin typeface="Times New Roman"/>
                <a:cs typeface="Times New Roman"/>
              </a:rPr>
              <a:t>3</a:t>
            </a:r>
            <a:r>
              <a:rPr sz="235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3724" y="1556256"/>
            <a:ext cx="6969125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2040" algn="l"/>
                <a:tab pos="2103755" algn="l"/>
                <a:tab pos="3467735" algn="l"/>
                <a:tab pos="4906010" algn="l"/>
                <a:tab pos="6269990" algn="l"/>
              </a:tabLst>
            </a:pPr>
            <a:r>
              <a:rPr sz="2350" spc="-15" dirty="0">
                <a:latin typeface="Times New Roman"/>
                <a:cs typeface="Times New Roman"/>
              </a:rPr>
              <a:t>S</a:t>
            </a:r>
            <a:r>
              <a:rPr sz="2350" spc="-35" dirty="0">
                <a:latin typeface="Times New Roman"/>
                <a:cs typeface="Times New Roman"/>
              </a:rPr>
              <a:t>e</a:t>
            </a:r>
            <a:r>
              <a:rPr sz="2350" spc="5" dirty="0">
                <a:latin typeface="Times New Roman"/>
                <a:cs typeface="Times New Roman"/>
              </a:rPr>
              <a:t>p</a:t>
            </a:r>
            <a:r>
              <a:rPr sz="2350" spc="-35" dirty="0">
                <a:latin typeface="Times New Roman"/>
                <a:cs typeface="Times New Roman"/>
              </a:rPr>
              <a:t>e</a:t>
            </a:r>
            <a:r>
              <a:rPr sz="2350" spc="-20" dirty="0">
                <a:latin typeface="Times New Roman"/>
                <a:cs typeface="Times New Roman"/>
              </a:rPr>
              <a:t>r</a:t>
            </a:r>
            <a:r>
              <a:rPr sz="2350" dirty="0">
                <a:latin typeface="Times New Roman"/>
                <a:cs typeface="Times New Roman"/>
              </a:rPr>
              <a:t>ti	</a:t>
            </a:r>
            <a:r>
              <a:rPr sz="2350" spc="5" dirty="0">
                <a:latin typeface="Times New Roman"/>
                <a:cs typeface="Times New Roman"/>
              </a:rPr>
              <a:t>ha</a:t>
            </a:r>
            <a:r>
              <a:rPr sz="2350" spc="-25" dirty="0">
                <a:latin typeface="Times New Roman"/>
                <a:cs typeface="Times New Roman"/>
              </a:rPr>
              <a:t>l</a:t>
            </a:r>
            <a:r>
              <a:rPr sz="2350" spc="5" dirty="0">
                <a:latin typeface="Times New Roman"/>
                <a:cs typeface="Times New Roman"/>
              </a:rPr>
              <a:t>n</a:t>
            </a:r>
            <a:r>
              <a:rPr sz="2350" spc="-60" dirty="0">
                <a:latin typeface="Times New Roman"/>
                <a:cs typeface="Times New Roman"/>
              </a:rPr>
              <a:t>y</a:t>
            </a:r>
            <a:r>
              <a:rPr sz="2350" spc="5" dirty="0">
                <a:latin typeface="Times New Roman"/>
                <a:cs typeface="Times New Roman"/>
              </a:rPr>
              <a:t>a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a</a:t>
            </a:r>
            <a:r>
              <a:rPr sz="2350" spc="-25" dirty="0">
                <a:latin typeface="Times New Roman"/>
                <a:cs typeface="Times New Roman"/>
              </a:rPr>
              <a:t>lgo</a:t>
            </a:r>
            <a:r>
              <a:rPr sz="2350" spc="-20" dirty="0">
                <a:latin typeface="Times New Roman"/>
                <a:cs typeface="Times New Roman"/>
              </a:rPr>
              <a:t>r</a:t>
            </a:r>
            <a:r>
              <a:rPr sz="2350" dirty="0">
                <a:latin typeface="Times New Roman"/>
                <a:cs typeface="Times New Roman"/>
              </a:rPr>
              <a:t>i</a:t>
            </a:r>
            <a:r>
              <a:rPr sz="2350" spc="10" dirty="0">
                <a:latin typeface="Times New Roman"/>
                <a:cs typeface="Times New Roman"/>
              </a:rPr>
              <a:t>t</a:t>
            </a:r>
            <a:r>
              <a:rPr sz="2350" spc="-10" dirty="0">
                <a:latin typeface="Times New Roman"/>
                <a:cs typeface="Times New Roman"/>
              </a:rPr>
              <a:t>m</a:t>
            </a:r>
            <a:r>
              <a:rPr sz="2350" spc="5" dirty="0">
                <a:latin typeface="Times New Roman"/>
                <a:cs typeface="Times New Roman"/>
              </a:rPr>
              <a:t>a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kuad</a:t>
            </a:r>
            <a:r>
              <a:rPr sz="2350" spc="-20" dirty="0">
                <a:latin typeface="Times New Roman"/>
                <a:cs typeface="Times New Roman"/>
              </a:rPr>
              <a:t>r</a:t>
            </a:r>
            <a:r>
              <a:rPr sz="2350" dirty="0">
                <a:latin typeface="Times New Roman"/>
                <a:cs typeface="Times New Roman"/>
              </a:rPr>
              <a:t>ati</a:t>
            </a:r>
            <a:r>
              <a:rPr sz="2350" spc="15" dirty="0">
                <a:latin typeface="Times New Roman"/>
                <a:cs typeface="Times New Roman"/>
              </a:rPr>
              <a:t>k</a:t>
            </a:r>
            <a:r>
              <a:rPr sz="2350" dirty="0">
                <a:latin typeface="Times New Roman"/>
                <a:cs typeface="Times New Roman"/>
              </a:rPr>
              <a:t>,	</a:t>
            </a:r>
            <a:r>
              <a:rPr sz="2350" spc="5" dirty="0">
                <a:latin typeface="Times New Roman"/>
                <a:cs typeface="Times New Roman"/>
              </a:rPr>
              <a:t>a</a:t>
            </a:r>
            <a:r>
              <a:rPr sz="2350" spc="-25" dirty="0">
                <a:latin typeface="Times New Roman"/>
                <a:cs typeface="Times New Roman"/>
              </a:rPr>
              <a:t>lgo</a:t>
            </a:r>
            <a:r>
              <a:rPr sz="2350" spc="-20" dirty="0">
                <a:latin typeface="Times New Roman"/>
                <a:cs typeface="Times New Roman"/>
              </a:rPr>
              <a:t>r</a:t>
            </a:r>
            <a:r>
              <a:rPr sz="2350" dirty="0">
                <a:latin typeface="Times New Roman"/>
                <a:cs typeface="Times New Roman"/>
              </a:rPr>
              <a:t>i</a:t>
            </a:r>
            <a:r>
              <a:rPr sz="2350" spc="10" dirty="0">
                <a:latin typeface="Times New Roman"/>
                <a:cs typeface="Times New Roman"/>
              </a:rPr>
              <a:t>t</a:t>
            </a:r>
            <a:r>
              <a:rPr sz="2350" spc="-10" dirty="0">
                <a:latin typeface="Times New Roman"/>
                <a:cs typeface="Times New Roman"/>
              </a:rPr>
              <a:t>m</a:t>
            </a:r>
            <a:r>
              <a:rPr sz="2350" spc="5" dirty="0">
                <a:latin typeface="Times New Roman"/>
                <a:cs typeface="Times New Roman"/>
              </a:rPr>
              <a:t>a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kubik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3724" y="1898993"/>
            <a:ext cx="6979284" cy="208661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 algn="just">
              <a:lnSpc>
                <a:spcPct val="95100"/>
              </a:lnSpc>
              <a:spcBef>
                <a:spcPts val="234"/>
              </a:spcBef>
            </a:pPr>
            <a:r>
              <a:rPr sz="2350" spc="-15" dirty="0">
                <a:latin typeface="Times New Roman"/>
                <a:cs typeface="Times New Roman"/>
              </a:rPr>
              <a:t>memproses</a:t>
            </a:r>
            <a:r>
              <a:rPr sz="2350" spc="555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setiap </a:t>
            </a:r>
            <a:r>
              <a:rPr sz="2350" dirty="0">
                <a:latin typeface="Times New Roman"/>
                <a:cs typeface="Times New Roman"/>
              </a:rPr>
              <a:t>masukan dalam tiga </a:t>
            </a:r>
            <a:r>
              <a:rPr sz="2350" spc="5" dirty="0">
                <a:latin typeface="Times New Roman"/>
                <a:cs typeface="Times New Roman"/>
              </a:rPr>
              <a:t>buah </a:t>
            </a:r>
            <a:r>
              <a:rPr sz="2350" dirty="0">
                <a:latin typeface="Times New Roman"/>
                <a:cs typeface="Times New Roman"/>
              </a:rPr>
              <a:t>kalang  </a:t>
            </a:r>
            <a:r>
              <a:rPr sz="2350" spc="-10" dirty="0">
                <a:latin typeface="Times New Roman"/>
                <a:cs typeface="Times New Roman"/>
              </a:rPr>
              <a:t>bersarang, misalnya algoritma </a:t>
            </a:r>
            <a:r>
              <a:rPr sz="2350" spc="-5" dirty="0">
                <a:latin typeface="Times New Roman"/>
                <a:cs typeface="Times New Roman"/>
              </a:rPr>
              <a:t>perkalian </a:t>
            </a:r>
            <a:r>
              <a:rPr sz="2350" dirty="0">
                <a:latin typeface="Times New Roman"/>
                <a:cs typeface="Times New Roman"/>
              </a:rPr>
              <a:t>matriks. Bila </a:t>
            </a:r>
            <a:r>
              <a:rPr sz="2350" i="1" spc="5" dirty="0">
                <a:latin typeface="Times New Roman"/>
                <a:cs typeface="Times New Roman"/>
              </a:rPr>
              <a:t>n </a:t>
            </a:r>
            <a:r>
              <a:rPr sz="2350" spc="5" dirty="0">
                <a:latin typeface="Times New Roman"/>
                <a:cs typeface="Times New Roman"/>
              </a:rPr>
              <a:t>=  100,</a:t>
            </a:r>
            <a:r>
              <a:rPr sz="2350" spc="-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maka</a:t>
            </a:r>
            <a:r>
              <a:rPr sz="2350" spc="-9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waktu</a:t>
            </a:r>
            <a:r>
              <a:rPr sz="2350" spc="-85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pelaksanaan</a:t>
            </a:r>
            <a:r>
              <a:rPr sz="2350" spc="-9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algoritma</a:t>
            </a:r>
            <a:r>
              <a:rPr sz="2350" spc="-9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adalah</a:t>
            </a:r>
            <a:r>
              <a:rPr sz="2350" spc="-9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1.000.000.  </a:t>
            </a:r>
            <a:r>
              <a:rPr sz="2350" dirty="0">
                <a:latin typeface="Times New Roman"/>
                <a:cs typeface="Times New Roman"/>
              </a:rPr>
              <a:t>Bila </a:t>
            </a:r>
            <a:r>
              <a:rPr sz="2350" i="1" spc="5" dirty="0">
                <a:latin typeface="Times New Roman"/>
                <a:cs typeface="Times New Roman"/>
              </a:rPr>
              <a:t>n </a:t>
            </a:r>
            <a:r>
              <a:rPr sz="2350" spc="5" dirty="0">
                <a:latin typeface="Times New Roman"/>
                <a:cs typeface="Times New Roman"/>
              </a:rPr>
              <a:t>dinaikkan </a:t>
            </a:r>
            <a:r>
              <a:rPr sz="2350" spc="-5" dirty="0">
                <a:latin typeface="Times New Roman"/>
                <a:cs typeface="Times New Roman"/>
              </a:rPr>
              <a:t>menjadi </a:t>
            </a:r>
            <a:r>
              <a:rPr sz="2350" spc="5" dirty="0">
                <a:latin typeface="Times New Roman"/>
                <a:cs typeface="Times New Roman"/>
              </a:rPr>
              <a:t>dua </a:t>
            </a:r>
            <a:r>
              <a:rPr sz="2350" spc="-5" dirty="0">
                <a:latin typeface="Times New Roman"/>
                <a:cs typeface="Times New Roman"/>
              </a:rPr>
              <a:t>kali </a:t>
            </a:r>
            <a:r>
              <a:rPr sz="2350" spc="-10" dirty="0">
                <a:latin typeface="Times New Roman"/>
                <a:cs typeface="Times New Roman"/>
              </a:rPr>
              <a:t>semula, waktu  </a:t>
            </a:r>
            <a:r>
              <a:rPr sz="2350" spc="-5" dirty="0">
                <a:latin typeface="Times New Roman"/>
                <a:cs typeface="Times New Roman"/>
              </a:rPr>
              <a:t>pelaksanan </a:t>
            </a:r>
            <a:r>
              <a:rPr sz="2350" spc="-10" dirty="0">
                <a:latin typeface="Times New Roman"/>
                <a:cs typeface="Times New Roman"/>
              </a:rPr>
              <a:t>algoritma </a:t>
            </a:r>
            <a:r>
              <a:rPr sz="2350" spc="-5" dirty="0">
                <a:latin typeface="Times New Roman"/>
                <a:cs typeface="Times New Roman"/>
              </a:rPr>
              <a:t>meningkat menjadi delapan kali  </a:t>
            </a:r>
            <a:r>
              <a:rPr sz="2350" spc="-10" dirty="0">
                <a:latin typeface="Times New Roman"/>
                <a:cs typeface="Times New Roman"/>
              </a:rPr>
              <a:t>semula.</a:t>
            </a:r>
            <a:endParaRPr sz="2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499" y="1706844"/>
            <a:ext cx="779780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500" i="1" dirty="0">
                <a:latin typeface="Times New Roman"/>
                <a:cs typeface="Times New Roman"/>
              </a:rPr>
              <a:t>O</a:t>
            </a:r>
            <a:r>
              <a:rPr sz="2500" dirty="0">
                <a:latin typeface="Times New Roman"/>
                <a:cs typeface="Times New Roman"/>
              </a:rPr>
              <a:t>(2</a:t>
            </a:r>
            <a:r>
              <a:rPr sz="2400" i="1" baseline="39930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5068" y="1706844"/>
            <a:ext cx="7438390" cy="22155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ct val="95000"/>
              </a:lnSpc>
              <a:spcBef>
                <a:spcPts val="240"/>
              </a:spcBef>
            </a:pPr>
            <a:r>
              <a:rPr sz="2500" spc="-15" dirty="0">
                <a:latin typeface="Times New Roman"/>
                <a:cs typeface="Times New Roman"/>
              </a:rPr>
              <a:t>Algoritma </a:t>
            </a:r>
            <a:r>
              <a:rPr sz="2500" spc="-10" dirty="0">
                <a:latin typeface="Times New Roman"/>
                <a:cs typeface="Times New Roman"/>
              </a:rPr>
              <a:t>yang </a:t>
            </a:r>
            <a:r>
              <a:rPr sz="2500" spc="-15" dirty="0">
                <a:latin typeface="Times New Roman"/>
                <a:cs typeface="Times New Roman"/>
              </a:rPr>
              <a:t>tergolong </a:t>
            </a:r>
            <a:r>
              <a:rPr sz="2500" spc="-10" dirty="0">
                <a:latin typeface="Times New Roman"/>
                <a:cs typeface="Times New Roman"/>
              </a:rPr>
              <a:t>kelompok </a:t>
            </a:r>
            <a:r>
              <a:rPr sz="2500" spc="5" dirty="0">
                <a:latin typeface="Times New Roman"/>
                <a:cs typeface="Times New Roman"/>
              </a:rPr>
              <a:t>ini </a:t>
            </a:r>
            <a:r>
              <a:rPr sz="2500" spc="-5" dirty="0">
                <a:latin typeface="Times New Roman"/>
                <a:cs typeface="Times New Roman"/>
              </a:rPr>
              <a:t>mencari solusi  </a:t>
            </a:r>
            <a:r>
              <a:rPr sz="2500" spc="-10" dirty="0">
                <a:latin typeface="Times New Roman"/>
                <a:cs typeface="Times New Roman"/>
              </a:rPr>
              <a:t>persoalan </a:t>
            </a:r>
            <a:r>
              <a:rPr sz="2500" spc="-5" dirty="0">
                <a:latin typeface="Times New Roman"/>
                <a:cs typeface="Times New Roman"/>
              </a:rPr>
              <a:t>secara </a:t>
            </a:r>
            <a:r>
              <a:rPr sz="2500" spc="5" dirty="0">
                <a:latin typeface="Times New Roman"/>
                <a:cs typeface="Times New Roman"/>
              </a:rPr>
              <a:t>"</a:t>
            </a:r>
            <a:r>
              <a:rPr sz="2500" i="1" spc="5" dirty="0">
                <a:latin typeface="Times New Roman"/>
                <a:cs typeface="Times New Roman"/>
              </a:rPr>
              <a:t>brute force</a:t>
            </a:r>
            <a:r>
              <a:rPr sz="2500" spc="5" dirty="0">
                <a:latin typeface="Times New Roman"/>
                <a:cs typeface="Times New Roman"/>
              </a:rPr>
              <a:t>", </a:t>
            </a:r>
            <a:r>
              <a:rPr sz="2500" spc="-10" dirty="0">
                <a:latin typeface="Times New Roman"/>
                <a:cs typeface="Times New Roman"/>
              </a:rPr>
              <a:t>misalnya </a:t>
            </a:r>
            <a:r>
              <a:rPr sz="2500" spc="5" dirty="0">
                <a:latin typeface="Times New Roman"/>
                <a:cs typeface="Times New Roman"/>
              </a:rPr>
              <a:t>pada </a:t>
            </a:r>
            <a:r>
              <a:rPr sz="2500" spc="-10" dirty="0">
                <a:latin typeface="Times New Roman"/>
                <a:cs typeface="Times New Roman"/>
              </a:rPr>
              <a:t>algoritma  </a:t>
            </a:r>
            <a:r>
              <a:rPr sz="2500" spc="-5" dirty="0">
                <a:latin typeface="Times New Roman"/>
                <a:cs typeface="Times New Roman"/>
              </a:rPr>
              <a:t>mencari </a:t>
            </a:r>
            <a:r>
              <a:rPr sz="2500" spc="5" dirty="0">
                <a:latin typeface="Times New Roman"/>
                <a:cs typeface="Times New Roman"/>
              </a:rPr>
              <a:t>sirkuit </a:t>
            </a:r>
            <a:r>
              <a:rPr sz="2500" spc="-5" dirty="0">
                <a:latin typeface="Times New Roman"/>
                <a:cs typeface="Times New Roman"/>
              </a:rPr>
              <a:t>Hamilton (lihat </a:t>
            </a:r>
            <a:r>
              <a:rPr sz="2500" spc="5" dirty="0">
                <a:latin typeface="Times New Roman"/>
                <a:cs typeface="Times New Roman"/>
              </a:rPr>
              <a:t>Bab </a:t>
            </a:r>
            <a:r>
              <a:rPr sz="2500" dirty="0">
                <a:latin typeface="Times New Roman"/>
                <a:cs typeface="Times New Roman"/>
              </a:rPr>
              <a:t>9). </a:t>
            </a:r>
            <a:r>
              <a:rPr sz="2500" spc="-5" dirty="0">
                <a:latin typeface="Times New Roman"/>
                <a:cs typeface="Times New Roman"/>
              </a:rPr>
              <a:t>Bila </a:t>
            </a:r>
            <a:r>
              <a:rPr sz="2500" i="1" dirty="0">
                <a:latin typeface="Times New Roman"/>
                <a:cs typeface="Times New Roman"/>
              </a:rPr>
              <a:t>n </a:t>
            </a:r>
            <a:r>
              <a:rPr sz="2500" dirty="0">
                <a:latin typeface="Times New Roman"/>
                <a:cs typeface="Times New Roman"/>
              </a:rPr>
              <a:t>= </a:t>
            </a:r>
            <a:r>
              <a:rPr sz="2500" spc="10" dirty="0">
                <a:latin typeface="Times New Roman"/>
                <a:cs typeface="Times New Roman"/>
              </a:rPr>
              <a:t>20, </a:t>
            </a:r>
            <a:r>
              <a:rPr sz="2500" spc="-5" dirty="0">
                <a:latin typeface="Times New Roman"/>
                <a:cs typeface="Times New Roman"/>
              </a:rPr>
              <a:t>waktu  </a:t>
            </a:r>
            <a:r>
              <a:rPr sz="2500" dirty="0">
                <a:latin typeface="Times New Roman"/>
                <a:cs typeface="Times New Roman"/>
              </a:rPr>
              <a:t>pelaksanaan </a:t>
            </a:r>
            <a:r>
              <a:rPr sz="2500" spc="-10" dirty="0">
                <a:latin typeface="Times New Roman"/>
                <a:cs typeface="Times New Roman"/>
              </a:rPr>
              <a:t>algoritma </a:t>
            </a:r>
            <a:r>
              <a:rPr sz="2500" dirty="0">
                <a:latin typeface="Times New Roman"/>
                <a:cs typeface="Times New Roman"/>
              </a:rPr>
              <a:t>adalah </a:t>
            </a:r>
            <a:r>
              <a:rPr sz="2500" spc="10" dirty="0">
                <a:latin typeface="Times New Roman"/>
                <a:cs typeface="Times New Roman"/>
              </a:rPr>
              <a:t>1.000.000. </a:t>
            </a:r>
            <a:r>
              <a:rPr sz="2500" spc="-5" dirty="0">
                <a:latin typeface="Times New Roman"/>
                <a:cs typeface="Times New Roman"/>
              </a:rPr>
              <a:t>Bila </a:t>
            </a:r>
            <a:r>
              <a:rPr sz="2500" i="1" dirty="0">
                <a:latin typeface="Times New Roman"/>
                <a:cs typeface="Times New Roman"/>
              </a:rPr>
              <a:t>n </a:t>
            </a:r>
            <a:r>
              <a:rPr sz="2500" spc="10" dirty="0">
                <a:latin typeface="Times New Roman"/>
                <a:cs typeface="Times New Roman"/>
              </a:rPr>
              <a:t>dijadikan  dua </a:t>
            </a:r>
            <a:r>
              <a:rPr sz="2500" spc="-5" dirty="0">
                <a:latin typeface="Times New Roman"/>
                <a:cs typeface="Times New Roman"/>
              </a:rPr>
              <a:t>kali semula, waktu </a:t>
            </a:r>
            <a:r>
              <a:rPr sz="2500" dirty="0">
                <a:latin typeface="Times New Roman"/>
                <a:cs typeface="Times New Roman"/>
              </a:rPr>
              <a:t>pelaksanaan menjadi </a:t>
            </a:r>
            <a:r>
              <a:rPr sz="2500" spc="5" dirty="0">
                <a:latin typeface="Times New Roman"/>
                <a:cs typeface="Times New Roman"/>
              </a:rPr>
              <a:t>kuadrat </a:t>
            </a:r>
            <a:r>
              <a:rPr sz="2500" spc="-5" dirty="0">
                <a:latin typeface="Times New Roman"/>
                <a:cs typeface="Times New Roman"/>
              </a:rPr>
              <a:t>kali  semula!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99" y="1479067"/>
            <a:ext cx="69024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i="1" spc="1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30" dirty="0">
                <a:latin typeface="Times New Roman"/>
                <a:cs typeface="Times New Roman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!)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7490" y="1479067"/>
            <a:ext cx="723519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2355" algn="l"/>
                <a:tab pos="2063114" algn="l"/>
                <a:tab pos="2832735" algn="l"/>
                <a:tab pos="4193540" algn="l"/>
                <a:tab pos="6041390" algn="l"/>
              </a:tabLst>
            </a:pPr>
            <a:r>
              <a:rPr sz="2400" dirty="0">
                <a:latin typeface="Times New Roman"/>
                <a:cs typeface="Times New Roman"/>
              </a:rPr>
              <a:t>Seperti	</a:t>
            </a:r>
            <a:r>
              <a:rPr sz="2400" spc="5" dirty="0">
                <a:latin typeface="Times New Roman"/>
                <a:cs typeface="Times New Roman"/>
              </a:rPr>
              <a:t>halnya	</a:t>
            </a:r>
            <a:r>
              <a:rPr sz="2400" spc="25" dirty="0">
                <a:latin typeface="Times New Roman"/>
                <a:cs typeface="Times New Roman"/>
              </a:rPr>
              <a:t>pada	</a:t>
            </a:r>
            <a:r>
              <a:rPr sz="2400" spc="5" dirty="0">
                <a:latin typeface="Times New Roman"/>
                <a:cs typeface="Times New Roman"/>
              </a:rPr>
              <a:t>algoritma	</a:t>
            </a:r>
            <a:r>
              <a:rPr sz="2400" spc="10" dirty="0">
                <a:latin typeface="Times New Roman"/>
                <a:cs typeface="Times New Roman"/>
              </a:rPr>
              <a:t>eksponensial,	</a:t>
            </a:r>
            <a:r>
              <a:rPr sz="2400" spc="5" dirty="0">
                <a:latin typeface="Times New Roman"/>
                <a:cs typeface="Times New Roman"/>
              </a:rPr>
              <a:t>algoritma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just">
              <a:lnSpc>
                <a:spcPct val="96700"/>
              </a:lnSpc>
              <a:spcBef>
                <a:spcPts val="225"/>
              </a:spcBef>
            </a:pPr>
            <a:r>
              <a:rPr spc="10" dirty="0"/>
              <a:t>jenis</a:t>
            </a:r>
            <a:r>
              <a:rPr spc="620" dirty="0"/>
              <a:t> </a:t>
            </a:r>
            <a:r>
              <a:rPr spc="15" dirty="0"/>
              <a:t>ini </a:t>
            </a:r>
            <a:r>
              <a:rPr spc="5" dirty="0"/>
              <a:t>memproses </a:t>
            </a:r>
            <a:r>
              <a:rPr spc="10" dirty="0"/>
              <a:t>setiap</a:t>
            </a:r>
            <a:r>
              <a:rPr spc="620" dirty="0"/>
              <a:t> </a:t>
            </a:r>
            <a:r>
              <a:rPr spc="20" dirty="0"/>
              <a:t>masukan dan  </a:t>
            </a:r>
            <a:r>
              <a:rPr spc="15" dirty="0"/>
              <a:t>menghubungkannya </a:t>
            </a:r>
            <a:r>
              <a:rPr spc="10" dirty="0"/>
              <a:t>dengan</a:t>
            </a:r>
            <a:r>
              <a:rPr spc="620" dirty="0"/>
              <a:t> </a:t>
            </a:r>
            <a:r>
              <a:rPr i="1" spc="20" dirty="0">
                <a:latin typeface="Times New Roman"/>
                <a:cs typeface="Times New Roman"/>
              </a:rPr>
              <a:t>n </a:t>
            </a:r>
            <a:r>
              <a:rPr spc="10" dirty="0"/>
              <a:t>- </a:t>
            </a:r>
            <a:r>
              <a:rPr spc="20" dirty="0"/>
              <a:t>1 masukan </a:t>
            </a:r>
            <a:r>
              <a:rPr spc="5" dirty="0"/>
              <a:t>lainnya,  misalnya algoritma Persoalan </a:t>
            </a:r>
            <a:r>
              <a:rPr spc="10" dirty="0"/>
              <a:t>Pedagang </a:t>
            </a:r>
            <a:r>
              <a:rPr dirty="0"/>
              <a:t>Keliling  </a:t>
            </a:r>
            <a:r>
              <a:rPr spc="15" dirty="0"/>
              <a:t>(</a:t>
            </a:r>
            <a:r>
              <a:rPr i="1" spc="15" dirty="0">
                <a:latin typeface="Times New Roman"/>
                <a:cs typeface="Times New Roman"/>
              </a:rPr>
              <a:t>Travelling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i="1" spc="20" dirty="0">
                <a:latin typeface="Times New Roman"/>
                <a:cs typeface="Times New Roman"/>
              </a:rPr>
              <a:t>Salesperson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i="1" spc="20" dirty="0">
                <a:latin typeface="Times New Roman"/>
                <a:cs typeface="Times New Roman"/>
              </a:rPr>
              <a:t>Problem</a:t>
            </a:r>
            <a:r>
              <a:rPr i="1" spc="2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-65" dirty="0"/>
              <a:t> </a:t>
            </a:r>
            <a:r>
              <a:rPr spc="10" dirty="0"/>
              <a:t>lihat</a:t>
            </a:r>
            <a:r>
              <a:rPr spc="-45" dirty="0"/>
              <a:t> </a:t>
            </a:r>
            <a:r>
              <a:rPr spc="20" dirty="0"/>
              <a:t>bab</a:t>
            </a:r>
            <a:r>
              <a:rPr spc="-40" dirty="0"/>
              <a:t> </a:t>
            </a:r>
            <a:r>
              <a:rPr spc="10" dirty="0"/>
              <a:t>9).</a:t>
            </a:r>
            <a:r>
              <a:rPr spc="-55" dirty="0"/>
              <a:t> </a:t>
            </a:r>
            <a:r>
              <a:rPr spc="10" dirty="0"/>
              <a:t>Bila</a:t>
            </a:r>
            <a:r>
              <a:rPr spc="-10" dirty="0"/>
              <a:t> </a:t>
            </a:r>
            <a:r>
              <a:rPr i="1" spc="20" dirty="0">
                <a:latin typeface="Times New Roman"/>
                <a:cs typeface="Times New Roman"/>
              </a:rPr>
              <a:t>n</a:t>
            </a:r>
            <a:r>
              <a:rPr i="1" spc="-45" dirty="0">
                <a:latin typeface="Times New Roman"/>
                <a:cs typeface="Times New Roman"/>
              </a:rPr>
              <a:t> </a:t>
            </a:r>
            <a:r>
              <a:rPr spc="20" dirty="0"/>
              <a:t>=</a:t>
            </a:r>
            <a:r>
              <a:rPr spc="-55" dirty="0"/>
              <a:t> </a:t>
            </a:r>
            <a:r>
              <a:rPr spc="15" dirty="0"/>
              <a:t>5,  </a:t>
            </a:r>
            <a:r>
              <a:rPr spc="20" dirty="0"/>
              <a:t>maka </a:t>
            </a:r>
            <a:r>
              <a:rPr spc="10" dirty="0"/>
              <a:t>waktu </a:t>
            </a:r>
            <a:r>
              <a:rPr spc="15" dirty="0"/>
              <a:t>pelaksanaan </a:t>
            </a:r>
            <a:r>
              <a:rPr spc="5" dirty="0"/>
              <a:t>algoritma </a:t>
            </a:r>
            <a:r>
              <a:rPr spc="15" dirty="0"/>
              <a:t>adalah </a:t>
            </a:r>
            <a:r>
              <a:rPr spc="20" dirty="0"/>
              <a:t>120. </a:t>
            </a:r>
            <a:r>
              <a:rPr spc="10" dirty="0"/>
              <a:t>Bila </a:t>
            </a:r>
            <a:r>
              <a:rPr i="1" spc="20" dirty="0">
                <a:latin typeface="Times New Roman"/>
                <a:cs typeface="Times New Roman"/>
              </a:rPr>
              <a:t>n  </a:t>
            </a:r>
            <a:r>
              <a:rPr spc="20" dirty="0"/>
              <a:t>dijadikan dua </a:t>
            </a:r>
            <a:r>
              <a:rPr spc="10" dirty="0"/>
              <a:t>kali  </a:t>
            </a:r>
            <a:r>
              <a:rPr spc="5" dirty="0"/>
              <a:t>semula, </a:t>
            </a:r>
            <a:r>
              <a:rPr spc="20" dirty="0"/>
              <a:t>maka </a:t>
            </a:r>
            <a:r>
              <a:rPr spc="10" dirty="0"/>
              <a:t>waktu </a:t>
            </a:r>
            <a:r>
              <a:rPr spc="15" dirty="0"/>
              <a:t>pelaksanaan  </a:t>
            </a:r>
            <a:r>
              <a:rPr spc="5" dirty="0"/>
              <a:t>algoritma </a:t>
            </a:r>
            <a:r>
              <a:rPr spc="15" dirty="0"/>
              <a:t>menjadi </a:t>
            </a:r>
            <a:r>
              <a:rPr spc="10" dirty="0"/>
              <a:t>faktorial </a:t>
            </a:r>
            <a:r>
              <a:rPr spc="15" dirty="0"/>
              <a:t>dari</a:t>
            </a:r>
            <a:r>
              <a:rPr spc="20" dirty="0"/>
              <a:t> </a:t>
            </a:r>
            <a:r>
              <a:rPr spc="40" dirty="0"/>
              <a:t>2</a:t>
            </a:r>
            <a:r>
              <a:rPr i="1" spc="40" dirty="0">
                <a:latin typeface="Times New Roman"/>
                <a:cs typeface="Times New Roman"/>
              </a:rPr>
              <a:t>n</a:t>
            </a:r>
            <a:r>
              <a:rPr spc="40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3711" y="289604"/>
            <a:ext cx="573786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latin typeface="Times New Roman"/>
                <a:cs typeface="Times New Roman"/>
              </a:rPr>
              <a:t>Nilai masing-masing </a:t>
            </a:r>
            <a:r>
              <a:rPr sz="1650" spc="15" dirty="0">
                <a:latin typeface="Times New Roman"/>
                <a:cs typeface="Times New Roman"/>
              </a:rPr>
              <a:t>fungsi </a:t>
            </a:r>
            <a:r>
              <a:rPr sz="1650" spc="5" dirty="0">
                <a:latin typeface="Times New Roman"/>
                <a:cs typeface="Times New Roman"/>
              </a:rPr>
              <a:t>untuk </a:t>
            </a:r>
            <a:r>
              <a:rPr sz="1650" spc="10" dirty="0">
                <a:latin typeface="Times New Roman"/>
                <a:cs typeface="Times New Roman"/>
              </a:rPr>
              <a:t>setiap </a:t>
            </a:r>
            <a:r>
              <a:rPr sz="1650" spc="20" dirty="0">
                <a:latin typeface="Times New Roman"/>
                <a:cs typeface="Times New Roman"/>
              </a:rPr>
              <a:t>bermacam-macam </a:t>
            </a:r>
            <a:r>
              <a:rPr sz="1650" spc="15" dirty="0">
                <a:latin typeface="Times New Roman"/>
                <a:cs typeface="Times New Roman"/>
              </a:rPr>
              <a:t>nilai</a:t>
            </a:r>
            <a:r>
              <a:rPr sz="1650" spc="70" dirty="0">
                <a:latin typeface="Times New Roman"/>
                <a:cs typeface="Times New Roman"/>
              </a:rPr>
              <a:t> </a:t>
            </a:r>
            <a:r>
              <a:rPr sz="1650" i="1" spc="1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7248" y="814085"/>
          <a:ext cx="6776082" cy="1751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5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7499">
                <a:tc>
                  <a:txBody>
                    <a:bodyPr/>
                    <a:lstStyle/>
                    <a:p>
                      <a:pPr marL="172720">
                        <a:lnSpc>
                          <a:spcPts val="1910"/>
                        </a:lnSpc>
                      </a:pPr>
                      <a:r>
                        <a:rPr sz="1650" i="1" spc="10" dirty="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165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i="1" spc="10" dirty="0">
                          <a:latin typeface="Times New Roman"/>
                          <a:cs typeface="Times New Roman"/>
                        </a:rPr>
                        <a:t>n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10"/>
                        </a:lnSpc>
                      </a:pPr>
                      <a:r>
                        <a:rPr sz="165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910"/>
                        </a:lnSpc>
                      </a:pPr>
                      <a:r>
                        <a:rPr sz="1650" i="1" spc="10" dirty="0">
                          <a:latin typeface="Times New Roman"/>
                          <a:cs typeface="Times New Roman"/>
                        </a:rPr>
                        <a:t>n log</a:t>
                      </a:r>
                      <a:r>
                        <a:rPr sz="165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i="1" spc="10" dirty="0">
                          <a:latin typeface="Times New Roman"/>
                          <a:cs typeface="Times New Roman"/>
                        </a:rPr>
                        <a:t>n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25"/>
                        </a:lnSpc>
                      </a:pPr>
                      <a:r>
                        <a:rPr sz="2475" i="1" spc="7" baseline="-26936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25"/>
                        </a:lnSpc>
                      </a:pPr>
                      <a:r>
                        <a:rPr sz="2475" i="1" spc="7" baseline="-26936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</a:pPr>
                      <a:r>
                        <a:rPr sz="2475" i="1" spc="7" baseline="-26936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ts val="1910"/>
                        </a:lnSpc>
                      </a:pPr>
                      <a:r>
                        <a:rPr sz="1650" i="1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50" spc="20" dirty="0">
                          <a:latin typeface="Times New Roman"/>
                          <a:cs typeface="Times New Roman"/>
                        </a:rPr>
                        <a:t>!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565">
                <a:tc>
                  <a:txBody>
                    <a:bodyPr/>
                    <a:lstStyle/>
                    <a:p>
                      <a:pPr marL="91440">
                        <a:lnSpc>
                          <a:spcPts val="189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9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89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89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9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89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9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303">
                <a:tc>
                  <a:txBody>
                    <a:bodyPr/>
                    <a:lstStyle/>
                    <a:p>
                      <a:pPr marL="91440">
                        <a:lnSpc>
                          <a:spcPts val="185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5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85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85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5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85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5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17">
                <a:tc>
                  <a:txBody>
                    <a:bodyPr/>
                    <a:lstStyle/>
                    <a:p>
                      <a:pPr marL="91440">
                        <a:lnSpc>
                          <a:spcPts val="1839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39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839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839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39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839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39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617">
                <a:tc>
                  <a:txBody>
                    <a:bodyPr/>
                    <a:lstStyle/>
                    <a:p>
                      <a:pPr marL="91440">
                        <a:lnSpc>
                          <a:spcPts val="1839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39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839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839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39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512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839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256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39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362880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464">
                <a:tc>
                  <a:txBody>
                    <a:bodyPr/>
                    <a:lstStyle/>
                    <a:p>
                      <a:pPr marL="91440">
                        <a:lnSpc>
                          <a:spcPts val="1839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39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839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839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256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39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4096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839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65536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39"/>
                        </a:lnSpc>
                      </a:pPr>
                      <a:r>
                        <a:rPr sz="1650" spc="15" dirty="0">
                          <a:latin typeface="Times New Roman"/>
                          <a:cs typeface="Times New Roman"/>
                        </a:rPr>
                        <a:t>20922789888000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237">
                <a:tc>
                  <a:txBody>
                    <a:bodyPr/>
                    <a:lstStyle/>
                    <a:p>
                      <a:pPr marL="91440">
                        <a:lnSpc>
                          <a:spcPts val="1864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64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864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160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864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1024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64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32768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864"/>
                        </a:lnSpc>
                      </a:pPr>
                      <a:r>
                        <a:rPr sz="1650" spc="15" dirty="0">
                          <a:latin typeface="Times New Roman"/>
                          <a:cs typeface="Times New Roman"/>
                        </a:rPr>
                        <a:t>4294967296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64"/>
                        </a:lnSpc>
                      </a:pPr>
                      <a:r>
                        <a:rPr sz="1650" spc="10" dirty="0">
                          <a:latin typeface="Times New Roman"/>
                          <a:cs typeface="Times New Roman"/>
                        </a:rPr>
                        <a:t>(terlalu </a:t>
                      </a:r>
                      <a:r>
                        <a:rPr sz="1650" spc="15" dirty="0">
                          <a:latin typeface="Times New Roman"/>
                          <a:cs typeface="Times New Roman"/>
                        </a:rPr>
                        <a:t>besar</a:t>
                      </a:r>
                      <a:r>
                        <a:rPr sz="16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5" dirty="0">
                          <a:latin typeface="Times New Roman"/>
                          <a:cs typeface="Times New Roman"/>
                        </a:rPr>
                        <a:t>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4">
            <a:extLst>
              <a:ext uri="{FF2B5EF4-FFF2-40B4-BE49-F238E27FC236}">
                <a16:creationId xmlns:a16="http://schemas.microsoft.com/office/drawing/2014/main" id="{858E9974-7A2F-48BA-B56B-C957EBB86165}"/>
              </a:ext>
            </a:extLst>
          </p:cNvPr>
          <p:cNvSpPr/>
          <p:nvPr/>
        </p:nvSpPr>
        <p:spPr>
          <a:xfrm>
            <a:off x="2167210" y="2593010"/>
            <a:ext cx="3895878" cy="3762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1D41-D7AE-4461-827F-A832D74B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7463B-301B-49F5-B2DB-CCC4B8B32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9CE63-5397-4C5C-A6DC-75E36DCA3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4" t="20485" r="43333" b="15826"/>
          <a:stretch/>
        </p:blipFill>
        <p:spPr>
          <a:xfrm>
            <a:off x="571498" y="431718"/>
            <a:ext cx="8001001" cy="59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7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A722-5123-4C5E-837A-9E6E2ED8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888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CE60C-DA53-4944-939F-50A85A91F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DFF0-30AD-45E4-924F-F7632DAFA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7" t="22039" r="43333" b="18932"/>
          <a:stretch/>
        </p:blipFill>
        <p:spPr>
          <a:xfrm>
            <a:off x="150030" y="464357"/>
            <a:ext cx="8843937" cy="622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70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9973" y="778205"/>
            <a:ext cx="5005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696363"/>
                </a:solidFill>
              </a:rPr>
              <a:t>Kegunaan Notasi</a:t>
            </a:r>
            <a:r>
              <a:rPr sz="4000" spc="-100" dirty="0">
                <a:solidFill>
                  <a:srgbClr val="696363"/>
                </a:solidFill>
              </a:rPr>
              <a:t> </a:t>
            </a:r>
            <a:r>
              <a:rPr sz="4000" i="1" spc="-10" dirty="0">
                <a:solidFill>
                  <a:srgbClr val="696363"/>
                </a:solidFill>
                <a:latin typeface="Calibri"/>
                <a:cs typeface="Calibri"/>
              </a:rPr>
              <a:t>Big-Oh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1548510"/>
            <a:ext cx="7467600" cy="37757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11150" marR="177165" indent="-273685">
              <a:lnSpc>
                <a:spcPts val="2300"/>
              </a:lnSpc>
              <a:spcBef>
                <a:spcPts val="66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310515" algn="l"/>
                <a:tab pos="311785" algn="l"/>
              </a:tabLst>
            </a:pPr>
            <a:r>
              <a:rPr sz="2400" spc="-10" dirty="0">
                <a:solidFill>
                  <a:srgbClr val="030304"/>
                </a:solidFill>
                <a:latin typeface="Calibri"/>
                <a:cs typeface="Calibri"/>
              </a:rPr>
              <a:t>Notasi </a:t>
            </a:r>
            <a:r>
              <a:rPr sz="2400" i="1" dirty="0">
                <a:solidFill>
                  <a:srgbClr val="030304"/>
                </a:solidFill>
                <a:latin typeface="Calibri"/>
                <a:cs typeface="Calibri"/>
              </a:rPr>
              <a:t>Big-Oh </a:t>
            </a:r>
            <a:r>
              <a:rPr sz="2400" spc="-10" dirty="0">
                <a:solidFill>
                  <a:srgbClr val="030304"/>
                </a:solidFill>
                <a:latin typeface="Calibri"/>
                <a:cs typeface="Calibri"/>
              </a:rPr>
              <a:t>berguna untuk membandingkan beberapa  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algoritma dari </a:t>
            </a:r>
            <a:r>
              <a:rPr sz="2400" spc="-10" dirty="0">
                <a:solidFill>
                  <a:srgbClr val="030304"/>
                </a:solidFill>
                <a:latin typeface="Calibri"/>
                <a:cs typeface="Calibri"/>
              </a:rPr>
              <a:t>untuk </a:t>
            </a:r>
            <a:r>
              <a:rPr sz="2400" dirty="0">
                <a:solidFill>
                  <a:srgbClr val="030304"/>
                </a:solidFill>
                <a:latin typeface="Calibri"/>
                <a:cs typeface="Calibri"/>
              </a:rPr>
              <a:t>masalah </a:t>
            </a:r>
            <a:r>
              <a:rPr sz="2400" spc="-10" dirty="0">
                <a:solidFill>
                  <a:srgbClr val="030304"/>
                </a:solidFill>
                <a:latin typeface="Calibri"/>
                <a:cs typeface="Calibri"/>
              </a:rPr>
              <a:t>yang</a:t>
            </a:r>
            <a:r>
              <a:rPr sz="2400" spc="-60" dirty="0">
                <a:solidFill>
                  <a:srgbClr val="03030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sama</a:t>
            </a:r>
            <a:endParaRPr sz="24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solidFill>
                  <a:srgbClr val="030304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03030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30304"/>
                </a:solidFill>
                <a:latin typeface="Calibri"/>
                <a:cs typeface="Calibri"/>
              </a:rPr>
              <a:t>menentukan yang</a:t>
            </a:r>
            <a:r>
              <a:rPr sz="2400" spc="-85" dirty="0">
                <a:solidFill>
                  <a:srgbClr val="03030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30304"/>
                </a:solidFill>
                <a:latin typeface="Calibri"/>
                <a:cs typeface="Calibri"/>
              </a:rPr>
              <a:t>terbaik.</a:t>
            </a:r>
            <a:endParaRPr sz="2400">
              <a:latin typeface="Calibri"/>
              <a:cs typeface="Calibri"/>
            </a:endParaRPr>
          </a:p>
          <a:p>
            <a:pPr marL="311150" indent="-273685">
              <a:lnSpc>
                <a:spcPts val="2595"/>
              </a:lnSpc>
              <a:spcBef>
                <a:spcPts val="2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310515" algn="l"/>
                <a:tab pos="311785" algn="l"/>
              </a:tabLst>
            </a:pPr>
            <a:r>
              <a:rPr sz="2400" spc="-15" dirty="0">
                <a:solidFill>
                  <a:srgbClr val="030304"/>
                </a:solidFill>
                <a:latin typeface="Calibri"/>
                <a:cs typeface="Calibri"/>
              </a:rPr>
              <a:t>Contoh: </a:t>
            </a:r>
            <a:r>
              <a:rPr sz="2400" dirty="0">
                <a:solidFill>
                  <a:srgbClr val="030304"/>
                </a:solidFill>
                <a:latin typeface="Calibri"/>
                <a:cs typeface="Calibri"/>
              </a:rPr>
              <a:t>masalah </a:t>
            </a:r>
            <a:r>
              <a:rPr sz="2400" spc="-10" dirty="0">
                <a:solidFill>
                  <a:srgbClr val="030304"/>
                </a:solidFill>
                <a:latin typeface="Calibri"/>
                <a:cs typeface="Calibri"/>
              </a:rPr>
              <a:t>pengurutan </a:t>
            </a:r>
            <a:r>
              <a:rPr sz="2400" dirty="0">
                <a:solidFill>
                  <a:srgbClr val="030304"/>
                </a:solidFill>
                <a:latin typeface="Calibri"/>
                <a:cs typeface="Calibri"/>
              </a:rPr>
              <a:t>memiliki </a:t>
            </a:r>
            <a:r>
              <a:rPr sz="2400" spc="-20" dirty="0">
                <a:solidFill>
                  <a:srgbClr val="030304"/>
                </a:solidFill>
                <a:latin typeface="Calibri"/>
                <a:cs typeface="Calibri"/>
              </a:rPr>
              <a:t>banyak</a:t>
            </a:r>
            <a:r>
              <a:rPr sz="2400" spc="-50" dirty="0">
                <a:solidFill>
                  <a:srgbClr val="03030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algoritma</a:t>
            </a:r>
            <a:endParaRPr sz="2400">
              <a:latin typeface="Calibri"/>
              <a:cs typeface="Calibri"/>
            </a:endParaRPr>
          </a:p>
          <a:p>
            <a:pPr marL="311150">
              <a:lnSpc>
                <a:spcPts val="2595"/>
              </a:lnSpc>
            </a:pPr>
            <a:r>
              <a:rPr sz="2400" spc="-10" dirty="0">
                <a:solidFill>
                  <a:srgbClr val="030304"/>
                </a:solidFill>
                <a:latin typeface="Calibri"/>
                <a:cs typeface="Calibri"/>
              </a:rPr>
              <a:t>penyelesaian,</a:t>
            </a:r>
            <a:endParaRPr sz="2400">
              <a:latin typeface="Calibri"/>
              <a:cs typeface="Calibri"/>
            </a:endParaRPr>
          </a:p>
          <a:p>
            <a:pPr marL="952500">
              <a:lnSpc>
                <a:spcPct val="100000"/>
              </a:lnSpc>
              <a:spcBef>
                <a:spcPts val="25"/>
              </a:spcBef>
            </a:pPr>
            <a:r>
              <a:rPr sz="2400" i="1" spc="-5" dirty="0">
                <a:solidFill>
                  <a:srgbClr val="030304"/>
                </a:solidFill>
                <a:latin typeface="Calibri"/>
                <a:cs typeface="Calibri"/>
              </a:rPr>
              <a:t>Selection </a:t>
            </a:r>
            <a:r>
              <a:rPr sz="2400" i="1" dirty="0">
                <a:solidFill>
                  <a:srgbClr val="030304"/>
                </a:solidFill>
                <a:latin typeface="Calibri"/>
                <a:cs typeface="Calibri"/>
              </a:rPr>
              <a:t>sort</a:t>
            </a:r>
            <a:r>
              <a:rPr sz="2400" dirty="0">
                <a:solidFill>
                  <a:srgbClr val="030304"/>
                </a:solidFill>
                <a:latin typeface="Calibri"/>
                <a:cs typeface="Calibri"/>
              </a:rPr>
              <a:t>, </a:t>
            </a:r>
            <a:r>
              <a:rPr sz="2400" i="1" dirty="0">
                <a:solidFill>
                  <a:srgbClr val="030304"/>
                </a:solidFill>
                <a:latin typeface="Calibri"/>
                <a:cs typeface="Calibri"/>
              </a:rPr>
              <a:t>insertion </a:t>
            </a:r>
            <a:r>
              <a:rPr sz="2400" i="1" spc="-5" dirty="0">
                <a:solidFill>
                  <a:srgbClr val="030304"/>
                </a:solidFill>
                <a:latin typeface="Calibri"/>
                <a:cs typeface="Calibri"/>
              </a:rPr>
              <a:t>sort </a:t>
            </a:r>
            <a:r>
              <a:rPr sz="2400" dirty="0">
                <a:solidFill>
                  <a:srgbClr val="030304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03030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T(n) </a:t>
            </a:r>
            <a:r>
              <a:rPr sz="2400" dirty="0">
                <a:solidFill>
                  <a:srgbClr val="030304"/>
                </a:solidFill>
                <a:latin typeface="Calibri"/>
                <a:cs typeface="Calibri"/>
              </a:rPr>
              <a:t>=</a:t>
            </a:r>
            <a:r>
              <a:rPr sz="2400" spc="-105" dirty="0">
                <a:solidFill>
                  <a:srgbClr val="03030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O(n</a:t>
            </a:r>
            <a:r>
              <a:rPr sz="2400" spc="-7" baseline="24305" dirty="0">
                <a:solidFill>
                  <a:srgbClr val="030304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952500">
              <a:lnSpc>
                <a:spcPct val="100000"/>
              </a:lnSpc>
              <a:spcBef>
                <a:spcPts val="25"/>
              </a:spcBef>
            </a:pPr>
            <a:r>
              <a:rPr sz="2400" i="1" spc="-10" dirty="0">
                <a:solidFill>
                  <a:srgbClr val="030304"/>
                </a:solidFill>
                <a:latin typeface="Calibri"/>
                <a:cs typeface="Calibri"/>
              </a:rPr>
              <a:t>Quicksort </a:t>
            </a:r>
            <a:r>
              <a:rPr sz="2400" dirty="0">
                <a:solidFill>
                  <a:srgbClr val="030304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03030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T(n) </a:t>
            </a:r>
            <a:r>
              <a:rPr sz="2400" dirty="0">
                <a:solidFill>
                  <a:srgbClr val="030304"/>
                </a:solidFill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O(n log</a:t>
            </a:r>
            <a:r>
              <a:rPr sz="2400" spc="-90" dirty="0">
                <a:solidFill>
                  <a:srgbClr val="03030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n)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/>
              <a:cs typeface="Times New Roman"/>
            </a:endParaRPr>
          </a:p>
          <a:p>
            <a:pPr marL="311150" marR="43180">
              <a:lnSpc>
                <a:spcPct val="80000"/>
              </a:lnSpc>
            </a:pPr>
            <a:r>
              <a:rPr sz="2400" spc="-15" dirty="0">
                <a:solidFill>
                  <a:srgbClr val="030304"/>
                </a:solidFill>
                <a:latin typeface="Calibri"/>
                <a:cs typeface="Calibri"/>
              </a:rPr>
              <a:t>Karena </a:t>
            </a:r>
            <a:r>
              <a:rPr sz="2400" dirty="0">
                <a:solidFill>
                  <a:srgbClr val="030304"/>
                </a:solidFill>
                <a:latin typeface="Calibri"/>
                <a:cs typeface="Calibri"/>
              </a:rPr>
              <a:t>n 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log </a:t>
            </a:r>
            <a:r>
              <a:rPr sz="2400" dirty="0">
                <a:solidFill>
                  <a:srgbClr val="030304"/>
                </a:solidFill>
                <a:latin typeface="Calibri"/>
                <a:cs typeface="Calibri"/>
              </a:rPr>
              <a:t>n &lt; 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n</a:t>
            </a:r>
            <a:r>
              <a:rPr sz="2400" spc="-7" baseline="24305" dirty="0">
                <a:solidFill>
                  <a:srgbClr val="030304"/>
                </a:solidFill>
                <a:latin typeface="Calibri"/>
                <a:cs typeface="Calibri"/>
              </a:rPr>
              <a:t>2 </a:t>
            </a:r>
            <a:r>
              <a:rPr sz="2400" spc="-10" dirty="0">
                <a:solidFill>
                  <a:srgbClr val="030304"/>
                </a:solidFill>
                <a:latin typeface="Calibri"/>
                <a:cs typeface="Calibri"/>
              </a:rPr>
              <a:t>untuk </a:t>
            </a:r>
            <a:r>
              <a:rPr sz="2400" dirty="0">
                <a:solidFill>
                  <a:srgbClr val="030304"/>
                </a:solidFill>
                <a:latin typeface="Calibri"/>
                <a:cs typeface="Calibri"/>
              </a:rPr>
              <a:t>n </a:t>
            </a:r>
            <a:r>
              <a:rPr sz="2400" spc="-10" dirty="0">
                <a:solidFill>
                  <a:srgbClr val="030304"/>
                </a:solidFill>
                <a:latin typeface="Calibri"/>
                <a:cs typeface="Calibri"/>
              </a:rPr>
              <a:t>yang </a:t>
            </a:r>
            <a:r>
              <a:rPr sz="2400" spc="-40" dirty="0">
                <a:solidFill>
                  <a:srgbClr val="030304"/>
                </a:solidFill>
                <a:latin typeface="Calibri"/>
                <a:cs typeface="Calibri"/>
              </a:rPr>
              <a:t>besar, </a:t>
            </a:r>
            <a:r>
              <a:rPr sz="2400" spc="-10" dirty="0">
                <a:solidFill>
                  <a:srgbClr val="030304"/>
                </a:solidFill>
                <a:latin typeface="Calibri"/>
                <a:cs typeface="Calibri"/>
              </a:rPr>
              <a:t>maka 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algoritma  </a:t>
            </a:r>
            <a:r>
              <a:rPr sz="2400" i="1" spc="-10" dirty="0">
                <a:solidFill>
                  <a:srgbClr val="030304"/>
                </a:solidFill>
                <a:latin typeface="Calibri"/>
                <a:cs typeface="Calibri"/>
              </a:rPr>
              <a:t>quicksort </a:t>
            </a:r>
            <a:r>
              <a:rPr sz="2400" dirty="0">
                <a:solidFill>
                  <a:srgbClr val="030304"/>
                </a:solidFill>
                <a:latin typeface="Calibri"/>
                <a:cs typeface="Calibri"/>
              </a:rPr>
              <a:t>lebih 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cepat (lebih baik, </a:t>
            </a:r>
            <a:r>
              <a:rPr sz="2400" dirty="0">
                <a:solidFill>
                  <a:srgbClr val="030304"/>
                </a:solidFill>
                <a:latin typeface="Calibri"/>
                <a:cs typeface="Calibri"/>
              </a:rPr>
              <a:t>lebih </a:t>
            </a:r>
            <a:r>
              <a:rPr sz="2400" spc="-10" dirty="0">
                <a:solidFill>
                  <a:srgbClr val="030304"/>
                </a:solidFill>
                <a:latin typeface="Calibri"/>
                <a:cs typeface="Calibri"/>
              </a:rPr>
              <a:t>mangkus) 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daripada  algoritma </a:t>
            </a:r>
            <a:r>
              <a:rPr sz="2400" i="1" spc="-5" dirty="0">
                <a:solidFill>
                  <a:srgbClr val="030304"/>
                </a:solidFill>
                <a:latin typeface="Calibri"/>
                <a:cs typeface="Calibri"/>
              </a:rPr>
              <a:t>selection sort 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dan </a:t>
            </a:r>
            <a:r>
              <a:rPr sz="2400" i="1" dirty="0">
                <a:solidFill>
                  <a:srgbClr val="030304"/>
                </a:solidFill>
                <a:latin typeface="Calibri"/>
                <a:cs typeface="Calibri"/>
              </a:rPr>
              <a:t>insertion</a:t>
            </a:r>
            <a:r>
              <a:rPr sz="2400" i="1" spc="-25" dirty="0">
                <a:solidFill>
                  <a:srgbClr val="030304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30304"/>
                </a:solidFill>
                <a:latin typeface="Calibri"/>
                <a:cs typeface="Calibri"/>
              </a:rPr>
              <a:t>sort</a:t>
            </a:r>
            <a:r>
              <a:rPr sz="2400" spc="-5" dirty="0">
                <a:solidFill>
                  <a:srgbClr val="030304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8730-E2C8-4D86-BEEE-0F53FE02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1C0FFB-FB25-43BB-9837-FA72143AF1C9}"/>
              </a:ext>
            </a:extLst>
          </p:cNvPr>
          <p:cNvSpPr txBox="1">
            <a:spLocks/>
          </p:cNvSpPr>
          <p:nvPr/>
        </p:nvSpPr>
        <p:spPr>
          <a:xfrm>
            <a:off x="612775" y="1600200"/>
            <a:ext cx="8153400" cy="2185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id-ID" altLang="id-ID" kern="0"/>
              <a:t>Terdapat tiga macam yaitu :</a:t>
            </a:r>
          </a:p>
          <a:p>
            <a:pPr>
              <a:buFont typeface="Wingdings" panose="05000000000000000000" pitchFamily="2" charset="2"/>
              <a:buNone/>
            </a:pPr>
            <a:endParaRPr lang="id-ID" altLang="id-ID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CD3AA-0431-4AF4-9B16-46F2CB5FB5FE}"/>
              </a:ext>
            </a:extLst>
          </p:cNvPr>
          <p:cNvSpPr/>
          <p:nvPr/>
        </p:nvSpPr>
        <p:spPr>
          <a:xfrm>
            <a:off x="357188" y="2143125"/>
            <a:ext cx="8286750" cy="216058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id-ID" sz="2800" dirty="0">
                <a:latin typeface="+mn-lt"/>
                <a:cs typeface="Arial" charset="0"/>
              </a:rPr>
              <a:t>    </a:t>
            </a:r>
            <a:r>
              <a:rPr lang="en-US" sz="2800" dirty="0" err="1">
                <a:latin typeface="+mn-lt"/>
                <a:cs typeface="Arial" charset="0"/>
              </a:rPr>
              <a:t>Keadaan</a:t>
            </a: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 err="1">
                <a:latin typeface="+mn-lt"/>
                <a:cs typeface="Arial" charset="0"/>
              </a:rPr>
              <a:t>terbaik</a:t>
            </a:r>
            <a:r>
              <a:rPr lang="en-US" sz="2800" dirty="0">
                <a:latin typeface="+mn-lt"/>
                <a:cs typeface="Arial" charset="0"/>
              </a:rPr>
              <a:t> (best case)</a:t>
            </a:r>
          </a:p>
          <a:p>
            <a:pPr lvl="2">
              <a:lnSpc>
                <a:spcPct val="80000"/>
              </a:lnSpc>
              <a:defRPr/>
            </a:pPr>
            <a:r>
              <a:rPr lang="sv-SE" sz="2800" dirty="0">
                <a:latin typeface="+mn-lt"/>
                <a:cs typeface="Arial" charset="0"/>
              </a:rPr>
              <a:t>Dilambangkan dengan notasi </a:t>
            </a:r>
            <a:r>
              <a:rPr lang="en-US" sz="2800" b="1" dirty="0">
                <a:latin typeface="+mn-lt"/>
                <a:cs typeface="Arial" charset="0"/>
                <a:sym typeface="Symbol" pitchFamily="18" charset="2"/>
              </a:rPr>
              <a:t></a:t>
            </a:r>
            <a:r>
              <a:rPr lang="sv-SE" sz="2800" b="1" dirty="0">
                <a:latin typeface="+mn-lt"/>
                <a:cs typeface="Arial" charset="0"/>
              </a:rPr>
              <a:t>(...)</a:t>
            </a:r>
            <a:r>
              <a:rPr lang="id-ID" sz="2800" b="1" dirty="0">
                <a:latin typeface="+mn-lt"/>
                <a:cs typeface="Arial" charset="0"/>
              </a:rPr>
              <a:t> </a:t>
            </a:r>
            <a:r>
              <a:rPr lang="sv-SE" sz="2800" i="1" dirty="0">
                <a:latin typeface="+mn-lt"/>
                <a:cs typeface="Arial" charset="0"/>
              </a:rPr>
              <a:t>dibaca Theta</a:t>
            </a:r>
            <a:endParaRPr lang="en-US" sz="2800" dirty="0">
              <a:latin typeface="+mn-lt"/>
              <a:cs typeface="Arial" charset="0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id-ID" sz="2800" dirty="0">
                <a:latin typeface="+mn-lt"/>
                <a:cs typeface="Arial" charset="0"/>
              </a:rPr>
              <a:t>    </a:t>
            </a:r>
            <a:r>
              <a:rPr lang="en-US" sz="2800" dirty="0" err="1">
                <a:latin typeface="+mn-lt"/>
                <a:cs typeface="Arial" charset="0"/>
              </a:rPr>
              <a:t>Keadaan</a:t>
            </a:r>
            <a:r>
              <a:rPr lang="en-US" sz="2800" dirty="0">
                <a:latin typeface="+mn-lt"/>
                <a:cs typeface="Arial" charset="0"/>
              </a:rPr>
              <a:t> rata-rata (average case)</a:t>
            </a:r>
          </a:p>
          <a:p>
            <a:pPr lvl="2">
              <a:lnSpc>
                <a:spcPct val="80000"/>
              </a:lnSpc>
              <a:defRPr/>
            </a:pPr>
            <a:r>
              <a:rPr lang="sv-SE" sz="2800" dirty="0">
                <a:latin typeface="+mn-lt"/>
                <a:cs typeface="Arial" charset="0"/>
              </a:rPr>
              <a:t>Dilambangkan dengan notasi </a:t>
            </a:r>
            <a:r>
              <a:rPr lang="en-US" sz="2800" b="1" dirty="0">
                <a:latin typeface="+mn-lt"/>
                <a:cs typeface="Arial" charset="0"/>
                <a:sym typeface="Symbol" pitchFamily="18" charset="2"/>
              </a:rPr>
              <a:t></a:t>
            </a:r>
            <a:r>
              <a:rPr lang="en-US" sz="2800" b="1" dirty="0">
                <a:latin typeface="+mn-lt"/>
                <a:cs typeface="Arial" charset="0"/>
              </a:rPr>
              <a:t>(...)</a:t>
            </a:r>
            <a:r>
              <a:rPr lang="sv-SE" sz="2800" dirty="0">
                <a:latin typeface="+mn-lt"/>
                <a:cs typeface="Arial" charset="0"/>
              </a:rPr>
              <a:t> </a:t>
            </a:r>
            <a:r>
              <a:rPr lang="sv-SE" sz="2800" i="1" dirty="0">
                <a:latin typeface="+mn-lt"/>
                <a:cs typeface="Arial" charset="0"/>
              </a:rPr>
              <a:t>dibaca Omega</a:t>
            </a:r>
            <a:endParaRPr lang="en-US" sz="2800" dirty="0">
              <a:latin typeface="+mn-lt"/>
              <a:cs typeface="Arial" charset="0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id-ID" sz="2800" dirty="0">
                <a:latin typeface="+mn-lt"/>
                <a:cs typeface="Arial" charset="0"/>
              </a:rPr>
              <a:t>    </a:t>
            </a:r>
            <a:r>
              <a:rPr lang="en-US" sz="2800" dirty="0" err="1">
                <a:latin typeface="+mn-lt"/>
                <a:cs typeface="Arial" charset="0"/>
              </a:rPr>
              <a:t>Keadaan</a:t>
            </a: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 err="1">
                <a:latin typeface="+mn-lt"/>
                <a:cs typeface="Arial" charset="0"/>
              </a:rPr>
              <a:t>terburuk</a:t>
            </a:r>
            <a:r>
              <a:rPr lang="en-US" sz="2800" dirty="0">
                <a:latin typeface="+mn-lt"/>
                <a:cs typeface="Arial" charset="0"/>
              </a:rPr>
              <a:t> (worst case)</a:t>
            </a:r>
          </a:p>
          <a:p>
            <a:pPr lvl="2">
              <a:lnSpc>
                <a:spcPct val="80000"/>
              </a:lnSpc>
              <a:defRPr/>
            </a:pPr>
            <a:r>
              <a:rPr lang="sv-SE" sz="2800" dirty="0">
                <a:latin typeface="+mn-lt"/>
                <a:cs typeface="Arial" charset="0"/>
              </a:rPr>
              <a:t>Dilambangkan dengan notasi </a:t>
            </a:r>
            <a:r>
              <a:rPr lang="sv-SE" sz="2800" b="1" dirty="0">
                <a:latin typeface="+mn-lt"/>
                <a:cs typeface="Arial" charset="0"/>
              </a:rPr>
              <a:t>O(...)</a:t>
            </a:r>
            <a:r>
              <a:rPr lang="sv-SE" sz="2800" dirty="0">
                <a:latin typeface="+mn-lt"/>
                <a:cs typeface="Arial" charset="0"/>
              </a:rPr>
              <a:t> </a:t>
            </a:r>
            <a:r>
              <a:rPr lang="sv-SE" sz="2800" i="1" dirty="0">
                <a:latin typeface="+mn-lt"/>
                <a:cs typeface="Arial" charset="0"/>
              </a:rPr>
              <a:t>dibaca Big-O</a:t>
            </a:r>
            <a:endParaRPr lang="id-ID" sz="2800" dirty="0">
              <a:latin typeface="+mn-lt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F186B-D973-4C3A-9BDA-7BD4D6866965}"/>
              </a:ext>
            </a:extLst>
          </p:cNvPr>
          <p:cNvSpPr txBox="1"/>
          <p:nvPr/>
        </p:nvSpPr>
        <p:spPr>
          <a:xfrm>
            <a:off x="612775" y="4841722"/>
            <a:ext cx="8143875" cy="1662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 err="1">
                <a:latin typeface="+mn-lt"/>
                <a:cs typeface="Arial" charset="0"/>
              </a:rPr>
              <a:t>Kinerja</a:t>
            </a: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 err="1">
                <a:latin typeface="+mn-lt"/>
                <a:cs typeface="Arial" charset="0"/>
              </a:rPr>
              <a:t>sebuah</a:t>
            </a: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 err="1">
                <a:latin typeface="+mn-lt"/>
                <a:cs typeface="Arial" charset="0"/>
              </a:rPr>
              <a:t>algoritma</a:t>
            </a: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 err="1">
                <a:latin typeface="+mn-lt"/>
                <a:cs typeface="Arial" charset="0"/>
              </a:rPr>
              <a:t>biasanya</a:t>
            </a: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 err="1">
                <a:latin typeface="+mn-lt"/>
                <a:cs typeface="Arial" charset="0"/>
              </a:rPr>
              <a:t>diukur</a:t>
            </a: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 err="1">
                <a:latin typeface="+mn-lt"/>
                <a:cs typeface="Arial" charset="0"/>
              </a:rPr>
              <a:t>dengan</a:t>
            </a: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 err="1">
                <a:latin typeface="+mn-lt"/>
                <a:cs typeface="Arial" charset="0"/>
              </a:rPr>
              <a:t>menggunakan</a:t>
            </a: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 err="1">
                <a:latin typeface="+mn-lt"/>
                <a:cs typeface="Arial" charset="0"/>
              </a:rPr>
              <a:t>patokan</a:t>
            </a: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 err="1">
                <a:latin typeface="+mn-lt"/>
                <a:cs typeface="Arial" charset="0"/>
              </a:rPr>
              <a:t>keadaan</a:t>
            </a: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 err="1">
                <a:latin typeface="+mn-lt"/>
                <a:cs typeface="Arial" charset="0"/>
              </a:rPr>
              <a:t>terburuk</a:t>
            </a:r>
            <a:r>
              <a:rPr lang="en-US" sz="2800" dirty="0">
                <a:latin typeface="+mn-lt"/>
                <a:cs typeface="Arial" charset="0"/>
              </a:rPr>
              <a:t> (worst case) yang </a:t>
            </a:r>
            <a:r>
              <a:rPr lang="en-US" sz="2800" dirty="0" err="1">
                <a:latin typeface="+mn-lt"/>
                <a:cs typeface="Arial" charset="0"/>
              </a:rPr>
              <a:t>dinyatakan</a:t>
            </a: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 err="1">
                <a:latin typeface="+mn-lt"/>
                <a:cs typeface="Arial" charset="0"/>
              </a:rPr>
              <a:t>dengan</a:t>
            </a:r>
            <a:r>
              <a:rPr lang="en-US" sz="2800" dirty="0">
                <a:latin typeface="+mn-lt"/>
                <a:cs typeface="Arial" charset="0"/>
              </a:rPr>
              <a:t> Big-O</a:t>
            </a:r>
          </a:p>
          <a:p>
            <a:pPr>
              <a:defRPr/>
            </a:pPr>
            <a:endParaRPr lang="id-ID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22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0535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>
                <a:latin typeface="Franklin Gothic Book"/>
                <a:cs typeface="Franklin Gothic Book"/>
              </a:rPr>
              <a:t>R</a:t>
            </a:r>
            <a:r>
              <a:rPr sz="4000" spc="-5" dirty="0">
                <a:latin typeface="Franklin Gothic Book"/>
                <a:cs typeface="Franklin Gothic Book"/>
              </a:rPr>
              <a:t>e</a:t>
            </a:r>
            <a:r>
              <a:rPr sz="4000" spc="-105" dirty="0">
                <a:latin typeface="Franklin Gothic Book"/>
                <a:cs typeface="Franklin Gothic Book"/>
              </a:rPr>
              <a:t>f</a:t>
            </a:r>
            <a:r>
              <a:rPr sz="4000" spc="-5" dirty="0">
                <a:latin typeface="Franklin Gothic Book"/>
                <a:cs typeface="Franklin Gothic Book"/>
              </a:rPr>
              <a:t>ere</a:t>
            </a:r>
            <a:r>
              <a:rPr sz="4000" spc="-20" dirty="0">
                <a:latin typeface="Franklin Gothic Book"/>
                <a:cs typeface="Franklin Gothic Book"/>
              </a:rPr>
              <a:t>n</a:t>
            </a:r>
            <a:r>
              <a:rPr sz="4000" spc="-5" dirty="0">
                <a:latin typeface="Franklin Gothic Book"/>
                <a:cs typeface="Franklin Gothic Book"/>
              </a:rPr>
              <a:t>si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57544"/>
            <a:ext cx="7326630" cy="22371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spc="-40" dirty="0">
                <a:latin typeface="Perpetua"/>
                <a:cs typeface="Perpetua"/>
              </a:rPr>
              <a:t>Munir, </a:t>
            </a:r>
            <a:r>
              <a:rPr sz="2600" spc="-5" dirty="0">
                <a:latin typeface="Perpetua"/>
                <a:cs typeface="Perpetua"/>
              </a:rPr>
              <a:t>R., 2005, </a:t>
            </a:r>
            <a:r>
              <a:rPr sz="2600" spc="-10" dirty="0">
                <a:latin typeface="Perpetua"/>
                <a:cs typeface="Perpetua"/>
              </a:rPr>
              <a:t>Matematika </a:t>
            </a:r>
            <a:r>
              <a:rPr sz="2600" spc="5" dirty="0">
                <a:latin typeface="Perpetua"/>
                <a:cs typeface="Perpetua"/>
              </a:rPr>
              <a:t>Diskrit, </a:t>
            </a:r>
            <a:r>
              <a:rPr sz="2600" spc="-15" dirty="0">
                <a:latin typeface="Perpetua"/>
                <a:cs typeface="Perpetua"/>
              </a:rPr>
              <a:t>Penerbit </a:t>
            </a:r>
            <a:r>
              <a:rPr sz="2600" spc="-95" dirty="0">
                <a:latin typeface="Perpetua"/>
                <a:cs typeface="Perpetua"/>
              </a:rPr>
              <a:t>IF,</a:t>
            </a:r>
            <a:r>
              <a:rPr sz="2600" spc="-4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Bandung</a:t>
            </a:r>
            <a:endParaRPr sz="2600">
              <a:latin typeface="Perpetua"/>
              <a:cs typeface="Perpetua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spc="-5" dirty="0">
                <a:latin typeface="Perpetua"/>
                <a:cs typeface="Perpetua"/>
              </a:rPr>
              <a:t>A. Rosen, </a:t>
            </a:r>
            <a:r>
              <a:rPr sz="2600" dirty="0">
                <a:latin typeface="Perpetua"/>
                <a:cs typeface="Perpetua"/>
              </a:rPr>
              <a:t>H </a:t>
            </a:r>
            <a:r>
              <a:rPr sz="2600" spc="-10" dirty="0">
                <a:latin typeface="Perpetua"/>
                <a:cs typeface="Perpetua"/>
              </a:rPr>
              <a:t>Kenneth </a:t>
            </a:r>
            <a:r>
              <a:rPr sz="2600" spc="-5" dirty="0">
                <a:latin typeface="Perpetua"/>
                <a:cs typeface="Perpetua"/>
              </a:rPr>
              <a:t>(2012). Discrete Mathematics and</a:t>
            </a:r>
            <a:r>
              <a:rPr sz="2600" spc="-35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Its  </a:t>
            </a:r>
            <a:r>
              <a:rPr sz="2600" spc="-10" dirty="0">
                <a:latin typeface="Perpetua"/>
                <a:cs typeface="Perpetua"/>
              </a:rPr>
              <a:t>Applications. </a:t>
            </a:r>
            <a:r>
              <a:rPr sz="2600" spc="-5" dirty="0">
                <a:latin typeface="Perpetua"/>
                <a:cs typeface="Perpetua"/>
              </a:rPr>
              <a:t>Mc </a:t>
            </a:r>
            <a:r>
              <a:rPr sz="2600" spc="-25" dirty="0">
                <a:latin typeface="Perpetua"/>
                <a:cs typeface="Perpetua"/>
              </a:rPr>
              <a:t>Graw</a:t>
            </a:r>
            <a:r>
              <a:rPr sz="2600" spc="-9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Hill.</a:t>
            </a:r>
            <a:endParaRPr sz="2600">
              <a:latin typeface="Perpetua"/>
              <a:cs typeface="Perpetua"/>
            </a:endParaRPr>
          </a:p>
          <a:p>
            <a:pPr marL="285115" marR="14160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spc="-10" dirty="0">
                <a:latin typeface="Perpetua"/>
                <a:cs typeface="Perpetua"/>
              </a:rPr>
              <a:t>Siang, </a:t>
            </a:r>
            <a:r>
              <a:rPr sz="2600" spc="-55" dirty="0">
                <a:latin typeface="Perpetua"/>
                <a:cs typeface="Perpetua"/>
              </a:rPr>
              <a:t>J.J., </a:t>
            </a:r>
            <a:r>
              <a:rPr sz="2600" spc="-5" dirty="0">
                <a:latin typeface="Perpetua"/>
                <a:cs typeface="Perpetua"/>
              </a:rPr>
              <a:t>2002, </a:t>
            </a:r>
            <a:r>
              <a:rPr sz="2600" spc="-10" dirty="0">
                <a:latin typeface="Perpetua"/>
                <a:cs typeface="Perpetua"/>
              </a:rPr>
              <a:t>Matematika </a:t>
            </a:r>
            <a:r>
              <a:rPr sz="2600" spc="5" dirty="0">
                <a:latin typeface="Perpetua"/>
                <a:cs typeface="Perpetua"/>
              </a:rPr>
              <a:t>Diskrit </a:t>
            </a:r>
            <a:r>
              <a:rPr sz="2600" dirty="0">
                <a:latin typeface="Perpetua"/>
                <a:cs typeface="Perpetua"/>
              </a:rPr>
              <a:t>dan </a:t>
            </a:r>
            <a:r>
              <a:rPr sz="2600" spc="-10" dirty="0">
                <a:latin typeface="Perpetua"/>
                <a:cs typeface="Perpetua"/>
              </a:rPr>
              <a:t>Aplikasinya</a:t>
            </a:r>
            <a:r>
              <a:rPr sz="2600" spc="-39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pada  </a:t>
            </a:r>
            <a:r>
              <a:rPr sz="2600" spc="-10" dirty="0">
                <a:latin typeface="Perpetua"/>
                <a:cs typeface="Perpetua"/>
              </a:rPr>
              <a:t>Ilmu Komputer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597"/>
            <a:ext cx="8507288" cy="49971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Buat Pseudocode/Flowchart/algoritma untuk </a:t>
            </a:r>
            <a:r>
              <a:rPr lang="en-US" dirty="0"/>
              <a:t>Selection Sort, Insertion Sort dan </a:t>
            </a:r>
            <a:r>
              <a:rPr lang="en-US" dirty="0" err="1"/>
              <a:t>QuickSort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Buat Programnya masing-masing dalam Bahasa </a:t>
            </a:r>
            <a:r>
              <a:rPr lang="en-US" dirty="0"/>
              <a:t>c dan </a:t>
            </a:r>
            <a:r>
              <a:rPr lang="en-US" dirty="0" err="1"/>
              <a:t>didokumentasikan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screenshot!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Tuliskan komentar setiap listing pada bagian (2)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Dari setiap algoritma pada poin 1, jelaskan keadaan seperti apa yang mewakili kondisi terburuk dan terbaik dalam hal pencarian dan sorting!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big-O </a:t>
            </a:r>
            <a:r>
              <a:rPr lang="en-US" dirty="0" err="1"/>
              <a:t>soal</a:t>
            </a:r>
            <a:r>
              <a:rPr lang="en-US" dirty="0"/>
              <a:t> no 1!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233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9642" y="461899"/>
            <a:ext cx="4202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Efisiensi</a:t>
            </a:r>
            <a:r>
              <a:rPr spc="-45" dirty="0"/>
              <a:t> </a:t>
            </a:r>
            <a:r>
              <a:rPr spc="-10" dirty="0"/>
              <a:t>Algoritma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972"/>
            <a:ext cx="7814945" cy="383349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Efisiensi </a:t>
            </a:r>
            <a:r>
              <a:rPr sz="3200" spc="-10" dirty="0">
                <a:latin typeface="Calibri"/>
                <a:cs typeface="Calibri"/>
              </a:rPr>
              <a:t>(Kemangkusan)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Algoritma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Algoritma </a:t>
            </a:r>
            <a:r>
              <a:rPr sz="3200" spc="-15" dirty="0">
                <a:latin typeface="Calibri"/>
                <a:cs typeface="Calibri"/>
              </a:rPr>
              <a:t>yang </a:t>
            </a:r>
            <a:r>
              <a:rPr sz="3200" spc="-5" dirty="0">
                <a:latin typeface="Calibri"/>
                <a:cs typeface="Calibri"/>
              </a:rPr>
              <a:t>bagus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yang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mangkus</a:t>
            </a:r>
            <a:endParaRPr sz="3200">
              <a:latin typeface="Calibri"/>
              <a:cs typeface="Calibri"/>
            </a:endParaRPr>
          </a:p>
          <a:p>
            <a:pPr marL="355600" marR="276860" indent="-3435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Diukur </a:t>
            </a:r>
            <a:r>
              <a:rPr sz="3200" spc="-5" dirty="0">
                <a:latin typeface="Calibri"/>
                <a:cs typeface="Calibri"/>
              </a:rPr>
              <a:t>dari </a:t>
            </a:r>
            <a:r>
              <a:rPr sz="3200" spc="-15" dirty="0">
                <a:latin typeface="Calibri"/>
                <a:cs typeface="Calibri"/>
              </a:rPr>
              <a:t>berapa </a:t>
            </a:r>
            <a:r>
              <a:rPr sz="3200" spc="-5" dirty="0">
                <a:latin typeface="Calibri"/>
                <a:cs typeface="Calibri"/>
              </a:rPr>
              <a:t>jumlah </a:t>
            </a:r>
            <a:r>
              <a:rPr sz="3200" spc="-10" dirty="0">
                <a:latin typeface="Calibri"/>
                <a:cs typeface="Calibri"/>
              </a:rPr>
              <a:t>waktu </a:t>
            </a:r>
            <a:r>
              <a:rPr sz="3200" spc="-5" dirty="0">
                <a:latin typeface="Calibri"/>
                <a:cs typeface="Calibri"/>
              </a:rPr>
              <a:t>dan </a:t>
            </a:r>
            <a:r>
              <a:rPr sz="3200" dirty="0">
                <a:latin typeface="Calibri"/>
                <a:cs typeface="Calibri"/>
              </a:rPr>
              <a:t>ruang  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i="1" spc="-5" dirty="0">
                <a:latin typeface="Calibri"/>
                <a:cs typeface="Calibri"/>
              </a:rPr>
              <a:t>space</a:t>
            </a:r>
            <a:r>
              <a:rPr sz="3200" spc="-5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memori </a:t>
            </a:r>
            <a:r>
              <a:rPr sz="3200" spc="-10" dirty="0">
                <a:latin typeface="Calibri"/>
                <a:cs typeface="Calibri"/>
              </a:rPr>
              <a:t>yang dibutuhkan untuk  menjalankan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Algoritma </a:t>
            </a:r>
            <a:r>
              <a:rPr sz="3200" spc="-15" dirty="0">
                <a:latin typeface="Calibri"/>
                <a:cs typeface="Calibri"/>
              </a:rPr>
              <a:t>yang </a:t>
            </a:r>
            <a:r>
              <a:rPr sz="3200" spc="-10" dirty="0">
                <a:latin typeface="Calibri"/>
                <a:cs typeface="Calibri"/>
              </a:rPr>
              <a:t>mangkus </a:t>
            </a:r>
            <a:r>
              <a:rPr sz="3200" dirty="0">
                <a:latin typeface="Calibri"/>
                <a:cs typeface="Calibri"/>
              </a:rPr>
              <a:t>adalah </a:t>
            </a:r>
            <a:r>
              <a:rPr sz="3200" spc="-15" dirty="0">
                <a:latin typeface="Calibri"/>
                <a:cs typeface="Calibri"/>
              </a:rPr>
              <a:t>yang  </a:t>
            </a:r>
            <a:r>
              <a:rPr sz="3200" spc="-10" dirty="0">
                <a:latin typeface="Calibri"/>
                <a:cs typeface="Calibri"/>
              </a:rPr>
              <a:t>meminimumkan </a:t>
            </a:r>
            <a:r>
              <a:rPr sz="3200" spc="-15" dirty="0">
                <a:latin typeface="Calibri"/>
                <a:cs typeface="Calibri"/>
              </a:rPr>
              <a:t>kebutuhan </a:t>
            </a:r>
            <a:r>
              <a:rPr sz="3200" spc="-10" dirty="0">
                <a:latin typeface="Calibri"/>
                <a:cs typeface="Calibri"/>
              </a:rPr>
              <a:t>waktu </a:t>
            </a:r>
            <a:r>
              <a:rPr sz="3200" spc="-5" dirty="0">
                <a:latin typeface="Calibri"/>
                <a:cs typeface="Calibri"/>
              </a:rPr>
              <a:t>dan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ruang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49" y="461899"/>
            <a:ext cx="6452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Kebutuhan </a:t>
            </a:r>
            <a:r>
              <a:rPr spc="-20" dirty="0"/>
              <a:t>waktu </a:t>
            </a:r>
            <a:r>
              <a:rPr spc="-5" dirty="0"/>
              <a:t>dan </a:t>
            </a:r>
            <a:r>
              <a:rPr dirty="0"/>
              <a:t>ruang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723505" cy="324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1623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Kebutuhan waktu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i="1" dirty="0">
                <a:latin typeface="Calibri"/>
                <a:cs typeface="Calibri"/>
              </a:rPr>
              <a:t>time</a:t>
            </a:r>
            <a:r>
              <a:rPr sz="3200" dirty="0">
                <a:latin typeface="Calibri"/>
                <a:cs typeface="Calibri"/>
              </a:rPr>
              <a:t>) </a:t>
            </a:r>
            <a:r>
              <a:rPr sz="3200" spc="-5" dirty="0">
                <a:latin typeface="Calibri"/>
                <a:cs typeface="Calibri"/>
              </a:rPr>
              <a:t>dan </a:t>
            </a:r>
            <a:r>
              <a:rPr sz="3200" dirty="0">
                <a:latin typeface="Calibri"/>
                <a:cs typeface="Calibri"/>
              </a:rPr>
              <a:t>ruang 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i="1" spc="-5" dirty="0">
                <a:latin typeface="Calibri"/>
                <a:cs typeface="Calibri"/>
              </a:rPr>
              <a:t>space</a:t>
            </a:r>
            <a:r>
              <a:rPr sz="3200" spc="-5" dirty="0">
                <a:latin typeface="Calibri"/>
                <a:cs typeface="Calibri"/>
              </a:rPr>
              <a:t>)  </a:t>
            </a:r>
            <a:r>
              <a:rPr sz="3200" spc="-15" dirty="0">
                <a:latin typeface="Calibri"/>
                <a:cs typeface="Calibri"/>
              </a:rPr>
              <a:t>bergantung </a:t>
            </a:r>
            <a:r>
              <a:rPr sz="3200" spc="-5" dirty="0">
                <a:latin typeface="Calibri"/>
                <a:cs typeface="Calibri"/>
              </a:rPr>
              <a:t>pada </a:t>
            </a:r>
            <a:r>
              <a:rPr sz="3200" spc="-20" dirty="0">
                <a:latin typeface="Calibri"/>
                <a:cs typeface="Calibri"/>
              </a:rPr>
              <a:t>ukuran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masukan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Biasanya </a:t>
            </a:r>
            <a:r>
              <a:rPr sz="3200" dirty="0">
                <a:latin typeface="Calibri"/>
                <a:cs typeface="Calibri"/>
              </a:rPr>
              <a:t>adalah </a:t>
            </a:r>
            <a:r>
              <a:rPr sz="3200" spc="-5" dirty="0">
                <a:latin typeface="Calibri"/>
                <a:cs typeface="Calibri"/>
              </a:rPr>
              <a:t>jumlah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15" dirty="0">
                <a:latin typeface="Calibri"/>
                <a:cs typeface="Calibri"/>
              </a:rPr>
              <a:t>yang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diproses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Ukuran </a:t>
            </a:r>
            <a:r>
              <a:rPr sz="3200" spc="-15" dirty="0">
                <a:latin typeface="Calibri"/>
                <a:cs typeface="Calibri"/>
              </a:rPr>
              <a:t>masukan </a:t>
            </a:r>
            <a:r>
              <a:rPr sz="3200" spc="-10" dirty="0">
                <a:latin typeface="Calibri"/>
                <a:cs typeface="Calibri"/>
              </a:rPr>
              <a:t>disimbolkan </a:t>
            </a:r>
            <a:r>
              <a:rPr sz="3200" spc="-15" dirty="0">
                <a:latin typeface="Calibri"/>
                <a:cs typeface="Calibri"/>
              </a:rPr>
              <a:t>dengan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Contoh: </a:t>
            </a:r>
            <a:r>
              <a:rPr sz="3200" spc="-5" dirty="0">
                <a:latin typeface="Calibri"/>
                <a:cs typeface="Calibri"/>
              </a:rPr>
              <a:t>untuk </a:t>
            </a:r>
            <a:r>
              <a:rPr sz="3200" dirty="0">
                <a:latin typeface="Calibri"/>
                <a:cs typeface="Calibri"/>
              </a:rPr>
              <a:t>masalah </a:t>
            </a:r>
            <a:r>
              <a:rPr sz="3200" spc="-10" dirty="0">
                <a:latin typeface="Calibri"/>
                <a:cs typeface="Calibri"/>
              </a:rPr>
              <a:t>pengurutan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i="1" dirty="0">
                <a:latin typeface="Calibri"/>
                <a:cs typeface="Calibri"/>
              </a:rPr>
              <a:t>sorting</a:t>
            </a:r>
            <a:r>
              <a:rPr sz="3200" dirty="0">
                <a:latin typeface="Calibri"/>
                <a:cs typeface="Calibri"/>
              </a:rPr>
              <a:t>)  100 </a:t>
            </a:r>
            <a:r>
              <a:rPr sz="3200" spc="-5" dirty="0">
                <a:latin typeface="Calibri"/>
                <a:cs typeface="Calibri"/>
              </a:rPr>
              <a:t>buah </a:t>
            </a:r>
            <a:r>
              <a:rPr sz="3200" dirty="0">
                <a:latin typeface="Calibri"/>
                <a:cs typeface="Calibri"/>
              </a:rPr>
              <a:t>elemen </a:t>
            </a:r>
            <a:r>
              <a:rPr sz="3200" spc="-10" dirty="0">
                <a:latin typeface="Calibri"/>
                <a:cs typeface="Calibri"/>
              </a:rPr>
              <a:t>berarti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n=100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194" y="192150"/>
            <a:ext cx="71939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6065" marR="5080" indent="-27940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Mengapa </a:t>
            </a:r>
            <a:r>
              <a:rPr sz="4000" spc="-20" dirty="0"/>
              <a:t>kita </a:t>
            </a:r>
            <a:r>
              <a:rPr sz="4000" spc="-10" dirty="0"/>
              <a:t>perlu algoritma </a:t>
            </a:r>
            <a:r>
              <a:rPr sz="4000" spc="-20" dirty="0"/>
              <a:t>yang  </a:t>
            </a:r>
            <a:r>
              <a:rPr sz="4000" spc="-10" dirty="0">
                <a:solidFill>
                  <a:srgbClr val="C00000"/>
                </a:solidFill>
              </a:rPr>
              <a:t>efisien</a:t>
            </a:r>
            <a:r>
              <a:rPr sz="4000" spc="-10" dirty="0"/>
              <a:t>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3240" y="1537842"/>
            <a:ext cx="7980680" cy="43332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9085" marR="995044" indent="-274320">
              <a:lnSpc>
                <a:spcPts val="2590"/>
              </a:lnSpc>
              <a:spcBef>
                <a:spcPts val="725"/>
              </a:spcBef>
              <a:buFont typeface="Wingdings 2"/>
              <a:buChar char=""/>
              <a:tabLst>
                <a:tab pos="299720" algn="l"/>
              </a:tabLst>
            </a:pPr>
            <a:r>
              <a:rPr sz="2700" spc="-5" dirty="0">
                <a:latin typeface="Calibri"/>
                <a:cs typeface="Calibri"/>
              </a:rPr>
              <a:t>Misalkan, </a:t>
            </a:r>
            <a:r>
              <a:rPr sz="2700" spc="-10" dirty="0">
                <a:latin typeface="Calibri"/>
                <a:cs typeface="Calibri"/>
              </a:rPr>
              <a:t>untuk menyelesaikan </a:t>
            </a:r>
            <a:r>
              <a:rPr sz="2700" spc="-5" dirty="0">
                <a:latin typeface="Calibri"/>
                <a:cs typeface="Calibri"/>
              </a:rPr>
              <a:t>sebuah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masalah  </a:t>
            </a:r>
            <a:r>
              <a:rPr sz="2700" spc="-10" dirty="0">
                <a:latin typeface="Calibri"/>
                <a:cs typeface="Calibri"/>
              </a:rPr>
              <a:t>tertentu, </a:t>
            </a:r>
            <a:r>
              <a:rPr sz="2700" spc="-5" dirty="0">
                <a:latin typeface="Calibri"/>
                <a:cs typeface="Calibri"/>
              </a:rPr>
              <a:t>telah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tersedia:</a:t>
            </a:r>
            <a:endParaRPr sz="2700">
              <a:latin typeface="Calibri"/>
              <a:cs typeface="Calibri"/>
            </a:endParaRPr>
          </a:p>
          <a:p>
            <a:pPr marL="574040" marR="17780" lvl="1" indent="-274955">
              <a:lnSpc>
                <a:spcPts val="2300"/>
              </a:lnSpc>
              <a:spcBef>
                <a:spcPts val="600"/>
              </a:spcBef>
              <a:buFont typeface="Courier New"/>
              <a:buChar char="o"/>
              <a:tabLst>
                <a:tab pos="574675" algn="l"/>
              </a:tabLst>
            </a:pPr>
            <a:r>
              <a:rPr sz="2400" spc="-5" dirty="0">
                <a:latin typeface="Calibri"/>
                <a:cs typeface="Calibri"/>
              </a:rPr>
              <a:t>Algoritma </a:t>
            </a:r>
            <a:r>
              <a:rPr sz="2400" spc="-10" dirty="0">
                <a:latin typeface="Calibri"/>
                <a:cs typeface="Calibri"/>
              </a:rPr>
              <a:t>yang waktu </a:t>
            </a:r>
            <a:r>
              <a:rPr sz="2400" spc="-20" dirty="0">
                <a:latin typeface="Calibri"/>
                <a:cs typeface="Calibri"/>
              </a:rPr>
              <a:t>eksekusinya </a:t>
            </a:r>
            <a:r>
              <a:rPr sz="2400" spc="-5" dirty="0">
                <a:latin typeface="Calibri"/>
                <a:cs typeface="Calibri"/>
              </a:rPr>
              <a:t>dalam </a:t>
            </a:r>
            <a:r>
              <a:rPr sz="2400" spc="-15" dirty="0">
                <a:latin typeface="Calibri"/>
                <a:cs typeface="Calibri"/>
              </a:rPr>
              <a:t>orde </a:t>
            </a:r>
            <a:r>
              <a:rPr sz="2400" spc="-10" dirty="0">
                <a:latin typeface="Calibri"/>
                <a:cs typeface="Calibri"/>
              </a:rPr>
              <a:t>eksponensial  </a:t>
            </a:r>
            <a:r>
              <a:rPr sz="2400" spc="-5" dirty="0">
                <a:latin typeface="Calibri"/>
                <a:cs typeface="Calibri"/>
              </a:rPr>
              <a:t>(2</a:t>
            </a:r>
            <a:r>
              <a:rPr sz="2400" spc="-7" baseline="2430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), </a:t>
            </a:r>
            <a:r>
              <a:rPr sz="2400" spc="-15" dirty="0">
                <a:latin typeface="Calibri"/>
                <a:cs typeface="Calibri"/>
              </a:rPr>
              <a:t>dengan </a:t>
            </a:r>
            <a:r>
              <a:rPr sz="2400" dirty="0">
                <a:latin typeface="Calibri"/>
                <a:cs typeface="Calibri"/>
              </a:rPr>
              <a:t>n adalah </a:t>
            </a:r>
            <a:r>
              <a:rPr sz="2400" spc="-5" dirty="0">
                <a:latin typeface="Calibri"/>
                <a:cs typeface="Calibri"/>
              </a:rPr>
              <a:t>jumlah </a:t>
            </a:r>
            <a:r>
              <a:rPr sz="2400" spc="-10" dirty="0">
                <a:latin typeface="Calibri"/>
                <a:cs typeface="Calibri"/>
              </a:rPr>
              <a:t>masukan yang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diproses</a:t>
            </a:r>
            <a:endParaRPr sz="2400">
              <a:latin typeface="Calibri"/>
              <a:cs typeface="Calibri"/>
            </a:endParaRPr>
          </a:p>
          <a:p>
            <a:pPr marL="574040" marR="229235" lvl="1" indent="-274955">
              <a:lnSpc>
                <a:spcPct val="80000"/>
              </a:lnSpc>
              <a:spcBef>
                <a:spcPts val="600"/>
              </a:spcBef>
              <a:buFont typeface="Courier New"/>
              <a:buChar char="o"/>
              <a:tabLst>
                <a:tab pos="574675" algn="l"/>
                <a:tab pos="4578350" algn="l"/>
              </a:tabLst>
            </a:pPr>
            <a:r>
              <a:rPr sz="2400" spc="-5" dirty="0">
                <a:latin typeface="Calibri"/>
                <a:cs typeface="Calibri"/>
              </a:rPr>
              <a:t>Sebuah </a:t>
            </a:r>
            <a:r>
              <a:rPr sz="2400" spc="-20" dirty="0">
                <a:latin typeface="Calibri"/>
                <a:cs typeface="Calibri"/>
              </a:rPr>
              <a:t>komputer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yang </a:t>
            </a:r>
            <a:r>
              <a:rPr sz="2400" dirty="0">
                <a:latin typeface="Calibri"/>
                <a:cs typeface="Calibri"/>
              </a:rPr>
              <a:t>mampu	</a:t>
            </a:r>
            <a:r>
              <a:rPr sz="2400" spc="-5" dirty="0">
                <a:latin typeface="Calibri"/>
                <a:cs typeface="Calibri"/>
              </a:rPr>
              <a:t>menjalankan </a:t>
            </a:r>
            <a:r>
              <a:rPr sz="2400" spc="-15" dirty="0">
                <a:latin typeface="Calibri"/>
                <a:cs typeface="Calibri"/>
              </a:rPr>
              <a:t>program  dengan </a:t>
            </a:r>
            <a:r>
              <a:rPr sz="2400" spc="-5" dirty="0">
                <a:latin typeface="Calibri"/>
                <a:cs typeface="Calibri"/>
              </a:rPr>
              <a:t>masukan </a:t>
            </a:r>
            <a:r>
              <a:rPr sz="2400" spc="-15" dirty="0">
                <a:latin typeface="Calibri"/>
                <a:cs typeface="Calibri"/>
              </a:rPr>
              <a:t>berukuran 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dalam </a:t>
            </a:r>
            <a:r>
              <a:rPr sz="2400" spc="-10" dirty="0">
                <a:latin typeface="Calibri"/>
                <a:cs typeface="Calibri"/>
              </a:rPr>
              <a:t>waktu </a:t>
            </a:r>
            <a:r>
              <a:rPr sz="2400" dirty="0">
                <a:latin typeface="Calibri"/>
                <a:cs typeface="Calibri"/>
              </a:rPr>
              <a:t>10</a:t>
            </a:r>
            <a:r>
              <a:rPr sz="2400" baseline="24305" dirty="0">
                <a:latin typeface="Calibri"/>
                <a:cs typeface="Calibri"/>
              </a:rPr>
              <a:t>-4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spc="-5" dirty="0">
                <a:latin typeface="Calibri"/>
                <a:cs typeface="Calibri"/>
              </a:rPr>
              <a:t>2</a:t>
            </a:r>
            <a:r>
              <a:rPr sz="2400" spc="-7" baseline="24305" dirty="0">
                <a:latin typeface="Calibri"/>
                <a:cs typeface="Calibri"/>
              </a:rPr>
              <a:t>n</a:t>
            </a:r>
            <a:r>
              <a:rPr sz="2400" spc="-75" baseline="24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detik.</a:t>
            </a:r>
            <a:endParaRPr sz="2400">
              <a:latin typeface="Calibri"/>
              <a:cs typeface="Calibri"/>
            </a:endParaRPr>
          </a:p>
          <a:p>
            <a:pPr marL="299720" indent="-274320">
              <a:lnSpc>
                <a:spcPts val="3229"/>
              </a:lnSpc>
              <a:buFont typeface="Wingdings 2"/>
              <a:buChar char=""/>
              <a:tabLst>
                <a:tab pos="299720" algn="l"/>
              </a:tabLst>
            </a:pPr>
            <a:r>
              <a:rPr sz="2700" spc="-10" dirty="0">
                <a:latin typeface="Calibri"/>
                <a:cs typeface="Calibri"/>
              </a:rPr>
              <a:t>Maka, dapat </a:t>
            </a:r>
            <a:r>
              <a:rPr sz="2700" spc="-5" dirty="0">
                <a:latin typeface="Calibri"/>
                <a:cs typeface="Calibri"/>
              </a:rPr>
              <a:t>dihitung </a:t>
            </a:r>
            <a:r>
              <a:rPr sz="2700" spc="-15" dirty="0">
                <a:latin typeface="Calibri"/>
                <a:cs typeface="Calibri"/>
              </a:rPr>
              <a:t>bahwa jika:</a:t>
            </a:r>
            <a:endParaRPr sz="27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Courier New"/>
                <a:cs typeface="Courier New"/>
              </a:rPr>
              <a:t>o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n=10, </a:t>
            </a:r>
            <a:r>
              <a:rPr sz="2400" spc="-10" dirty="0">
                <a:latin typeface="Calibri"/>
                <a:cs typeface="Calibri"/>
              </a:rPr>
              <a:t>dibutuhkan waktu eksekusi kira-kira </a:t>
            </a:r>
            <a:r>
              <a:rPr sz="2400" spc="-5" dirty="0">
                <a:latin typeface="Calibri"/>
                <a:cs typeface="Calibri"/>
              </a:rPr>
              <a:t>1/10 detik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o</a:t>
            </a:r>
            <a:r>
              <a:rPr sz="2400" spc="-7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n=20, </a:t>
            </a:r>
            <a:r>
              <a:rPr sz="2400" spc="-10" dirty="0">
                <a:latin typeface="Calibri"/>
                <a:cs typeface="Calibri"/>
              </a:rPr>
              <a:t>dibutuhkan waktu eksekusi kira-kira </a:t>
            </a:r>
            <a:r>
              <a:rPr sz="2400" dirty="0">
                <a:latin typeface="Calibri"/>
                <a:cs typeface="Calibri"/>
              </a:rPr>
              <a:t>2 menit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ts val="2875"/>
              </a:lnSpc>
            </a:pPr>
            <a:r>
              <a:rPr sz="2400" dirty="0">
                <a:latin typeface="Courier New"/>
                <a:cs typeface="Courier New"/>
              </a:rPr>
              <a:t>o</a:t>
            </a:r>
            <a:r>
              <a:rPr sz="2400" spc="-7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n= 30, </a:t>
            </a:r>
            <a:r>
              <a:rPr sz="2400" spc="-10" dirty="0">
                <a:latin typeface="Calibri"/>
                <a:cs typeface="Calibri"/>
              </a:rPr>
              <a:t>dibutuhkan waktu eksekusi </a:t>
            </a:r>
            <a:r>
              <a:rPr sz="2400" dirty="0">
                <a:latin typeface="Calibri"/>
                <a:cs typeface="Calibri"/>
              </a:rPr>
              <a:t>lebih </a:t>
            </a:r>
            <a:r>
              <a:rPr sz="2400" spc="-5" dirty="0">
                <a:latin typeface="Calibri"/>
                <a:cs typeface="Calibri"/>
              </a:rPr>
              <a:t>dari </a:t>
            </a:r>
            <a:r>
              <a:rPr sz="2400" spc="-10" dirty="0">
                <a:latin typeface="Calibri"/>
                <a:cs typeface="Calibri"/>
              </a:rPr>
              <a:t>satu </a:t>
            </a:r>
            <a:r>
              <a:rPr sz="2400" spc="-5" dirty="0">
                <a:latin typeface="Calibri"/>
                <a:cs typeface="Calibri"/>
              </a:rPr>
              <a:t>hari</a:t>
            </a:r>
            <a:endParaRPr sz="2400">
              <a:latin typeface="Calibri"/>
              <a:cs typeface="Calibri"/>
            </a:endParaRPr>
          </a:p>
          <a:p>
            <a:pPr marL="299085" marR="128905" indent="-274320">
              <a:lnSpc>
                <a:spcPts val="2590"/>
              </a:lnSpc>
              <a:spcBef>
                <a:spcPts val="620"/>
              </a:spcBef>
              <a:buFont typeface="Wingdings 2"/>
              <a:buChar char=""/>
              <a:tabLst>
                <a:tab pos="299720" algn="l"/>
              </a:tabLst>
            </a:pPr>
            <a:r>
              <a:rPr sz="2700" spc="-5" dirty="0">
                <a:latin typeface="Calibri"/>
                <a:cs typeface="Calibri"/>
              </a:rPr>
              <a:t>Dalam </a:t>
            </a:r>
            <a:r>
              <a:rPr sz="2700" spc="-10" dirty="0">
                <a:latin typeface="Calibri"/>
                <a:cs typeface="Calibri"/>
              </a:rPr>
              <a:t>setahun, </a:t>
            </a:r>
            <a:r>
              <a:rPr sz="2700" spc="-20" dirty="0">
                <a:latin typeface="Calibri"/>
                <a:cs typeface="Calibri"/>
              </a:rPr>
              <a:t>hanya </a:t>
            </a:r>
            <a:r>
              <a:rPr sz="2700" spc="-10" dirty="0">
                <a:latin typeface="Calibri"/>
                <a:cs typeface="Calibri"/>
              </a:rPr>
              <a:t>dapat menyelesaikan persoalan  dengan masukan </a:t>
            </a:r>
            <a:r>
              <a:rPr sz="2700" spc="-15" dirty="0">
                <a:latin typeface="Calibri"/>
                <a:cs typeface="Calibri"/>
              </a:rPr>
              <a:t>sebanyak </a:t>
            </a:r>
            <a:r>
              <a:rPr sz="2700" dirty="0">
                <a:latin typeface="Calibri"/>
                <a:cs typeface="Calibri"/>
              </a:rPr>
              <a:t>38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saja!!!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806" y="192150"/>
            <a:ext cx="73120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0865" marR="5080" indent="-30988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Jika </a:t>
            </a:r>
            <a:r>
              <a:rPr sz="4000" spc="-20" dirty="0"/>
              <a:t>kita </a:t>
            </a:r>
            <a:r>
              <a:rPr sz="4000" spc="-35" dirty="0"/>
              <a:t>punya </a:t>
            </a:r>
            <a:r>
              <a:rPr sz="4000" spc="-10" dirty="0"/>
              <a:t>algoritma </a:t>
            </a:r>
            <a:r>
              <a:rPr sz="4000" spc="-20" dirty="0"/>
              <a:t>yang </a:t>
            </a:r>
            <a:r>
              <a:rPr sz="4000" spc="-5" dirty="0"/>
              <a:t>lebih  </a:t>
            </a:r>
            <a:r>
              <a:rPr sz="4000" spc="-10" dirty="0"/>
              <a:t>baik?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3240" y="1610994"/>
            <a:ext cx="7805420" cy="292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marR="177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spc="-15" dirty="0">
                <a:latin typeface="Calibri"/>
                <a:cs typeface="Calibri"/>
              </a:rPr>
              <a:t>Misalkan </a:t>
            </a:r>
            <a:r>
              <a:rPr sz="2800" spc="-10" dirty="0">
                <a:latin typeface="Calibri"/>
                <a:cs typeface="Calibri"/>
              </a:rPr>
              <a:t>algoritma </a:t>
            </a:r>
            <a:r>
              <a:rPr sz="2800" spc="-15" dirty="0">
                <a:latin typeface="Calibri"/>
                <a:cs typeface="Calibri"/>
              </a:rPr>
              <a:t>yang kita </a:t>
            </a:r>
            <a:r>
              <a:rPr sz="2800" spc="-30" dirty="0">
                <a:latin typeface="Calibri"/>
                <a:cs typeface="Calibri"/>
              </a:rPr>
              <a:t>punya </a:t>
            </a:r>
            <a:r>
              <a:rPr sz="2800" spc="-20" dirty="0">
                <a:latin typeface="Calibri"/>
                <a:cs typeface="Calibri"/>
              </a:rPr>
              <a:t>sekarang </a:t>
            </a:r>
            <a:r>
              <a:rPr sz="2800" spc="-10" dirty="0">
                <a:latin typeface="Calibri"/>
                <a:cs typeface="Calibri"/>
              </a:rPr>
              <a:t>dalam  waktu </a:t>
            </a:r>
            <a:r>
              <a:rPr sz="2800" spc="-15" dirty="0">
                <a:latin typeface="Calibri"/>
                <a:cs typeface="Calibri"/>
              </a:rPr>
              <a:t>orde </a:t>
            </a:r>
            <a:r>
              <a:rPr sz="2800" spc="-20" dirty="0">
                <a:latin typeface="Calibri"/>
                <a:cs typeface="Calibri"/>
              </a:rPr>
              <a:t>kubik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(n</a:t>
            </a:r>
            <a:r>
              <a:rPr sz="2775" baseline="25525" dirty="0">
                <a:latin typeface="Calibri"/>
                <a:cs typeface="Calibri"/>
              </a:rPr>
              <a:t>3</a:t>
            </a:r>
            <a:r>
              <a:rPr sz="280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368300" indent="-3435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spc="-5" dirty="0">
                <a:latin typeface="Calibri"/>
                <a:cs typeface="Calibri"/>
              </a:rPr>
              <a:t>Masalah </a:t>
            </a:r>
            <a:r>
              <a:rPr sz="2800" spc="-10" dirty="0">
                <a:latin typeface="Calibri"/>
                <a:cs typeface="Calibri"/>
              </a:rPr>
              <a:t>diselesaikan </a:t>
            </a:r>
            <a:r>
              <a:rPr sz="2800" spc="-5" dirty="0">
                <a:latin typeface="Calibri"/>
                <a:cs typeface="Calibri"/>
              </a:rPr>
              <a:t>dalam </a:t>
            </a:r>
            <a:r>
              <a:rPr sz="2800" spc="5" dirty="0">
                <a:latin typeface="Calibri"/>
                <a:cs typeface="Calibri"/>
              </a:rPr>
              <a:t>10</a:t>
            </a:r>
            <a:r>
              <a:rPr sz="2775" spc="7" baseline="25525" dirty="0">
                <a:latin typeface="Calibri"/>
                <a:cs typeface="Calibri"/>
              </a:rPr>
              <a:t>-4 </a:t>
            </a:r>
            <a:r>
              <a:rPr sz="2800" spc="-5" dirty="0">
                <a:latin typeface="Calibri"/>
                <a:cs typeface="Calibri"/>
              </a:rPr>
              <a:t>x 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775" baseline="25525" dirty="0">
                <a:latin typeface="Calibri"/>
                <a:cs typeface="Calibri"/>
              </a:rPr>
              <a:t>3</a:t>
            </a:r>
            <a:r>
              <a:rPr sz="2775" spc="120" baseline="255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detik</a:t>
            </a:r>
            <a:endParaRPr sz="2800">
              <a:latin typeface="Calibri"/>
              <a:cs typeface="Calibri"/>
            </a:endParaRPr>
          </a:p>
          <a:p>
            <a:pPr marL="3683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spc="-15" dirty="0">
                <a:latin typeface="Calibri"/>
                <a:cs typeface="Calibri"/>
              </a:rPr>
              <a:t>DALAM </a:t>
            </a:r>
            <a:r>
              <a:rPr sz="2800" spc="-65" dirty="0">
                <a:latin typeface="Calibri"/>
                <a:cs typeface="Calibri"/>
              </a:rPr>
              <a:t>SATU </a:t>
            </a:r>
            <a:r>
              <a:rPr sz="2800" spc="-10" dirty="0">
                <a:latin typeface="Calibri"/>
                <a:cs typeface="Calibri"/>
              </a:rPr>
              <a:t>HARI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SAJA:</a:t>
            </a:r>
            <a:endParaRPr sz="2800">
              <a:latin typeface="Calibri"/>
              <a:cs typeface="Calibri"/>
            </a:endParaRPr>
          </a:p>
          <a:p>
            <a:pPr marL="3683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spc="-15" dirty="0">
                <a:latin typeface="Calibri"/>
                <a:cs typeface="Calibri"/>
              </a:rPr>
              <a:t>Kita </a:t>
            </a:r>
            <a:r>
              <a:rPr sz="2800" spc="-10" dirty="0">
                <a:latin typeface="Calibri"/>
                <a:cs typeface="Calibri"/>
              </a:rPr>
              <a:t>dapat </a:t>
            </a:r>
            <a:r>
              <a:rPr sz="2800" spc="-15" dirty="0">
                <a:latin typeface="Calibri"/>
                <a:cs typeface="Calibri"/>
              </a:rPr>
              <a:t>menyelesaikan </a:t>
            </a:r>
            <a:r>
              <a:rPr sz="2800" spc="-10" dirty="0">
                <a:latin typeface="Calibri"/>
                <a:cs typeface="Calibri"/>
              </a:rPr>
              <a:t>lebih </a:t>
            </a:r>
            <a:r>
              <a:rPr sz="2800" spc="-5" dirty="0">
                <a:latin typeface="Calibri"/>
                <a:cs typeface="Calibri"/>
              </a:rPr>
              <a:t>dari 900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masukan!!</a:t>
            </a:r>
            <a:endParaRPr sz="2800">
              <a:latin typeface="Calibri"/>
              <a:cs typeface="Calibri"/>
            </a:endParaRPr>
          </a:p>
          <a:p>
            <a:pPr marL="3683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spc="-10" dirty="0">
                <a:latin typeface="Calibri"/>
                <a:cs typeface="Calibri"/>
              </a:rPr>
              <a:t>Dalam </a:t>
            </a:r>
            <a:r>
              <a:rPr sz="2800" spc="-15" dirty="0">
                <a:latin typeface="Calibri"/>
                <a:cs typeface="Calibri"/>
              </a:rPr>
              <a:t>setahun </a:t>
            </a:r>
            <a:r>
              <a:rPr sz="2800" spc="-10" dirty="0">
                <a:latin typeface="Calibri"/>
                <a:cs typeface="Calibri"/>
              </a:rPr>
              <a:t>dapat </a:t>
            </a:r>
            <a:r>
              <a:rPr sz="2800" spc="-15" dirty="0">
                <a:latin typeface="Calibri"/>
                <a:cs typeface="Calibri"/>
              </a:rPr>
              <a:t>menyelesaikan </a:t>
            </a:r>
            <a:r>
              <a:rPr sz="2800" spc="-5" dirty="0">
                <a:latin typeface="Calibri"/>
                <a:cs typeface="Calibri"/>
              </a:rPr>
              <a:t>6800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lebih!!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194" y="461899"/>
            <a:ext cx="4512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See </a:t>
            </a:r>
            <a:r>
              <a:rPr dirty="0"/>
              <a:t>the</a:t>
            </a:r>
            <a:r>
              <a:rPr spc="-60" dirty="0"/>
              <a:t> </a:t>
            </a:r>
            <a:r>
              <a:rPr spc="-20" dirty="0"/>
              <a:t>difference!!</a:t>
            </a:r>
          </a:p>
        </p:txBody>
      </p:sp>
      <p:sp>
        <p:nvSpPr>
          <p:cNvPr id="3" name="object 3"/>
          <p:cNvSpPr/>
          <p:nvPr/>
        </p:nvSpPr>
        <p:spPr>
          <a:xfrm>
            <a:off x="2428606" y="2164396"/>
            <a:ext cx="0" cy="3776345"/>
          </a:xfrm>
          <a:custGeom>
            <a:avLst/>
            <a:gdLst/>
            <a:ahLst/>
            <a:cxnLst/>
            <a:rect l="l" t="t" r="r" b="b"/>
            <a:pathLst>
              <a:path h="3776345">
                <a:moveTo>
                  <a:pt x="0" y="0"/>
                </a:moveTo>
                <a:lnTo>
                  <a:pt x="0" y="3775857"/>
                </a:lnTo>
              </a:path>
            </a:pathLst>
          </a:custGeom>
          <a:ln w="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5238" y="2071431"/>
            <a:ext cx="109220" cy="107314"/>
          </a:xfrm>
          <a:custGeom>
            <a:avLst/>
            <a:gdLst/>
            <a:ahLst/>
            <a:cxnLst/>
            <a:rect l="l" t="t" r="r" b="b"/>
            <a:pathLst>
              <a:path w="109219" h="107314">
                <a:moveTo>
                  <a:pt x="53367" y="0"/>
                </a:moveTo>
                <a:lnTo>
                  <a:pt x="0" y="107297"/>
                </a:lnTo>
                <a:lnTo>
                  <a:pt x="108629" y="107297"/>
                </a:lnTo>
                <a:lnTo>
                  <a:pt x="533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7507" y="5235748"/>
            <a:ext cx="4827270" cy="0"/>
          </a:xfrm>
          <a:custGeom>
            <a:avLst/>
            <a:gdLst/>
            <a:ahLst/>
            <a:cxnLst/>
            <a:rect l="l" t="t" r="r" b="b"/>
            <a:pathLst>
              <a:path w="4827270">
                <a:moveTo>
                  <a:pt x="0" y="0"/>
                </a:moveTo>
                <a:lnTo>
                  <a:pt x="4826707" y="0"/>
                </a:lnTo>
              </a:path>
            </a:pathLst>
          </a:custGeom>
          <a:ln w="5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0350" y="5181886"/>
            <a:ext cx="107314" cy="109220"/>
          </a:xfrm>
          <a:custGeom>
            <a:avLst/>
            <a:gdLst/>
            <a:ahLst/>
            <a:cxnLst/>
            <a:rect l="l" t="t" r="r" b="b"/>
            <a:pathLst>
              <a:path w="107315" h="109220">
                <a:moveTo>
                  <a:pt x="0" y="0"/>
                </a:moveTo>
                <a:lnTo>
                  <a:pt x="0" y="109157"/>
                </a:lnTo>
                <a:lnTo>
                  <a:pt x="107204" y="538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1599" y="3830030"/>
            <a:ext cx="4128135" cy="1933575"/>
          </a:xfrm>
          <a:custGeom>
            <a:avLst/>
            <a:gdLst/>
            <a:ahLst/>
            <a:cxnLst/>
            <a:rect l="l" t="t" r="r" b="b"/>
            <a:pathLst>
              <a:path w="4128134" h="1933575">
                <a:moveTo>
                  <a:pt x="4127888" y="0"/>
                </a:moveTo>
                <a:lnTo>
                  <a:pt x="3908207" y="18980"/>
                </a:lnTo>
                <a:lnTo>
                  <a:pt x="3691846" y="39704"/>
                </a:lnTo>
                <a:lnTo>
                  <a:pt x="3484272" y="63720"/>
                </a:lnTo>
                <a:lnTo>
                  <a:pt x="3282166" y="89866"/>
                </a:lnTo>
                <a:lnTo>
                  <a:pt x="3084941" y="117756"/>
                </a:lnTo>
                <a:lnTo>
                  <a:pt x="2894942" y="148938"/>
                </a:lnTo>
                <a:lnTo>
                  <a:pt x="2709629" y="180120"/>
                </a:lnTo>
                <a:lnTo>
                  <a:pt x="2531541" y="214595"/>
                </a:lnTo>
                <a:lnTo>
                  <a:pt x="2358531" y="250929"/>
                </a:lnTo>
                <a:lnTo>
                  <a:pt x="2192745" y="289200"/>
                </a:lnTo>
                <a:lnTo>
                  <a:pt x="2031646" y="330299"/>
                </a:lnTo>
                <a:lnTo>
                  <a:pt x="1877967" y="371881"/>
                </a:lnTo>
                <a:lnTo>
                  <a:pt x="1729170" y="417241"/>
                </a:lnTo>
                <a:lnTo>
                  <a:pt x="1587207" y="464014"/>
                </a:lnTo>
                <a:lnTo>
                  <a:pt x="1450517" y="514099"/>
                </a:lnTo>
                <a:lnTo>
                  <a:pt x="1321052" y="564185"/>
                </a:lnTo>
                <a:lnTo>
                  <a:pt x="1198031" y="618066"/>
                </a:lnTo>
                <a:lnTo>
                  <a:pt x="1078915" y="673342"/>
                </a:lnTo>
                <a:lnTo>
                  <a:pt x="968391" y="730516"/>
                </a:lnTo>
                <a:lnTo>
                  <a:pt x="861187" y="789103"/>
                </a:lnTo>
                <a:lnTo>
                  <a:pt x="762672" y="851468"/>
                </a:lnTo>
                <a:lnTo>
                  <a:pt x="667399" y="915730"/>
                </a:lnTo>
                <a:lnTo>
                  <a:pt x="580699" y="981407"/>
                </a:lnTo>
                <a:lnTo>
                  <a:pt x="497806" y="1048981"/>
                </a:lnTo>
                <a:lnTo>
                  <a:pt x="423485" y="1117969"/>
                </a:lnTo>
                <a:lnTo>
                  <a:pt x="352524" y="1190734"/>
                </a:lnTo>
                <a:lnTo>
                  <a:pt x="290583" y="1265378"/>
                </a:lnTo>
                <a:lnTo>
                  <a:pt x="231514" y="1341455"/>
                </a:lnTo>
                <a:lnTo>
                  <a:pt x="181485" y="1419430"/>
                </a:lnTo>
                <a:lnTo>
                  <a:pt x="134815" y="1500697"/>
                </a:lnTo>
                <a:lnTo>
                  <a:pt x="96698" y="1581965"/>
                </a:lnTo>
                <a:lnTo>
                  <a:pt x="61920" y="1667009"/>
                </a:lnTo>
                <a:lnTo>
                  <a:pt x="36203" y="1753486"/>
                </a:lnTo>
                <a:lnTo>
                  <a:pt x="13805" y="1843256"/>
                </a:lnTo>
                <a:lnTo>
                  <a:pt x="0" y="1933510"/>
                </a:lnTo>
              </a:path>
            </a:pathLst>
          </a:custGeom>
          <a:ln w="5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1902" y="2071431"/>
            <a:ext cx="2019935" cy="3692525"/>
          </a:xfrm>
          <a:custGeom>
            <a:avLst/>
            <a:gdLst/>
            <a:ahLst/>
            <a:cxnLst/>
            <a:rect l="l" t="t" r="r" b="b"/>
            <a:pathLst>
              <a:path w="2019935" h="3692525">
                <a:moveTo>
                  <a:pt x="2019890" y="0"/>
                </a:moveTo>
                <a:lnTo>
                  <a:pt x="0" y="3692110"/>
                </a:lnTo>
              </a:path>
            </a:pathLst>
          </a:custGeom>
          <a:ln w="5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5957" y="5148806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942"/>
                </a:lnTo>
              </a:path>
            </a:pathLst>
          </a:custGeom>
          <a:ln w="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3776" y="5148806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942"/>
                </a:lnTo>
              </a:path>
            </a:pathLst>
          </a:custGeom>
          <a:ln w="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1068" y="5148806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942"/>
                </a:lnTo>
              </a:path>
            </a:pathLst>
          </a:custGeom>
          <a:ln w="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8497" y="5148806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942"/>
                </a:lnTo>
              </a:path>
            </a:pathLst>
          </a:custGeom>
          <a:ln w="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4364" y="5148806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942"/>
                </a:lnTo>
              </a:path>
            </a:pathLst>
          </a:custGeom>
          <a:ln w="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91793" y="5148806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942"/>
                </a:lnTo>
              </a:path>
            </a:pathLst>
          </a:custGeom>
          <a:ln w="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19027" y="5148806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942"/>
                </a:lnTo>
              </a:path>
            </a:pathLst>
          </a:custGeom>
          <a:ln w="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93734" y="5232984"/>
            <a:ext cx="12446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Times New Roman"/>
                <a:cs typeface="Times New Roman"/>
              </a:rPr>
              <a:t>5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46456" y="5148806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942"/>
                </a:lnTo>
              </a:path>
            </a:pathLst>
          </a:custGeom>
          <a:ln w="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73889" y="5099636"/>
            <a:ext cx="3380104" cy="73152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538480" algn="l"/>
                <a:tab pos="1065530" algn="l"/>
                <a:tab pos="1592580" algn="l"/>
                <a:tab pos="2120265" algn="l"/>
                <a:tab pos="2647950" algn="l"/>
                <a:tab pos="3173730" algn="l"/>
              </a:tabLst>
            </a:pPr>
            <a:r>
              <a:rPr sz="1550" spc="-15" dirty="0">
                <a:latin typeface="Times New Roman"/>
                <a:cs typeface="Times New Roman"/>
              </a:rPr>
              <a:t>1</a:t>
            </a:r>
            <a:r>
              <a:rPr sz="1550" dirty="0">
                <a:latin typeface="Times New Roman"/>
                <a:cs typeface="Times New Roman"/>
              </a:rPr>
              <a:t>0	</a:t>
            </a:r>
            <a:r>
              <a:rPr sz="1550" spc="-15" dirty="0">
                <a:latin typeface="Times New Roman"/>
                <a:cs typeface="Times New Roman"/>
              </a:rPr>
              <a:t>1</a:t>
            </a:r>
            <a:r>
              <a:rPr sz="1550" dirty="0">
                <a:latin typeface="Times New Roman"/>
                <a:cs typeface="Times New Roman"/>
              </a:rPr>
              <a:t>5	</a:t>
            </a:r>
            <a:r>
              <a:rPr sz="1550" spc="-15" dirty="0">
                <a:latin typeface="Times New Roman"/>
                <a:cs typeface="Times New Roman"/>
              </a:rPr>
              <a:t>2</a:t>
            </a:r>
            <a:r>
              <a:rPr sz="1550" dirty="0">
                <a:latin typeface="Times New Roman"/>
                <a:cs typeface="Times New Roman"/>
              </a:rPr>
              <a:t>0	</a:t>
            </a:r>
            <a:r>
              <a:rPr sz="1550" spc="-15" dirty="0">
                <a:latin typeface="Times New Roman"/>
                <a:cs typeface="Times New Roman"/>
              </a:rPr>
              <a:t>2</a:t>
            </a:r>
            <a:r>
              <a:rPr sz="1550" dirty="0">
                <a:latin typeface="Times New Roman"/>
                <a:cs typeface="Times New Roman"/>
              </a:rPr>
              <a:t>5	</a:t>
            </a:r>
            <a:r>
              <a:rPr sz="1550" spc="-15" dirty="0">
                <a:latin typeface="Times New Roman"/>
                <a:cs typeface="Times New Roman"/>
              </a:rPr>
              <a:t>3</a:t>
            </a:r>
            <a:r>
              <a:rPr sz="1550" dirty="0">
                <a:latin typeface="Times New Roman"/>
                <a:cs typeface="Times New Roman"/>
              </a:rPr>
              <a:t>0	</a:t>
            </a:r>
            <a:r>
              <a:rPr sz="1550" spc="-15" dirty="0">
                <a:latin typeface="Times New Roman"/>
                <a:cs typeface="Times New Roman"/>
              </a:rPr>
              <a:t>3</a:t>
            </a:r>
            <a:r>
              <a:rPr sz="1550" dirty="0">
                <a:latin typeface="Times New Roman"/>
                <a:cs typeface="Times New Roman"/>
              </a:rPr>
              <a:t>5	</a:t>
            </a:r>
            <a:r>
              <a:rPr sz="1550" spc="-15" dirty="0">
                <a:latin typeface="Times New Roman"/>
                <a:cs typeface="Times New Roman"/>
              </a:rPr>
              <a:t>40</a:t>
            </a:r>
            <a:endParaRPr sz="1550">
              <a:latin typeface="Times New Roman"/>
              <a:cs typeface="Times New Roman"/>
            </a:endParaRPr>
          </a:p>
          <a:p>
            <a:pPr marL="1729739">
              <a:lnSpc>
                <a:spcPct val="100000"/>
              </a:lnSpc>
              <a:spcBef>
                <a:spcPts val="919"/>
              </a:spcBef>
            </a:pPr>
            <a:r>
              <a:rPr sz="1550" spc="-10" dirty="0">
                <a:latin typeface="Times New Roman"/>
                <a:cs typeface="Times New Roman"/>
              </a:rPr>
              <a:t>Ukuran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masukan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28606" y="4709388"/>
            <a:ext cx="88265" cy="0"/>
          </a:xfrm>
          <a:custGeom>
            <a:avLst/>
            <a:gdLst/>
            <a:ahLst/>
            <a:cxnLst/>
            <a:rect l="l" t="t" r="r" b="b"/>
            <a:pathLst>
              <a:path w="88264">
                <a:moveTo>
                  <a:pt x="88126" y="0"/>
                </a:moveTo>
                <a:lnTo>
                  <a:pt x="0" y="0"/>
                </a:lnTo>
              </a:path>
            </a:pathLst>
          </a:custGeom>
          <a:ln w="5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8606" y="4181131"/>
            <a:ext cx="88265" cy="0"/>
          </a:xfrm>
          <a:custGeom>
            <a:avLst/>
            <a:gdLst/>
            <a:ahLst/>
            <a:cxnLst/>
            <a:rect l="l" t="t" r="r" b="b"/>
            <a:pathLst>
              <a:path w="88264">
                <a:moveTo>
                  <a:pt x="88126" y="0"/>
                </a:moveTo>
                <a:lnTo>
                  <a:pt x="0" y="0"/>
                </a:lnTo>
              </a:path>
            </a:pathLst>
          </a:custGeom>
          <a:ln w="5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28606" y="3653396"/>
            <a:ext cx="88265" cy="0"/>
          </a:xfrm>
          <a:custGeom>
            <a:avLst/>
            <a:gdLst/>
            <a:ahLst/>
            <a:cxnLst/>
            <a:rect l="l" t="t" r="r" b="b"/>
            <a:pathLst>
              <a:path w="88264">
                <a:moveTo>
                  <a:pt x="88126" y="0"/>
                </a:moveTo>
                <a:lnTo>
                  <a:pt x="0" y="0"/>
                </a:lnTo>
              </a:path>
            </a:pathLst>
          </a:custGeom>
          <a:ln w="5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28606" y="3125622"/>
            <a:ext cx="88265" cy="0"/>
          </a:xfrm>
          <a:custGeom>
            <a:avLst/>
            <a:gdLst/>
            <a:ahLst/>
            <a:cxnLst/>
            <a:rect l="l" t="t" r="r" b="b"/>
            <a:pathLst>
              <a:path w="88264">
                <a:moveTo>
                  <a:pt x="88126" y="0"/>
                </a:moveTo>
                <a:lnTo>
                  <a:pt x="0" y="0"/>
                </a:lnTo>
              </a:path>
            </a:pathLst>
          </a:custGeom>
          <a:ln w="5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28606" y="2597268"/>
            <a:ext cx="88265" cy="0"/>
          </a:xfrm>
          <a:custGeom>
            <a:avLst/>
            <a:gdLst/>
            <a:ahLst/>
            <a:cxnLst/>
            <a:rect l="l" t="t" r="r" b="b"/>
            <a:pathLst>
              <a:path w="88264">
                <a:moveTo>
                  <a:pt x="88126" y="0"/>
                </a:moveTo>
                <a:lnTo>
                  <a:pt x="0" y="0"/>
                </a:lnTo>
              </a:path>
            </a:pathLst>
          </a:custGeom>
          <a:ln w="5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41321" y="4031868"/>
            <a:ext cx="33718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Times New Roman"/>
                <a:cs typeface="Times New Roman"/>
              </a:rPr>
              <a:t>10</a:t>
            </a:r>
            <a:r>
              <a:rPr sz="1500" spc="-7" baseline="27777" dirty="0">
                <a:latin typeface="Times New Roman"/>
                <a:cs typeface="Times New Roman"/>
              </a:rPr>
              <a:t>2</a:t>
            </a:r>
            <a:endParaRPr sz="1500" baseline="2777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41321" y="3504153"/>
            <a:ext cx="33718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Times New Roman"/>
                <a:cs typeface="Times New Roman"/>
              </a:rPr>
              <a:t>10</a:t>
            </a:r>
            <a:r>
              <a:rPr sz="1500" spc="-7" baseline="27777" dirty="0">
                <a:latin typeface="Times New Roman"/>
                <a:cs typeface="Times New Roman"/>
              </a:rPr>
              <a:t>3</a:t>
            </a:r>
            <a:endParaRPr sz="1500" baseline="2777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41321" y="3019376"/>
            <a:ext cx="33718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Times New Roman"/>
                <a:cs typeface="Times New Roman"/>
              </a:rPr>
              <a:t>10</a:t>
            </a:r>
            <a:r>
              <a:rPr sz="1500" spc="-7" baseline="27777" dirty="0">
                <a:latin typeface="Times New Roman"/>
                <a:cs typeface="Times New Roman"/>
              </a:rPr>
              <a:t>4</a:t>
            </a:r>
            <a:endParaRPr sz="1500" baseline="27777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41321" y="2492958"/>
            <a:ext cx="33718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Times New Roman"/>
                <a:cs typeface="Times New Roman"/>
              </a:rPr>
              <a:t>10</a:t>
            </a:r>
            <a:r>
              <a:rPr sz="1500" spc="-7" baseline="27777" dirty="0">
                <a:latin typeface="Times New Roman"/>
                <a:cs typeface="Times New Roman"/>
              </a:rPr>
              <a:t>5</a:t>
            </a:r>
            <a:endParaRPr sz="1500" baseline="27777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42935" y="4558247"/>
            <a:ext cx="219075" cy="656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15" dirty="0">
                <a:latin typeface="Times New Roman"/>
                <a:cs typeface="Times New Roman"/>
              </a:rPr>
              <a:t>10</a:t>
            </a:r>
            <a:endParaRPr sz="155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1260"/>
              </a:spcBef>
            </a:pPr>
            <a:r>
              <a:rPr sz="155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96248" y="4972559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197224" y="0"/>
                </a:moveTo>
                <a:lnTo>
                  <a:pt x="0" y="197048"/>
                </a:lnTo>
              </a:path>
            </a:pathLst>
          </a:custGeom>
          <a:ln w="5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8606" y="5121400"/>
            <a:ext cx="116205" cy="114935"/>
          </a:xfrm>
          <a:custGeom>
            <a:avLst/>
            <a:gdLst/>
            <a:ahLst/>
            <a:cxnLst/>
            <a:rect l="l" t="t" r="r" b="b"/>
            <a:pathLst>
              <a:path w="116205" h="114935">
                <a:moveTo>
                  <a:pt x="38097" y="0"/>
                </a:moveTo>
                <a:lnTo>
                  <a:pt x="0" y="114347"/>
                </a:lnTo>
                <a:lnTo>
                  <a:pt x="115757" y="76076"/>
                </a:lnTo>
                <a:lnTo>
                  <a:pt x="380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44043" y="4691479"/>
            <a:ext cx="56070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Times New Roman"/>
                <a:cs typeface="Times New Roman"/>
              </a:rPr>
              <a:t>1</a:t>
            </a:r>
            <a:r>
              <a:rPr sz="1550" spc="-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detik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11179" y="4031872"/>
            <a:ext cx="927735" cy="391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100"/>
              </a:lnSpc>
              <a:spcBef>
                <a:spcPts val="120"/>
              </a:spcBef>
              <a:tabLst>
                <a:tab pos="297815" algn="l"/>
              </a:tabLst>
            </a:pPr>
            <a:r>
              <a:rPr sz="1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  <a:p>
            <a:pPr marL="325120">
              <a:lnSpc>
                <a:spcPts val="1760"/>
              </a:lnSpc>
            </a:pPr>
            <a:r>
              <a:rPr sz="1550" dirty="0">
                <a:latin typeface="Times New Roman"/>
                <a:cs typeface="Times New Roman"/>
              </a:rPr>
              <a:t>1</a:t>
            </a:r>
            <a:r>
              <a:rPr sz="1550" spc="-1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menit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28606" y="4214191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078" y="0"/>
                </a:moveTo>
                <a:lnTo>
                  <a:pt x="0" y="55295"/>
                </a:lnTo>
                <a:lnTo>
                  <a:pt x="109078" y="109157"/>
                </a:lnTo>
                <a:lnTo>
                  <a:pt x="109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511179" y="3020755"/>
            <a:ext cx="808990" cy="392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105"/>
              </a:lnSpc>
              <a:spcBef>
                <a:spcPts val="120"/>
              </a:spcBef>
              <a:tabLst>
                <a:tab pos="297815" algn="l"/>
              </a:tabLst>
            </a:pPr>
            <a:r>
              <a:rPr sz="1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  <a:p>
            <a:pPr marL="356235">
              <a:lnSpc>
                <a:spcPts val="1764"/>
              </a:lnSpc>
            </a:pPr>
            <a:r>
              <a:rPr sz="1550" dirty="0">
                <a:latin typeface="Times New Roman"/>
                <a:cs typeface="Times New Roman"/>
              </a:rPr>
              <a:t>1</a:t>
            </a:r>
            <a:r>
              <a:rPr sz="1550" spc="-9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jam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28606" y="3248414"/>
            <a:ext cx="109220" cy="107314"/>
          </a:xfrm>
          <a:custGeom>
            <a:avLst/>
            <a:gdLst/>
            <a:ahLst/>
            <a:cxnLst/>
            <a:rect l="l" t="t" r="r" b="b"/>
            <a:pathLst>
              <a:path w="109219" h="107314">
                <a:moveTo>
                  <a:pt x="109078" y="0"/>
                </a:moveTo>
                <a:lnTo>
                  <a:pt x="0" y="53455"/>
                </a:lnTo>
                <a:lnTo>
                  <a:pt x="109078" y="107297"/>
                </a:lnTo>
                <a:lnTo>
                  <a:pt x="109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849877" y="2492958"/>
            <a:ext cx="47498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Times New Roman"/>
                <a:cs typeface="Times New Roman"/>
              </a:rPr>
              <a:t>1</a:t>
            </a:r>
            <a:r>
              <a:rPr sz="1550" spc="-9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hari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23879" y="2597268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>
                <a:moveTo>
                  <a:pt x="257719" y="0"/>
                </a:moveTo>
                <a:lnTo>
                  <a:pt x="0" y="0"/>
                </a:lnTo>
              </a:path>
            </a:pathLst>
          </a:custGeom>
          <a:ln w="5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28606" y="2543812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109078" y="0"/>
                </a:moveTo>
                <a:lnTo>
                  <a:pt x="0" y="53455"/>
                </a:lnTo>
                <a:lnTo>
                  <a:pt x="109078" y="108847"/>
                </a:lnTo>
                <a:lnTo>
                  <a:pt x="109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728525" y="2488246"/>
            <a:ext cx="243840" cy="25057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95"/>
              </a:lnSpc>
            </a:pPr>
            <a:r>
              <a:rPr sz="1550" spc="-10" dirty="0">
                <a:latin typeface="Times New Roman"/>
                <a:cs typeface="Times New Roman"/>
              </a:rPr>
              <a:t>Waktu komputasi (dalam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detik)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97971" y="5505141"/>
            <a:ext cx="38036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325" spc="-7" baseline="-17921" dirty="0">
                <a:latin typeface="Times New Roman"/>
                <a:cs typeface="Times New Roman"/>
              </a:rPr>
              <a:t>10</a:t>
            </a:r>
            <a:r>
              <a:rPr sz="1000" spc="-5" dirty="0">
                <a:latin typeface="Times New Roman"/>
                <a:cs typeface="Times New Roman"/>
              </a:rPr>
              <a:t>-1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28606" y="5763541"/>
            <a:ext cx="88265" cy="0"/>
          </a:xfrm>
          <a:custGeom>
            <a:avLst/>
            <a:gdLst/>
            <a:ahLst/>
            <a:cxnLst/>
            <a:rect l="l" t="t" r="r" b="b"/>
            <a:pathLst>
              <a:path w="88264">
                <a:moveTo>
                  <a:pt x="0" y="0"/>
                </a:moveTo>
                <a:lnTo>
                  <a:pt x="88126" y="0"/>
                </a:lnTo>
              </a:path>
            </a:pathLst>
          </a:custGeom>
          <a:ln w="5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652319" y="2077518"/>
            <a:ext cx="73914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Times New Roman"/>
                <a:cs typeface="Times New Roman"/>
              </a:rPr>
              <a:t>10</a:t>
            </a:r>
            <a:r>
              <a:rPr sz="1500" baseline="27777" dirty="0">
                <a:latin typeface="Times New Roman"/>
                <a:cs typeface="Times New Roman"/>
              </a:rPr>
              <a:t>-4 </a:t>
            </a:r>
            <a:r>
              <a:rPr sz="1550" dirty="0">
                <a:latin typeface="Times New Roman"/>
                <a:cs typeface="Times New Roman"/>
              </a:rPr>
              <a:t>x</a:t>
            </a:r>
            <a:r>
              <a:rPr sz="1550" spc="-2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2</a:t>
            </a:r>
            <a:r>
              <a:rPr sz="1500" i="1" spc="15" baseline="27777" dirty="0">
                <a:latin typeface="Times New Roman"/>
                <a:cs typeface="Times New Roman"/>
              </a:rPr>
              <a:t>n</a:t>
            </a:r>
            <a:endParaRPr sz="1500" baseline="27777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71902" y="4795847"/>
            <a:ext cx="3425825" cy="967740"/>
          </a:xfrm>
          <a:custGeom>
            <a:avLst/>
            <a:gdLst/>
            <a:ahLst/>
            <a:cxnLst/>
            <a:rect l="l" t="t" r="r" b="b"/>
            <a:pathLst>
              <a:path w="3425825" h="967739">
                <a:moveTo>
                  <a:pt x="3425652" y="0"/>
                </a:moveTo>
                <a:lnTo>
                  <a:pt x="3216516" y="33080"/>
                </a:lnTo>
                <a:lnTo>
                  <a:pt x="3012066" y="64262"/>
                </a:lnTo>
                <a:lnTo>
                  <a:pt x="2813475" y="96858"/>
                </a:lnTo>
                <a:lnTo>
                  <a:pt x="2621523" y="129938"/>
                </a:lnTo>
                <a:lnTo>
                  <a:pt x="2436600" y="162554"/>
                </a:lnTo>
                <a:lnTo>
                  <a:pt x="2256560" y="197513"/>
                </a:lnTo>
                <a:lnTo>
                  <a:pt x="2081791" y="232007"/>
                </a:lnTo>
                <a:lnTo>
                  <a:pt x="1916006" y="268380"/>
                </a:lnTo>
                <a:lnTo>
                  <a:pt x="1753540" y="304772"/>
                </a:lnTo>
                <a:lnTo>
                  <a:pt x="1597713" y="341145"/>
                </a:lnTo>
                <a:lnTo>
                  <a:pt x="1449111" y="378951"/>
                </a:lnTo>
                <a:lnTo>
                  <a:pt x="1305196" y="417221"/>
                </a:lnTo>
                <a:lnTo>
                  <a:pt x="1169091" y="455028"/>
                </a:lnTo>
                <a:lnTo>
                  <a:pt x="1037478" y="495196"/>
                </a:lnTo>
                <a:lnTo>
                  <a:pt x="912700" y="534881"/>
                </a:lnTo>
                <a:lnTo>
                  <a:pt x="793584" y="574566"/>
                </a:lnTo>
                <a:lnTo>
                  <a:pt x="681303" y="616149"/>
                </a:lnTo>
                <a:lnTo>
                  <a:pt x="575856" y="657731"/>
                </a:lnTo>
                <a:lnTo>
                  <a:pt x="475486" y="701193"/>
                </a:lnTo>
                <a:lnTo>
                  <a:pt x="380194" y="744189"/>
                </a:lnTo>
                <a:lnTo>
                  <a:pt x="291931" y="787670"/>
                </a:lnTo>
                <a:lnTo>
                  <a:pt x="209136" y="830667"/>
                </a:lnTo>
                <a:lnTo>
                  <a:pt x="132980" y="876026"/>
                </a:lnTo>
                <a:lnTo>
                  <a:pt x="63853" y="922800"/>
                </a:lnTo>
                <a:lnTo>
                  <a:pt x="0" y="967694"/>
                </a:lnTo>
              </a:path>
            </a:pathLst>
          </a:custGeom>
          <a:ln w="5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036210" y="4538860"/>
            <a:ext cx="73850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Times New Roman"/>
                <a:cs typeface="Times New Roman"/>
              </a:rPr>
              <a:t>10</a:t>
            </a:r>
            <a:r>
              <a:rPr sz="1500" baseline="27777" dirty="0">
                <a:latin typeface="Times New Roman"/>
                <a:cs typeface="Times New Roman"/>
              </a:rPr>
              <a:t>-6 </a:t>
            </a:r>
            <a:r>
              <a:rPr sz="1550" dirty="0">
                <a:latin typeface="Times New Roman"/>
                <a:cs typeface="Times New Roman"/>
              </a:rPr>
              <a:t>x</a:t>
            </a:r>
            <a:r>
              <a:rPr sz="1550" spc="-210" dirty="0">
                <a:latin typeface="Times New Roman"/>
                <a:cs typeface="Times New Roman"/>
              </a:rPr>
              <a:t> </a:t>
            </a:r>
            <a:r>
              <a:rPr sz="1550" i="1" spc="5" dirty="0">
                <a:latin typeface="Times New Roman"/>
                <a:cs typeface="Times New Roman"/>
              </a:rPr>
              <a:t>n</a:t>
            </a:r>
            <a:r>
              <a:rPr sz="1500" spc="7" baseline="27777" dirty="0">
                <a:latin typeface="Times New Roman"/>
                <a:cs typeface="Times New Roman"/>
              </a:rPr>
              <a:t>3</a:t>
            </a:r>
            <a:endParaRPr sz="1500" baseline="27777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274099" y="2071431"/>
            <a:ext cx="1933575" cy="3692525"/>
          </a:xfrm>
          <a:custGeom>
            <a:avLst/>
            <a:gdLst/>
            <a:ahLst/>
            <a:cxnLst/>
            <a:rect l="l" t="t" r="r" b="b"/>
            <a:pathLst>
              <a:path w="1933575" h="3692525">
                <a:moveTo>
                  <a:pt x="1933190" y="0"/>
                </a:moveTo>
                <a:lnTo>
                  <a:pt x="0" y="3692110"/>
                </a:lnTo>
              </a:path>
            </a:pathLst>
          </a:custGeom>
          <a:ln w="5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940917" y="2484436"/>
            <a:ext cx="73850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Times New Roman"/>
                <a:cs typeface="Times New Roman"/>
              </a:rPr>
              <a:t>10</a:t>
            </a:r>
            <a:r>
              <a:rPr sz="1500" baseline="27777" dirty="0">
                <a:latin typeface="Times New Roman"/>
                <a:cs typeface="Times New Roman"/>
              </a:rPr>
              <a:t>-6 </a:t>
            </a:r>
            <a:r>
              <a:rPr sz="1550" dirty="0">
                <a:latin typeface="Times New Roman"/>
                <a:cs typeface="Times New Roman"/>
              </a:rPr>
              <a:t>x</a:t>
            </a:r>
            <a:r>
              <a:rPr sz="1550" spc="-2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2</a:t>
            </a:r>
            <a:r>
              <a:rPr sz="1500" i="1" spc="7" baseline="27777" dirty="0">
                <a:latin typeface="Times New Roman"/>
                <a:cs typeface="Times New Roman"/>
              </a:rPr>
              <a:t>n</a:t>
            </a:r>
            <a:endParaRPr sz="1500" baseline="27777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08091" y="3540564"/>
            <a:ext cx="73723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Times New Roman"/>
                <a:cs typeface="Times New Roman"/>
              </a:rPr>
              <a:t>10</a:t>
            </a:r>
            <a:r>
              <a:rPr sz="1500" spc="-7" baseline="27777" dirty="0">
                <a:latin typeface="Times New Roman"/>
                <a:cs typeface="Times New Roman"/>
              </a:rPr>
              <a:t>-4 </a:t>
            </a:r>
            <a:r>
              <a:rPr sz="1550" dirty="0">
                <a:latin typeface="Times New Roman"/>
                <a:cs typeface="Times New Roman"/>
              </a:rPr>
              <a:t>x</a:t>
            </a:r>
            <a:r>
              <a:rPr sz="1550" spc="-175" dirty="0">
                <a:latin typeface="Times New Roman"/>
                <a:cs typeface="Times New Roman"/>
              </a:rPr>
              <a:t> </a:t>
            </a:r>
            <a:r>
              <a:rPr sz="1550" i="1" spc="-5" dirty="0">
                <a:latin typeface="Times New Roman"/>
                <a:cs typeface="Times New Roman"/>
              </a:rPr>
              <a:t>n</a:t>
            </a:r>
            <a:r>
              <a:rPr sz="1500" spc="-7" baseline="27777" dirty="0">
                <a:latin typeface="Times New Roman"/>
                <a:cs typeface="Times New Roman"/>
              </a:rPr>
              <a:t>3</a:t>
            </a:r>
            <a:endParaRPr sz="1500" baseline="2777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2944</Words>
  <Application>Microsoft Office PowerPoint</Application>
  <PresentationFormat>On-screen Show (4:3)</PresentationFormat>
  <Paragraphs>381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Courier New</vt:lpstr>
      <vt:lpstr>Franklin Gothic Book</vt:lpstr>
      <vt:lpstr>Perpetua</vt:lpstr>
      <vt:lpstr>Symbol</vt:lpstr>
      <vt:lpstr>Times New Roman</vt:lpstr>
      <vt:lpstr>Wingdings</vt:lpstr>
      <vt:lpstr>Wingdings 2</vt:lpstr>
      <vt:lpstr>Office Theme</vt:lpstr>
      <vt:lpstr>Kompleksitas Algoritma</vt:lpstr>
      <vt:lpstr>Algoritma</vt:lpstr>
      <vt:lpstr>Kompleksitas Waktu Asimptotik</vt:lpstr>
      <vt:lpstr>PowerPoint Presentation</vt:lpstr>
      <vt:lpstr>Efisiensi Algoritma</vt:lpstr>
      <vt:lpstr>Kebutuhan waktu dan ruang</vt:lpstr>
      <vt:lpstr>Mengapa kita perlu algoritma yang  efisien?</vt:lpstr>
      <vt:lpstr>Jika kita punya algoritma yang lebih  baik?</vt:lpstr>
      <vt:lpstr>See the difference!!</vt:lpstr>
      <vt:lpstr>Model Perhitungan Kebutuhan Waktu</vt:lpstr>
      <vt:lpstr>Model Abstrak</vt:lpstr>
      <vt:lpstr>PowerPoint Presentation</vt:lpstr>
      <vt:lpstr>PowerPoint Presentation</vt:lpstr>
      <vt:lpstr>Kompleksitas Waktu</vt:lpstr>
      <vt:lpstr>Contoh operasi khas di dalam algoritma</vt:lpstr>
      <vt:lpstr>PowerPoint Presentation</vt:lpstr>
      <vt:lpstr>Contoh 2. Algoritma untuk mencari elemen terbesar di dalam sebuah  larik (array) yang berukuran n elemen.</vt:lpstr>
      <vt:lpstr>PowerPoint Presentation</vt:lpstr>
      <vt:lpstr>Contoh 3. Algoritma sequential search.</vt:lpstr>
      <vt:lpstr>Contoh 4. Algoritma pencarian biner (bynary search).</vt:lpstr>
      <vt:lpstr>Contoh 5. Algoritma pengurutan seleksi (selection sort).</vt:lpstr>
      <vt:lpstr>pelaksanaan</vt:lpstr>
      <vt:lpstr>Kompleksitas Waktu Asimptotik</vt:lpstr>
      <vt:lpstr>PowerPoint Presentation</vt:lpstr>
      <vt:lpstr>Cf(n)</vt:lpstr>
      <vt:lpstr>PowerPoint Presentation</vt:lpstr>
      <vt:lpstr>PowerPoint Presentation</vt:lpstr>
      <vt:lpstr>Pengelompokan Algoritma Berdasarkan Notasi O-Besar</vt:lpstr>
      <vt:lpstr>PowerPoint Presentation</vt:lpstr>
      <vt:lpstr>O(n)</vt:lpstr>
      <vt:lpstr>PowerPoint Presentation</vt:lpstr>
      <vt:lpstr>O(n2)</vt:lpstr>
      <vt:lpstr>O(n3)</vt:lpstr>
      <vt:lpstr>O(2n)</vt:lpstr>
      <vt:lpstr>O(n!)</vt:lpstr>
      <vt:lpstr>PowerPoint Presentation</vt:lpstr>
      <vt:lpstr>PowerPoint Presentation</vt:lpstr>
      <vt:lpstr>888</vt:lpstr>
      <vt:lpstr>Kegunaan Notasi Big-Oh</vt:lpstr>
      <vt:lpstr>Referensi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 Kompleksitas Algoritma</dc:title>
  <dc:creator>difla</dc:creator>
  <cp:lastModifiedBy>Anugrayani Bustamin</cp:lastModifiedBy>
  <cp:revision>14</cp:revision>
  <dcterms:created xsi:type="dcterms:W3CDTF">2019-03-10T12:27:59Z</dcterms:created>
  <dcterms:modified xsi:type="dcterms:W3CDTF">2022-04-01T02:17:24Z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2019-03-10T00:00:00Z</vt:filetime>
  </property>
</Properties>
</file>