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311" r:id="rId4"/>
    <p:sldId id="308" r:id="rId5"/>
    <p:sldId id="309" r:id="rId6"/>
    <p:sldId id="299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NI AMIRUDDIN" initials="AA" lastIdx="2" clrIdx="0">
    <p:extLst>
      <p:ext uri="{19B8F6BF-5375-455C-9EA6-DF929625EA0E}">
        <p15:presenceInfo xmlns:p15="http://schemas.microsoft.com/office/powerpoint/2012/main" userId="AFNI AMIRUDD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D05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5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126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791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17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4296000" y="4449540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995856" y="0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5388864" y="133279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6000" y="4573651"/>
            <a:ext cx="3360000" cy="2284349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0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0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39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28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62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9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29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7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ED02-9411-4034-B416-2876C5AE7723}" type="datetimeFigureOut">
              <a:rPr lang="id-ID" smtClean="0"/>
              <a:t>29/05/2024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7856-75A3-4AB4-BEDD-9547ECE1F4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5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20">
            <a:hlinkClick r:id="" action="ppaction://noaction"/>
          </p:cNvPr>
          <p:cNvSpPr/>
          <p:nvPr/>
        </p:nvSpPr>
        <p:spPr>
          <a:xfrm rot="10800000">
            <a:off x="-125263" y="-75285"/>
            <a:ext cx="12425821" cy="7929104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tx1">
              <a:lumMod val="95000"/>
              <a:lumOff val="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6304" y="3722491"/>
            <a:ext cx="67522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 E H :</a:t>
            </a:r>
          </a:p>
          <a:p>
            <a:pPr algn="ctr"/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H. ANDI SAMSU ALAM, M.Si</a:t>
            </a:r>
          </a:p>
          <a:p>
            <a:pPr algn="ctr"/>
            <a:r>
              <a:rPr lang="id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AFNI AMIRUDDIN, S.IP, M.AP</a:t>
            </a:r>
          </a:p>
          <a:p>
            <a:pPr algn="ctr"/>
            <a:endParaRPr lang="id-ID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66840" y="1098765"/>
            <a:ext cx="9412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id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47162" y="3334152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/>
          <p:cNvSpPr txBox="1">
            <a:spLocks/>
          </p:cNvSpPr>
          <p:nvPr/>
        </p:nvSpPr>
        <p:spPr>
          <a:xfrm>
            <a:off x="14515" y="98073"/>
            <a:ext cx="6881957" cy="1588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89" y="1944545"/>
            <a:ext cx="951321" cy="11842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2389103" y="168510"/>
            <a:ext cx="739708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 KULIAH </a:t>
            </a:r>
          </a:p>
          <a:p>
            <a:pPr algn="ctr"/>
            <a:r>
              <a:rPr lang="id-ID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 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PANCASILA</a:t>
            </a:r>
            <a:endParaRPr lang="id-I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4344" y="5808886"/>
            <a:ext cx="663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HASANUDDIN</a:t>
            </a: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MAKASSAR</a:t>
            </a: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2019-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d-ID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6183"/>
            <a:ext cx="12192000" cy="1623425"/>
          </a:xfrm>
          <a:solidFill>
            <a:srgbClr val="D0514E"/>
          </a:solidFill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PEKAN XVI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UJIAN AKHIR SEMESTER</a:t>
            </a:r>
            <a:endParaRPr lang="id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4620" y="913917"/>
            <a:ext cx="4339136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1. </a:t>
            </a:r>
            <a:r>
              <a:rPr lang="en-US" sz="36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Politik</a:t>
            </a:r>
            <a:r>
              <a:rPr lang="en-US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2024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2581" y="1040362"/>
            <a:ext cx="39194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Dinasti</a:t>
            </a:r>
            <a:r>
              <a:rPr lang="en-US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Politik</a:t>
            </a:r>
            <a:endParaRPr lang="en-US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10186" y="4406084"/>
            <a:ext cx="3177321" cy="109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+mj-lt"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3. Etika </a:t>
            </a:r>
            <a:r>
              <a:rPr lang="en-US" sz="36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Pemilu</a:t>
            </a:r>
            <a:endParaRPr lang="en-US" sz="3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72617" y="4681735"/>
            <a:ext cx="3309197" cy="97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+mj-lt"/>
              <a:buNone/>
              <a:tabLst/>
              <a:defRPr/>
            </a:pP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4. </a:t>
            </a:r>
            <a:r>
              <a:rPr lang="en-US" sz="3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Politik</a:t>
            </a:r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Kepemimpinan</a:t>
            </a: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949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PILIH SALAH SATU </a:t>
            </a:r>
            <a:r>
              <a:rPr lang="en-US" sz="5400" dirty="0">
                <a:solidFill>
                  <a:srgbClr val="FF0000"/>
                </a:solidFill>
              </a:rPr>
              <a:t>:</a:t>
            </a:r>
            <a:endParaRPr lang="en-US" sz="5400" dirty="0"/>
          </a:p>
        </p:txBody>
      </p:sp>
      <p:pic>
        <p:nvPicPr>
          <p:cNvPr id="2" name="Picture 2" descr="Begini Mekanisme Pengundian Nomor Urut Capres-Cawapres - Nasional">
            <a:extLst>
              <a:ext uri="{FF2B5EF4-FFF2-40B4-BE49-F238E27FC236}">
                <a16:creationId xmlns:a16="http://schemas.microsoft.com/office/drawing/2014/main" id="{66334E9C-73A2-4A15-A411-E0CBEDDF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37" y="1533198"/>
            <a:ext cx="3304099" cy="18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33054-49C7-4339-AFDA-CF153D9E4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936" y="1719895"/>
            <a:ext cx="3548638" cy="1996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898D53-1202-402B-B965-BE9B5777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188" y="3372750"/>
            <a:ext cx="3258792" cy="217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A030-1D91-4E03-92BF-E728E4E55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980" y="3497795"/>
            <a:ext cx="3106118" cy="24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1648460" y="124460"/>
            <a:ext cx="8897620" cy="6611620"/>
            <a:chOff x="124460" y="124460"/>
            <a:chExt cx="8897620" cy="6611620"/>
          </a:xfrm>
        </p:grpSpPr>
        <p:sp>
          <p:nvSpPr>
            <p:cNvPr id="4" name="object 3"/>
            <p:cNvSpPr/>
            <p:nvPr/>
          </p:nvSpPr>
          <p:spPr>
            <a:xfrm>
              <a:off x="153670" y="153670"/>
              <a:ext cx="8839200" cy="6553200"/>
            </a:xfrm>
            <a:custGeom>
              <a:avLst/>
              <a:gdLst/>
              <a:ahLst/>
              <a:cxnLst/>
              <a:rect l="l" t="t" r="r" b="b"/>
              <a:pathLst>
                <a:path w="8839200" h="6553200">
                  <a:moveTo>
                    <a:pt x="8839200" y="0"/>
                  </a:moveTo>
                  <a:lnTo>
                    <a:pt x="0" y="0"/>
                  </a:lnTo>
                  <a:lnTo>
                    <a:pt x="0" y="6553200"/>
                  </a:lnTo>
                  <a:lnTo>
                    <a:pt x="8839200" y="65532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ECF6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153670" y="153670"/>
              <a:ext cx="8839200" cy="6553200"/>
            </a:xfrm>
            <a:custGeom>
              <a:avLst/>
              <a:gdLst/>
              <a:ahLst/>
              <a:cxnLst/>
              <a:rect l="l" t="t" r="r" b="b"/>
              <a:pathLst>
                <a:path w="8839200" h="6553200">
                  <a:moveTo>
                    <a:pt x="0" y="6553200"/>
                  </a:moveTo>
                  <a:lnTo>
                    <a:pt x="8839200" y="65532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6553200"/>
                  </a:lnTo>
                  <a:close/>
                </a:path>
              </a:pathLst>
            </a:custGeom>
            <a:ln w="5841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1987232" y="146412"/>
            <a:ext cx="6057900" cy="150861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28600" marR="31115"/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SYARAT TUGAS</a:t>
            </a:r>
            <a:b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“Paper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INDVIDU (Literature Review)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d-ID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987232" y="1288165"/>
            <a:ext cx="8397739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31115"/>
            <a:r>
              <a:rPr lang="en-US" sz="2800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id-ID" sz="2800" b="1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342900" marR="31115" indent="-342900" algn="just">
              <a:buFont typeface="Tahoma" panose="020B0604030504040204" pitchFamily="34" charset="0"/>
              <a:buChar char="•"/>
              <a:tabLst>
                <a:tab pos="457200" algn="l"/>
              </a:tabLst>
            </a:pP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 (</a:t>
            </a:r>
            <a:r>
              <a:rPr lang="en-US" sz="2800" dirty="0" err="1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Pendahuluan, 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&amp; 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b="1" i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Daftar Pustaka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31115" indent="-342900" algn="just">
              <a:buFont typeface="Tahoma" panose="020B0604030504040204" pitchFamily="34" charset="0"/>
              <a:buChar char="•"/>
              <a:tabLst>
                <a:tab pos="457200" algn="l"/>
              </a:tabLst>
            </a:pP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 lingkup Pembahasan sesuai dengan sasaran tugas dan kasus yang ditetapkan.</a:t>
            </a:r>
            <a:endParaRPr lang="en-U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1115" indent="-342900" algn="just">
              <a:buFont typeface="Tahoma" panose="020B0604030504040204" pitchFamily="34" charset="0"/>
              <a:buChar char="•"/>
              <a:tabLst>
                <a:tab pos="457200" algn="l"/>
              </a:tabLst>
            </a:pPr>
            <a:r>
              <a:rPr lang="en-US" sz="2800" dirty="0" err="1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Sertakan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Arial Narrow" panose="020B0606020202030204" pitchFamily="34" charset="0"/>
              </a:rPr>
              <a:t>Footnote</a:t>
            </a:r>
            <a:endParaRPr lang="id-ID" sz="2800" b="1" i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1115" indent="-342900" algn="just">
              <a:buFont typeface="Tahoma" panose="020B060403050404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diketik komputer (</a:t>
            </a:r>
            <a:r>
              <a:rPr lang="id-ID" sz="2800" i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Office Word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pada kertas ukuran A4, huruf Arial 12, spasi 2, 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id-ID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dikumpul dalam bentuk 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 Copy </a:t>
            </a:r>
          </a:p>
          <a:p>
            <a:pPr marL="457200" marR="31115" indent="-457200" algn="just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800" dirty="0" err="1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kirim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sz="2800" dirty="0" err="1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Gform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31115" indent="-457200" algn="just"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Deadline 04 </a:t>
            </a:r>
            <a:r>
              <a:rPr lang="en-US" sz="2800" dirty="0" err="1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US" sz="28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  <a:p>
            <a:pPr marL="742950" marR="31115" lvl="1" indent="-285750" algn="just">
              <a:buFont typeface="Tahoma" panose="020B0604030504040204" pitchFamily="34" charset="0"/>
              <a:buChar char="–"/>
              <a:tabLst>
                <a:tab pos="914400" algn="l"/>
              </a:tabLst>
            </a:pPr>
            <a:endParaRPr lang="id-ID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1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2029459" y="962660"/>
            <a:ext cx="8211820" cy="5544820"/>
            <a:chOff x="505459" y="962660"/>
            <a:chExt cx="8211820" cy="5544820"/>
          </a:xfrm>
        </p:grpSpPr>
        <p:sp>
          <p:nvSpPr>
            <p:cNvPr id="4" name="object 3"/>
            <p:cNvSpPr/>
            <p:nvPr/>
          </p:nvSpPr>
          <p:spPr>
            <a:xfrm>
              <a:off x="534669" y="991870"/>
              <a:ext cx="8153400" cy="5486400"/>
            </a:xfrm>
            <a:custGeom>
              <a:avLst/>
              <a:gdLst/>
              <a:ahLst/>
              <a:cxnLst/>
              <a:rect l="l" t="t" r="r" b="b"/>
              <a:pathLst>
                <a:path w="8153400" h="5486400">
                  <a:moveTo>
                    <a:pt x="81534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8153400" y="54864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534669" y="991870"/>
              <a:ext cx="8153400" cy="5486400"/>
            </a:xfrm>
            <a:custGeom>
              <a:avLst/>
              <a:gdLst/>
              <a:ahLst/>
              <a:cxnLst/>
              <a:rect l="l" t="t" r="r" b="b"/>
              <a:pathLst>
                <a:path w="8153400" h="5486400">
                  <a:moveTo>
                    <a:pt x="0" y="5486400"/>
                  </a:moveTo>
                  <a:lnTo>
                    <a:pt x="8153400" y="54864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ln w="5841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2248218" y="1469893"/>
            <a:ext cx="592511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solidFill>
                  <a:srgbClr val="FF0000"/>
                </a:solidFill>
              </a:rPr>
              <a:t>INDIKATOR</a:t>
            </a:r>
            <a:r>
              <a:rPr b="1" spc="-105" dirty="0">
                <a:solidFill>
                  <a:srgbClr val="FF0000"/>
                </a:solidFill>
              </a:rPr>
              <a:t> </a:t>
            </a:r>
            <a:r>
              <a:rPr b="1" spc="-80" dirty="0">
                <a:solidFill>
                  <a:srgbClr val="FF0000"/>
                </a:solidFill>
              </a:rPr>
              <a:t>PENILAIAN</a:t>
            </a:r>
          </a:p>
        </p:txBody>
      </p:sp>
      <p:grpSp>
        <p:nvGrpSpPr>
          <p:cNvPr id="7" name="object 6"/>
          <p:cNvGrpSpPr/>
          <p:nvPr/>
        </p:nvGrpSpPr>
        <p:grpSpPr>
          <a:xfrm>
            <a:off x="4102100" y="292101"/>
            <a:ext cx="3837940" cy="480059"/>
            <a:chOff x="2578100" y="292100"/>
            <a:chExt cx="3837940" cy="480059"/>
          </a:xfrm>
        </p:grpSpPr>
        <p:sp>
          <p:nvSpPr>
            <p:cNvPr id="8" name="object 7"/>
            <p:cNvSpPr/>
            <p:nvPr/>
          </p:nvSpPr>
          <p:spPr>
            <a:xfrm>
              <a:off x="2592070" y="306070"/>
              <a:ext cx="3810000" cy="452120"/>
            </a:xfrm>
            <a:custGeom>
              <a:avLst/>
              <a:gdLst/>
              <a:ahLst/>
              <a:cxnLst/>
              <a:rect l="l" t="t" r="r" b="b"/>
              <a:pathLst>
                <a:path w="3810000" h="452120">
                  <a:moveTo>
                    <a:pt x="2829306" y="0"/>
                  </a:moveTo>
                  <a:lnTo>
                    <a:pt x="980694" y="0"/>
                  </a:lnTo>
                  <a:lnTo>
                    <a:pt x="980694" y="195452"/>
                  </a:lnTo>
                  <a:lnTo>
                    <a:pt x="0" y="195452"/>
                  </a:lnTo>
                  <a:lnTo>
                    <a:pt x="1905000" y="452119"/>
                  </a:lnTo>
                  <a:lnTo>
                    <a:pt x="3810000" y="195452"/>
                  </a:lnTo>
                  <a:lnTo>
                    <a:pt x="2829306" y="195452"/>
                  </a:lnTo>
                  <a:lnTo>
                    <a:pt x="282930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592070" y="306070"/>
              <a:ext cx="3810000" cy="452120"/>
            </a:xfrm>
            <a:custGeom>
              <a:avLst/>
              <a:gdLst/>
              <a:ahLst/>
              <a:cxnLst/>
              <a:rect l="l" t="t" r="r" b="b"/>
              <a:pathLst>
                <a:path w="3810000" h="452120">
                  <a:moveTo>
                    <a:pt x="2829306" y="0"/>
                  </a:moveTo>
                  <a:lnTo>
                    <a:pt x="2829306" y="195452"/>
                  </a:lnTo>
                  <a:lnTo>
                    <a:pt x="3810000" y="195452"/>
                  </a:lnTo>
                  <a:lnTo>
                    <a:pt x="1905000" y="452119"/>
                  </a:lnTo>
                  <a:lnTo>
                    <a:pt x="0" y="195452"/>
                  </a:lnTo>
                  <a:lnTo>
                    <a:pt x="980694" y="195452"/>
                  </a:lnTo>
                  <a:lnTo>
                    <a:pt x="980694" y="0"/>
                  </a:lnTo>
                  <a:lnTo>
                    <a:pt x="2829306" y="0"/>
                  </a:lnTo>
                  <a:close/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2"/>
          <p:cNvSpPr txBox="1">
            <a:spLocks/>
          </p:cNvSpPr>
          <p:nvPr/>
        </p:nvSpPr>
        <p:spPr>
          <a:xfrm>
            <a:off x="2248218" y="2159825"/>
            <a:ext cx="7825105" cy="27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AutoNum type="arabicPeriod"/>
              <a:tabLst>
                <a:tab pos="469900" algn="l"/>
              </a:tabLst>
            </a:pPr>
            <a:r>
              <a:rPr lang="en-US" b="1" spc="-45" dirty="0" err="1">
                <a:latin typeface="Arial Narrow" panose="020B0606020202030204" pitchFamily="34" charset="0"/>
                <a:cs typeface="Times New Roman"/>
              </a:rPr>
              <a:t>Penulisan</a:t>
            </a:r>
            <a:r>
              <a:rPr lang="en-US" b="1" spc="-45" dirty="0">
                <a:latin typeface="Arial Narrow" panose="020B0606020202030204" pitchFamily="34" charset="0"/>
                <a:cs typeface="Times New Roman"/>
              </a:rPr>
              <a:t> Paper</a:t>
            </a:r>
            <a:endParaRPr lang="en-US" b="1" spc="-20" dirty="0">
              <a:latin typeface="Arial Narrow" panose="020B0606020202030204" pitchFamily="34" charset="0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AutoNum type="arabicPeriod"/>
              <a:tabLst>
                <a:tab pos="469900" algn="l"/>
              </a:tabLst>
            </a:pPr>
            <a:r>
              <a:rPr lang="en-US" b="1" spc="-170" dirty="0" err="1">
                <a:latin typeface="Arial Narrow" panose="020B0606020202030204" pitchFamily="34" charset="0"/>
              </a:rPr>
              <a:t>Penjelasan</a:t>
            </a:r>
            <a:r>
              <a:rPr lang="en-US" b="1" spc="-70" dirty="0">
                <a:latin typeface="Arial Narrow" panose="020B0606020202030204" pitchFamily="34" charset="0"/>
              </a:rPr>
              <a:t> </a:t>
            </a:r>
            <a:r>
              <a:rPr lang="en-US" b="1" spc="-185" dirty="0" err="1">
                <a:latin typeface="Arial Narrow" panose="020B0606020202030204" pitchFamily="34" charset="0"/>
              </a:rPr>
              <a:t>Materi</a:t>
            </a:r>
            <a:r>
              <a:rPr lang="en-US" b="1" spc="-185" dirty="0">
                <a:latin typeface="Arial Narrow" panose="020B0606020202030204" pitchFamily="34" charset="0"/>
              </a:rPr>
              <a:t> Paper</a:t>
            </a:r>
            <a:endParaRPr lang="en-US" b="1" spc="-185" dirty="0">
              <a:latin typeface="Arial Narrow" panose="020B0606020202030204" pitchFamily="34" charset="0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AutoNum type="arabicPeriod"/>
              <a:tabLst>
                <a:tab pos="469900" algn="l"/>
              </a:tabLst>
            </a:pPr>
            <a:r>
              <a:rPr lang="en-US" b="1" spc="-45" dirty="0" err="1">
                <a:latin typeface="Arial Narrow" panose="020B0606020202030204" pitchFamily="34" charset="0"/>
                <a:cs typeface="Times New Roman"/>
              </a:rPr>
              <a:t>Ketetapan</a:t>
            </a:r>
            <a:r>
              <a:rPr lang="en-US" b="1" spc="-45" dirty="0">
                <a:latin typeface="Arial Narrow" panose="020B0606020202030204" pitchFamily="34" charset="0"/>
                <a:cs typeface="Times New Roman"/>
              </a:rPr>
              <a:t> Ide</a:t>
            </a:r>
            <a:endParaRPr lang="en-US" b="1" spc="10" dirty="0">
              <a:latin typeface="Arial Narrow" panose="020B0606020202030204" pitchFamily="34" charset="0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SzPct val="85000"/>
              <a:buFont typeface="Arial" panose="020B0604020202020204" pitchFamily="34" charset="0"/>
              <a:buAutoNum type="arabicPeriod"/>
              <a:tabLst>
                <a:tab pos="469900" algn="l"/>
              </a:tabLst>
            </a:pPr>
            <a:r>
              <a:rPr lang="en-US" b="1" dirty="0" err="1">
                <a:latin typeface="Arial Narrow" panose="020B0606020202030204" pitchFamily="34" charset="0"/>
                <a:cs typeface="Times New Roman"/>
              </a:rPr>
              <a:t>Kesesuaian</a:t>
            </a:r>
            <a:r>
              <a:rPr lang="en-US" b="1" dirty="0">
                <a:latin typeface="Arial Narrow" panose="020B0606020202030204" pitchFamily="34" charset="0"/>
                <a:cs typeface="Times New Roman"/>
              </a:rPr>
              <a:t> </a:t>
            </a:r>
            <a:r>
              <a:rPr lang="en-US" b="1" dirty="0" err="1">
                <a:latin typeface="Arial Narrow" panose="020B0606020202030204" pitchFamily="34" charset="0"/>
                <a:cs typeface="Times New Roman"/>
              </a:rPr>
              <a:t>Tema</a:t>
            </a:r>
            <a:r>
              <a:rPr lang="en-US" b="1" dirty="0">
                <a:latin typeface="Arial Narrow" panose="020B0606020202030204" pitchFamily="34" charset="0"/>
                <a:cs typeface="Times New Roman"/>
              </a:rPr>
              <a:t> </a:t>
            </a:r>
            <a:r>
              <a:rPr lang="en-US" b="1" dirty="0" err="1">
                <a:latin typeface="Arial Narrow" panose="020B0606020202030204" pitchFamily="34" charset="0"/>
                <a:cs typeface="Times New Roman"/>
              </a:rPr>
              <a:t>dengan</a:t>
            </a:r>
            <a:r>
              <a:rPr lang="en-US" b="1" dirty="0">
                <a:latin typeface="Arial Narrow" panose="020B0606020202030204" pitchFamily="34" charset="0"/>
                <a:cs typeface="Times New Roman"/>
              </a:rPr>
              <a:t> ide</a:t>
            </a:r>
            <a:endParaRPr lang="en-US" b="1" spc="-155" dirty="0">
              <a:latin typeface="Arial Narrow" panose="020B0606020202030204" pitchFamily="34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65"/>
              </a:spcBef>
            </a:pPr>
            <a:endParaRPr lang="en-US" sz="1200" b="1" dirty="0">
              <a:latin typeface="Arial Narrow" panose="020B0606020202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099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33932" y="2657727"/>
            <a:ext cx="7406484" cy="1091686"/>
            <a:chOff x="1746126" y="3320696"/>
            <a:chExt cx="5554863" cy="81876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746126" y="3320696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4800" dirty="0">
                  <a:solidFill>
                    <a:schemeClr val="accent5"/>
                  </a:solidFill>
                  <a:latin typeface="+mj-lt"/>
                </a:rPr>
                <a:t>S E K I A N</a:t>
              </a:r>
            </a:p>
            <a:p>
              <a:r>
                <a:rPr lang="en-US" altLang="ko-KR" sz="4800" dirty="0">
                  <a:solidFill>
                    <a:schemeClr val="accent5"/>
                  </a:solidFill>
                  <a:latin typeface="+mj-lt"/>
                </a:rPr>
                <a:t>T E R I M A K A S I H</a:t>
              </a:r>
              <a:endParaRPr lang="ko-KR" altLang="en-US" sz="48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7700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Baskerville Old Face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PEKAN XVI UJIAN AKHIR SEMESTER</vt:lpstr>
      <vt:lpstr>PowerPoint Presentation</vt:lpstr>
      <vt:lpstr>SYARAT TUGAS “Paper INDVIDU (Literature Review)”</vt:lpstr>
      <vt:lpstr>INDIKATOR PENILAIAN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AFNI AMIRUDDIN</dc:creator>
  <cp:lastModifiedBy>user</cp:lastModifiedBy>
  <cp:revision>198</cp:revision>
  <dcterms:created xsi:type="dcterms:W3CDTF">2019-07-19T16:56:43Z</dcterms:created>
  <dcterms:modified xsi:type="dcterms:W3CDTF">2024-05-29T01:57:31Z</dcterms:modified>
</cp:coreProperties>
</file>