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5"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15299" y="497295"/>
            <a:ext cx="5459402" cy="26399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endParaRPr lang="en-IN"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lang="en-IN"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lang="en-IN"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lang="en-IN"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3" name="TextBox 2">
            <a:extLst>
              <a:ext uri="{FF2B5EF4-FFF2-40B4-BE49-F238E27FC236}">
                <a16:creationId xmlns:a16="http://schemas.microsoft.com/office/drawing/2014/main" id="{58B6549C-2298-6D8C-3271-2063EF595505}"/>
              </a:ext>
            </a:extLst>
          </p:cNvPr>
          <p:cNvSpPr txBox="1"/>
          <p:nvPr/>
        </p:nvSpPr>
        <p:spPr>
          <a:xfrm flipH="1">
            <a:off x="452914" y="1307305"/>
            <a:ext cx="646223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000" dirty="0"/>
              <a:t>The approach will be implemented in three stages :-</a:t>
            </a:r>
            <a:endParaRPr kumimoji="0" lang="en-IN" sz="20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6862007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205025" y="1725550"/>
            <a:ext cx="5459402" cy="256066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marR="0" lvl="0" indent="-355600" algn="l" rtl="0">
              <a:lnSpc>
                <a:spcPct val="200000"/>
              </a:lnSpc>
              <a:spcBef>
                <a:spcPts val="0"/>
              </a:spcBef>
              <a:spcAft>
                <a:spcPts val="0"/>
              </a:spcAft>
              <a:buSzPts val="2000"/>
              <a:buFont typeface="Courier New" panose="02070309020205020404" pitchFamily="49" charset="0"/>
              <a:buChar char="o"/>
            </a:pPr>
            <a:r>
              <a:rPr lang="en-IN" sz="2000" dirty="0">
                <a:latin typeface="Calibri" panose="020F0502020204030204" charset="0"/>
                <a:ea typeface="Open Sans" panose="020B0606030504020204"/>
                <a:cs typeface="Calibri" panose="020F0502020204030204" charset="0"/>
                <a:sym typeface="Open Sans" panose="020B0606030504020204"/>
              </a:rPr>
              <a:t>Age distribution </a:t>
            </a:r>
          </a:p>
          <a:p>
            <a:pPr marL="457200" marR="0" lvl="0" indent="-355600" algn="l" rtl="0">
              <a:lnSpc>
                <a:spcPct val="200000"/>
              </a:lnSpc>
              <a:spcBef>
                <a:spcPts val="0"/>
              </a:spcBef>
              <a:spcAft>
                <a:spcPts val="0"/>
              </a:spcAft>
              <a:buSzPts val="2000"/>
              <a:buFont typeface="Courier New" panose="02070309020205020404" pitchFamily="49" charset="0"/>
              <a:buChar char="o"/>
            </a:pPr>
            <a:r>
              <a:rPr lang="en-IN" sz="2000" dirty="0">
                <a:latin typeface="Calibri" panose="020F0502020204030204" charset="0"/>
                <a:ea typeface="Open Sans" panose="020B0606030504020204"/>
                <a:cs typeface="Calibri" panose="020F0502020204030204" charset="0"/>
                <a:sym typeface="Open Sans" panose="020B0606030504020204"/>
              </a:rPr>
              <a:t>Bike related purchases </a:t>
            </a:r>
          </a:p>
          <a:p>
            <a:pPr marL="457200" marR="0" lvl="0" indent="-355600" algn="l" rtl="0">
              <a:lnSpc>
                <a:spcPct val="200000"/>
              </a:lnSpc>
              <a:spcBef>
                <a:spcPts val="0"/>
              </a:spcBef>
              <a:spcAft>
                <a:spcPts val="0"/>
              </a:spcAft>
              <a:buSzPts val="2000"/>
              <a:buFont typeface="Courier New" panose="02070309020205020404" pitchFamily="49" charset="0"/>
              <a:buChar char="o"/>
            </a:pPr>
            <a:r>
              <a:rPr lang="en-IN" sz="2000" dirty="0">
                <a:latin typeface="Calibri" panose="020F0502020204030204" charset="0"/>
                <a:ea typeface="Open Sans" panose="020B0606030504020204"/>
                <a:cs typeface="Calibri" panose="020F0502020204030204" charset="0"/>
                <a:sym typeface="Open Sans" panose="020B0606030504020204"/>
              </a:rPr>
              <a:t>Job industry</a:t>
            </a:r>
          </a:p>
          <a:p>
            <a:pPr marL="457200" marR="0" lvl="0" indent="-355600" algn="l" rtl="0">
              <a:lnSpc>
                <a:spcPct val="200000"/>
              </a:lnSpc>
              <a:spcBef>
                <a:spcPts val="0"/>
              </a:spcBef>
              <a:spcAft>
                <a:spcPts val="0"/>
              </a:spcAft>
              <a:buSzPts val="2000"/>
              <a:buFont typeface="Courier New" panose="02070309020205020404" pitchFamily="49" charset="0"/>
              <a:buChar char="o"/>
            </a:pPr>
            <a:r>
              <a:rPr lang="en-IN" sz="2000" dirty="0">
                <a:latin typeface="Calibri" panose="020F0502020204030204" charset="0"/>
                <a:ea typeface="Open Sans" panose="020B0606030504020204"/>
                <a:cs typeface="Calibri" panose="020F0502020204030204" charset="0"/>
                <a:sym typeface="Open Sans" panose="020B0606030504020204"/>
              </a:rPr>
              <a:t>Number of cars owned</a:t>
            </a:r>
          </a:p>
        </p:txBody>
      </p:sp>
      <p:sp>
        <p:nvSpPr>
          <p:cNvPr id="2" name="TextBox 1">
            <a:extLst>
              <a:ext uri="{FF2B5EF4-FFF2-40B4-BE49-F238E27FC236}">
                <a16:creationId xmlns:a16="http://schemas.microsoft.com/office/drawing/2014/main" id="{CBA742F6-8700-572C-D05D-704C8FF81293}"/>
              </a:ext>
            </a:extLst>
          </p:cNvPr>
          <p:cNvSpPr txBox="1"/>
          <p:nvPr/>
        </p:nvSpPr>
        <p:spPr>
          <a:xfrm>
            <a:off x="378618" y="1266311"/>
            <a:ext cx="610790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Arial"/>
              </a:rPr>
              <a:t>Approach for New Customer Data Analysis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2000" b="1" i="0" u="none" strike="noStrike" cap="none" dirty="0">
                <a:solidFill>
                  <a:srgbClr val="FFFFFF"/>
                </a:solidFill>
                <a:latin typeface="Arial" panose="020B0604020202020204"/>
                <a:ea typeface="Arial" panose="020B0604020202020204"/>
                <a:cs typeface="Arial" panose="020B0604020202020204"/>
                <a:sym typeface="Arial" panose="020B0604020202020204"/>
              </a:rPr>
              <a:t>              Data Exploration </a:t>
            </a:r>
            <a:r>
              <a:rPr lang="en-IN" sz="2000" b="1" dirty="0">
                <a:solidFill>
                  <a:srgbClr val="FFFFFF"/>
                </a:solidFill>
              </a:rPr>
              <a:t>: Age Distribution &amp; Bike Purchases</a:t>
            </a:r>
            <a:endParaRPr lang="en-IN" sz="2000" b="1" i="0" u="none" strike="noStrike" cap="none" dirty="0">
              <a:solidFill>
                <a:srgbClr val="FFFFFF"/>
              </a:solidFill>
              <a:latin typeface="Arial" panose="020B0604020202020204"/>
              <a:ea typeface="Arial" panose="020B0604020202020204"/>
              <a:cs typeface="Arial" panose="020B0604020202020204"/>
              <a:sym typeface="Arial" panose="020B0604020202020204"/>
            </a:endParaRPr>
          </a:p>
          <a:p>
            <a:endParaRPr dirty="0"/>
          </a:p>
        </p:txBody>
      </p:sp>
      <p:sp>
        <p:nvSpPr>
          <p:cNvPr id="124" name="Shape 73"/>
          <p:cNvSpPr/>
          <p:nvPr/>
        </p:nvSpPr>
        <p:spPr>
          <a:xfrm>
            <a:off x="461101" y="993742"/>
            <a:ext cx="4982568" cy="38843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SzPts val="1500"/>
              <a:buFont typeface="Wingdings" panose="05000000000000000000" pitchFamily="2" charset="2"/>
              <a:buChar char="§"/>
            </a:pPr>
            <a:r>
              <a:rPr lang="en-IN" sz="1500" dirty="0">
                <a:latin typeface="Open Sans" panose="020B0606030504020204"/>
                <a:ea typeface="Open Sans" panose="020B0606030504020204"/>
                <a:cs typeface="Open Sans" panose="020B0606030504020204"/>
                <a:sym typeface="Open Sans" panose="020B0606030504020204"/>
              </a:rPr>
              <a:t>New customers are more from the age group of 50-59 , followed by 40-49 &amp; 60-69. </a:t>
            </a:r>
          </a:p>
          <a:p>
            <a:pPr marL="285750" marR="0" lvl="0" indent="-285750" algn="l" rtl="0">
              <a:lnSpc>
                <a:spcPct val="115000"/>
              </a:lnSpc>
              <a:spcBef>
                <a:spcPts val="0"/>
              </a:spcBef>
              <a:spcAft>
                <a:spcPts val="0"/>
              </a:spcAft>
              <a:buFont typeface="Wingdings" panose="05000000000000000000" pitchFamily="2" charset="2"/>
              <a:buChar char="§"/>
            </a:pPr>
            <a:endParaRPr lang="en-IN" sz="1500" dirty="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SzPts val="1500"/>
              <a:buFont typeface="Wingdings" panose="05000000000000000000" pitchFamily="2" charset="2"/>
              <a:buChar char="§"/>
            </a:pPr>
            <a:r>
              <a:rPr lang="en-IN" sz="1500" dirty="0">
                <a:latin typeface="Open Sans" panose="020B0606030504020204"/>
                <a:ea typeface="Open Sans" panose="020B0606030504020204"/>
                <a:cs typeface="Open Sans" panose="020B0606030504020204"/>
                <a:sym typeface="Open Sans" panose="020B0606030504020204"/>
              </a:rPr>
              <a:t>Fewer customer are from 20-29 &amp; 80-89 for obvious reasons.</a:t>
            </a:r>
          </a:p>
          <a:p>
            <a:pPr marL="742950" marR="0" lvl="0" indent="-285750" algn="l" rtl="0">
              <a:lnSpc>
                <a:spcPct val="115000"/>
              </a:lnSpc>
              <a:spcBef>
                <a:spcPts val="0"/>
              </a:spcBef>
              <a:spcAft>
                <a:spcPts val="0"/>
              </a:spcAft>
              <a:buFont typeface="Wingdings" panose="05000000000000000000" pitchFamily="2" charset="2"/>
              <a:buChar char="§"/>
            </a:pPr>
            <a:endParaRPr lang="en-IN" sz="1500" dirty="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Wingdings" panose="05000000000000000000" pitchFamily="2" charset="2"/>
              <a:buChar char="§"/>
            </a:pPr>
            <a:r>
              <a:rPr lang="en-IN" sz="1500" b="0" i="0" u="none" strike="noStrike" cap="none" dirty="0">
                <a:solidFill>
                  <a:schemeClr val="dk1"/>
                </a:solidFill>
                <a:latin typeface="Open Sans" panose="020B0606030504020204"/>
                <a:ea typeface="Open Sans" panose="020B0606030504020204"/>
                <a:cs typeface="Open Sans" panose="020B0606030504020204"/>
                <a:sym typeface="Open Sans" panose="020B0606030504020204"/>
              </a:rPr>
              <a:t>Data shows age group </a:t>
            </a:r>
            <a:r>
              <a:rPr lang="en-IN" b="1" dirty="0">
                <a:solidFill>
                  <a:schemeClr val="dk1"/>
                </a:solidFill>
              </a:rPr>
              <a:t>50-59</a:t>
            </a:r>
            <a:r>
              <a:rPr lang="en-IN" sz="1500" b="0" i="0" u="none" strike="noStrike" cap="none" dirty="0">
                <a:solidFill>
                  <a:schemeClr val="dk1"/>
                </a:solidFill>
                <a:latin typeface="Open Sans" panose="020B0606030504020204"/>
                <a:ea typeface="Open Sans" panose="020B0606030504020204"/>
                <a:cs typeface="Open Sans" panose="020B0606030504020204"/>
                <a:sym typeface="Open Sans" panose="020B0606030504020204"/>
              </a:rPr>
              <a:t> has high count in terms of bike purchased in last 3 years wit</a:t>
            </a:r>
            <a:r>
              <a:rPr lang="en-IN" sz="1500" dirty="0">
                <a:solidFill>
                  <a:schemeClr val="dk1"/>
                </a:solidFill>
                <a:latin typeface="Open Sans" panose="020B0606030504020204"/>
                <a:ea typeface="Open Sans" panose="020B0606030504020204"/>
                <a:cs typeface="Open Sans" panose="020B0606030504020204"/>
                <a:sym typeface="Open Sans" panose="020B0606030504020204"/>
              </a:rPr>
              <a:t>h a slightly greater female ratio. </a:t>
            </a:r>
          </a:p>
          <a:p>
            <a:pPr marL="742950" marR="0" lvl="0" indent="-285750" algn="l" rtl="0">
              <a:lnSpc>
                <a:spcPct val="115000"/>
              </a:lnSpc>
              <a:spcBef>
                <a:spcPts val="0"/>
              </a:spcBef>
              <a:spcAft>
                <a:spcPts val="0"/>
              </a:spcAft>
              <a:buFont typeface="Wingdings" panose="05000000000000000000" pitchFamily="2" charset="2"/>
              <a:buChar char="§"/>
            </a:pPr>
            <a:endParaRPr lang="en-IN" sz="1500" dirty="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Wingdings" panose="05000000000000000000" pitchFamily="2" charset="2"/>
              <a:buChar char="§"/>
            </a:pPr>
            <a:r>
              <a:rPr lang="en-IN" sz="1500" dirty="0">
                <a:solidFill>
                  <a:schemeClr val="dk1"/>
                </a:solidFill>
                <a:latin typeface="Open Sans" panose="020B0606030504020204"/>
                <a:ea typeface="Open Sans" panose="020B0606030504020204"/>
                <a:cs typeface="Open Sans" panose="020B0606030504020204"/>
                <a:sym typeface="Open Sans" panose="020B0606030504020204"/>
              </a:rPr>
              <a:t>The target audience for our marketing and advertising should be inclined to provide focus on females than males.</a:t>
            </a:r>
          </a:p>
          <a:p>
            <a:pPr marL="285750" indent="-285750">
              <a:buFont typeface="Wingdings" panose="05000000000000000000" pitchFamily="2" charset="2"/>
              <a:buChar char="§"/>
            </a:pPr>
            <a:endParaRPr dirty="0"/>
          </a:p>
        </p:txBody>
      </p:sp>
      <p:pic>
        <p:nvPicPr>
          <p:cNvPr id="9" name="Picture 8">
            <a:extLst>
              <a:ext uri="{FF2B5EF4-FFF2-40B4-BE49-F238E27FC236}">
                <a16:creationId xmlns:a16="http://schemas.microsoft.com/office/drawing/2014/main" id="{A9DC4D3F-E6CE-90E6-F299-E90430FBA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706" y="871105"/>
            <a:ext cx="3326956" cy="1921991"/>
          </a:xfrm>
          <a:prstGeom prst="rect">
            <a:avLst/>
          </a:prstGeom>
          <a:ln>
            <a:solidFill>
              <a:schemeClr val="tx1"/>
            </a:solidFill>
          </a:ln>
        </p:spPr>
      </p:pic>
      <p:pic>
        <p:nvPicPr>
          <p:cNvPr id="11" name="Picture 10">
            <a:extLst>
              <a:ext uri="{FF2B5EF4-FFF2-40B4-BE49-F238E27FC236}">
                <a16:creationId xmlns:a16="http://schemas.microsoft.com/office/drawing/2014/main" id="{7FF0E0EC-35AF-7775-DAD8-E9EF3D768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706" y="2907507"/>
            <a:ext cx="3326956" cy="210208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1463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ctr"/>
            <a:r>
              <a:rPr lang="en-GB" sz="2000" b="1" i="0" u="none" strike="noStrike" cap="none" dirty="0">
                <a:solidFill>
                  <a:srgbClr val="FFFFFF"/>
                </a:solidFill>
                <a:latin typeface="Arial" panose="020B0604020202020204"/>
                <a:ea typeface="Arial" panose="020B0604020202020204"/>
                <a:cs typeface="Arial" panose="020B0604020202020204"/>
                <a:sym typeface="Arial" panose="020B0604020202020204"/>
              </a:rPr>
              <a:t>Data Exploration : Job Industry</a:t>
            </a:r>
          </a:p>
          <a:p>
            <a:pPr algn="ctr"/>
            <a:endParaRPr dirty="0"/>
          </a:p>
        </p:txBody>
      </p:sp>
      <p:sp>
        <p:nvSpPr>
          <p:cNvPr id="133" name="Shape 82"/>
          <p:cNvSpPr/>
          <p:nvPr/>
        </p:nvSpPr>
        <p:spPr>
          <a:xfrm>
            <a:off x="205025" y="2164725"/>
            <a:ext cx="3416856" cy="149518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IN" sz="1500" dirty="0">
                <a:latin typeface="Calibri" panose="020F0502020204030204" charset="0"/>
                <a:ea typeface="Open Sans" panose="020B0606030504020204"/>
                <a:cs typeface="Calibri" panose="020F0502020204030204" charset="0"/>
                <a:sym typeface="Open Sans" panose="020B0606030504020204"/>
              </a:rPr>
              <a:t>Financial Services, Manufacturing, and Health are the top three profit-generating industries, followed by retail and property.</a:t>
            </a:r>
          </a:p>
          <a:p>
            <a:endParaRPr dirty="0"/>
          </a:p>
        </p:txBody>
      </p:sp>
      <p:pic>
        <p:nvPicPr>
          <p:cNvPr id="3" name="Picture 2">
            <a:extLst>
              <a:ext uri="{FF2B5EF4-FFF2-40B4-BE49-F238E27FC236}">
                <a16:creationId xmlns:a16="http://schemas.microsoft.com/office/drawing/2014/main" id="{D7AD1BE1-5644-CA77-895A-6DA61C011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294" y="1342767"/>
            <a:ext cx="5060387" cy="3202471"/>
          </a:xfrm>
          <a:prstGeom prst="rect">
            <a:avLst/>
          </a:prstGeom>
          <a:ln>
            <a:solidFill>
              <a:schemeClr val="tx1"/>
            </a:solidFill>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dirty="0">
                <a:solidFill>
                  <a:srgbClr val="FFFFFF"/>
                </a:solidFill>
              </a:rPr>
              <a:t>Data Exploration : Number of cars owned</a:t>
            </a:r>
          </a:p>
        </p:txBody>
      </p:sp>
      <p:sp>
        <p:nvSpPr>
          <p:cNvPr id="142" name="Shape 91"/>
          <p:cNvSpPr/>
          <p:nvPr/>
        </p:nvSpPr>
        <p:spPr>
          <a:xfrm>
            <a:off x="133587" y="1153633"/>
            <a:ext cx="4438413" cy="36188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57200" lvl="0" indent="-323850" algn="l" rtl="0">
              <a:lnSpc>
                <a:spcPct val="115000"/>
              </a:lnSpc>
              <a:spcBef>
                <a:spcPts val="0"/>
              </a:spcBef>
              <a:spcAft>
                <a:spcPts val="0"/>
              </a:spcAft>
              <a:buClr>
                <a:schemeClr val="dk1"/>
              </a:buClr>
              <a:buSzPts val="1500"/>
              <a:buFont typeface="Wingdings" panose="05000000000000000000" pitchFamily="2" charset="2"/>
              <a:buChar char="§"/>
            </a:pPr>
            <a:r>
              <a:rPr lang="en-IN" sz="1500" dirty="0">
                <a:solidFill>
                  <a:schemeClr val="dk1"/>
                </a:solidFill>
                <a:latin typeface="Calibri" panose="020F0502020204030204" charset="0"/>
                <a:ea typeface="Open Sans" panose="020B0606030504020204"/>
                <a:cs typeface="Calibri" panose="020F0502020204030204" charset="0"/>
                <a:sym typeface="Open Sans" panose="020B0606030504020204"/>
              </a:rPr>
              <a:t>Out of three states, New South Wales, could be potential market opportunities for the company.</a:t>
            </a:r>
          </a:p>
          <a:p>
            <a:pPr marL="742950" lvl="0" indent="-285750" algn="l" rtl="0">
              <a:lnSpc>
                <a:spcPct val="115000"/>
              </a:lnSpc>
              <a:spcBef>
                <a:spcPts val="0"/>
              </a:spcBef>
              <a:spcAft>
                <a:spcPts val="0"/>
              </a:spcAft>
              <a:buFont typeface="Wingdings" panose="05000000000000000000" pitchFamily="2" charset="2"/>
              <a:buChar char="§"/>
            </a:pPr>
            <a:endParaRPr lang="en-IN" sz="1500" dirty="0">
              <a:solidFill>
                <a:schemeClr val="dk1"/>
              </a:solidFill>
              <a:latin typeface="Calibri" panose="020F0502020204030204" charset="0"/>
              <a:ea typeface="Open Sans" panose="020B0606030504020204"/>
              <a:cs typeface="Calibri" panose="020F0502020204030204" charset="0"/>
              <a:sym typeface="Open Sans" panose="020B0606030504020204"/>
            </a:endParaRPr>
          </a:p>
          <a:p>
            <a:pPr marL="457200" lvl="0" indent="-323850" algn="l" rtl="0">
              <a:lnSpc>
                <a:spcPct val="115000"/>
              </a:lnSpc>
              <a:spcBef>
                <a:spcPts val="0"/>
              </a:spcBef>
              <a:spcAft>
                <a:spcPts val="0"/>
              </a:spcAft>
              <a:buClr>
                <a:schemeClr val="dk1"/>
              </a:buClr>
              <a:buSzPts val="1500"/>
              <a:buFont typeface="Wingdings" panose="05000000000000000000" pitchFamily="2" charset="2"/>
              <a:buChar char="§"/>
            </a:pPr>
            <a:r>
              <a:rPr lang="en-IN" sz="1500" dirty="0">
                <a:solidFill>
                  <a:schemeClr val="dk1"/>
                </a:solidFill>
                <a:latin typeface="Calibri" panose="020F0502020204030204" charset="0"/>
                <a:ea typeface="Open Sans" panose="020B0606030504020204"/>
                <a:cs typeface="Calibri" panose="020F0502020204030204" charset="0"/>
                <a:sym typeface="Open Sans" panose="020B0606030504020204"/>
              </a:rPr>
              <a:t>New South Wales has the biggest potential since the number of people who own vehicles is less than to the number of individuals who do not own cars, indicating that there is room for value customers there.</a:t>
            </a:r>
          </a:p>
          <a:p>
            <a:pPr marL="285750" marR="0" lvl="0" indent="-285750" algn="l" rtl="0">
              <a:lnSpc>
                <a:spcPct val="115000"/>
              </a:lnSpc>
              <a:spcBef>
                <a:spcPts val="0"/>
              </a:spcBef>
              <a:spcAft>
                <a:spcPts val="0"/>
              </a:spcAft>
              <a:buFont typeface="Wingdings" panose="05000000000000000000" pitchFamily="2" charset="2"/>
              <a:buChar char="§"/>
            </a:pPr>
            <a:endParaRPr lang="en-IN" sz="1500" dirty="0">
              <a:latin typeface="Calibri" panose="020F0502020204030204" charset="0"/>
              <a:ea typeface="Open Sans" panose="020B0606030504020204"/>
              <a:cs typeface="Calibri" panose="020F0502020204030204" charset="0"/>
              <a:sym typeface="Open Sans" panose="020B0606030504020204"/>
            </a:endParaRPr>
          </a:p>
          <a:p>
            <a:pPr marL="457200" marR="0" lvl="0" indent="-323850" algn="l" rtl="0">
              <a:lnSpc>
                <a:spcPct val="115000"/>
              </a:lnSpc>
              <a:spcBef>
                <a:spcPts val="0"/>
              </a:spcBef>
              <a:spcAft>
                <a:spcPts val="0"/>
              </a:spcAft>
              <a:buClr>
                <a:srgbClr val="000000"/>
              </a:buClr>
              <a:buSzPts val="1500"/>
              <a:buFont typeface="Wingdings" panose="05000000000000000000" pitchFamily="2" charset="2"/>
              <a:buChar char="§"/>
            </a:pPr>
            <a:r>
              <a:rPr lang="en-IN" sz="1500" i="0" u="none" strike="noStrike" cap="none" dirty="0">
                <a:solidFill>
                  <a:srgbClr val="000000"/>
                </a:solidFill>
                <a:latin typeface="Calibri" panose="020F0502020204030204" charset="0"/>
                <a:ea typeface="Open Sans" panose="020B0606030504020204"/>
                <a:cs typeface="Calibri" panose="020F0502020204030204" charset="0"/>
                <a:sym typeface="Open Sans" panose="020B0606030504020204"/>
              </a:rPr>
              <a:t>VIC and QLD has more customers that own car that who don’t but we can try to have something so that those owns car will buy bikes.</a:t>
            </a:r>
            <a:endParaRPr lang="en-IN" sz="1500" dirty="0">
              <a:latin typeface="Calibri" panose="020F0502020204030204" charset="0"/>
              <a:ea typeface="Open Sans" panose="020B0606030504020204"/>
              <a:cs typeface="Calibri" panose="020F0502020204030204" charset="0"/>
              <a:sym typeface="Open Sans" panose="020B0606030504020204"/>
            </a:endParaRPr>
          </a:p>
          <a:p>
            <a:pPr marL="285750" indent="-285750">
              <a:buFont typeface="Wingdings" panose="05000000000000000000" pitchFamily="2" charset="2"/>
              <a:buChar char="§"/>
            </a:pPr>
            <a:endParaRPr dirty="0"/>
          </a:p>
        </p:txBody>
      </p:sp>
      <p:pic>
        <p:nvPicPr>
          <p:cNvPr id="3" name="Picture 2">
            <a:extLst>
              <a:ext uri="{FF2B5EF4-FFF2-40B4-BE49-F238E27FC236}">
                <a16:creationId xmlns:a16="http://schemas.microsoft.com/office/drawing/2014/main" id="{E297E9F1-EE7A-9949-E098-5979705CE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273" y="1582606"/>
            <a:ext cx="4264702" cy="2682214"/>
          </a:xfrm>
          <a:prstGeom prst="rect">
            <a:avLst/>
          </a:prstGeom>
          <a:ln>
            <a:solidFill>
              <a:schemeClr val="tx1"/>
            </a:solid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dirty="0">
                <a:solidFill>
                  <a:srgbClr val="FFFFFF"/>
                </a:solidFill>
                <a:latin typeface="Arial" panose="020B0604020202020204"/>
                <a:ea typeface="Arial" panose="020B0604020202020204"/>
                <a:cs typeface="Arial" panose="020B0604020202020204"/>
                <a:sym typeface="Arial" panose="020B0604020202020204"/>
              </a:rPr>
              <a:t>Model Development </a:t>
            </a:r>
          </a:p>
        </p:txBody>
      </p:sp>
      <p:sp>
        <p:nvSpPr>
          <p:cNvPr id="151" name="Shape 100"/>
          <p:cNvSpPr/>
          <p:nvPr/>
        </p:nvSpPr>
        <p:spPr>
          <a:xfrm>
            <a:off x="105013" y="1164599"/>
            <a:ext cx="6610112" cy="7519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lvl="0" indent="0" algn="l" rtl="0">
              <a:lnSpc>
                <a:spcPct val="115000"/>
              </a:lnSpc>
              <a:spcBef>
                <a:spcPts val="0"/>
              </a:spcBef>
              <a:spcAft>
                <a:spcPts val="0"/>
              </a:spcAft>
              <a:buClr>
                <a:srgbClr val="000000"/>
              </a:buClr>
              <a:buSzPts val="2000"/>
              <a:buFont typeface="Open Sans" panose="020B0606030504020204"/>
              <a:buNone/>
            </a:pPr>
            <a:r>
              <a:rPr lang="en-IN" sz="1800" i="0" u="none" strike="noStrike" cap="none" dirty="0">
                <a:solidFill>
                  <a:srgbClr val="073763"/>
                </a:solidFill>
                <a:latin typeface="Calibri" panose="020F0502020204030204" charset="0"/>
                <a:ea typeface="Lora"/>
                <a:cs typeface="Calibri" panose="020F0502020204030204" charset="0"/>
                <a:sym typeface="Lora"/>
              </a:rPr>
              <a:t>C</a:t>
            </a:r>
            <a:r>
              <a:rPr lang="en-IN" sz="1800" dirty="0">
                <a:solidFill>
                  <a:srgbClr val="073763"/>
                </a:solidFill>
                <a:latin typeface="Calibri" panose="020F0502020204030204" charset="0"/>
                <a:ea typeface="Lora"/>
                <a:cs typeface="Calibri" panose="020F0502020204030204" charset="0"/>
                <a:sym typeface="Lora"/>
              </a:rPr>
              <a:t>USTOMER CLASSIFICATION</a:t>
            </a:r>
            <a:r>
              <a:rPr lang="en-IN" sz="1800" i="0" u="none" strike="noStrike" cap="none" dirty="0">
                <a:solidFill>
                  <a:srgbClr val="073763"/>
                </a:solidFill>
                <a:latin typeface="Calibri" panose="020F0502020204030204" charset="0"/>
                <a:ea typeface="Lora"/>
                <a:cs typeface="Calibri" panose="020F0502020204030204" charset="0"/>
                <a:sym typeface="Lora"/>
              </a:rPr>
              <a:t> – </a:t>
            </a:r>
            <a:r>
              <a:rPr lang="en-IN" sz="1800" u="none" strike="noStrike" cap="none" dirty="0">
                <a:solidFill>
                  <a:srgbClr val="073763"/>
                </a:solidFill>
                <a:latin typeface="Calibri" panose="020F0502020204030204" charset="0"/>
                <a:ea typeface="Lora"/>
                <a:cs typeface="Calibri" panose="020F0502020204030204" charset="0"/>
                <a:sym typeface="Lora"/>
              </a:rPr>
              <a:t>Targeting High Value Customers</a:t>
            </a:r>
          </a:p>
          <a:p>
            <a:endParaRPr lang="en-IN" dirty="0"/>
          </a:p>
        </p:txBody>
      </p:sp>
      <p:sp>
        <p:nvSpPr>
          <p:cNvPr id="2" name="TextBox 1">
            <a:extLst>
              <a:ext uri="{FF2B5EF4-FFF2-40B4-BE49-F238E27FC236}">
                <a16:creationId xmlns:a16="http://schemas.microsoft.com/office/drawing/2014/main" id="{EBAA5A1B-47DE-4C38-EAFD-A3E09398CCC9}"/>
              </a:ext>
            </a:extLst>
          </p:cNvPr>
          <p:cNvSpPr txBox="1"/>
          <p:nvPr/>
        </p:nvSpPr>
        <p:spPr>
          <a:xfrm>
            <a:off x="205025" y="1785938"/>
            <a:ext cx="7443788" cy="2681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lvl="0" indent="0" algn="l" rtl="0">
              <a:lnSpc>
                <a:spcPct val="115000"/>
              </a:lnSpc>
              <a:spcBef>
                <a:spcPts val="0"/>
              </a:spcBef>
              <a:spcAft>
                <a:spcPts val="0"/>
              </a:spcAft>
              <a:buNone/>
            </a:pPr>
            <a:r>
              <a:rPr lang="en-IN" sz="2000" b="1" dirty="0">
                <a:solidFill>
                  <a:schemeClr val="tx1"/>
                </a:solidFill>
                <a:latin typeface="Calibri" panose="020F0502020204030204" charset="0"/>
                <a:ea typeface="Open Sans" panose="020B0606030504020204"/>
                <a:cs typeface="Calibri" panose="020F0502020204030204" charset="0"/>
                <a:sym typeface="Open Sans" panose="020B0606030504020204"/>
              </a:rPr>
              <a:t>The following are the high-value clients to target from the new list :</a:t>
            </a:r>
            <a:endParaRPr lang="en-IN" sz="2000" dirty="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139700" lvl="0" indent="0" algn="l" rtl="0">
              <a:lnSpc>
                <a:spcPct val="115000"/>
              </a:lnSpc>
              <a:spcBef>
                <a:spcPts val="0"/>
              </a:spcBef>
              <a:spcAft>
                <a:spcPts val="0"/>
              </a:spcAft>
              <a:buSzPts val="1400"/>
              <a:buNone/>
            </a:pPr>
            <a:endParaRPr lang="en-IN" sz="1500" b="1" u="sng" dirty="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
            </a:pPr>
            <a:r>
              <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rPr>
              <a:t>Aged between 50 – 59.</a:t>
            </a:r>
          </a:p>
          <a:p>
            <a:pPr marL="1250950" lvl="0" indent="-285750" algn="l" rtl="0">
              <a:lnSpc>
                <a:spcPct val="115000"/>
              </a:lnSpc>
              <a:spcBef>
                <a:spcPts val="0"/>
              </a:spcBef>
              <a:spcAft>
                <a:spcPts val="0"/>
              </a:spcAft>
              <a:buFont typeface="Wingdings" panose="05000000000000000000" pitchFamily="2" charset="2"/>
              <a:buChar char="§"/>
            </a:pPr>
            <a:endPar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spcBef>
                <a:spcPts val="0"/>
              </a:spcBef>
              <a:spcAft>
                <a:spcPts val="0"/>
              </a:spcAft>
              <a:buClr>
                <a:schemeClr val="dk1"/>
              </a:buClr>
              <a:buSzPts val="1500"/>
              <a:buFont typeface="Wingdings" panose="05000000000000000000" pitchFamily="2" charset="2"/>
              <a:buChar char="§"/>
            </a:pPr>
            <a:r>
              <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rPr>
              <a:t>Most of the high value customers are female compared to male</a:t>
            </a:r>
          </a:p>
          <a:p>
            <a:pPr marL="1250950" lvl="0" indent="-285750" algn="l" rtl="0">
              <a:spcBef>
                <a:spcPts val="0"/>
              </a:spcBef>
              <a:spcAft>
                <a:spcPts val="0"/>
              </a:spcAft>
              <a:buFont typeface="Wingdings" panose="05000000000000000000" pitchFamily="2" charset="2"/>
              <a:buChar char="§"/>
            </a:pPr>
            <a:endPar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lnSpc>
                <a:spcPct val="115000"/>
              </a:lnSpc>
              <a:spcBef>
                <a:spcPts val="0"/>
              </a:spcBef>
              <a:spcAft>
                <a:spcPts val="0"/>
              </a:spcAft>
              <a:buClr>
                <a:schemeClr val="dk1"/>
              </a:buClr>
              <a:buSzPts val="1500"/>
              <a:buFont typeface="Wingdings" panose="05000000000000000000" pitchFamily="2" charset="2"/>
              <a:buChar char="§"/>
            </a:pPr>
            <a:r>
              <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rPr>
              <a:t>Working in Financial Service, Manufacturing and Health.</a:t>
            </a:r>
          </a:p>
          <a:p>
            <a:pPr marL="1250950" lvl="0" indent="-285750" algn="l" rtl="0">
              <a:lnSpc>
                <a:spcPct val="115000"/>
              </a:lnSpc>
              <a:spcBef>
                <a:spcPts val="0"/>
              </a:spcBef>
              <a:spcAft>
                <a:spcPts val="0"/>
              </a:spcAft>
              <a:buFont typeface="Wingdings" panose="05000000000000000000" pitchFamily="2" charset="2"/>
              <a:buChar char="§"/>
            </a:pPr>
            <a:endPar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spcBef>
                <a:spcPts val="0"/>
              </a:spcBef>
              <a:spcAft>
                <a:spcPts val="0"/>
              </a:spcAft>
              <a:buClr>
                <a:schemeClr val="dk1"/>
              </a:buClr>
              <a:buSzPts val="1500"/>
              <a:buFont typeface="Wingdings" panose="05000000000000000000" pitchFamily="2" charset="2"/>
              <a:buChar char="§"/>
            </a:pPr>
            <a:r>
              <a:rPr lang="en-IN" sz="1500" dirty="0">
                <a:solidFill>
                  <a:schemeClr val="tx1"/>
                </a:solidFill>
                <a:latin typeface="Calibri" panose="020F0502020204030204" charset="0"/>
                <a:ea typeface="Open Sans" panose="020B0606030504020204"/>
                <a:cs typeface="Calibri" panose="020F0502020204030204" charset="0"/>
                <a:sym typeface="Open Sans" panose="020B0606030504020204"/>
              </a:rPr>
              <a:t>Who are currently living in New South Wales and Victoria.</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dirty="0"/>
              <a:t>Interpretation</a:t>
            </a:r>
          </a:p>
        </p:txBody>
      </p:sp>
      <p:sp>
        <p:nvSpPr>
          <p:cNvPr id="2" name="TextBox 1">
            <a:extLst>
              <a:ext uri="{FF2B5EF4-FFF2-40B4-BE49-F238E27FC236}">
                <a16:creationId xmlns:a16="http://schemas.microsoft.com/office/drawing/2014/main" id="{DD584562-F941-252E-C206-6CBF77C5099F}"/>
              </a:ext>
            </a:extLst>
          </p:cNvPr>
          <p:cNvSpPr txBox="1"/>
          <p:nvPr/>
        </p:nvSpPr>
        <p:spPr>
          <a:xfrm>
            <a:off x="2255403" y="1020358"/>
            <a:ext cx="4464844" cy="3400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rtl="0">
              <a:lnSpc>
                <a:spcPct val="115000"/>
              </a:lnSpc>
              <a:spcBef>
                <a:spcPts val="0"/>
              </a:spcBef>
              <a:spcAft>
                <a:spcPts val="0"/>
              </a:spcAft>
              <a:buClr>
                <a:srgbClr val="000000"/>
              </a:buClr>
              <a:buSzPts val="2000"/>
              <a:buFont typeface="Open Sans" panose="020B0606030504020204"/>
              <a:buNone/>
            </a:pPr>
            <a:r>
              <a:rPr lang="en-GB" sz="1400" b="1" u="sng" dirty="0">
                <a:solidFill>
                  <a:srgbClr val="073763"/>
                </a:solidFill>
                <a:latin typeface="Open Sans" panose="020B0606030504020204"/>
                <a:ea typeface="Open Sans" panose="020B0606030504020204"/>
                <a:cs typeface="Open Sans" panose="020B0606030504020204"/>
                <a:sym typeface="Open Sans" panose="020B0606030504020204"/>
              </a:rPr>
              <a:t>HIGH-VALUE CUSTOMER SUMMARY TABLE</a:t>
            </a:r>
            <a:endParaRPr lang="en-GB" sz="1400" b="1" i="0" u="sng" strike="noStrike" cap="none" dirty="0">
              <a:solidFill>
                <a:srgbClr val="073763"/>
              </a:solidFill>
              <a:latin typeface="Open Sans" panose="020B0606030504020204"/>
              <a:ea typeface="Open Sans" panose="020B0606030504020204"/>
              <a:cs typeface="Open Sans" panose="020B0606030504020204"/>
              <a:sym typeface="Open Sans" panose="020B0606030504020204"/>
            </a:endParaRPr>
          </a:p>
        </p:txBody>
      </p:sp>
      <p:pic>
        <p:nvPicPr>
          <p:cNvPr id="4" name="Picture 3">
            <a:extLst>
              <a:ext uri="{FF2B5EF4-FFF2-40B4-BE49-F238E27FC236}">
                <a16:creationId xmlns:a16="http://schemas.microsoft.com/office/drawing/2014/main" id="{B47BE62A-18B2-362F-11C5-B115DE835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5" y="1360449"/>
            <a:ext cx="8616617" cy="3705981"/>
          </a:xfrm>
          <a:prstGeom prst="rect">
            <a:avLst/>
          </a:prstGeom>
        </p:spPr>
      </p:pic>
    </p:spTree>
    <p:extLst>
      <p:ext uri="{BB962C8B-B14F-4D97-AF65-F5344CB8AC3E}">
        <p14:creationId xmlns:p14="http://schemas.microsoft.com/office/powerpoint/2010/main" val="38026969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TotalTime>
  <Words>304</Words>
  <Application>Microsoft Office PowerPoint</Application>
  <PresentationFormat>On-screen Show (16:9)</PresentationFormat>
  <Paragraphs>47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Piyush</cp:lastModifiedBy>
  <cp:revision>2</cp:revision>
  <dcterms:modified xsi:type="dcterms:W3CDTF">2023-09-05T17:18:50Z</dcterms:modified>
</cp:coreProperties>
</file>