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6" r:id="rId4"/>
    <p:sldId id="258" r:id="rId5"/>
    <p:sldId id="259" r:id="rId6"/>
    <p:sldId id="261" r:id="rId7"/>
    <p:sldId id="260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2" r:id="rId19"/>
    <p:sldId id="28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63978" autoAdjust="0"/>
  </p:normalViewPr>
  <p:slideViewPr>
    <p:cSldViewPr>
      <p:cViewPr varScale="1">
        <p:scale>
          <a:sx n="45" d="100"/>
          <a:sy n="45" d="100"/>
        </p:scale>
        <p:origin x="-20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54A38-371C-47F8-8AAF-915CBE257B65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4E571-E7D1-467E-8516-1AB01F2C71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interesse é algo que o cliente</a:t>
            </a:r>
            <a:r>
              <a:rPr lang="pt-BR" baseline="0" dirty="0" smtClean="0"/>
              <a:t> deseja que esteja realizado no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 Visão estrutural é modelada com o diagrama de classes. Modela as classes que terão alguma introdução (método, atributo,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>
              <a:buFontTx/>
              <a:buChar char="-"/>
            </a:pPr>
            <a:r>
              <a:rPr lang="pt-BR" baseline="0" dirty="0" smtClean="0"/>
              <a:t> Visão de estados é modelada com diagrama de máquina de estados. Um diagrama para cada aviso ou ponto de corte.</a:t>
            </a:r>
          </a:p>
          <a:p>
            <a:pPr>
              <a:buFontTx/>
              <a:buChar char="-"/>
            </a:pPr>
            <a:r>
              <a:rPr lang="pt-BR" baseline="0" dirty="0" smtClean="0"/>
              <a:t> Visão de troca de mensagens é modelada com diagrama de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. Um diagrama para cada aviso ou ponto de corte.</a:t>
            </a:r>
          </a:p>
          <a:p>
            <a:pPr>
              <a:buFontTx/>
              <a:buChar char="-"/>
            </a:pPr>
            <a:r>
              <a:rPr lang="pt-BR" baseline="0" dirty="0" smtClean="0"/>
              <a:t> ASPECTO É O PACOTE QUE AGREGA AS TRÊS VISÕES!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É realizada uma composição entre o modelo base de uma aplicação com o modelo de extensão (interesse modelado nas 3 visões). Dispõe de ferramentas para composição do modelo base com o modelo para extensão: </a:t>
            </a:r>
            <a:r>
              <a:rPr lang="pt-BR" baseline="0" dirty="0" err="1" smtClean="0"/>
              <a:t>Kompose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GeKo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Como resultado se obtém diagramas de classes, diagramas de estados e de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 com o comportamento inserido no modelo base.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aseline="0" dirty="0" smtClean="0"/>
              <a:t> Diretivas de instanciação são utilizadas para fazer a associação de qual classe será utilizada por um dado modelo.</a:t>
            </a:r>
          </a:p>
          <a:p>
            <a:pPr>
              <a:buFontTx/>
              <a:buChar char="-"/>
            </a:pPr>
            <a:r>
              <a:rPr lang="pt-BR" baseline="0" dirty="0" smtClean="0"/>
              <a:t> A introdução dos novos conceitos complica a compreensão dos modelos intermediários e do modelo final.</a:t>
            </a:r>
            <a:r>
              <a:rPr lang="pt-BR" baseline="0" dirty="0"/>
              <a:t> </a:t>
            </a:r>
            <a:r>
              <a:rPr lang="pt-BR" baseline="0" dirty="0" smtClean="0"/>
              <a:t>É difícil entender um ponto de corte completamente, por exemplo, pois é necessário avaliar mais do que apenas um modelo (devido ao esquema de dependências entre modelos). Além disso, o modelo final fica muito complexo.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aseline="0" dirty="0" smtClean="0"/>
              <a:t>Focado no domínio de aplicações de segurança.</a:t>
            </a:r>
          </a:p>
          <a:p>
            <a:pPr>
              <a:buFontTx/>
              <a:buChar char="-"/>
            </a:pPr>
            <a:r>
              <a:rPr lang="pt-BR" baseline="0" dirty="0" smtClean="0"/>
              <a:t> Também propõe um meta-modelo, através de um Perfil UML para modelagem de aspectos.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Especialista de segurança “advinha” quais serão os pontos do modelo base que precisarão de segurança (genérico?). Isso é um pouco impraticável. Uma das afirmações do trabalho é que o especialista de segurança não precisa conhecer o modelo base.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aseline="0" dirty="0" smtClean="0"/>
              <a:t> Identifica pontos de junção em três diagramas da UML: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, máquina de estados e de atividades.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Falta representar algumas características como dependência entre aspectos e representação de pontos de corte mais complexos com </a:t>
            </a:r>
            <a:r>
              <a:rPr lang="pt-BR" baseline="0" dirty="0" err="1" smtClean="0"/>
              <a:t>wildcards</a:t>
            </a:r>
            <a:r>
              <a:rPr lang="pt-BR" baseline="0" dirty="0" smtClean="0"/>
              <a:t>. Aparentemente, o perfil permite que isso seja representado.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interesse é algo que o cliente</a:t>
            </a:r>
            <a:r>
              <a:rPr lang="pt-BR" baseline="0" dirty="0" smtClean="0"/>
              <a:t> deseja que esteja realizado no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ponto de vista do desenvolvedor existem dois tipos de interesses:</a:t>
            </a:r>
          </a:p>
          <a:p>
            <a:endParaRPr lang="pt-BR" dirty="0" smtClean="0"/>
          </a:p>
          <a:p>
            <a:r>
              <a:rPr lang="pt-BR" dirty="0" smtClean="0"/>
              <a:t>Núcleo: Apenas uma parte do sistema -&gt; em um sistema</a:t>
            </a:r>
            <a:r>
              <a:rPr lang="pt-BR" baseline="0" dirty="0" smtClean="0"/>
              <a:t> de gerenciamento de hotel o requisito para reserva de um quarto.</a:t>
            </a:r>
          </a:p>
          <a:p>
            <a:r>
              <a:rPr lang="pt-BR" baseline="0" dirty="0" err="1" smtClean="0"/>
              <a:t>Entrecortante</a:t>
            </a:r>
            <a:r>
              <a:rPr lang="pt-BR" baseline="0" dirty="0" smtClean="0"/>
              <a:t>: Várias partes do sistema -&gt; no mesmo sistema de gerenciamento de hotel o requisito para ganhar pontos (programa de fidelidade). Os pontos podem ser acumulados em diversas situações. Reserva de quarto. Pagamento de quarto já reservado. Indicação de outros clientes para o hotel. Tudo isso envolve o programa de fidelidade.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ISSO É PRA DIFERENCIAR DO JÁ CARACTERÍSTICO EXEMPLO DE LOG, RASTREAMENTO, ETC!!!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mistura prejudica a </a:t>
            </a:r>
            <a:r>
              <a:rPr lang="pt-BR" dirty="0" err="1" smtClean="0"/>
              <a:t>manutenabilidade</a:t>
            </a:r>
            <a:r>
              <a:rPr lang="pt-BR" dirty="0" smtClean="0"/>
              <a:t> e a compreensão do código</a:t>
            </a:r>
            <a:r>
              <a:rPr lang="pt-BR" baseline="0" dirty="0" smtClean="0"/>
              <a:t> e do sistema!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 exemplo anterior, o código referente ao programa de fidelidade ficaria </a:t>
            </a:r>
            <a:r>
              <a:rPr lang="pt-BR" baseline="0" dirty="0" err="1" smtClean="0"/>
              <a:t>emarranhado</a:t>
            </a:r>
            <a:r>
              <a:rPr lang="pt-BR" baseline="0" dirty="0" smtClean="0"/>
              <a:t> com o código dos demais interesses. Se fosse necessário desabilitar o programa de fidelidade seria necessário mexer em diversos trechos de código.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 -&gt; MODULARIZAÇÃO -&gt; Manter o interesse de programa de fidelidade em um ÚNICO MÓDULO!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Modelagem estrutural: diagrama de classes mostrando a estrutura de cada classe e</a:t>
            </a:r>
            <a:r>
              <a:rPr lang="pt-BR" baseline="0" dirty="0" smtClean="0"/>
              <a:t> o sistema como um todo.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Modelagem</a:t>
            </a:r>
            <a:r>
              <a:rPr lang="pt-BR" baseline="0" dirty="0" smtClean="0"/>
              <a:t> comportamental: diagrama de casos de uso, cada caso de uso refinado em diagramas de atividade e de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. Diagramas de máquina de estado mostra o comportamento de cada classe separadamente. Visão geral de interação para mostrar a </a:t>
            </a:r>
            <a:r>
              <a:rPr lang="pt-BR" baseline="0" dirty="0" err="1" smtClean="0"/>
              <a:t>sequenciação</a:t>
            </a:r>
            <a:r>
              <a:rPr lang="pt-BR" baseline="0" dirty="0" smtClean="0"/>
              <a:t> entre os diferentes casos de uso.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POA</a:t>
            </a:r>
            <a:r>
              <a:rPr lang="pt-BR" baseline="0" dirty="0" smtClean="0"/>
              <a:t> contém elementos característicos como:</a:t>
            </a:r>
          </a:p>
          <a:p>
            <a:pPr>
              <a:buFontTx/>
              <a:buChar char="-"/>
            </a:pPr>
            <a:r>
              <a:rPr lang="pt-BR" baseline="0" dirty="0" smtClean="0"/>
              <a:t> Aspectos</a:t>
            </a:r>
          </a:p>
          <a:p>
            <a:pPr>
              <a:buFontTx/>
              <a:buChar char="-"/>
            </a:pPr>
            <a:r>
              <a:rPr lang="pt-BR" baseline="0" dirty="0" smtClean="0"/>
              <a:t> Pontos de Corte</a:t>
            </a:r>
          </a:p>
          <a:p>
            <a:pPr>
              <a:buFontTx/>
              <a:buChar char="-"/>
            </a:pPr>
            <a:r>
              <a:rPr lang="pt-BR" baseline="0" dirty="0" smtClean="0"/>
              <a:t> Avisos</a:t>
            </a:r>
          </a:p>
          <a:p>
            <a:pPr>
              <a:buFontTx/>
              <a:buChar char="-"/>
            </a:pPr>
            <a:r>
              <a:rPr lang="pt-BR" baseline="0" dirty="0" smtClean="0"/>
              <a:t> Introduções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ISSO NÃO É REPRESENTÁVEL NA VERSÃO PADRÃO DA UML!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Extensão a UML com perfis é a abordagem recomendada, pois apenas estende o meta-modelo. Para utilizar os novos conceitos, deve-se importar o perfil em qualquer ferramenta CASE. (Extensão de segunda classe)</a:t>
            </a:r>
          </a:p>
          <a:p>
            <a:endParaRPr lang="pt-BR" baseline="0" dirty="0" smtClean="0"/>
          </a:p>
          <a:p>
            <a:r>
              <a:rPr lang="pt-BR" baseline="0" dirty="0" smtClean="0"/>
              <a:t>Extensão a UML com criação de um novo modelo permite uma maior flexibilidade nas mudanças, é totalmente específica e dependente de ferramenta. Não pode ser utilizada em qualquer ferramenta CASE. (Extensão de primeira classe)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Criação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esteriótipos</a:t>
            </a:r>
            <a:r>
              <a:rPr lang="pt-BR" baseline="0" dirty="0" smtClean="0"/>
              <a:t> como:</a:t>
            </a:r>
          </a:p>
          <a:p>
            <a:pPr>
              <a:buFontTx/>
              <a:buChar char="-"/>
            </a:pPr>
            <a:r>
              <a:rPr lang="pt-BR" baseline="0" dirty="0" err="1" smtClean="0"/>
              <a:t>Aspect</a:t>
            </a:r>
            <a:r>
              <a:rPr lang="pt-BR" baseline="0" dirty="0" smtClean="0"/>
              <a:t> para representar um aspecto que estende a meta-classe Classe.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PointCut</a:t>
            </a:r>
            <a:r>
              <a:rPr lang="pt-BR" baseline="0" dirty="0" smtClean="0"/>
              <a:t> para representar um ponto de corte estendem </a:t>
            </a:r>
            <a:r>
              <a:rPr lang="pt-BR" baseline="0" dirty="0" err="1" smtClean="0"/>
              <a:t>StructuralFeature</a:t>
            </a:r>
            <a:r>
              <a:rPr lang="pt-BR" baseline="0" dirty="0" smtClean="0"/>
              <a:t>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Composição em nível de código. A ferramenta para composição é o próprio compilador </a:t>
            </a:r>
            <a:r>
              <a:rPr lang="pt-BR" baseline="0" dirty="0" err="1" smtClean="0"/>
              <a:t>AspectJ</a:t>
            </a:r>
            <a:r>
              <a:rPr lang="pt-BR" baseline="0" dirty="0" smtClean="0"/>
              <a:t> na IDE Eclipse.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 Apenas estende o meta-modelo da UML 2.0, sem adicionar restrições</a:t>
            </a:r>
            <a:r>
              <a:rPr lang="pt-BR" baseline="0" dirty="0" smtClean="0"/>
              <a:t> e nem criar novas classes pro modelo. Importação via XMI.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Representa apenas a estrutura: aspecto, pontos de corte, mas não representa o comportamento com nenhum diagrama.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Não permite representar os </a:t>
            </a:r>
            <a:r>
              <a:rPr lang="pt-BR" baseline="0" dirty="0" err="1" smtClean="0"/>
              <a:t>wildcards</a:t>
            </a:r>
            <a:r>
              <a:rPr lang="pt-BR" baseline="0" dirty="0" smtClean="0"/>
              <a:t>. Um </a:t>
            </a:r>
            <a:r>
              <a:rPr lang="pt-BR" baseline="0" dirty="0" err="1" smtClean="0"/>
              <a:t>wildcard</a:t>
            </a:r>
            <a:r>
              <a:rPr lang="pt-BR" baseline="0" dirty="0" smtClean="0"/>
              <a:t> permite selecionar vários pontos na execução de um programa, aonde desejamos inserir um novo comportamento.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Seminário de Andamento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1752600"/>
          </a:xfrm>
        </p:spPr>
        <p:txBody>
          <a:bodyPr/>
          <a:lstStyle/>
          <a:p>
            <a:r>
              <a:rPr lang="pt-BR" dirty="0" smtClean="0"/>
              <a:t>Aluno: Pedro </a:t>
            </a:r>
            <a:r>
              <a:rPr lang="pt-BR" dirty="0" err="1" smtClean="0"/>
              <a:t>Ghilardi</a:t>
            </a:r>
            <a:endParaRPr lang="pt-BR" dirty="0" smtClean="0"/>
          </a:p>
          <a:p>
            <a:r>
              <a:rPr lang="pt-BR" dirty="0" smtClean="0"/>
              <a:t>Orientador: Prof. Dr. Ricardo Pereira e Silva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(EVERMANN, 2007)</a:t>
            </a:r>
          </a:p>
          <a:p>
            <a:pPr lvl="1"/>
            <a:r>
              <a:rPr lang="pt-BR" dirty="0" smtClean="0"/>
              <a:t>Meta-modelo proposto pode ser utilizado em qualquer ferramenta CASE.</a:t>
            </a:r>
          </a:p>
          <a:p>
            <a:pPr lvl="1"/>
            <a:r>
              <a:rPr lang="pt-BR" dirty="0" smtClean="0"/>
              <a:t>Representa apenas a estrutura de POA.</a:t>
            </a:r>
          </a:p>
          <a:p>
            <a:pPr lvl="1"/>
            <a:r>
              <a:rPr lang="pt-BR" dirty="0" smtClean="0"/>
              <a:t>Não representa expressões regulares (</a:t>
            </a:r>
            <a:r>
              <a:rPr lang="pt-BR" i="1" dirty="0" err="1" smtClean="0"/>
              <a:t>wildcards</a:t>
            </a:r>
            <a:r>
              <a:rPr lang="pt-BR" dirty="0" smtClean="0"/>
              <a:t>), uma característica importante da POA.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(KIENZLE, 2009)</a:t>
            </a:r>
          </a:p>
          <a:p>
            <a:pPr lvl="1"/>
            <a:r>
              <a:rPr lang="pt-BR" dirty="0" smtClean="0"/>
              <a:t>RAM: Modelos de Aspectos Reusáveis</a:t>
            </a:r>
          </a:p>
          <a:p>
            <a:pPr lvl="1"/>
            <a:r>
              <a:rPr lang="pt-BR" dirty="0" smtClean="0"/>
              <a:t>Especifica aspectos com três visões:</a:t>
            </a:r>
          </a:p>
          <a:p>
            <a:pPr lvl="2"/>
            <a:r>
              <a:rPr lang="pt-BR" dirty="0" smtClean="0"/>
              <a:t>Visão estrutural</a:t>
            </a:r>
          </a:p>
          <a:p>
            <a:pPr lvl="2"/>
            <a:r>
              <a:rPr lang="pt-BR" dirty="0" smtClean="0"/>
              <a:t>Visão de estados</a:t>
            </a:r>
          </a:p>
          <a:p>
            <a:pPr lvl="2"/>
            <a:r>
              <a:rPr lang="pt-BR" dirty="0" smtClean="0"/>
              <a:t>Visão de troca de mensagens</a:t>
            </a:r>
          </a:p>
          <a:p>
            <a:pPr lvl="1"/>
            <a:r>
              <a:rPr lang="pt-BR" dirty="0" smtClean="0"/>
              <a:t>Cada interesse será modelado nas três visões.</a:t>
            </a:r>
          </a:p>
          <a:p>
            <a:pPr lvl="1"/>
            <a:r>
              <a:rPr lang="pt-BR" dirty="0" smtClean="0"/>
              <a:t>Composição em nível de modelo.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(KIENZLE, 2009)</a:t>
            </a:r>
          </a:p>
          <a:p>
            <a:pPr lvl="1"/>
            <a:r>
              <a:rPr lang="pt-BR" dirty="0" smtClean="0"/>
              <a:t>Especificação do modelo fora dos padrões da UML 2.0, com introdução de novos conceitos como diretivas de instanciação.</a:t>
            </a:r>
          </a:p>
          <a:p>
            <a:pPr lvl="1"/>
            <a:r>
              <a:rPr lang="pt-BR" dirty="0" smtClean="0"/>
              <a:t>Dificuldade para compreender os modelos intermediários e o modelo final.</a:t>
            </a:r>
          </a:p>
          <a:p>
            <a:pPr lvl="1"/>
            <a:r>
              <a:rPr lang="pt-BR" dirty="0" smtClean="0"/>
              <a:t>Garantia de consistência entre os modelos.</a:t>
            </a:r>
          </a:p>
          <a:p>
            <a:pPr lvl="1"/>
            <a:r>
              <a:rPr lang="pt-BR" dirty="0" smtClean="0"/>
              <a:t>Representação das características da POA.</a:t>
            </a:r>
          </a:p>
          <a:p>
            <a:pPr lvl="2"/>
            <a:r>
              <a:rPr lang="pt-BR" dirty="0" smtClean="0"/>
              <a:t>Comportamentais e Estruturais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(MOUHEB, 2009)</a:t>
            </a:r>
          </a:p>
          <a:p>
            <a:pPr lvl="1"/>
            <a:r>
              <a:rPr lang="pt-BR" dirty="0" smtClean="0"/>
              <a:t>Modelagem de aspectos no domínio de segurança. </a:t>
            </a:r>
          </a:p>
          <a:p>
            <a:pPr lvl="1"/>
            <a:r>
              <a:rPr lang="pt-BR" dirty="0" smtClean="0"/>
              <a:t>Um aspecto para cada requisito. Modelagem do aspecto é realizada com um Perfil UML para aspectos. </a:t>
            </a:r>
          </a:p>
          <a:p>
            <a:pPr lvl="1"/>
            <a:r>
              <a:rPr lang="pt-BR" dirty="0" smtClean="0"/>
              <a:t>Comportamento de segurança especificado por especialistas.Desenvolvedor seleciona pontos que serão estendidos.</a:t>
            </a:r>
          </a:p>
          <a:p>
            <a:pPr lvl="1"/>
            <a:r>
              <a:rPr lang="pt-BR" dirty="0" smtClean="0"/>
              <a:t>Composição em nível de modelo.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(MOUHEB, 2009)</a:t>
            </a:r>
          </a:p>
          <a:p>
            <a:pPr lvl="1"/>
            <a:r>
              <a:rPr lang="pt-BR" dirty="0" smtClean="0"/>
              <a:t>Dentro dos padrões da UML 2.0.</a:t>
            </a:r>
          </a:p>
          <a:p>
            <a:pPr lvl="1"/>
            <a:r>
              <a:rPr lang="pt-BR" dirty="0" smtClean="0"/>
              <a:t>Identificação de pontos de junção nos diagramas de </a:t>
            </a:r>
            <a:r>
              <a:rPr lang="pt-BR" dirty="0" err="1" smtClean="0"/>
              <a:t>sequência</a:t>
            </a:r>
            <a:r>
              <a:rPr lang="pt-BR" dirty="0" smtClean="0"/>
              <a:t>, atividades e máquinas de estado da UML.</a:t>
            </a:r>
          </a:p>
          <a:p>
            <a:pPr lvl="1"/>
            <a:r>
              <a:rPr lang="pt-BR" dirty="0" smtClean="0"/>
              <a:t>Limitação a representação de aspectos no domínio de segurança.</a:t>
            </a:r>
          </a:p>
          <a:p>
            <a:pPr lvl="1"/>
            <a:r>
              <a:rPr lang="pt-BR" dirty="0" smtClean="0"/>
              <a:t>O caso de uso modelado com a ferramenta utiliza poucas construções da POA.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(CUI, 2009)</a:t>
            </a:r>
          </a:p>
          <a:p>
            <a:pPr lvl="1"/>
            <a:r>
              <a:rPr lang="pt-BR" dirty="0" smtClean="0"/>
              <a:t>Modelagem com diagramas de atividades:</a:t>
            </a:r>
          </a:p>
          <a:p>
            <a:pPr lvl="2"/>
            <a:r>
              <a:rPr lang="pt-BR" dirty="0" smtClean="0"/>
              <a:t>Interesse </a:t>
            </a:r>
            <a:r>
              <a:rPr lang="pt-BR" dirty="0" err="1" smtClean="0"/>
              <a:t>entrecortante</a:t>
            </a:r>
            <a:r>
              <a:rPr lang="pt-BR" dirty="0" smtClean="0"/>
              <a:t>: Um para o modelo de aviso e outro para o modelo de ponto de corte.</a:t>
            </a:r>
          </a:p>
          <a:p>
            <a:pPr lvl="2"/>
            <a:r>
              <a:rPr lang="pt-BR" dirty="0" smtClean="0"/>
              <a:t>Interesse núcleo: Um para o comportamento núcleo.</a:t>
            </a:r>
          </a:p>
          <a:p>
            <a:pPr lvl="1"/>
            <a:r>
              <a:rPr lang="pt-BR" dirty="0" smtClean="0"/>
              <a:t>Extensão dentro dos padrões da UML 2.0</a:t>
            </a:r>
          </a:p>
          <a:p>
            <a:pPr lvl="1"/>
            <a:r>
              <a:rPr lang="pt-BR" dirty="0" smtClean="0"/>
              <a:t>Modelagem leve mas insuficiente, pois falta representar características da POA como introduções e também a representação da estrutura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(JACOBSON, 2004)</a:t>
            </a:r>
          </a:p>
          <a:p>
            <a:pPr lvl="1"/>
            <a:r>
              <a:rPr lang="pt-BR" dirty="0" smtClean="0"/>
              <a:t>Foco em casos de uso em todas as fases da modelagem.</a:t>
            </a:r>
          </a:p>
          <a:p>
            <a:pPr lvl="2"/>
            <a:r>
              <a:rPr lang="pt-BR" dirty="0" smtClean="0"/>
              <a:t>Fatia de caso de uso</a:t>
            </a:r>
          </a:p>
          <a:p>
            <a:pPr lvl="1"/>
            <a:r>
              <a:rPr lang="pt-BR" dirty="0" smtClean="0"/>
              <a:t>Rastreamento total de requisitos até o código.</a:t>
            </a:r>
          </a:p>
          <a:p>
            <a:pPr lvl="1"/>
            <a:r>
              <a:rPr lang="pt-BR" dirty="0" smtClean="0"/>
              <a:t>Não está dentro dos padrões da UML. Criação de um novo meta-modelo.</a:t>
            </a:r>
          </a:p>
          <a:p>
            <a:pPr lvl="1"/>
            <a:r>
              <a:rPr lang="pt-BR" dirty="0" smtClean="0"/>
              <a:t>Não propõe nenhuma ferramenta para composição de modelos.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(KLEIN, 2007)</a:t>
            </a:r>
          </a:p>
          <a:p>
            <a:pPr lvl="1"/>
            <a:r>
              <a:rPr lang="pt-BR" dirty="0" smtClean="0"/>
              <a:t>Modelagem com diagramas de </a:t>
            </a:r>
            <a:r>
              <a:rPr lang="pt-BR" dirty="0" err="1" smtClean="0"/>
              <a:t>sequência</a:t>
            </a:r>
            <a:r>
              <a:rPr lang="pt-BR" dirty="0" smtClean="0"/>
              <a:t> e de visão geral de interação.</a:t>
            </a:r>
          </a:p>
          <a:p>
            <a:pPr lvl="2"/>
            <a:r>
              <a:rPr lang="pt-BR" dirty="0" smtClean="0"/>
              <a:t>Um diagrama para o aviso e outro para o ponto de corte.</a:t>
            </a:r>
          </a:p>
          <a:p>
            <a:pPr lvl="2"/>
            <a:r>
              <a:rPr lang="pt-BR" dirty="0" smtClean="0"/>
              <a:t>Permite realizar a composição de múltiplos avisos no mesmo ponto de junção.</a:t>
            </a:r>
          </a:p>
          <a:p>
            <a:pPr lvl="1"/>
            <a:r>
              <a:rPr lang="pt-BR" dirty="0" smtClean="0"/>
              <a:t>Não está dentro dos padrões da UML. Criação de um novo meta-modelo.</a:t>
            </a:r>
          </a:p>
          <a:p>
            <a:pPr lvl="1"/>
            <a:r>
              <a:rPr lang="pt-BR" dirty="0" smtClean="0"/>
              <a:t>Não representa todas as construções da POA como </a:t>
            </a:r>
            <a:r>
              <a:rPr lang="pt-BR" i="1" dirty="0" err="1" smtClean="0"/>
              <a:t>wildcards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(COTTENIER, 2007)</a:t>
            </a:r>
          </a:p>
          <a:p>
            <a:pPr lvl="1"/>
            <a:r>
              <a:rPr lang="pt-BR" dirty="0" smtClean="0"/>
              <a:t>Utiliza diagramas de máquina de estados e diagrama de classes para modelar aspectos.</a:t>
            </a:r>
          </a:p>
          <a:p>
            <a:pPr lvl="2"/>
            <a:r>
              <a:rPr lang="pt-BR" dirty="0" smtClean="0"/>
              <a:t>Representa ponto de corte e aviso com diagramas de máquinas de estado</a:t>
            </a:r>
          </a:p>
          <a:p>
            <a:pPr lvl="1"/>
            <a:r>
              <a:rPr lang="pt-BR" dirty="0" smtClean="0"/>
              <a:t>Modelagem dentro dos padrões da UML 2.0</a:t>
            </a:r>
          </a:p>
          <a:p>
            <a:pPr lvl="1"/>
            <a:r>
              <a:rPr lang="pt-BR" dirty="0" smtClean="0"/>
              <a:t>Permite a composição e visualização dos modelos.</a:t>
            </a:r>
          </a:p>
          <a:p>
            <a:pPr lvl="1"/>
            <a:r>
              <a:rPr lang="pt-BR" dirty="0" smtClean="0"/>
              <a:t>Modelagem em baixo nível de abstração com foco na representação dinâmica</a:t>
            </a:r>
          </a:p>
          <a:p>
            <a:pPr lvl="1"/>
            <a:r>
              <a:rPr lang="pt-BR" dirty="0" smtClean="0"/>
              <a:t>Não mostra o uso de introduções no exemplo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Todas </a:t>
            </a:r>
            <a:r>
              <a:rPr lang="pt-BR" dirty="0" smtClean="0"/>
              <a:t>as abordagens </a:t>
            </a:r>
            <a:r>
              <a:rPr lang="pt-BR" dirty="0" smtClean="0"/>
              <a:t>utilizam a </a:t>
            </a:r>
            <a:r>
              <a:rPr lang="pt-BR" b="1" dirty="0" smtClean="0"/>
              <a:t>segunda versão da UML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maior parte das abordagens </a:t>
            </a:r>
            <a:r>
              <a:rPr lang="pt-BR" dirty="0" smtClean="0"/>
              <a:t>representam </a:t>
            </a:r>
            <a:r>
              <a:rPr lang="pt-BR" dirty="0" smtClean="0"/>
              <a:t>apenas a </a:t>
            </a:r>
            <a:r>
              <a:rPr lang="pt-BR" b="1" dirty="0" smtClean="0"/>
              <a:t>dinâmica ou </a:t>
            </a:r>
            <a:r>
              <a:rPr lang="pt-BR" b="1" dirty="0" smtClean="0"/>
              <a:t>a estrutura </a:t>
            </a:r>
            <a:r>
              <a:rPr lang="pt-BR" b="1" dirty="0" smtClean="0"/>
              <a:t>de um sistema</a:t>
            </a:r>
            <a:r>
              <a:rPr lang="pt-BR" dirty="0" smtClean="0"/>
              <a:t>, exceto RAM (KIENZLE, 2009).</a:t>
            </a:r>
          </a:p>
          <a:p>
            <a:r>
              <a:rPr lang="pt-BR" dirty="0" smtClean="0"/>
              <a:t>Grande parte das abordagens </a:t>
            </a:r>
            <a:r>
              <a:rPr lang="pt-BR" b="1" dirty="0" smtClean="0"/>
              <a:t>permitem a composição de modelos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maior parte das abordagens falham em </a:t>
            </a:r>
            <a:r>
              <a:rPr lang="pt-BR" b="1" dirty="0" smtClean="0"/>
              <a:t>representar todas as características de POA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relação ao </a:t>
            </a:r>
            <a:r>
              <a:rPr lang="pt-BR" b="1" dirty="0" smtClean="0"/>
              <a:t>tipo de extensão à UML</a:t>
            </a:r>
            <a:r>
              <a:rPr lang="pt-BR" dirty="0" smtClean="0"/>
              <a:t>, existe um meio termo entre perfil e meta-modelagem.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Justificativa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 Esperados</a:t>
            </a:r>
          </a:p>
          <a:p>
            <a:r>
              <a:rPr lang="pt-BR" dirty="0" smtClean="0"/>
              <a:t>Limitações</a:t>
            </a:r>
          </a:p>
          <a:p>
            <a:r>
              <a:rPr lang="pt-BR" dirty="0" smtClean="0"/>
              <a:t>Estado Atual</a:t>
            </a:r>
          </a:p>
          <a:p>
            <a:r>
              <a:rPr lang="pt-BR" dirty="0" smtClean="0"/>
              <a:t>Bibliografia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Propor uma metodologia para modelar aspectos nas fases de análise e projeto com UML 2.0. Esta modelagem deve </a:t>
            </a:r>
            <a:r>
              <a:rPr lang="pt-BR" b="1" dirty="0" smtClean="0"/>
              <a:t>representar a estrutura e o comportamento de um sistema</a:t>
            </a:r>
            <a:r>
              <a:rPr lang="pt-BR" dirty="0" smtClean="0"/>
              <a:t>, </a:t>
            </a:r>
            <a:r>
              <a:rPr lang="pt-BR" b="1" dirty="0" smtClean="0"/>
              <a:t>automatizar parte do processo de modelagem</a:t>
            </a:r>
            <a:r>
              <a:rPr lang="pt-BR" dirty="0" smtClean="0"/>
              <a:t>, </a:t>
            </a:r>
            <a:r>
              <a:rPr lang="pt-BR" b="1" dirty="0" smtClean="0"/>
              <a:t>permitindo a alternância de visões da dinâmica do sistema (com e sem explicitação dos aspectos) e, com isso, facilitar a compreensão e manutenção dos modelos</a:t>
            </a:r>
            <a:r>
              <a:rPr lang="pt-BR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É possível </a:t>
            </a:r>
            <a:r>
              <a:rPr lang="pt-BR" b="1" dirty="0" smtClean="0"/>
              <a:t>modelar todas as características de software orientado a aspectos com a segunda versão de UML</a:t>
            </a:r>
            <a:r>
              <a:rPr lang="pt-BR" dirty="0" smtClean="0"/>
              <a:t> e é possível </a:t>
            </a:r>
            <a:r>
              <a:rPr lang="pt-BR" b="1" dirty="0" smtClean="0"/>
              <a:t>manipular essa modelagem em um procedimento algorítmico capaz de explicitar e ocultar dinamicamente os aspectos da modelagem.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modelagem de todas características da POA é fundamental, pois </a:t>
            </a:r>
            <a:r>
              <a:rPr lang="pt-BR" b="1" dirty="0" smtClean="0"/>
              <a:t>possibilita a captura de múltiplos pontos na execução de um programa de maneira praticável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modelagem do comportamento e estrutura de um sistema é importante, pois </a:t>
            </a:r>
            <a:r>
              <a:rPr lang="pt-BR" b="1" dirty="0" smtClean="0"/>
              <a:t>fornece subsídios para geração de código e facilita a manutenção e compreensão de um sistema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UML 2.0 é um padrão na modelagem de sistemas complexos. Assim, justifica-se que a </a:t>
            </a:r>
            <a:r>
              <a:rPr lang="pt-BR" b="1" dirty="0" smtClean="0"/>
              <a:t>modelagem de aspectos seja realizada dentro dos padrões da UML.</a:t>
            </a:r>
          </a:p>
          <a:p>
            <a:r>
              <a:rPr lang="pt-BR" dirty="0" smtClean="0"/>
              <a:t>É difícil compreender o fluxo de execução de um sistema desenvolvido com aspectos. Por isso, é </a:t>
            </a:r>
            <a:r>
              <a:rPr lang="pt-BR" b="1" dirty="0" smtClean="0"/>
              <a:t>importante permitir a alternância de visões do comportamento dinâmico do sistema.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Análise de trabalhos correlatos.</a:t>
            </a:r>
          </a:p>
          <a:p>
            <a:r>
              <a:rPr lang="pt-BR" dirty="0" smtClean="0"/>
              <a:t>Conceber uma solução de modelagem para programas orientados a aspectos.</a:t>
            </a:r>
          </a:p>
          <a:p>
            <a:r>
              <a:rPr lang="pt-BR" dirty="0" smtClean="0"/>
              <a:t>Testar a solução como um protótipo dentro do ambiente SEA.</a:t>
            </a:r>
          </a:p>
          <a:p>
            <a:r>
              <a:rPr lang="pt-BR" dirty="0" smtClean="0"/>
              <a:t>Usar o protótipo para modelar um sistema com aspectos.</a:t>
            </a:r>
          </a:p>
          <a:p>
            <a:r>
              <a:rPr lang="pt-BR" dirty="0" smtClean="0"/>
              <a:t>Comparar a solução com os trabalhos correlatos.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Obter uma solução que permita representar todas as características da POA, automatizando parte do processo de modelagem e permitindo a alternância de visões do comportamento dinâmico.</a:t>
            </a:r>
          </a:p>
          <a:p>
            <a:r>
              <a:rPr lang="pt-BR" dirty="0" smtClean="0"/>
              <a:t>Comparação desta solução com os trabalhos relacionados.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modelagem representará as construções da linguagem </a:t>
            </a:r>
            <a:r>
              <a:rPr lang="pt-BR" dirty="0" err="1" smtClean="0"/>
              <a:t>AspectJ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Não será realizada a geração de código a partir dos modelos.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Realizado:</a:t>
            </a:r>
          </a:p>
          <a:p>
            <a:pPr lvl="1"/>
            <a:r>
              <a:rPr lang="pt-BR" dirty="0" smtClean="0"/>
              <a:t>Escrita dos capítulos de Introdução, Contextualização e Trabalhos Relacionados.</a:t>
            </a:r>
          </a:p>
          <a:p>
            <a:pPr lvl="1"/>
            <a:r>
              <a:rPr lang="pt-BR" dirty="0" smtClean="0"/>
              <a:t>Implementação do suporte a estereótipos e valores rotulados no ambiente SEA.</a:t>
            </a:r>
          </a:p>
          <a:p>
            <a:pPr lvl="1"/>
            <a:r>
              <a:rPr lang="pt-BR" dirty="0" smtClean="0"/>
              <a:t>Especificação da proposta de solução.</a:t>
            </a:r>
          </a:p>
          <a:p>
            <a:r>
              <a:rPr lang="pt-BR" dirty="0" smtClean="0"/>
              <a:t>Próximos passos:</a:t>
            </a:r>
          </a:p>
          <a:p>
            <a:pPr lvl="1"/>
            <a:r>
              <a:rPr lang="pt-BR" dirty="0" smtClean="0"/>
              <a:t>Implementar a proposta de solução no ambiente SEA.</a:t>
            </a:r>
          </a:p>
          <a:p>
            <a:pPr lvl="1"/>
            <a:r>
              <a:rPr lang="pt-BR" dirty="0" smtClean="0"/>
              <a:t>Verificação e comparação com trabalhos correlatos.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de um sistema geralmente começa pela obtenção dos requisitos. </a:t>
            </a:r>
          </a:p>
          <a:p>
            <a:r>
              <a:rPr lang="pt-BR" dirty="0" smtClean="0"/>
              <a:t>Cada requisito pode ser classificado como um </a:t>
            </a:r>
            <a:r>
              <a:rPr lang="pt-BR" b="1" dirty="0" smtClean="0"/>
              <a:t>interesse do cliente</a:t>
            </a:r>
            <a:r>
              <a:rPr lang="pt-BR" dirty="0" smtClean="0"/>
              <a:t> (2003, LADDAD).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tipos de interesses:</a:t>
            </a:r>
          </a:p>
          <a:p>
            <a:pPr lvl="1"/>
            <a:r>
              <a:rPr lang="pt-BR" b="1" dirty="0" smtClean="0"/>
              <a:t>Interesses núcleo</a:t>
            </a:r>
            <a:r>
              <a:rPr lang="pt-BR" dirty="0" smtClean="0"/>
              <a:t>: Capturam uma única funcionalidade e impactam apenas uma parte do sistema.</a:t>
            </a:r>
          </a:p>
          <a:p>
            <a:pPr lvl="1"/>
            <a:r>
              <a:rPr lang="pt-BR" b="1" dirty="0" smtClean="0"/>
              <a:t>Interesses </a:t>
            </a:r>
            <a:r>
              <a:rPr lang="pt-BR" b="1" dirty="0" err="1" smtClean="0"/>
              <a:t>entrecortantes</a:t>
            </a:r>
            <a:r>
              <a:rPr lang="pt-BR" b="1" dirty="0" smtClean="0"/>
              <a:t> (</a:t>
            </a:r>
            <a:r>
              <a:rPr lang="pt-BR" b="1" i="1" dirty="0" err="1" smtClean="0"/>
              <a:t>crosscutting</a:t>
            </a:r>
            <a:r>
              <a:rPr lang="pt-BR" b="1" i="1" dirty="0" smtClean="0"/>
              <a:t> </a:t>
            </a:r>
            <a:r>
              <a:rPr lang="pt-BR" b="1" i="1" dirty="0" err="1" smtClean="0"/>
              <a:t>concerns</a:t>
            </a:r>
            <a:r>
              <a:rPr lang="pt-BR" b="1" dirty="0" smtClean="0"/>
              <a:t>)</a:t>
            </a:r>
            <a:r>
              <a:rPr lang="pt-BR" dirty="0" smtClean="0"/>
              <a:t>: Capturam uma funcionalidade que impacta uma ou mais partes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POO existe uma tendência de misturar interesses </a:t>
            </a:r>
            <a:r>
              <a:rPr lang="pt-BR" dirty="0" err="1" smtClean="0"/>
              <a:t>entrecortantes</a:t>
            </a:r>
            <a:r>
              <a:rPr lang="pt-BR" dirty="0" smtClean="0"/>
              <a:t> com interesses núcleo.</a:t>
            </a:r>
          </a:p>
          <a:p>
            <a:r>
              <a:rPr lang="pt-BR" dirty="0" smtClean="0"/>
              <a:t>A </a:t>
            </a:r>
            <a:r>
              <a:rPr lang="pt-BR" b="1" dirty="0" smtClean="0"/>
              <a:t>Programação Orientada a Aspectos (POA) </a:t>
            </a:r>
            <a:r>
              <a:rPr lang="pt-BR" dirty="0" smtClean="0"/>
              <a:t>permite implementar os interesses </a:t>
            </a:r>
            <a:r>
              <a:rPr lang="pt-BR" dirty="0" err="1" smtClean="0"/>
              <a:t>entrecortantes</a:t>
            </a:r>
            <a:r>
              <a:rPr lang="pt-BR" dirty="0" smtClean="0"/>
              <a:t> de uma maneira </a:t>
            </a:r>
            <a:r>
              <a:rPr lang="pt-BR" smtClean="0"/>
              <a:t>elegante (KICZALES, 1997).</a:t>
            </a:r>
            <a:endParaRPr lang="pt-BR" dirty="0" smtClean="0"/>
          </a:p>
          <a:p>
            <a:pPr lvl="1"/>
            <a:r>
              <a:rPr lang="pt-BR" b="1" dirty="0" err="1" smtClean="0"/>
              <a:t>Modularização</a:t>
            </a:r>
            <a:r>
              <a:rPr lang="pt-BR" b="1" dirty="0" smtClean="0"/>
              <a:t> de interesses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 mesma forma que programas orientados a objetos, programas orientados a aspectos devem passar por etapas de análise e projeto.</a:t>
            </a:r>
          </a:p>
          <a:p>
            <a:pPr lvl="1"/>
            <a:r>
              <a:rPr lang="pt-BR" b="1" dirty="0" smtClean="0"/>
              <a:t>Modelagem estrutural</a:t>
            </a:r>
          </a:p>
          <a:p>
            <a:pPr lvl="1"/>
            <a:r>
              <a:rPr lang="pt-BR" b="1" dirty="0" smtClean="0"/>
              <a:t>Modelagem dinâmica</a:t>
            </a:r>
          </a:p>
          <a:p>
            <a:r>
              <a:rPr lang="pt-BR" dirty="0" smtClean="0"/>
              <a:t>Utilizando UML 2.0 (OMG, 2011) que é um padrão da </a:t>
            </a:r>
            <a:r>
              <a:rPr lang="pt-BR" dirty="0" err="1" smtClean="0"/>
              <a:t>Object</a:t>
            </a:r>
            <a:r>
              <a:rPr lang="pt-BR" dirty="0" smtClean="0"/>
              <a:t> Management </a:t>
            </a:r>
            <a:r>
              <a:rPr lang="pt-BR" dirty="0" err="1" smtClean="0"/>
              <a:t>Group</a:t>
            </a:r>
            <a:r>
              <a:rPr lang="pt-BR" dirty="0" smtClean="0"/>
              <a:t> (OMG)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Não existe suporte direto </a:t>
            </a:r>
            <a:r>
              <a:rPr lang="pt-BR" dirty="0" smtClean="0"/>
              <a:t>na segunda versão da UML para modelagem de programas orientados a aspectos .</a:t>
            </a:r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Solução: </a:t>
            </a:r>
            <a:r>
              <a:rPr lang="pt-BR" dirty="0" smtClean="0"/>
              <a:t>Estender a UML.</a:t>
            </a:r>
          </a:p>
          <a:p>
            <a:r>
              <a:rPr lang="pt-BR" dirty="0" smtClean="0"/>
              <a:t>Duas formas:</a:t>
            </a:r>
          </a:p>
          <a:p>
            <a:pPr lvl="1"/>
            <a:r>
              <a:rPr lang="pt-BR" b="1" dirty="0" smtClean="0"/>
              <a:t>Estender a UML através de perfis</a:t>
            </a:r>
            <a:r>
              <a:rPr lang="pt-BR" dirty="0" smtClean="0"/>
              <a:t>. Apenas estende o meta-modelo da UML.</a:t>
            </a:r>
          </a:p>
          <a:p>
            <a:pPr lvl="1"/>
            <a:r>
              <a:rPr lang="pt-BR" b="1" dirty="0" smtClean="0"/>
              <a:t>Definição de um novo meta-modelo para UML</a:t>
            </a:r>
            <a:r>
              <a:rPr lang="pt-BR" dirty="0" smtClean="0"/>
              <a:t>, adicionando restrições, novos elementos para o modelo, etc.</a:t>
            </a:r>
          </a:p>
          <a:p>
            <a:r>
              <a:rPr lang="pt-BR" dirty="0" smtClean="0"/>
              <a:t>Foco em propostas que</a:t>
            </a:r>
            <a:r>
              <a:rPr lang="pt-BR" b="1" dirty="0" smtClean="0"/>
              <a:t> utilizem a segunda versão da UML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(EVERMANN, 2007)</a:t>
            </a:r>
          </a:p>
          <a:p>
            <a:pPr lvl="1"/>
            <a:r>
              <a:rPr lang="pt-BR" dirty="0" smtClean="0"/>
              <a:t>Estende a UML 2.0 através de um perfil UML para </a:t>
            </a:r>
            <a:r>
              <a:rPr lang="pt-BR" dirty="0" err="1" smtClean="0"/>
              <a:t>AspectJ</a:t>
            </a:r>
            <a:r>
              <a:rPr lang="pt-BR" dirty="0" smtClean="0"/>
              <a:t> (ECLIPSE, 2011).</a:t>
            </a:r>
          </a:p>
          <a:p>
            <a:pPr lvl="2"/>
            <a:r>
              <a:rPr lang="pt-BR" dirty="0" smtClean="0"/>
              <a:t>Criação de estereótipos, restrições e valores rotulados para o domínio de programas orientados a aspectos.</a:t>
            </a:r>
          </a:p>
          <a:p>
            <a:pPr lvl="1"/>
            <a:r>
              <a:rPr lang="pt-BR" dirty="0" smtClean="0"/>
              <a:t>Composição em nível de código.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2125</Words>
  <Application>Microsoft Office PowerPoint</Application>
  <PresentationFormat>Apresentação na tela (4:3)</PresentationFormat>
  <Paragraphs>221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Seminário de Andamento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Objetivo</vt:lpstr>
      <vt:lpstr>Hipótese</vt:lpstr>
      <vt:lpstr>Justificativa</vt:lpstr>
      <vt:lpstr>Justificativa</vt:lpstr>
      <vt:lpstr>Metodologia</vt:lpstr>
      <vt:lpstr>Resultados Esperados</vt:lpstr>
      <vt:lpstr>Limitações</vt:lpstr>
      <vt:lpstr>Estado Atual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Andamento</dc:title>
  <dc:creator>pedro</dc:creator>
  <cp:lastModifiedBy>pedro</cp:lastModifiedBy>
  <cp:revision>149</cp:revision>
  <dcterms:created xsi:type="dcterms:W3CDTF">2011-12-01T20:18:08Z</dcterms:created>
  <dcterms:modified xsi:type="dcterms:W3CDTF">2011-12-10T22:42:44Z</dcterms:modified>
</cp:coreProperties>
</file>