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23" r:id="rId2"/>
    <p:sldId id="325" r:id="rId3"/>
    <p:sldId id="341" r:id="rId4"/>
    <p:sldId id="342" r:id="rId5"/>
    <p:sldId id="343" r:id="rId6"/>
    <p:sldId id="344" r:id="rId7"/>
    <p:sldId id="358" r:id="rId8"/>
    <p:sldId id="303" r:id="rId9"/>
    <p:sldId id="300" r:id="rId10"/>
    <p:sldId id="333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49" r:id="rId20"/>
    <p:sldId id="257" r:id="rId21"/>
    <p:sldId id="327" r:id="rId22"/>
    <p:sldId id="359" r:id="rId23"/>
    <p:sldId id="346" r:id="rId24"/>
    <p:sldId id="348" r:id="rId25"/>
    <p:sldId id="326" r:id="rId26"/>
    <p:sldId id="345" r:id="rId27"/>
    <p:sldId id="331" r:id="rId28"/>
    <p:sldId id="313" r:id="rId29"/>
    <p:sldId id="324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60" r:id="rId38"/>
    <p:sldId id="361" r:id="rId39"/>
    <p:sldId id="362" r:id="rId40"/>
    <p:sldId id="363" r:id="rId41"/>
    <p:sldId id="364" r:id="rId42"/>
    <p:sldId id="271" r:id="rId4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ALEJANDRO LOPEZ FERNANDEZ" initials="OALF" lastIdx="1" clrIdx="0">
    <p:extLst>
      <p:ext uri="{19B8F6BF-5375-455C-9EA6-DF929625EA0E}">
        <p15:presenceInfo xmlns:p15="http://schemas.microsoft.com/office/powerpoint/2012/main" userId="10c6ec60831f8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98" d="100"/>
          <a:sy n="98" d="100"/>
        </p:scale>
        <p:origin x="49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72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2075767"/>
            <a:ext cx="443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Calibri"/>
                <a:cs typeface="Calibri"/>
              </a:rPr>
              <a:t>Proyecto TPS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3054" y="3004220"/>
            <a:ext cx="3707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ACC42D"/>
                </a:solidFill>
                <a:latin typeface="Calibri"/>
                <a:cs typeface="Calibri"/>
              </a:rPr>
              <a:t>TODOBODEGAS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5" y="1584080"/>
            <a:ext cx="5048250" cy="30670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50794" y="169204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297205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66" y="1558646"/>
            <a:ext cx="5695950" cy="29908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95135" y="105634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247966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3" y="1509451"/>
            <a:ext cx="6048375" cy="30289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33773" y="180937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338014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946345"/>
            <a:ext cx="6305550" cy="28384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55289" y="202451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257583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1481869"/>
            <a:ext cx="6610350" cy="3305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4531" y="92932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244836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2" y="1628775"/>
            <a:ext cx="5438775" cy="28003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6046" y="191694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337957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460500"/>
            <a:ext cx="5924550" cy="33147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4531" y="202451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35213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85875"/>
            <a:ext cx="6477000" cy="34099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33774" y="191694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354311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458912"/>
            <a:ext cx="6696075" cy="31908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98319" y="180937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147898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1064" y="261257"/>
            <a:ext cx="6878983" cy="4722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600" b="1" dirty="0">
                <a:solidFill>
                  <a:srgbClr val="92D050"/>
                </a:solidFill>
              </a:rPr>
              <a:t>Análisis de las encuestas</a:t>
            </a:r>
            <a:endParaRPr lang="es-ES" sz="36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346479"/>
            <a:ext cx="5968721" cy="12359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2800" b="1" dirty="0">
              <a:solidFill>
                <a:srgbClr val="92D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1064" y="1353685"/>
            <a:ext cx="50567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b="1" dirty="0"/>
              <a:t>Se pudo evidenciar que la necesidad del servicio </a:t>
            </a:r>
            <a:r>
              <a:rPr lang="es-419" sz="2400" b="1"/>
              <a:t>de bodegaje </a:t>
            </a:r>
            <a:r>
              <a:rPr lang="es-419" sz="2400" b="1" dirty="0"/>
              <a:t>es </a:t>
            </a:r>
            <a:r>
              <a:rPr lang="es-419" sz="2400" b="1"/>
              <a:t>alta y </a:t>
            </a:r>
            <a:r>
              <a:rPr lang="es-419" sz="2400" b="1" dirty="0"/>
              <a:t>que la industria nacional necesita alternativas que faciliten el almacenaje de sus mercancías.</a:t>
            </a:r>
            <a:endParaRPr lang="es-ES" b="1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561" t="29974" r="47384" b="17243"/>
          <a:stretch/>
        </p:blipFill>
        <p:spPr>
          <a:xfrm>
            <a:off x="5498917" y="1829847"/>
            <a:ext cx="3510394" cy="24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5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0625" y="2410341"/>
            <a:ext cx="197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  <a:latin typeface="Calibri"/>
                <a:cs typeface="Calibri"/>
              </a:rPr>
              <a:t>Integrantes del</a:t>
            </a:r>
          </a:p>
          <a:p>
            <a:r>
              <a:rPr lang="es-ES" sz="2200" b="1" dirty="0">
                <a:solidFill>
                  <a:schemeClr val="bg1"/>
                </a:solidFill>
                <a:latin typeface="Calibri"/>
                <a:cs typeface="Calibri"/>
              </a:rPr>
              <a:t>grupo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731987" y="2424995"/>
            <a:ext cx="2200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5E5C5D"/>
                </a:solidFill>
                <a:latin typeface="Calibri"/>
                <a:cs typeface="Calibri"/>
              </a:rPr>
              <a:t>Pedro Giffuni</a:t>
            </a:r>
          </a:p>
          <a:p>
            <a:r>
              <a:rPr lang="es-ES" sz="2000" dirty="0">
                <a:solidFill>
                  <a:srgbClr val="5E5C5D"/>
                </a:solidFill>
                <a:latin typeface="Calibri"/>
                <a:cs typeface="Calibri"/>
              </a:rPr>
              <a:t>Julio Gil</a:t>
            </a:r>
          </a:p>
          <a:p>
            <a:r>
              <a:rPr lang="es-ES" sz="2000" dirty="0">
                <a:solidFill>
                  <a:srgbClr val="5E5C5D"/>
                </a:solidFill>
                <a:cs typeface="Calibri"/>
              </a:rPr>
              <a:t>Oscar López</a:t>
            </a:r>
          </a:p>
        </p:txBody>
      </p:sp>
      <p:pic>
        <p:nvPicPr>
          <p:cNvPr id="13" name="Imagen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87" y="1696034"/>
            <a:ext cx="36000" cy="23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libri"/>
                <a:cs typeface="Calibri"/>
              </a:rPr>
              <a:t>Planeación</a:t>
            </a: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99578" y="44073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E8E6E8"/>
                </a:solidFill>
                <a:latin typeface="Calibri"/>
                <a:cs typeface="Calibri"/>
              </a:rPr>
              <a:t>cronograma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49705" y="171913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1</a:t>
            </a:r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1361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66019" y="16764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60323" y="133418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18419" y="18288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4644" y="2571750"/>
            <a:ext cx="4017523" cy="33077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sz="1600" b="1" dirty="0"/>
              <a:t>Plan de Proyecto:</a:t>
            </a:r>
            <a:br>
              <a:rPr lang="es-419" sz="1600" dirty="0"/>
            </a:br>
            <a:r>
              <a:rPr lang="es-419" sz="1600" dirty="0"/>
              <a:t>1. Estudio preliminar del mercado de Bodegas: Como funcionan actualmente?</a:t>
            </a:r>
            <a:br>
              <a:rPr lang="es-419" sz="1600" dirty="0"/>
            </a:br>
            <a:r>
              <a:rPr lang="es-419" sz="1600" dirty="0"/>
              <a:t>2. Estudio del Mercado: Cantidad y calidad del inventario: costos.</a:t>
            </a:r>
            <a:br>
              <a:rPr lang="es-419" sz="1600" dirty="0"/>
            </a:br>
            <a:r>
              <a:rPr lang="es-419" sz="1600" dirty="0"/>
              <a:t>3. Requerimientos de Hardware y Software. Con toda seguridad se requiere una solución con servidor web como Apache, un software de base de datos como MYSQL y PHP.</a:t>
            </a:r>
            <a:br>
              <a:rPr lang="es-419" sz="1600" dirty="0"/>
            </a:br>
            <a:r>
              <a:rPr lang="es-419" sz="1600" dirty="0"/>
              <a:t>4. Prototipo.</a:t>
            </a:r>
            <a:br>
              <a:rPr lang="es-419" sz="1600" dirty="0"/>
            </a:br>
            <a:r>
              <a:rPr lang="es-419" sz="1600" dirty="0"/>
              <a:t>5. Implementación de la base de datos</a:t>
            </a:r>
          </a:p>
          <a:p>
            <a:r>
              <a:rPr lang="es-419" sz="1600" dirty="0"/>
              <a:t>6. Diagrama UML</a:t>
            </a:r>
          </a:p>
          <a:p>
            <a:r>
              <a:rPr lang="es-419" sz="1600" dirty="0"/>
              <a:t>7. Implementación en MySQL.</a:t>
            </a:r>
            <a:br>
              <a:rPr lang="es-419" sz="1600" dirty="0"/>
            </a:br>
            <a:r>
              <a:rPr lang="es-419" sz="1600" dirty="0"/>
              <a:t>8. Implementación del Sitio Web y su interacción con la base de datos.</a:t>
            </a:r>
            <a:br>
              <a:rPr lang="es-419" sz="1600" dirty="0"/>
            </a:br>
            <a:br>
              <a:rPr lang="es-419" sz="8000" dirty="0"/>
            </a:br>
            <a:endParaRPr lang="es-ES" sz="8000" b="1" dirty="0">
              <a:solidFill>
                <a:srgbClr val="92D050"/>
              </a:solidFill>
            </a:endParaRP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68FAE965-1DD3-4C77-B205-2C901CE3A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12381"/>
              </p:ext>
            </p:extLst>
          </p:nvPr>
        </p:nvGraphicFramePr>
        <p:xfrm>
          <a:off x="4741483" y="1149079"/>
          <a:ext cx="4017521" cy="3890421"/>
        </p:xfrm>
        <a:graphic>
          <a:graphicData uri="http://schemas.openxmlformats.org/drawingml/2006/table">
            <a:tbl>
              <a:tblPr/>
              <a:tblGrid>
                <a:gridCol w="1384570">
                  <a:extLst>
                    <a:ext uri="{9D8B030D-6E8A-4147-A177-3AD203B41FA5}">
                      <a16:colId xmlns:a16="http://schemas.microsoft.com/office/drawing/2014/main" val="3958374494"/>
                    </a:ext>
                  </a:extLst>
                </a:gridCol>
                <a:gridCol w="612842">
                  <a:extLst>
                    <a:ext uri="{9D8B030D-6E8A-4147-A177-3AD203B41FA5}">
                      <a16:colId xmlns:a16="http://schemas.microsoft.com/office/drawing/2014/main" val="2161395510"/>
                    </a:ext>
                  </a:extLst>
                </a:gridCol>
                <a:gridCol w="612842">
                  <a:extLst>
                    <a:ext uri="{9D8B030D-6E8A-4147-A177-3AD203B41FA5}">
                      <a16:colId xmlns:a16="http://schemas.microsoft.com/office/drawing/2014/main" val="3829892532"/>
                    </a:ext>
                  </a:extLst>
                </a:gridCol>
                <a:gridCol w="612842">
                  <a:extLst>
                    <a:ext uri="{9D8B030D-6E8A-4147-A177-3AD203B41FA5}">
                      <a16:colId xmlns:a16="http://schemas.microsoft.com/office/drawing/2014/main" val="524948371"/>
                    </a:ext>
                  </a:extLst>
                </a:gridCol>
                <a:gridCol w="794425">
                  <a:extLst>
                    <a:ext uri="{9D8B030D-6E8A-4147-A177-3AD203B41FA5}">
                      <a16:colId xmlns:a16="http://schemas.microsoft.com/office/drawing/2014/main" val="2013400869"/>
                    </a:ext>
                  </a:extLst>
                </a:gridCol>
              </a:tblGrid>
              <a:tr h="123982"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Duration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Start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Finish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Predecessors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23169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Planificacion</a:t>
                      </a: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20/08/18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14/09/18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2337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7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Requerimientos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days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20/08/18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21/08/18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10486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Encuestas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22/08/18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11/09/18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747532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Objetivos general y especificos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12/09/18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14/09/18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53804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Análisis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17/09/18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19/09/18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98782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20/09/18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24/09/18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900469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Diagramas UML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20/09/18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24/09/18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978399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Diagramas de Uso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20/09/18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20/09/18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14147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Diagrama de Clases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20/09/18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20/09/18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14879"/>
                  </a:ext>
                </a:extLst>
              </a:tr>
              <a:tr h="146706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Casos de Uso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21/09/18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21/09/18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458398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BPMN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21/09/18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24/09/18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95197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Entidad Relación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24/09/18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24/09/18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45342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Implementacion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25/09/18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15/10/18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04066"/>
                  </a:ext>
                </a:extLst>
              </a:tr>
              <a:tr h="278441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16/10/18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12/11/18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627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0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4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99578" y="44073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E8E6E8"/>
                </a:solidFill>
                <a:latin typeface="Calibri"/>
                <a:cs typeface="Calibri"/>
              </a:rPr>
              <a:t>cronograma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49705" y="171913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1</a:t>
            </a:r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1361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66019" y="16764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60323" y="133418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18419" y="18288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4644" y="2571750"/>
            <a:ext cx="4017523" cy="33077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br>
              <a:rPr lang="es-419" sz="1600" dirty="0"/>
            </a:br>
            <a:br>
              <a:rPr lang="es-419" sz="8000" dirty="0"/>
            </a:br>
            <a:endParaRPr lang="es-ES" sz="8000" b="1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981" t="38122" r="34212" b="7571"/>
          <a:stretch/>
        </p:blipFill>
        <p:spPr>
          <a:xfrm>
            <a:off x="450902" y="1140310"/>
            <a:ext cx="8012146" cy="37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0"/>
            <a:ext cx="3636818" cy="10775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>
                <a:solidFill>
                  <a:schemeClr val="bg1"/>
                </a:solidFill>
              </a:rPr>
              <a:t>Presupuesto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C3D913-9084-4B36-87B8-A6DD497EB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46145"/>
              </p:ext>
            </p:extLst>
          </p:nvPr>
        </p:nvGraphicFramePr>
        <p:xfrm>
          <a:off x="4242816" y="1077500"/>
          <a:ext cx="4562844" cy="3860260"/>
        </p:xfrm>
        <a:graphic>
          <a:graphicData uri="http://schemas.openxmlformats.org/drawingml/2006/table">
            <a:tbl>
              <a:tblPr/>
              <a:tblGrid>
                <a:gridCol w="1365523">
                  <a:extLst>
                    <a:ext uri="{9D8B030D-6E8A-4147-A177-3AD203B41FA5}">
                      <a16:colId xmlns:a16="http://schemas.microsoft.com/office/drawing/2014/main" val="934106858"/>
                    </a:ext>
                  </a:extLst>
                </a:gridCol>
                <a:gridCol w="766025">
                  <a:extLst>
                    <a:ext uri="{9D8B030D-6E8A-4147-A177-3AD203B41FA5}">
                      <a16:colId xmlns:a16="http://schemas.microsoft.com/office/drawing/2014/main" val="3139170714"/>
                    </a:ext>
                  </a:extLst>
                </a:gridCol>
                <a:gridCol w="233138">
                  <a:extLst>
                    <a:ext uri="{9D8B030D-6E8A-4147-A177-3AD203B41FA5}">
                      <a16:colId xmlns:a16="http://schemas.microsoft.com/office/drawing/2014/main" val="2560459194"/>
                    </a:ext>
                  </a:extLst>
                </a:gridCol>
                <a:gridCol w="299749">
                  <a:extLst>
                    <a:ext uri="{9D8B030D-6E8A-4147-A177-3AD203B41FA5}">
                      <a16:colId xmlns:a16="http://schemas.microsoft.com/office/drawing/2014/main" val="3974775157"/>
                    </a:ext>
                  </a:extLst>
                </a:gridCol>
                <a:gridCol w="233138">
                  <a:extLst>
                    <a:ext uri="{9D8B030D-6E8A-4147-A177-3AD203B41FA5}">
                      <a16:colId xmlns:a16="http://schemas.microsoft.com/office/drawing/2014/main" val="1041339479"/>
                    </a:ext>
                  </a:extLst>
                </a:gridCol>
                <a:gridCol w="566192">
                  <a:extLst>
                    <a:ext uri="{9D8B030D-6E8A-4147-A177-3AD203B41FA5}">
                      <a16:colId xmlns:a16="http://schemas.microsoft.com/office/drawing/2014/main" val="683447755"/>
                    </a:ext>
                  </a:extLst>
                </a:gridCol>
                <a:gridCol w="1099079">
                  <a:extLst>
                    <a:ext uri="{9D8B030D-6E8A-4147-A177-3AD203B41FA5}">
                      <a16:colId xmlns:a16="http://schemas.microsoft.com/office/drawing/2014/main" val="904682779"/>
                    </a:ext>
                  </a:extLst>
                </a:gridCol>
              </a:tblGrid>
              <a:tr h="1007261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r>
                        <a:rPr lang="en-US" sz="9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 del </a:t>
                      </a:r>
                      <a:r>
                        <a:rPr lang="en-US" sz="900" dirty="0" err="1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recurso</a:t>
                      </a:r>
                      <a:endParaRPr lang="en-US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Type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Material Label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Initials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Group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Capacidad máxima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Tasa estándar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02405"/>
                  </a:ext>
                </a:extLst>
              </a:tr>
              <a:tr h="26678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Programador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$400.00/mon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81536"/>
                  </a:ext>
                </a:extLst>
              </a:tr>
              <a:tr h="506353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Analista de Software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$500.00/mon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1999"/>
                  </a:ext>
                </a:extLst>
              </a:tr>
              <a:tr h="26678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Computador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$150.00/mon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23262"/>
                  </a:ext>
                </a:extLst>
              </a:tr>
              <a:tr h="506353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Hosting Servidor Apache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$150.00/mon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92159"/>
                  </a:ext>
                </a:extLst>
              </a:tr>
              <a:tr h="26678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Costos de Energia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$80.00/mon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341775"/>
                  </a:ext>
                </a:extLst>
              </a:tr>
              <a:tr h="506353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Mantenimiento del Software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$400.00/mon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13868"/>
                  </a:ext>
                </a:extLst>
              </a:tr>
              <a:tr h="26678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Costos de Oficina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$200.00/mon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760560"/>
                  </a:ext>
                </a:extLst>
              </a:tr>
              <a:tr h="26678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Pre-Publicidad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$1,000.00/mon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792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B733963-431B-43DE-9FF0-D025351D4B7E}"/>
              </a:ext>
            </a:extLst>
          </p:cNvPr>
          <p:cNvSpPr/>
          <p:nvPr/>
        </p:nvSpPr>
        <p:spPr>
          <a:xfrm>
            <a:off x="2295728" y="2822964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US $5,399.00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EC78D-0206-469C-8570-C4F279249A24}"/>
              </a:ext>
            </a:extLst>
          </p:cNvPr>
          <p:cNvSpPr txBox="1"/>
          <p:nvPr/>
        </p:nvSpPr>
        <p:spPr>
          <a:xfrm>
            <a:off x="343153" y="209323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419" sz="3200" b="1" dirty="0">
                <a:solidFill>
                  <a:srgbClr val="92D050"/>
                </a:solidFill>
              </a:rPr>
              <a:t>Costo Total Estimado</a:t>
            </a:r>
            <a:endParaRPr lang="en-U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5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7425" y="0"/>
            <a:ext cx="4270665" cy="10775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>
                <a:solidFill>
                  <a:schemeClr val="bg1"/>
                </a:solidFill>
              </a:rPr>
              <a:t>Diagrama de Gantt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135" t="32365" r="1398" b="7652"/>
          <a:stretch/>
        </p:blipFill>
        <p:spPr>
          <a:xfrm>
            <a:off x="285747" y="1321266"/>
            <a:ext cx="8364685" cy="34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06529" y="179829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E8E6E8"/>
                </a:solidFill>
                <a:latin typeface="Calibri"/>
                <a:cs typeface="Calibri"/>
              </a:rPr>
              <a:t>Planeación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06529" y="2282792"/>
            <a:ext cx="2591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5E5C5D"/>
                </a:solidFill>
                <a:latin typeface="Calibri"/>
                <a:cs typeface="Calibri"/>
              </a:rPr>
              <a:t>Requerimientos</a:t>
            </a:r>
          </a:p>
          <a:p>
            <a:r>
              <a:rPr lang="es-ES" sz="2800" b="1" dirty="0">
                <a:solidFill>
                  <a:srgbClr val="5E5C5D"/>
                </a:solidFill>
                <a:latin typeface="Calibri"/>
                <a:cs typeface="Calibri"/>
              </a:rPr>
              <a:t>Funcionales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92748"/>
              </p:ext>
            </p:extLst>
          </p:nvPr>
        </p:nvGraphicFramePr>
        <p:xfrm>
          <a:off x="2922483" y="1170289"/>
          <a:ext cx="5488940" cy="1749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Autenticación de Usuario.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Los usuarios deberán identificarse para acceder a cualquier parte del sistema.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podrá ser consultado por cualquier usuario dependiendo del módulo en el cual se encuentre y su nivel de accesibilidad.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RNF01: Debe ser fácil verificar la identificación de un usuario.</a:t>
                      </a:r>
                      <a:endParaRPr lang="es-ES" sz="110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41016"/>
              </p:ext>
            </p:extLst>
          </p:nvPr>
        </p:nvGraphicFramePr>
        <p:xfrm>
          <a:off x="2922483" y="3122233"/>
          <a:ext cx="5488940" cy="191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Reserva y consulta  de recursos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Los usuarios registrados podrán separar el uso de una bodega nueva y consultar las reservas que tenga.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podrá ser consultado por cualquier usuario dependiendo del módulo en el cual se encuentre y su nivel de accesibilidad.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RNF02: La validación de información del usuario debe ser ágil.</a:t>
                      </a:r>
                      <a:endParaRPr lang="es-ES" sz="110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7213" y="1941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14571" y="169438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E8E6E8"/>
                </a:solidFill>
                <a:latin typeface="Calibri"/>
                <a:cs typeface="Calibri"/>
              </a:rPr>
              <a:t>Planeación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695"/>
              </p:ext>
            </p:extLst>
          </p:nvPr>
        </p:nvGraphicFramePr>
        <p:xfrm>
          <a:off x="3174037" y="3050464"/>
          <a:ext cx="5488940" cy="191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Búsqueda de registros.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Los usuarios registrados podrán consultar los datos de su historial y estimar los costos actuales.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podrá ser consultado por cualquier usuario registrado dependiendo del módulo en el cual se encuentre y su nivel de accesibilidad.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RNF02: La validación de información del usuario debe ser ágil.</a:t>
                      </a:r>
                      <a:endParaRPr lang="es-ES" sz="110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7213" y="1941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4425"/>
              </p:ext>
            </p:extLst>
          </p:nvPr>
        </p:nvGraphicFramePr>
        <p:xfrm>
          <a:off x="3174145" y="1044142"/>
          <a:ext cx="5488940" cy="191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Actualización o cancelación de recursos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Los usuarios registrados podrán actualizar o cancelar el uso de una bodega y actualizar sus datos.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podrá ser consultado por cualquier usuario registrado dependiendo del módulo en el cual se encuentre y su nivel de accesibilidad.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RNF02: El sistema debe validar la información del usuario.</a:t>
                      </a:r>
                      <a:endParaRPr lang="es-ES" sz="110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214571" y="21410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b="1" dirty="0">
                <a:solidFill>
                  <a:srgbClr val="5E5C5D"/>
                </a:solidFill>
                <a:cs typeface="Calibri"/>
              </a:rPr>
              <a:t>Requerimientos</a:t>
            </a:r>
          </a:p>
          <a:p>
            <a:r>
              <a:rPr lang="es-ES" sz="2800" b="1" dirty="0">
                <a:solidFill>
                  <a:srgbClr val="5E5C5D"/>
                </a:solidFill>
                <a:cs typeface="Calibri"/>
              </a:rPr>
              <a:t>Funcionales</a:t>
            </a:r>
          </a:p>
        </p:txBody>
      </p:sp>
    </p:spTree>
    <p:extLst>
      <p:ext uri="{BB962C8B-B14F-4D97-AF65-F5344CB8AC3E}">
        <p14:creationId xmlns:p14="http://schemas.microsoft.com/office/powerpoint/2010/main" val="364533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51235" y="191310"/>
            <a:ext cx="2590800" cy="6420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b="1" dirty="0">
                <a:solidFill>
                  <a:srgbClr val="E8E6E8"/>
                </a:solidFill>
                <a:cs typeface="Calibri"/>
              </a:rPr>
              <a:t>Planeación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1830" y="288587"/>
            <a:ext cx="2198451" cy="6420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5579" y="107004"/>
            <a:ext cx="2110902" cy="6128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1830" y="136187"/>
            <a:ext cx="2198451" cy="6420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4230" y="288587"/>
            <a:ext cx="2198451" cy="6420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29092" y="2148828"/>
            <a:ext cx="2437389" cy="8839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800" b="1" dirty="0"/>
              <a:t>No</a:t>
            </a:r>
          </a:p>
          <a:p>
            <a:pPr algn="ctr"/>
            <a:r>
              <a:rPr lang="es-ES" sz="2800" b="1" dirty="0"/>
              <a:t> funcionales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91830" y="2801566"/>
            <a:ext cx="8550613" cy="21303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00998"/>
              </p:ext>
            </p:extLst>
          </p:nvPr>
        </p:nvGraphicFramePr>
        <p:xfrm>
          <a:off x="2672508" y="1240478"/>
          <a:ext cx="5610879" cy="1858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42" marR="713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RNF01: Debe ser fácil verificar la identificación de un usuario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42" marR="7134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42" marR="713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Debe ser fácil verificar la identificación de un usuario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42" marR="7134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42" marR="713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deberá confirmar que la identificación es válida y coincide con el tipo de usuario.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42" marR="7134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42" marR="713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podrá ser consultado por el administrador en todo momento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42" marR="7134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342" marR="713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57393"/>
              </p:ext>
            </p:extLst>
          </p:nvPr>
        </p:nvGraphicFramePr>
        <p:xfrm>
          <a:off x="2642680" y="3441768"/>
          <a:ext cx="5640707" cy="1430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validación de información del usuario debe ser ágil.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deberá confirmar que el usuario es válido.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podrá ser consultado por el administrador en todo momento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6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75155" y="37757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861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libri"/>
                <a:cs typeface="Calibri"/>
              </a:rPr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893836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345076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Calibri"/>
                <a:cs typeface="Calibri"/>
              </a:rPr>
              <a:t>Diseño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2570" y="1912026"/>
            <a:ext cx="2098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5E5C5D"/>
                </a:solidFill>
                <a:latin typeface="Calibri"/>
                <a:cs typeface="Calibri"/>
              </a:rPr>
              <a:t>Diagrama de Clases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6A86A-A1C4-4CA1-A707-6685F950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06" y="964107"/>
            <a:ext cx="5889811" cy="41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18341" y="2143892"/>
            <a:ext cx="30738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4800" b="1" dirty="0">
                <a:solidFill>
                  <a:schemeClr val="bg1"/>
                </a:solidFill>
                <a:cs typeface="Calibri"/>
              </a:rPr>
              <a:t>Motivación</a:t>
            </a:r>
            <a:endParaRPr lang="es-ES" sz="48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223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4430" y="2324100"/>
            <a:ext cx="3252484" cy="495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casos de uso</a:t>
            </a:r>
          </a:p>
        </p:txBody>
      </p:sp>
      <p:pic>
        <p:nvPicPr>
          <p:cNvPr id="4" name="Picture 2" descr="https://lh3.googleusercontent.com/MhVRtMLTaQO1SUrgOf5Dh5d1NtL65l2Sc_CHGkj0zkbEa4lDu0DqQ5l8BJpr07RRrwN2BKSE4gbE70cTuDqz5X_W6fs5EwVVbokq7M6xWi7V-uoYCrC9staL_kjzvDJfKwzALZq5">
            <a:extLst>
              <a:ext uri="{FF2B5EF4-FFF2-40B4-BE49-F238E27FC236}">
                <a16:creationId xmlns:a16="http://schemas.microsoft.com/office/drawing/2014/main" id="{10E4854E-2711-4959-BF3D-14950B8A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09" y="20435"/>
            <a:ext cx="5667641" cy="512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45076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Calibri"/>
                <a:cs typeface="Calibri"/>
              </a:rPr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71526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6769" y="1314449"/>
            <a:ext cx="3421919" cy="17528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32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1134" y="1904948"/>
            <a:ext cx="3421918" cy="11623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l">
              <a:buAutoNum type="arabicPeriod"/>
            </a:pPr>
            <a:r>
              <a:rPr lang="es-ES" sz="4400" b="1" dirty="0"/>
              <a:t>Registro de Usuarios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3961"/>
          <a:stretch/>
        </p:blipFill>
        <p:spPr>
          <a:xfrm>
            <a:off x="3533052" y="65395"/>
            <a:ext cx="5326934" cy="49397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51" y="3541782"/>
            <a:ext cx="274344" cy="2194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23" y="3385226"/>
            <a:ext cx="350196" cy="43699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42206" y="125599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Calibri"/>
                <a:cs typeface="Calibri"/>
              </a:rPr>
              <a:t>BMP</a:t>
            </a:r>
          </a:p>
        </p:txBody>
      </p:sp>
    </p:spTree>
    <p:extLst>
      <p:ext uri="{BB962C8B-B14F-4D97-AF65-F5344CB8AC3E}">
        <p14:creationId xmlns:p14="http://schemas.microsoft.com/office/powerpoint/2010/main" val="122399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3520" y="1701180"/>
            <a:ext cx="2143233" cy="19245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2. Uso de Recursos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3022"/>
          <a:stretch/>
        </p:blipFill>
        <p:spPr>
          <a:xfrm>
            <a:off x="2854587" y="77736"/>
            <a:ext cx="6068356" cy="49880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04" y="1293779"/>
            <a:ext cx="274344" cy="1681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23" y="345639"/>
            <a:ext cx="206714" cy="1653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876" y="1185937"/>
            <a:ext cx="411556" cy="3129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192" y="297003"/>
            <a:ext cx="457240" cy="21400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42206" y="125599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Calibri"/>
                <a:cs typeface="Calibri"/>
              </a:rPr>
              <a:t>BMP</a:t>
            </a:r>
          </a:p>
        </p:txBody>
      </p:sp>
    </p:spTree>
    <p:extLst>
      <p:ext uri="{BB962C8B-B14F-4D97-AF65-F5344CB8AC3E}">
        <p14:creationId xmlns:p14="http://schemas.microsoft.com/office/powerpoint/2010/main" val="799024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25C19-5E9C-4634-A034-1FEAE402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06" y="985489"/>
            <a:ext cx="6383605" cy="415562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0" y="1404431"/>
            <a:ext cx="3083668" cy="11649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3. Administración de Recursos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761" y="4325328"/>
            <a:ext cx="274344" cy="219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84" y="4236095"/>
            <a:ext cx="296389" cy="2371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105" y="4215590"/>
            <a:ext cx="457240" cy="3414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923" y="4143212"/>
            <a:ext cx="457240" cy="34140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42206" y="125599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Calibri"/>
                <a:cs typeface="Calibri"/>
              </a:rPr>
              <a:t>BMP</a:t>
            </a:r>
          </a:p>
        </p:txBody>
      </p:sp>
    </p:spTree>
    <p:extLst>
      <p:ext uri="{BB962C8B-B14F-4D97-AF65-F5344CB8AC3E}">
        <p14:creationId xmlns:p14="http://schemas.microsoft.com/office/powerpoint/2010/main" val="523840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4661" y="1581476"/>
            <a:ext cx="2649535" cy="19805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4. Registro de Compra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3036"/>
          <a:stretch/>
        </p:blipFill>
        <p:spPr>
          <a:xfrm>
            <a:off x="3648907" y="125599"/>
            <a:ext cx="5264440" cy="498734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2206" y="125599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Calibri"/>
                <a:cs typeface="Calibri"/>
              </a:rPr>
              <a:t>BMP</a:t>
            </a:r>
          </a:p>
        </p:txBody>
      </p:sp>
    </p:spTree>
    <p:extLst>
      <p:ext uri="{BB962C8B-B14F-4D97-AF65-F5344CB8AC3E}">
        <p14:creationId xmlns:p14="http://schemas.microsoft.com/office/powerpoint/2010/main" val="322054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358" y="1935752"/>
            <a:ext cx="3051488" cy="15623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5. Informe de Estado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3916"/>
          <a:stretch/>
        </p:blipFill>
        <p:spPr>
          <a:xfrm>
            <a:off x="3733996" y="100714"/>
            <a:ext cx="5378057" cy="494207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286500" y="924128"/>
            <a:ext cx="273050" cy="183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800" b="1" dirty="0"/>
              <a:t>si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6559550" y="823540"/>
            <a:ext cx="457200" cy="3404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800" b="1" dirty="0"/>
              <a:t>no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42206" y="125599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Calibri"/>
                <a:cs typeface="Calibri"/>
              </a:rPr>
              <a:t>BMP</a:t>
            </a:r>
          </a:p>
        </p:txBody>
      </p:sp>
    </p:spTree>
    <p:extLst>
      <p:ext uri="{BB962C8B-B14F-4D97-AF65-F5344CB8AC3E}">
        <p14:creationId xmlns:p14="http://schemas.microsoft.com/office/powerpoint/2010/main" val="3443905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350" y="142875"/>
            <a:ext cx="7086157" cy="6381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Modelo Entidad Relación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43762" y="1634312"/>
            <a:ext cx="2700670" cy="18748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2800" b="1" dirty="0"/>
              <a:t>Diagrama entidad relación</a:t>
            </a:r>
          </a:p>
        </p:txBody>
      </p:sp>
      <p:pic>
        <p:nvPicPr>
          <p:cNvPr id="9220" name="Picture 4" descr="https://lh3.googleusercontent.com/J3DlPfRcpsmgoN6qjnNrwnCNlC9t5XTYI_V_C5EPJ1ELK9QBp1OrEIY7oYEru3DC7Zj6w912RzjynpHu6c_yh1LbM-whF5R8fAelynkBnXCiFCv7k8BRpvAsdJxUhU1dXomvnzS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32" y="870136"/>
            <a:ext cx="6228971" cy="427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27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350" y="142875"/>
            <a:ext cx="7086157" cy="6381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Diccionario de 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43762" y="1634312"/>
            <a:ext cx="2700670" cy="18748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2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FAA692-0085-4257-8C47-38065D07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14"/>
            <a:ext cx="4023002" cy="3769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5AB159-1D33-4F8D-B9BF-7A549596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23" y="964554"/>
            <a:ext cx="4519215" cy="37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4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350" y="142875"/>
            <a:ext cx="7086157" cy="6381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Diccionario de 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43762" y="1634312"/>
            <a:ext cx="2700670" cy="18748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02385F-0950-42AE-B0D1-1D6CDA9E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957023"/>
            <a:ext cx="4191386" cy="37673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180D85-3396-4042-BF92-7DF017A6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55" y="957023"/>
            <a:ext cx="4775683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36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350" y="142875"/>
            <a:ext cx="7086157" cy="6381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Diccionario de 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43762" y="1634312"/>
            <a:ext cx="2700670" cy="18748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2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B0AA53-16D3-4BFC-AAF2-4DEC3D1D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178"/>
            <a:ext cx="4459016" cy="25610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9FABE-09C6-4DB2-8457-55CE08D0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7" y="948178"/>
            <a:ext cx="4398362" cy="38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33" y="1394372"/>
            <a:ext cx="5406980" cy="26824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1444881"/>
            <a:ext cx="3354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solidFill>
                  <a:prstClr val="black"/>
                </a:solidFill>
              </a:rPr>
              <a:t>El problema del manejo de bodegas y administración del espacio disponible es esencial para empresas productoras y exportadoras.</a:t>
            </a:r>
            <a:endParaRPr lang="es-419" sz="2400" dirty="0">
              <a:solidFill>
                <a:prstClr val="black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45787D-B3DE-4AE9-AD1D-A867E5424686}"/>
              </a:ext>
            </a:extLst>
          </p:cNvPr>
          <p:cNvSpPr txBox="1"/>
          <p:nvPr/>
        </p:nvSpPr>
        <p:spPr>
          <a:xfrm>
            <a:off x="251759" y="123680"/>
            <a:ext cx="5215186" cy="75970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800" b="1" dirty="0">
                <a:solidFill>
                  <a:schemeClr val="bg1"/>
                </a:solidFill>
              </a:rPr>
              <a:t>JUSTIFICACION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26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350" y="142875"/>
            <a:ext cx="7086157" cy="6381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Diccionario de 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43762" y="1634312"/>
            <a:ext cx="2700670" cy="18748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2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2510CE-7EED-4116-B10E-3A234E29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02" y="995799"/>
            <a:ext cx="4829996" cy="40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9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350" y="142875"/>
            <a:ext cx="7086157" cy="6381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3600" b="1" dirty="0"/>
              <a:t>PROGRESO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43762" y="1634312"/>
            <a:ext cx="2700670" cy="18748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9BFB8A-5E63-4B67-962B-DD3F3019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38" y="935003"/>
            <a:ext cx="6753323" cy="42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39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384771" y="157519"/>
            <a:ext cx="322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b="1" dirty="0">
                <a:solidFill>
                  <a:srgbClr val="E8E6E8"/>
                </a:solidFill>
                <a:cs typeface="Calibri"/>
              </a:rPr>
              <a:t>Objetivos</a:t>
            </a:r>
            <a:endParaRPr lang="es-ES" sz="4800" b="1" dirty="0">
              <a:solidFill>
                <a:srgbClr val="E8E6E8"/>
              </a:solidFill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34154" y="988516"/>
            <a:ext cx="70993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prstClr val="black"/>
                </a:solidFill>
              </a:rPr>
              <a:t>Objetivo General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400" dirty="0">
                <a:solidFill>
                  <a:prstClr val="black"/>
                </a:solidFill>
              </a:rPr>
              <a:t>Proveer una infraestructura adecuada para el manejo de la logística de Bodegaje.</a:t>
            </a:r>
          </a:p>
          <a:p>
            <a:r>
              <a:rPr lang="es-ES" sz="2400" b="1" dirty="0">
                <a:solidFill>
                  <a:prstClr val="black"/>
                </a:solidFill>
              </a:rPr>
              <a:t>Objetivos Específicos: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prstClr val="black"/>
                </a:solidFill>
              </a:rPr>
              <a:t>Implementación del soporte para ingresar datos de bodegas existentes y sus características incluyendo </a:t>
            </a:r>
            <a:r>
              <a:rPr lang="es-ES" sz="2400" dirty="0">
                <a:solidFill>
                  <a:prstClr val="black"/>
                </a:solidFill>
              </a:rPr>
              <a:t>área y precios en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prstClr val="black"/>
                </a:solidFill>
              </a:rPr>
              <a:t>Montaje de infraestructura para proveer información en vivo de disponibilidad de Bodegas.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prstClr val="black"/>
                </a:solidFill>
              </a:rPr>
              <a:t>Puesta en marcha de un sitio web para consultar y contratar servicios de Bodega.</a:t>
            </a:r>
          </a:p>
        </p:txBody>
      </p:sp>
    </p:spTree>
    <p:extLst>
      <p:ext uri="{BB962C8B-B14F-4D97-AF65-F5344CB8AC3E}">
        <p14:creationId xmlns:p14="http://schemas.microsoft.com/office/powerpoint/2010/main" val="367728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634153" y="189115"/>
            <a:ext cx="73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>
                <a:solidFill>
                  <a:srgbClr val="E8E6E8"/>
                </a:solidFill>
                <a:cs typeface="Calibri"/>
              </a:rPr>
              <a:t>Alcances y Limitaciones</a:t>
            </a:r>
            <a:endParaRPr lang="es-ES" sz="3600" b="1" dirty="0">
              <a:solidFill>
                <a:srgbClr val="E8E6E8"/>
              </a:solidFill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3045" y="1602254"/>
            <a:ext cx="649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prstClr val="black"/>
                </a:solidFill>
              </a:rPr>
              <a:t>Se planea incluir únicamente el área de Bogotá y zonas aledañas.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prstClr val="black"/>
                </a:solidFill>
              </a:rPr>
              <a:t>Una futura expansión podrá incluir más ciudades.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prstClr val="black"/>
                </a:solidFill>
              </a:rPr>
              <a:t>Se podrían ofrecer mas servicios “Transporte”.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5174" t="35100" r="57482" b="19339"/>
          <a:stretch/>
        </p:blipFill>
        <p:spPr>
          <a:xfrm>
            <a:off x="6454949" y="1392383"/>
            <a:ext cx="2434480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8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3678" y="150214"/>
            <a:ext cx="3077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600" b="1" dirty="0">
                <a:solidFill>
                  <a:srgbClr val="E8E6E8"/>
                </a:solidFill>
                <a:cs typeface="Calibri"/>
              </a:rPr>
              <a:t>Limitaciones</a:t>
            </a:r>
            <a:endParaRPr lang="es-419" sz="3600" dirty="0"/>
          </a:p>
        </p:txBody>
      </p:sp>
      <p:sp>
        <p:nvSpPr>
          <p:cNvPr id="3" name="Rectángulo 2"/>
          <p:cNvSpPr/>
          <p:nvPr/>
        </p:nvSpPr>
        <p:spPr>
          <a:xfrm>
            <a:off x="247424" y="1152262"/>
            <a:ext cx="83770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prstClr val="black"/>
                </a:solidFill>
              </a:rPr>
              <a:t>Algunas bodegas pueden requerir un tratamiento especial: refrigeración o </a:t>
            </a:r>
            <a:r>
              <a:rPr lang="es-ES" sz="2400" dirty="0">
                <a:solidFill>
                  <a:prstClr val="black"/>
                </a:solidFill>
              </a:rPr>
              <a:t>temperaturas controladas.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prstClr val="black"/>
                </a:solidFill>
              </a:rPr>
              <a:t>Se debe trabajar con los medios de pago: se puede discutir la opción de pagos por cuotas la tarjeta de crédito, que sería manejada externamente.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prstClr val="black"/>
                </a:solidFill>
              </a:rPr>
              <a:t>Competencia: https://www.oikos-storage.com.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400" dirty="0">
              <a:solidFill>
                <a:prstClr val="black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4" t="9824" r="3927" b="18021"/>
          <a:stretch/>
        </p:blipFill>
        <p:spPr>
          <a:xfrm>
            <a:off x="2826328" y="3447469"/>
            <a:ext cx="3636818" cy="14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47397" y="1968765"/>
            <a:ext cx="5591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Calibri"/>
                <a:cs typeface="Calibri"/>
              </a:rPr>
              <a:t>Análisis de las Encuestas</a:t>
            </a:r>
          </a:p>
        </p:txBody>
      </p:sp>
    </p:spTree>
    <p:extLst>
      <p:ext uri="{BB962C8B-B14F-4D97-AF65-F5344CB8AC3E}">
        <p14:creationId xmlns:p14="http://schemas.microsoft.com/office/powerpoint/2010/main" val="165897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91957" y="73360"/>
            <a:ext cx="25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92D050"/>
                </a:solidFill>
                <a:latin typeface="Calibri"/>
                <a:cs typeface="Calibri"/>
              </a:rPr>
              <a:t>Encuesta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338671"/>
            <a:ext cx="51530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1368</TotalTime>
  <Words>974</Words>
  <Application>Microsoft Office PowerPoint</Application>
  <PresentationFormat>Presentación en pantalla (16:9)</PresentationFormat>
  <Paragraphs>275</Paragraphs>
  <Slides>42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8" baseType="lpstr">
      <vt:lpstr>Arial</vt:lpstr>
      <vt:lpstr>Calibri</vt:lpstr>
      <vt:lpstr>Segoe UI</vt:lpstr>
      <vt:lpstr>Symbol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OSCAR ALEJANDRO LOPEZ FERNANDEZ</cp:lastModifiedBy>
  <cp:revision>91</cp:revision>
  <dcterms:created xsi:type="dcterms:W3CDTF">2015-08-06T22:24:59Z</dcterms:created>
  <dcterms:modified xsi:type="dcterms:W3CDTF">2019-03-17T14:17:18Z</dcterms:modified>
</cp:coreProperties>
</file>