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16CA06E-AE74-4927-BEA2-326F1CBDFA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13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E7457-D75C-4D39-8E32-AE0CC32CF027}"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31198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95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212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112569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1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55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44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19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215311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E7457-D75C-4D39-8E32-AE0CC32CF027}"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A06E-AE74-4927-BEA2-326F1CBDFA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46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E7457-D75C-4D39-8E32-AE0CC32CF027}"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350952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E7457-D75C-4D39-8E32-AE0CC32CF027}"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A06E-AE74-4927-BEA2-326F1CBDFA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36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E7457-D75C-4D39-8E32-AE0CC32CF027}"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A06E-AE74-4927-BEA2-326F1CBDFA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36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E7457-D75C-4D39-8E32-AE0CC32CF027}"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20211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E7457-D75C-4D39-8E32-AE0CC32CF027}"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A06E-AE74-4927-BEA2-326F1CBDFA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42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E7457-D75C-4D39-8E32-AE0CC32CF027}"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A06E-AE74-4927-BEA2-326F1CBDFA8D}" type="slidenum">
              <a:rPr lang="en-US" smtClean="0"/>
              <a:t>‹#›</a:t>
            </a:fld>
            <a:endParaRPr lang="en-US"/>
          </a:p>
        </p:txBody>
      </p:sp>
    </p:spTree>
    <p:extLst>
      <p:ext uri="{BB962C8B-B14F-4D97-AF65-F5344CB8AC3E}">
        <p14:creationId xmlns:p14="http://schemas.microsoft.com/office/powerpoint/2010/main" val="229919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FE7457-D75C-4D39-8E32-AE0CC32CF027}" type="datetimeFigureOut">
              <a:rPr lang="en-US" smtClean="0"/>
              <a:t>7/26/2020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CA06E-AE74-4927-BEA2-326F1CBDFA8D}" type="slidenum">
              <a:rPr lang="en-US" smtClean="0"/>
              <a:t>‹#›</a:t>
            </a:fld>
            <a:endParaRPr lang="en-US"/>
          </a:p>
        </p:txBody>
      </p:sp>
    </p:spTree>
    <p:extLst>
      <p:ext uri="{BB962C8B-B14F-4D97-AF65-F5344CB8AC3E}">
        <p14:creationId xmlns:p14="http://schemas.microsoft.com/office/powerpoint/2010/main" val="2442907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6DB6-3D8E-418A-A3B9-FD49E1F4C9C5}"/>
              </a:ext>
            </a:extLst>
          </p:cNvPr>
          <p:cNvSpPr>
            <a:spLocks noGrp="1"/>
          </p:cNvSpPr>
          <p:nvPr>
            <p:ph type="ctrTitle"/>
          </p:nvPr>
        </p:nvSpPr>
        <p:spPr/>
        <p:txBody>
          <a:bodyPr/>
          <a:lstStyle/>
          <a:p>
            <a:r>
              <a:rPr lang="en-US" dirty="0"/>
              <a:t>St. Louis Brewery Location</a:t>
            </a:r>
          </a:p>
        </p:txBody>
      </p:sp>
      <p:sp>
        <p:nvSpPr>
          <p:cNvPr id="3" name="Subtitle 2">
            <a:extLst>
              <a:ext uri="{FF2B5EF4-FFF2-40B4-BE49-F238E27FC236}">
                <a16:creationId xmlns:a16="http://schemas.microsoft.com/office/drawing/2014/main" id="{3911D939-B1B1-4437-8BF7-8AE3AD2A14EF}"/>
              </a:ext>
            </a:extLst>
          </p:cNvPr>
          <p:cNvSpPr>
            <a:spLocks noGrp="1"/>
          </p:cNvSpPr>
          <p:nvPr>
            <p:ph type="subTitle" idx="1"/>
          </p:nvPr>
        </p:nvSpPr>
        <p:spPr/>
        <p:txBody>
          <a:bodyPr/>
          <a:lstStyle/>
          <a:p>
            <a:r>
              <a:rPr lang="en-US" dirty="0"/>
              <a:t>By: </a:t>
            </a:r>
            <a:r>
              <a:rPr lang="en-US"/>
              <a:t>Paul Gilbert</a:t>
            </a:r>
          </a:p>
        </p:txBody>
      </p:sp>
    </p:spTree>
    <p:extLst>
      <p:ext uri="{BB962C8B-B14F-4D97-AF65-F5344CB8AC3E}">
        <p14:creationId xmlns:p14="http://schemas.microsoft.com/office/powerpoint/2010/main" val="14333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25" name="Group 9">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sp>
        <p:pic>
          <p:nvPicPr>
            <p:cNvPr id="13" name="Picture 12">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BCE0B258-9839-449E-95A9-3BA9D61B37DA}"/>
              </a:ext>
            </a:extLst>
          </p:cNvPr>
          <p:cNvSpPr>
            <a:spLocks noGrp="1"/>
          </p:cNvSpPr>
          <p:nvPr>
            <p:ph type="title"/>
          </p:nvPr>
        </p:nvSpPr>
        <p:spPr>
          <a:xfrm>
            <a:off x="1295402" y="982132"/>
            <a:ext cx="9601196" cy="1303867"/>
          </a:xfrm>
        </p:spPr>
        <p:txBody>
          <a:bodyPr>
            <a:normAutofit/>
          </a:bodyPr>
          <a:lstStyle/>
          <a:p>
            <a:r>
              <a:rPr lang="en-US"/>
              <a:t>Introduction</a:t>
            </a:r>
            <a:endParaRPr lang="en-US" dirty="0"/>
          </a:p>
        </p:txBody>
      </p:sp>
      <p:cxnSp>
        <p:nvCxnSpPr>
          <p:cNvPr id="16" name="Straight Connector 15">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77F8B92-6811-4024-9432-94A666994A37}"/>
              </a:ext>
            </a:extLst>
          </p:cNvPr>
          <p:cNvSpPr>
            <a:spLocks noGrp="1"/>
          </p:cNvSpPr>
          <p:nvPr>
            <p:ph idx="1"/>
          </p:nvPr>
        </p:nvSpPr>
        <p:spPr>
          <a:xfrm>
            <a:off x="1295401" y="2556932"/>
            <a:ext cx="9601196" cy="3318936"/>
          </a:xfrm>
        </p:spPr>
        <p:txBody>
          <a:bodyPr>
            <a:normAutofit/>
          </a:bodyPr>
          <a:lstStyle/>
          <a:p>
            <a:pPr>
              <a:lnSpc>
                <a:spcPct val="90000"/>
              </a:lnSpc>
            </a:pPr>
            <a:r>
              <a:rPr lang="en-US" sz="1700"/>
              <a:t>St. Louis, Missouri is a well known location for restaurants and pubs. It is a large city (the largest in Missouri) where large amounts of people attend various places to eat and drink. This being the case, it is a great location for a company looking to start a brewing business. Some questions that would arise when attempting to find the right location for a business might be: </a:t>
            </a:r>
          </a:p>
          <a:p>
            <a:pPr>
              <a:lnSpc>
                <a:spcPct val="90000"/>
              </a:lnSpc>
            </a:pPr>
            <a:r>
              <a:rPr lang="en-US" sz="1700"/>
              <a:t>1) Are there nearby breweries and pubs that may take potential business away?</a:t>
            </a:r>
          </a:p>
          <a:p>
            <a:pPr>
              <a:lnSpc>
                <a:spcPct val="90000"/>
              </a:lnSpc>
            </a:pPr>
            <a:r>
              <a:rPr lang="en-US" sz="1700"/>
              <a:t>2) Are the </a:t>
            </a:r>
            <a:r>
              <a:rPr lang="en-US" sz="1700" err="1"/>
              <a:t>closeby</a:t>
            </a:r>
            <a:r>
              <a:rPr lang="en-US" sz="1700"/>
              <a:t> restaurants that may entice people away?</a:t>
            </a:r>
          </a:p>
          <a:p>
            <a:pPr>
              <a:lnSpc>
                <a:spcPct val="90000"/>
              </a:lnSpc>
            </a:pPr>
            <a:r>
              <a:rPr lang="en-US" sz="1700"/>
              <a:t>3) Is my location far enough away from these businesses that I will be one of the only options to try?</a:t>
            </a:r>
          </a:p>
          <a:p>
            <a:pPr>
              <a:lnSpc>
                <a:spcPct val="90000"/>
              </a:lnSpc>
            </a:pPr>
            <a:r>
              <a:rPr lang="en-US" sz="1700"/>
              <a:t>4) Is my location close enough to the urban centers that business will have a high potential?</a:t>
            </a:r>
          </a:p>
          <a:p>
            <a:pPr>
              <a:lnSpc>
                <a:spcPct val="90000"/>
              </a:lnSpc>
            </a:pPr>
            <a:r>
              <a:rPr lang="en-US" sz="1700"/>
              <a:t>5) Am I along a major thoroughfare?</a:t>
            </a:r>
          </a:p>
          <a:p>
            <a:pPr>
              <a:lnSpc>
                <a:spcPct val="90000"/>
              </a:lnSpc>
            </a:pPr>
            <a:r>
              <a:rPr lang="en-US" sz="1700"/>
              <a:t>Information to answer these question would be quite valuable. This analysis will attempt to do so.</a:t>
            </a:r>
          </a:p>
          <a:p>
            <a:pPr>
              <a:lnSpc>
                <a:spcPct val="90000"/>
              </a:lnSpc>
            </a:pPr>
            <a:endParaRPr lang="en-US" sz="1700"/>
          </a:p>
        </p:txBody>
      </p:sp>
    </p:spTree>
    <p:extLst>
      <p:ext uri="{BB962C8B-B14F-4D97-AF65-F5344CB8AC3E}">
        <p14:creationId xmlns:p14="http://schemas.microsoft.com/office/powerpoint/2010/main" val="237897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FAFD-A8AE-4C4C-8AEB-EBA942437DD6}"/>
              </a:ext>
            </a:extLst>
          </p:cNvPr>
          <p:cNvSpPr>
            <a:spLocks noGrp="1"/>
          </p:cNvSpPr>
          <p:nvPr>
            <p:ph type="title"/>
          </p:nvPr>
        </p:nvSpPr>
        <p:spPr/>
        <p:txBody>
          <a:bodyPr/>
          <a:lstStyle/>
          <a:p>
            <a:r>
              <a:rPr lang="en-US" dirty="0"/>
              <a:t>Data Sources</a:t>
            </a:r>
          </a:p>
        </p:txBody>
      </p:sp>
      <p:sp>
        <p:nvSpPr>
          <p:cNvPr id="4" name="Rectangle 1">
            <a:extLst>
              <a:ext uri="{FF2B5EF4-FFF2-40B4-BE49-F238E27FC236}">
                <a16:creationId xmlns:a16="http://schemas.microsoft.com/office/drawing/2014/main" id="{0E013921-7D31-4BE3-B295-48E780D45B1D}"/>
              </a:ext>
            </a:extLst>
          </p:cNvPr>
          <p:cNvSpPr>
            <a:spLocks noGrp="1" noChangeArrowheads="1"/>
          </p:cNvSpPr>
          <p:nvPr>
            <p:ph idx="1"/>
          </p:nvPr>
        </p:nvSpPr>
        <p:spPr bwMode="auto">
          <a:xfrm>
            <a:off x="1295401" y="3677791"/>
            <a:ext cx="986039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data that will be used in this report are as follows:</a:t>
            </a:r>
            <a:endParaRPr kumimoji="0" lang="en-US" altLang="en-US" sz="1600" b="0" i="0" u="none" strike="noStrike" cap="none" normalizeH="0" baseline="0" dirty="0">
              <a:ln>
                <a:noFill/>
              </a:ln>
              <a:solidFill>
                <a:schemeClr val="tx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kumimoji="0" lang="en-US" altLang="en-US" sz="1600" b="0" i="0" u="none" strike="noStrike" cap="none" normalizeH="0" baseline="0" dirty="0">
                <a:ln>
                  <a:noFill/>
                </a:ln>
                <a:solidFill>
                  <a:schemeClr val="tx1"/>
                </a:solidFill>
                <a:effectLst/>
                <a:latin typeface="Arial Unicode MS"/>
              </a:rPr>
              <a:t>Data on Missouri Counties("https://data.mo.gov/Geography/Missouri-county-centroid-map/</a:t>
            </a:r>
            <a:r>
              <a:rPr kumimoji="0" lang="en-US" altLang="en-US" sz="1600" b="0" i="0" u="none" strike="noStrike" cap="none" normalizeH="0" baseline="0" dirty="0" err="1">
                <a:ln>
                  <a:noFill/>
                </a:ln>
                <a:solidFill>
                  <a:schemeClr val="tx1"/>
                </a:solidFill>
                <a:effectLst/>
                <a:latin typeface="Arial Unicode MS"/>
              </a:rPr>
              <a:t>miam-vibb</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Unicode MS"/>
              </a:rPr>
              <a:t>2)   </a:t>
            </a:r>
            <a:r>
              <a:rPr kumimoji="0" lang="en-US" altLang="en-US" sz="1600" b="0" i="0" u="none" strike="noStrike" cap="none" normalizeH="0" baseline="0" dirty="0">
                <a:ln>
                  <a:noFill/>
                </a:ln>
                <a:solidFill>
                  <a:schemeClr val="tx1"/>
                </a:solidFill>
                <a:effectLst/>
                <a:latin typeface="Arial Unicode MS"/>
              </a:rPr>
              <a:t>Foursquare Developers Access to venue data: https://foursquare.com/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These free sources will allow us to obtain specific venue information in specific counties in Missouri.</a:t>
            </a:r>
          </a:p>
        </p:txBody>
      </p:sp>
    </p:spTree>
    <p:extLst>
      <p:ext uri="{BB962C8B-B14F-4D97-AF65-F5344CB8AC3E}">
        <p14:creationId xmlns:p14="http://schemas.microsoft.com/office/powerpoint/2010/main" val="296199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F4C4-DBBD-4253-B8B7-73FDA56901DD}"/>
              </a:ext>
            </a:extLst>
          </p:cNvPr>
          <p:cNvSpPr>
            <a:spLocks noGrp="1"/>
          </p:cNvSpPr>
          <p:nvPr>
            <p:ph type="title"/>
          </p:nvPr>
        </p:nvSpPr>
        <p:spPr/>
        <p:txBody>
          <a:bodyPr/>
          <a:lstStyle/>
          <a:p>
            <a:r>
              <a:rPr lang="en-US" dirty="0"/>
              <a:t>List of Missouri Counties</a:t>
            </a:r>
          </a:p>
        </p:txBody>
      </p:sp>
      <p:pic>
        <p:nvPicPr>
          <p:cNvPr id="6" name="Content Placeholder 5">
            <a:extLst>
              <a:ext uri="{FF2B5EF4-FFF2-40B4-BE49-F238E27FC236}">
                <a16:creationId xmlns:a16="http://schemas.microsoft.com/office/drawing/2014/main" id="{4DBAC65C-F11B-4AEA-8A52-D19B3C66DD55}"/>
              </a:ext>
            </a:extLst>
          </p:cNvPr>
          <p:cNvPicPr>
            <a:picLocks noGrp="1" noChangeAspect="1"/>
          </p:cNvPicPr>
          <p:nvPr>
            <p:ph idx="1"/>
          </p:nvPr>
        </p:nvPicPr>
        <p:blipFill>
          <a:blip r:embed="rId2"/>
          <a:stretch>
            <a:fillRect/>
          </a:stretch>
        </p:blipFill>
        <p:spPr>
          <a:xfrm>
            <a:off x="3300412" y="2511425"/>
            <a:ext cx="5591175" cy="2209800"/>
          </a:xfrm>
          <a:prstGeom prst="rect">
            <a:avLst/>
          </a:prstGeom>
        </p:spPr>
      </p:pic>
      <p:sp>
        <p:nvSpPr>
          <p:cNvPr id="7" name="TextBox 6">
            <a:extLst>
              <a:ext uri="{FF2B5EF4-FFF2-40B4-BE49-F238E27FC236}">
                <a16:creationId xmlns:a16="http://schemas.microsoft.com/office/drawing/2014/main" id="{E2A7131B-7A65-4824-A07F-6CE416695D73}"/>
              </a:ext>
            </a:extLst>
          </p:cNvPr>
          <p:cNvSpPr txBox="1"/>
          <p:nvPr/>
        </p:nvSpPr>
        <p:spPr>
          <a:xfrm>
            <a:off x="2252661" y="4946651"/>
            <a:ext cx="7686675" cy="646331"/>
          </a:xfrm>
          <a:prstGeom prst="rect">
            <a:avLst/>
          </a:prstGeom>
          <a:noFill/>
        </p:spPr>
        <p:txBody>
          <a:bodyPr wrap="square" rtlCol="0">
            <a:spAutoFit/>
          </a:bodyPr>
          <a:lstStyle/>
          <a:p>
            <a:r>
              <a:rPr lang="en-US" dirty="0"/>
              <a:t>We are looking for counties in St. Louis. This includes St. Charles, St. Louis and St. Louis City counties.</a:t>
            </a:r>
          </a:p>
        </p:txBody>
      </p:sp>
    </p:spTree>
    <p:extLst>
      <p:ext uri="{BB962C8B-B14F-4D97-AF65-F5344CB8AC3E}">
        <p14:creationId xmlns:p14="http://schemas.microsoft.com/office/powerpoint/2010/main" val="31869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6B54-621C-4C2B-9697-E5F934C6C588}"/>
              </a:ext>
            </a:extLst>
          </p:cNvPr>
          <p:cNvSpPr>
            <a:spLocks noGrp="1"/>
          </p:cNvSpPr>
          <p:nvPr>
            <p:ph type="title"/>
          </p:nvPr>
        </p:nvSpPr>
        <p:spPr/>
        <p:txBody>
          <a:bodyPr/>
          <a:lstStyle/>
          <a:p>
            <a:r>
              <a:rPr lang="en-US" dirty="0"/>
              <a:t>Venues in St. Charles</a:t>
            </a:r>
          </a:p>
        </p:txBody>
      </p:sp>
      <p:sp>
        <p:nvSpPr>
          <p:cNvPr id="3" name="Content Placeholder 2">
            <a:extLst>
              <a:ext uri="{FF2B5EF4-FFF2-40B4-BE49-F238E27FC236}">
                <a16:creationId xmlns:a16="http://schemas.microsoft.com/office/drawing/2014/main" id="{2A71493C-C31C-4A8B-9CF9-1D9D3D3BB54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C6DF4CD-07C2-4335-9E56-50EB8664AAAE}"/>
              </a:ext>
            </a:extLst>
          </p:cNvPr>
          <p:cNvPicPr>
            <a:picLocks noChangeAspect="1"/>
          </p:cNvPicPr>
          <p:nvPr/>
        </p:nvPicPr>
        <p:blipFill>
          <a:blip r:embed="rId2"/>
          <a:stretch>
            <a:fillRect/>
          </a:stretch>
        </p:blipFill>
        <p:spPr>
          <a:xfrm>
            <a:off x="3088480" y="2556932"/>
            <a:ext cx="6015037" cy="3582546"/>
          </a:xfrm>
          <a:prstGeom prst="rect">
            <a:avLst/>
          </a:prstGeom>
        </p:spPr>
      </p:pic>
    </p:spTree>
    <p:extLst>
      <p:ext uri="{BB962C8B-B14F-4D97-AF65-F5344CB8AC3E}">
        <p14:creationId xmlns:p14="http://schemas.microsoft.com/office/powerpoint/2010/main" val="368919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D950-189A-4FEA-8803-F9DE43F4F99A}"/>
              </a:ext>
            </a:extLst>
          </p:cNvPr>
          <p:cNvSpPr>
            <a:spLocks noGrp="1"/>
          </p:cNvSpPr>
          <p:nvPr>
            <p:ph type="title"/>
          </p:nvPr>
        </p:nvSpPr>
        <p:spPr/>
        <p:txBody>
          <a:bodyPr>
            <a:normAutofit fontScale="90000"/>
          </a:bodyPr>
          <a:lstStyle/>
          <a:p>
            <a:r>
              <a:rPr lang="en-US" dirty="0" err="1"/>
              <a:t>Barplot</a:t>
            </a:r>
            <a:r>
              <a:rPr lang="en-US" dirty="0"/>
              <a:t> of Restaurants and Breweries in St. Louis </a:t>
            </a:r>
          </a:p>
        </p:txBody>
      </p:sp>
      <p:sp>
        <p:nvSpPr>
          <p:cNvPr id="3" name="Content Placeholder 2">
            <a:extLst>
              <a:ext uri="{FF2B5EF4-FFF2-40B4-BE49-F238E27FC236}">
                <a16:creationId xmlns:a16="http://schemas.microsoft.com/office/drawing/2014/main" id="{B4D5B02C-B4B4-4FB3-BCAA-50380752DFA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1387B4C-452D-416C-9DA8-811277061CBD}"/>
              </a:ext>
            </a:extLst>
          </p:cNvPr>
          <p:cNvPicPr>
            <a:picLocks noChangeAspect="1"/>
          </p:cNvPicPr>
          <p:nvPr/>
        </p:nvPicPr>
        <p:blipFill>
          <a:blip r:embed="rId2"/>
          <a:stretch>
            <a:fillRect/>
          </a:stretch>
        </p:blipFill>
        <p:spPr>
          <a:xfrm>
            <a:off x="3857623" y="2556932"/>
            <a:ext cx="4476751" cy="3372790"/>
          </a:xfrm>
          <a:prstGeom prst="rect">
            <a:avLst/>
          </a:prstGeom>
        </p:spPr>
      </p:pic>
    </p:spTree>
    <p:extLst>
      <p:ext uri="{BB962C8B-B14F-4D97-AF65-F5344CB8AC3E}">
        <p14:creationId xmlns:p14="http://schemas.microsoft.com/office/powerpoint/2010/main" val="72669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F0B5-0C62-409C-A219-9D09D03A999D}"/>
              </a:ext>
            </a:extLst>
          </p:cNvPr>
          <p:cNvSpPr>
            <a:spLocks noGrp="1"/>
          </p:cNvSpPr>
          <p:nvPr>
            <p:ph type="title"/>
          </p:nvPr>
        </p:nvSpPr>
        <p:spPr/>
        <p:txBody>
          <a:bodyPr>
            <a:normAutofit fontScale="90000"/>
          </a:bodyPr>
          <a:lstStyle/>
          <a:p>
            <a:r>
              <a:rPr lang="en-US" dirty="0"/>
              <a:t>Map of Restaurants and Breweries in St. Charles county</a:t>
            </a:r>
          </a:p>
        </p:txBody>
      </p:sp>
      <p:sp>
        <p:nvSpPr>
          <p:cNvPr id="3" name="Content Placeholder 2">
            <a:extLst>
              <a:ext uri="{FF2B5EF4-FFF2-40B4-BE49-F238E27FC236}">
                <a16:creationId xmlns:a16="http://schemas.microsoft.com/office/drawing/2014/main" id="{16CB72CE-D7E5-42A1-B814-972F395B2E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3A497F-24FA-48F6-A07E-09EA2CC1A170}"/>
              </a:ext>
            </a:extLst>
          </p:cNvPr>
          <p:cNvPicPr>
            <a:picLocks noChangeAspect="1"/>
          </p:cNvPicPr>
          <p:nvPr/>
        </p:nvPicPr>
        <p:blipFill>
          <a:blip r:embed="rId2"/>
          <a:stretch>
            <a:fillRect/>
          </a:stretch>
        </p:blipFill>
        <p:spPr>
          <a:xfrm>
            <a:off x="3245643" y="2556932"/>
            <a:ext cx="5700712" cy="3393470"/>
          </a:xfrm>
          <a:prstGeom prst="rect">
            <a:avLst/>
          </a:prstGeom>
        </p:spPr>
      </p:pic>
    </p:spTree>
    <p:extLst>
      <p:ext uri="{BB962C8B-B14F-4D97-AF65-F5344CB8AC3E}">
        <p14:creationId xmlns:p14="http://schemas.microsoft.com/office/powerpoint/2010/main" val="352777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DF88-3F79-4162-9312-A6D31022043E}"/>
              </a:ext>
            </a:extLst>
          </p:cNvPr>
          <p:cNvSpPr>
            <a:spLocks noGrp="1"/>
          </p:cNvSpPr>
          <p:nvPr>
            <p:ph type="title"/>
          </p:nvPr>
        </p:nvSpPr>
        <p:spPr/>
        <p:txBody>
          <a:bodyPr>
            <a:noAutofit/>
          </a:bodyPr>
          <a:lstStyle/>
          <a:p>
            <a:r>
              <a:rPr lang="en-US" sz="5400" b="1" dirty="0"/>
              <a:t>Results</a:t>
            </a:r>
            <a:br>
              <a:rPr lang="en-US" sz="5400" b="1" dirty="0"/>
            </a:br>
            <a:endParaRPr lang="en-US" sz="5400" dirty="0"/>
          </a:p>
        </p:txBody>
      </p:sp>
      <p:sp>
        <p:nvSpPr>
          <p:cNvPr id="3" name="Content Placeholder 2">
            <a:extLst>
              <a:ext uri="{FF2B5EF4-FFF2-40B4-BE49-F238E27FC236}">
                <a16:creationId xmlns:a16="http://schemas.microsoft.com/office/drawing/2014/main" id="{9550E230-13CD-42DC-848F-BA7A38E2724D}"/>
              </a:ext>
            </a:extLst>
          </p:cNvPr>
          <p:cNvSpPr>
            <a:spLocks noGrp="1"/>
          </p:cNvSpPr>
          <p:nvPr>
            <p:ph idx="1"/>
          </p:nvPr>
        </p:nvSpPr>
        <p:spPr/>
        <p:txBody>
          <a:bodyPr/>
          <a:lstStyle/>
          <a:p>
            <a:pPr marL="0" indent="0">
              <a:buNone/>
            </a:pPr>
            <a:r>
              <a:rPr lang="en-US" dirty="0"/>
              <a:t>As can be seen from the data, there are not many breweries in St. Charles or even St. Louis counties. The number of breweries doesn't increase much until St. Louis City county. With this being the case St. Charles county seems like an excellent county for a new brewery to take off. </a:t>
            </a:r>
          </a:p>
          <a:p>
            <a:endParaRPr lang="en-US" dirty="0"/>
          </a:p>
        </p:txBody>
      </p:sp>
    </p:spTree>
    <p:extLst>
      <p:ext uri="{BB962C8B-B14F-4D97-AF65-F5344CB8AC3E}">
        <p14:creationId xmlns:p14="http://schemas.microsoft.com/office/powerpoint/2010/main" val="31783838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7</TotalTime>
  <Words>364</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Unicode MS</vt:lpstr>
      <vt:lpstr>Garamond</vt:lpstr>
      <vt:lpstr>Organic</vt:lpstr>
      <vt:lpstr>St. Louis Brewery Location</vt:lpstr>
      <vt:lpstr>Introduction</vt:lpstr>
      <vt:lpstr>Data Sources</vt:lpstr>
      <vt:lpstr>List of Missouri Counties</vt:lpstr>
      <vt:lpstr>Venues in St. Charles</vt:lpstr>
      <vt:lpstr>Barplot of Restaurants and Breweries in St. Louis </vt:lpstr>
      <vt:lpstr>Map of Restaurants and Breweries in St. Charles county</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Louis Brewery Location</dc:title>
  <dc:creator>Paul Gilbert</dc:creator>
  <cp:lastModifiedBy>Paul Gilbert</cp:lastModifiedBy>
  <cp:revision>1</cp:revision>
  <dcterms:created xsi:type="dcterms:W3CDTF">2020-07-26T18:09:57Z</dcterms:created>
  <dcterms:modified xsi:type="dcterms:W3CDTF">2020-07-26T18:17:51Z</dcterms:modified>
</cp:coreProperties>
</file>