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3F1D-4503-47F9-83B8-C63B8499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DEC75-8581-41C9-80A5-2F45B5F6B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A36A-576C-4E0F-BF66-D8C27C5A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CEFCD-9E2C-4170-8D81-34DB5A2F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9BE4-2404-4DF1-9391-F968C6C8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6547-7B2C-4B77-BBA4-09FBDD6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CCB87-4379-4755-95BF-01879F1BE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F96D-3720-4986-89E8-B0E9BD13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1A9E-4EE6-4907-80EE-5C0F9553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E9D5-F845-445C-AB85-336AD934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9BA49-747E-45B5-AE52-40E384CEE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7DFD0-4639-4431-9AD3-EFCD00E3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81C1-602C-4801-9916-FF5C4A45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92442-CB3E-4D8A-895F-52ABF139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B3A3-2D4D-4AC0-AEE5-50808CCD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190A-4333-4D2B-AEC1-40864403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13B0-85D3-4134-80A5-FAA5A38A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B916-A0AA-4B03-B7AE-91C308C6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5815-F593-40CD-AAE6-5C36E72C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D591-7774-4CB0-9CD9-8CA89456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67E0-830E-49FE-BF18-E55F9832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2CC7-641F-46BD-820C-4F86950F9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275F-784B-421D-8CD0-924E7D8D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65E-A867-4376-BEA1-4241A0BE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6DEA-2565-4E32-85B3-0B7E6AA5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1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7AB-A3B7-4E57-9E38-505A2E4C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A919-1829-45F2-B4DC-04B2CD9E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CF129-AB35-4082-9BB3-A3D63A3CF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E02-71C7-4973-BB29-F1061B7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EED6-989A-47CD-9E70-B655244A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61C90-1B69-4CFE-B929-93723F5A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F46F-FD86-46C4-99A5-0556C1C5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B9A9C-D10F-422E-AC47-A963FB02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9EF2B-0371-4738-8CAA-C86A4856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FBFC6-2675-41A2-BEBC-B32AE1B9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52D7A-6200-49CD-A4BA-C2390757C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2A4A0-5518-4587-BEA0-6E3AFA63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0F6B4-F107-4911-9614-37E0C7FB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DE5DD-B7C1-4AA2-84D3-79A68970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28C9-7568-48F8-913F-F30102B5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A8E9B-6D79-4222-BAE1-4F6E90CE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5D707-365C-4EDE-A55E-C40BEBBB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C777A-1CE7-496D-A47A-7E0A80CC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429D3-F943-4E1F-88B8-84352753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113FD-BD85-4521-8C25-4F186284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0C2AE-405C-46CC-B6BE-E746EE41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2292-7606-4279-9033-AC7539BC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5DFC-66FA-48CC-901E-0424AB4D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E8BE-D863-4C59-B443-0E7E6A5E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0C686-3AD8-41A4-84F7-7423D4A8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CC22-2CE1-483D-A589-04E919F6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5E277-A587-443E-B4A7-74ECF6B7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BB36-D93B-42B7-8384-EAD35E87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9F6DF-7E0F-4F1C-B9D6-14D786F47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38F9B-D4E3-4FB8-AB80-BE3D6862F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0C8C-0929-4F21-9B92-521BE18B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F24E-6D55-4007-8A0C-AE326D91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8B575-E7DA-4D9A-B6FC-9420454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C63FB-7795-4498-ACBE-6B6FE3BD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01EA-A338-4F23-839A-F7C700D7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9723-25EF-4539-B7A8-206CB3955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65A7-8B69-4199-9324-B3AB5816C2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4D86-ECEC-40EF-9525-C10BA5C6F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AF4AD-70C6-412A-B6E8-F330828AC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B4BA-9FA8-4784-8A60-228FD22F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1E77-94E4-447E-A27E-C64C75333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41D09-5BB0-436A-B2A5-08CEE5B8E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Prabdeep Gill </a:t>
            </a:r>
          </a:p>
        </p:txBody>
      </p:sp>
    </p:spTree>
    <p:extLst>
      <p:ext uri="{BB962C8B-B14F-4D97-AF65-F5344CB8AC3E}">
        <p14:creationId xmlns:p14="http://schemas.microsoft.com/office/powerpoint/2010/main" val="103942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EE93-CB6E-495D-A47A-228A569F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Dartmouth Conference (1956)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5628-FFE8-4D3F-B985-5F26287F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by John McCarthy attended by Marvin Minsky, Allen Newell, Herb Simon, and a few others.</a:t>
            </a:r>
          </a:p>
          <a:p>
            <a:r>
              <a:rPr lang="en-US" dirty="0"/>
              <a:t>Coined the term “artificial intelligence”</a:t>
            </a:r>
          </a:p>
          <a:p>
            <a:r>
              <a:rPr lang="en-US" dirty="0"/>
              <a:t>Presentation of game playing programs and Logic Theorist</a:t>
            </a:r>
          </a:p>
        </p:txBody>
      </p:sp>
    </p:spTree>
    <p:extLst>
      <p:ext uri="{BB962C8B-B14F-4D97-AF65-F5344CB8AC3E}">
        <p14:creationId xmlns:p14="http://schemas.microsoft.com/office/powerpoint/2010/main" val="295623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76AC-8CAE-4B84-B077-E53FD37A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Year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E4B0-555D-4172-A18F-E0A7E301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Development of General Problem Solver by Newell and Simon in early sixties.</a:t>
            </a:r>
          </a:p>
          <a:p>
            <a:r>
              <a:rPr lang="en-US" dirty="0"/>
              <a:t>Arthur Samuel’s late fifties work on learning to play checkers.</a:t>
            </a:r>
          </a:p>
          <a:p>
            <a:r>
              <a:rPr lang="en-US" dirty="0"/>
              <a:t>Frank Rosenblatt’s Perceptron (1962) for training </a:t>
            </a:r>
            <a:r>
              <a:rPr lang="en-US" u="sng" dirty="0"/>
              <a:t>simple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232053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0358-C003-4E45-92E2-42EF3E35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Notable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2E32-F4DA-4D7E-B7D5-A1AF254B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100" b="1" i="1" u="sng" dirty="0"/>
              <a:t>Developments from Marvin Minsky &amp; John McCarthy</a:t>
            </a:r>
          </a:p>
          <a:p>
            <a:r>
              <a:rPr lang="en-US" dirty="0"/>
              <a:t>Development of LISP symbolic programming language </a:t>
            </a:r>
          </a:p>
          <a:p>
            <a:r>
              <a:rPr lang="en-US" dirty="0"/>
              <a:t>SAINT: Solved freshman calculus problems </a:t>
            </a:r>
          </a:p>
          <a:p>
            <a:r>
              <a:rPr lang="en-US" dirty="0"/>
              <a:t>ANALOGY: Solved IQ test analogy problems </a:t>
            </a:r>
          </a:p>
          <a:p>
            <a:r>
              <a:rPr lang="en-US" dirty="0"/>
              <a:t>SIR: Answered simple questions in English </a:t>
            </a:r>
          </a:p>
          <a:p>
            <a:r>
              <a:rPr lang="en-US" dirty="0"/>
              <a:t>STUDENT: Solved algebra story problems </a:t>
            </a:r>
          </a:p>
          <a:p>
            <a:r>
              <a:rPr lang="en-US" dirty="0"/>
              <a:t>SHRDLU: Obeyed simple English commands in the blocks world </a:t>
            </a:r>
          </a:p>
        </p:txBody>
      </p:sp>
    </p:spTree>
    <p:extLst>
      <p:ext uri="{BB962C8B-B14F-4D97-AF65-F5344CB8AC3E}">
        <p14:creationId xmlns:p14="http://schemas.microsoft.com/office/powerpoint/2010/main" val="65914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841A-CBD5-431E-9187-FC24F51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87E6-CE13-4978-BCE7-602333DC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scale solutions to toy problems to more realistic ones due to difficulty formalizing knowledge and combinatorial explosion of search space of potential solutions.</a:t>
            </a:r>
          </a:p>
          <a:p>
            <a:r>
              <a:rPr lang="en-US" dirty="0"/>
              <a:t>Limitations of Perceptron demonstrated by Minsky &amp; </a:t>
            </a:r>
            <a:r>
              <a:rPr lang="en-US" dirty="0" err="1"/>
              <a:t>Papert</a:t>
            </a:r>
            <a:r>
              <a:rPr lang="en-US" dirty="0"/>
              <a:t> (1969)</a:t>
            </a:r>
          </a:p>
        </p:txBody>
      </p:sp>
    </p:spTree>
    <p:extLst>
      <p:ext uri="{BB962C8B-B14F-4D97-AF65-F5344CB8AC3E}">
        <p14:creationId xmlns:p14="http://schemas.microsoft.com/office/powerpoint/2010/main" val="369116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00B9-38FE-4DCE-894A-B9168CBE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1D62-57B6-4F8C-A649-816320C5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Discovery that detailed knowledge of the specific domain can help control search and lead to expert level performance on restricted tasks.</a:t>
            </a:r>
          </a:p>
          <a:p>
            <a:r>
              <a:rPr lang="en-US" dirty="0"/>
              <a:t>Find expert system </a:t>
            </a:r>
            <a:r>
              <a:rPr lang="en-US" b="1" dirty="0"/>
              <a:t>DENDRAL</a:t>
            </a:r>
            <a:r>
              <a:rPr lang="en-US" dirty="0"/>
              <a:t> for interpreting mass spectrogram data to determine molecular structure by </a:t>
            </a:r>
            <a:r>
              <a:rPr lang="de-DE" dirty="0"/>
              <a:t>Buchanan, Feigenbaum, and Lederberg (1969).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6A1-A103-4E1B-9B87-8C332ED1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667B-D98F-47E9-BD96-07730CB8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numerous expert systems in early eighties. </a:t>
            </a:r>
          </a:p>
          <a:p>
            <a:r>
              <a:rPr lang="en-US" dirty="0"/>
              <a:t>Estimated $2 billion industry by 1988. </a:t>
            </a:r>
          </a:p>
          <a:p>
            <a:r>
              <a:rPr lang="en-US" dirty="0"/>
              <a:t>Japanese start </a:t>
            </a:r>
            <a:r>
              <a:rPr lang="en-US" b="1" i="1" u="sng" dirty="0"/>
              <a:t>“Fifth Generation” </a:t>
            </a:r>
            <a:r>
              <a:rPr lang="en-US" dirty="0"/>
              <a:t>project in 1981 to build intelligent computers based on Prolog logic programming. </a:t>
            </a:r>
          </a:p>
          <a:p>
            <a:r>
              <a:rPr lang="en-US" dirty="0"/>
              <a:t>MCC established in Austin in 1984 to counter Japanese project.</a:t>
            </a:r>
          </a:p>
          <a:p>
            <a:r>
              <a:rPr lang="en-US" dirty="0"/>
              <a:t>Limitations become apparent, prediction of AI Winter </a:t>
            </a:r>
          </a:p>
          <a:p>
            <a:pPr marL="457200" lvl="1" indent="0">
              <a:buNone/>
            </a:pPr>
            <a:r>
              <a:rPr lang="en-US" dirty="0"/>
              <a:t>-Brittleness and domain specificity </a:t>
            </a:r>
          </a:p>
          <a:p>
            <a:pPr marL="457200" lvl="1" indent="0">
              <a:buNone/>
            </a:pPr>
            <a:r>
              <a:rPr lang="en-US" dirty="0"/>
              <a:t>-Knowledge acquisition bottleneck</a:t>
            </a:r>
          </a:p>
        </p:txBody>
      </p:sp>
    </p:spTree>
    <p:extLst>
      <p:ext uri="{BB962C8B-B14F-4D97-AF65-F5344CB8AC3E}">
        <p14:creationId xmlns:p14="http://schemas.microsoft.com/office/powerpoint/2010/main" val="15305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8AC3-54DB-4886-A89F-656E161A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Rebirth of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1D5A-EDAF-4F86-84F1-CB45B92B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 algorithms discovered for training more complex neural networks (1986)</a:t>
            </a:r>
          </a:p>
          <a:p>
            <a:r>
              <a:rPr lang="en-US" dirty="0"/>
              <a:t>Cognitive modelling of many psychological processes using neural networks, e.g. learning language. </a:t>
            </a:r>
          </a:p>
          <a:p>
            <a:r>
              <a:rPr lang="en-US" b="1" dirty="0"/>
              <a:t>Industrial applications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-Character and hand-writing recognition </a:t>
            </a:r>
          </a:p>
          <a:p>
            <a:pPr marL="0" indent="0">
              <a:buNone/>
            </a:pPr>
            <a:r>
              <a:rPr lang="en-US" dirty="0"/>
              <a:t>	-Speech recognition </a:t>
            </a:r>
          </a:p>
          <a:p>
            <a:pPr marL="0" indent="0">
              <a:buNone/>
            </a:pPr>
            <a:r>
              <a:rPr lang="en-US" dirty="0"/>
              <a:t>	-Processing credit card applications </a:t>
            </a:r>
          </a:p>
          <a:p>
            <a:pPr marL="0" indent="0">
              <a:buNone/>
            </a:pPr>
            <a:r>
              <a:rPr lang="en-US" dirty="0"/>
              <a:t>	-Financial prediction </a:t>
            </a:r>
          </a:p>
          <a:p>
            <a:pPr marL="0" indent="0">
              <a:buNone/>
            </a:pPr>
            <a:r>
              <a:rPr lang="en-US" dirty="0"/>
              <a:t>	-Chemical 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263301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D4C9-6A3A-4677-8EBF-6931E40A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61AF-5C8E-4A4C-891F-74AD1475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focus on learning and training methods to address knowledge-acquisition bottleneck.</a:t>
            </a:r>
          </a:p>
          <a:p>
            <a:r>
              <a:rPr lang="en-US" dirty="0"/>
              <a:t>Shift of focus from rule-based and logical methods to probabilistic and statistical methods. (ex Bayes nets, Hidden Markov Model)</a:t>
            </a:r>
          </a:p>
          <a:p>
            <a:r>
              <a:rPr lang="en-US" dirty="0"/>
              <a:t>Increased interest in particular areas: data mining, intelligent agents, internet applications,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A494B-43D8-45CA-B6D3-91940C54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Text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65BA-485E-4033-BB1F-7F9B3329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Our Final Invention by James Barrat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Our Final Invention: Artificial Intelligence and the End of the ...">
            <a:extLst>
              <a:ext uri="{FF2B5EF4-FFF2-40B4-BE49-F238E27FC236}">
                <a16:creationId xmlns:a16="http://schemas.microsoft.com/office/drawing/2014/main" id="{0F9A28A3-D2F8-4092-BB8B-CEC62ED84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81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C5D-9197-442D-9D32-73FD4380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A19C-1092-4FF8-8BFE-1FD6C8B1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art of creating machines that perform functions that require intelligence when preformed by people.” – </a:t>
            </a:r>
            <a:r>
              <a:rPr lang="en-US" dirty="0" err="1"/>
              <a:t>Kurzwell</a:t>
            </a:r>
            <a:r>
              <a:rPr lang="en-US" dirty="0"/>
              <a:t> 1990</a:t>
            </a:r>
          </a:p>
          <a:p>
            <a:r>
              <a:rPr lang="en-US" dirty="0"/>
              <a:t>“The branch of computer science that is concerned with the automation of intelligent behavior.”  - Luger &amp; </a:t>
            </a:r>
            <a:r>
              <a:rPr lang="en-US" dirty="0" err="1"/>
              <a:t>Stublefield</a:t>
            </a:r>
            <a:r>
              <a:rPr lang="en-US" dirty="0"/>
              <a:t> 1993</a:t>
            </a:r>
          </a:p>
          <a:p>
            <a:pPr marL="0" indent="0">
              <a:buNone/>
            </a:pPr>
            <a:r>
              <a:rPr lang="en-US" dirty="0"/>
              <a:t>	1. Systems think like and act like humans. </a:t>
            </a:r>
          </a:p>
          <a:p>
            <a:pPr marL="0" indent="0">
              <a:buNone/>
            </a:pPr>
            <a:r>
              <a:rPr lang="en-US" dirty="0"/>
              <a:t>	2. Systems that act and think rationally.</a:t>
            </a:r>
          </a:p>
        </p:txBody>
      </p:sp>
    </p:spTree>
    <p:extLst>
      <p:ext uri="{BB962C8B-B14F-4D97-AF65-F5344CB8AC3E}">
        <p14:creationId xmlns:p14="http://schemas.microsoft.com/office/powerpoint/2010/main" val="77175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4ABF46-B77E-4ABA-9A5C-4EF62751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Acting Humanly: The Turing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0ABD-A703-4C6D-8996-02632FC6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/>
              <a:t>If the response of a computer to an unrestricted textual natural-language conversation cannot be distinguished from that of a human being then it can be said to be intelligent. </a:t>
            </a:r>
          </a:p>
          <a:p>
            <a:endParaRPr lang="en-US" sz="2400"/>
          </a:p>
        </p:txBody>
      </p:sp>
      <p:pic>
        <p:nvPicPr>
          <p:cNvPr id="1026" name="Picture 2" descr="How to define AI? - Using the Turing Test to measure human-like ...">
            <a:extLst>
              <a:ext uri="{FF2B5EF4-FFF2-40B4-BE49-F238E27FC236}">
                <a16:creationId xmlns:a16="http://schemas.microsoft.com/office/drawing/2014/main" id="{1C43AC91-FB45-4D16-B1C2-C5CBFAAA0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" r="15" b="15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8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C769-C4D5-4CAC-94BD-2277422B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Humanely: Cognitive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A0CA-4E1D-48B9-AF34-517F72C8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must not just exhibit behavior sufficient to fool a human judge but must do it in a way demonstrably analogous to human cognation.</a:t>
            </a:r>
          </a:p>
          <a:p>
            <a:r>
              <a:rPr lang="en-US" dirty="0"/>
              <a:t>Requires detailed matching of computer behavior and timing to detailed measurements of human subjects gathered in psychological experiments. </a:t>
            </a:r>
          </a:p>
          <a:p>
            <a:r>
              <a:rPr lang="en-US" b="1" i="1" dirty="0"/>
              <a:t>Cognitive Science</a:t>
            </a:r>
            <a:r>
              <a:rPr lang="en-US" dirty="0"/>
              <a:t>: Interdisciplinary field that tries to form computational theories of human cognition. (AI falls into this big time)</a:t>
            </a:r>
          </a:p>
        </p:txBody>
      </p:sp>
    </p:spTree>
    <p:extLst>
      <p:ext uri="{BB962C8B-B14F-4D97-AF65-F5344CB8AC3E}">
        <p14:creationId xmlns:p14="http://schemas.microsoft.com/office/powerpoint/2010/main" val="286986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6C72-A5BD-4265-9B0E-DDC32B31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Rationally: Laws of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B4D5-90B0-47DC-A691-FE911EB2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</a:t>
            </a:r>
            <a:r>
              <a:rPr lang="en-US" i="1" dirty="0"/>
              <a:t>“correct” </a:t>
            </a:r>
            <a:r>
              <a:rPr lang="en-US" dirty="0"/>
              <a:t>reasoning using mathematical model. (an example of this is deductive reasoning)</a:t>
            </a:r>
          </a:p>
          <a:p>
            <a:r>
              <a:rPr lang="en-US" b="1" dirty="0" err="1"/>
              <a:t>Logicist</a:t>
            </a:r>
            <a:r>
              <a:rPr lang="en-US" b="1" dirty="0"/>
              <a:t> Program</a:t>
            </a:r>
            <a:r>
              <a:rPr lang="en-US" dirty="0"/>
              <a:t>: Encode knowledge in formal logical statements and use mathematical deduction to preform reasoning.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Formalizing common sense knowledge is difficult</a:t>
            </a:r>
          </a:p>
          <a:p>
            <a:pPr lvl="1"/>
            <a:r>
              <a:rPr lang="en-US" dirty="0"/>
              <a:t>General deductive inference is computationally intractable </a:t>
            </a:r>
          </a:p>
        </p:txBody>
      </p:sp>
    </p:spTree>
    <p:extLst>
      <p:ext uri="{BB962C8B-B14F-4D97-AF65-F5344CB8AC3E}">
        <p14:creationId xmlns:p14="http://schemas.microsoft.com/office/powerpoint/2010/main" val="32681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DFFD-B50E-48DB-9040-687B719E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Rationally: Rational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0A99-1FA0-47EB-BD6D-C217395A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agent</a:t>
            </a:r>
            <a:r>
              <a:rPr lang="en-US" dirty="0"/>
              <a:t> is an entity that perceives its environment and is able to execute actions to change it.</a:t>
            </a:r>
          </a:p>
          <a:p>
            <a:r>
              <a:rPr lang="en-US" dirty="0"/>
              <a:t>Agents have inherent goals that they want to achieve. (ex. desire,  survive reproduce)</a:t>
            </a:r>
          </a:p>
          <a:p>
            <a:r>
              <a:rPr lang="en-US" u="sng" dirty="0"/>
              <a:t>A rational agent acts in a way to maximize achievement of its goals. </a:t>
            </a:r>
          </a:p>
          <a:p>
            <a:r>
              <a:rPr lang="en-US" b="1" dirty="0"/>
              <a:t>True maximization </a:t>
            </a:r>
            <a:r>
              <a:rPr lang="en-US" dirty="0"/>
              <a:t>of goals requires omniscience and unlimited computational abilities. </a:t>
            </a:r>
          </a:p>
          <a:p>
            <a:r>
              <a:rPr lang="en-US" dirty="0"/>
              <a:t>Limited rationally involves </a:t>
            </a:r>
            <a:r>
              <a:rPr lang="en-US" u="sng" dirty="0"/>
              <a:t>maximizing goals </a:t>
            </a:r>
            <a:r>
              <a:rPr lang="en-US" dirty="0"/>
              <a:t>within the computational 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34279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FA86-2987-4D8A-A815-D9826D76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DADA-17C2-4F9A-BF14-66247139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Many older disciplines contribute to a foundation for artificial intelligence:</a:t>
            </a:r>
          </a:p>
          <a:p>
            <a:pPr lvl="1"/>
            <a:r>
              <a:rPr lang="en-US" dirty="0"/>
              <a:t>Philosophy: logic, philosophy of the mind/science/mathematics</a:t>
            </a:r>
          </a:p>
          <a:p>
            <a:pPr lvl="1"/>
            <a:r>
              <a:rPr lang="en-US" dirty="0"/>
              <a:t>Mathematics: logic, probability theory, theory of computability</a:t>
            </a:r>
          </a:p>
          <a:p>
            <a:pPr lvl="1"/>
            <a:r>
              <a:rPr lang="en-US" dirty="0"/>
              <a:t>Psychology: behaviorism, cognitive psychology </a:t>
            </a:r>
          </a:p>
          <a:p>
            <a:pPr lvl="1"/>
            <a:r>
              <a:rPr lang="en-US" dirty="0"/>
              <a:t>Computer Science &amp; Engineering: hardware, algorithms, computational complexity theory</a:t>
            </a:r>
          </a:p>
          <a:p>
            <a:pPr lvl="1"/>
            <a:r>
              <a:rPr lang="en-US" dirty="0"/>
              <a:t>Linguistics: theory of grammar, syntax, semantics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8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9D11-E018-44DF-A9C0-2C7811AE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C71A-DD29-4CEC-B5F3-BE6C1D9D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McCullouch</a:t>
            </a:r>
            <a:r>
              <a:rPr lang="en-US" dirty="0"/>
              <a:t> and Pitts (1943) theory of neurons as logical computing circuits.</a:t>
            </a:r>
          </a:p>
          <a:p>
            <a:r>
              <a:rPr lang="en-US" dirty="0"/>
              <a:t>Work in the early 50s by Claude Shannon and Turing on game playing and Marvin Minsky on neural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8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770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Artificial Intelligence </vt:lpstr>
      <vt:lpstr>Text </vt:lpstr>
      <vt:lpstr>Definition of AI</vt:lpstr>
      <vt:lpstr>Acting Humanly: The Turing Test</vt:lpstr>
      <vt:lpstr>Thinking Humanely: Cognitive Modeling</vt:lpstr>
      <vt:lpstr>Thinking Rationally: Laws of Thought</vt:lpstr>
      <vt:lpstr>Acting Rationally: Rational Agents</vt:lpstr>
      <vt:lpstr>Foundations of AI</vt:lpstr>
      <vt:lpstr>The Beginnings</vt:lpstr>
      <vt:lpstr>Dartmouth Conference (1956)</vt:lpstr>
      <vt:lpstr>Early Year Examples</vt:lpstr>
      <vt:lpstr>More Notable Findings</vt:lpstr>
      <vt:lpstr>Early Limitations </vt:lpstr>
      <vt:lpstr>Expert Systems</vt:lpstr>
      <vt:lpstr>Evolution</vt:lpstr>
      <vt:lpstr>Rebirth of Neural Networks?</vt:lpstr>
      <vt:lpstr>Modern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</dc:title>
  <dc:creator>Prabdeep Gill</dc:creator>
  <cp:lastModifiedBy>Prabdeep Gill</cp:lastModifiedBy>
  <cp:revision>5</cp:revision>
  <dcterms:created xsi:type="dcterms:W3CDTF">2020-05-04T20:38:59Z</dcterms:created>
  <dcterms:modified xsi:type="dcterms:W3CDTF">2020-05-04T21:19:29Z</dcterms:modified>
</cp:coreProperties>
</file>