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5" r:id="rId5"/>
    <p:sldId id="258" r:id="rId6"/>
    <p:sldId id="259" r:id="rId7"/>
    <p:sldId id="261" r:id="rId8"/>
    <p:sldId id="264" r:id="rId9"/>
    <p:sldId id="262"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0AA8C-884C-A0B3-9581-9ABC9E03E97F}" v="356" dt="2022-12-01T17:47:21.871"/>
    <p1510:client id="{0D6FC78F-050E-402A-8758-A9973A1EB4EE}" v="236" dt="2022-12-01T06:47:32.702"/>
    <p1510:client id="{2489A5FE-C4B0-3E0E-8DA8-48109DFCF7F3}" v="1" dt="2022-12-01T17:29:33.939"/>
    <p1510:client id="{3ECB1E9D-7C77-B149-60AA-701C38E25CDB}" v="399" dt="2022-12-01T17:21:38.517"/>
    <p1510:client id="{5F4BAE02-CB26-8D68-01B3-95C5C4E17205}" v="5" dt="2022-12-01T17:53:18.066"/>
    <p1510:client id="{7118C6BB-075D-4745-C5B6-8ECF5066C676}" v="10" dt="2022-12-01T22:06:03.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deep Gill" userId="S::pgill6@jh.edu::8fad9b53-2b69-43d4-9874-ca45856a05fa" providerId="AD" clId="Web-{7118C6BB-075D-4745-C5B6-8ECF5066C676}"/>
    <pc:docChg chg="modSld sldOrd">
      <pc:chgData name="Prabdeep Gill" userId="S::pgill6@jh.edu::8fad9b53-2b69-43d4-9874-ca45856a05fa" providerId="AD" clId="Web-{7118C6BB-075D-4745-C5B6-8ECF5066C676}" dt="2022-12-01T22:06:03.230" v="8"/>
      <pc:docMkLst>
        <pc:docMk/>
      </pc:docMkLst>
      <pc:sldChg chg="ord">
        <pc:chgData name="Prabdeep Gill" userId="S::pgill6@jh.edu::8fad9b53-2b69-43d4-9874-ca45856a05fa" providerId="AD" clId="Web-{7118C6BB-075D-4745-C5B6-8ECF5066C676}" dt="2022-12-01T21:58:05.324" v="6"/>
        <pc:sldMkLst>
          <pc:docMk/>
          <pc:sldMk cId="3724662468" sldId="262"/>
        </pc:sldMkLst>
      </pc:sldChg>
      <pc:sldChg chg="ord">
        <pc:chgData name="Prabdeep Gill" userId="S::pgill6@jh.edu::8fad9b53-2b69-43d4-9874-ca45856a05fa" providerId="AD" clId="Web-{7118C6BB-075D-4745-C5B6-8ECF5066C676}" dt="2022-12-01T22:06:03.230" v="8"/>
        <pc:sldMkLst>
          <pc:docMk/>
          <pc:sldMk cId="3423771434" sldId="263"/>
        </pc:sldMkLst>
      </pc:sldChg>
      <pc:sldChg chg="modSp">
        <pc:chgData name="Prabdeep Gill" userId="S::pgill6@jh.edu::8fad9b53-2b69-43d4-9874-ca45856a05fa" providerId="AD" clId="Web-{7118C6BB-075D-4745-C5B6-8ECF5066C676}" dt="2022-12-01T20:57:28.039" v="3" actId="20577"/>
        <pc:sldMkLst>
          <pc:docMk/>
          <pc:sldMk cId="2912850305" sldId="264"/>
        </pc:sldMkLst>
        <pc:spChg chg="mod">
          <ac:chgData name="Prabdeep Gill" userId="S::pgill6@jh.edu::8fad9b53-2b69-43d4-9874-ca45856a05fa" providerId="AD" clId="Web-{7118C6BB-075D-4745-C5B6-8ECF5066C676}" dt="2022-12-01T20:57:28.039" v="3" actId="20577"/>
          <ac:spMkLst>
            <pc:docMk/>
            <pc:sldMk cId="2912850305" sldId="264"/>
            <ac:spMk id="3" creationId="{93E172C1-C000-314E-B46E-0F4A8E474B61}"/>
          </ac:spMkLst>
        </pc:spChg>
      </pc:sldChg>
      <pc:sldChg chg="ord">
        <pc:chgData name="Prabdeep Gill" userId="S::pgill6@jh.edu::8fad9b53-2b69-43d4-9874-ca45856a05fa" providerId="AD" clId="Web-{7118C6BB-075D-4745-C5B6-8ECF5066C676}" dt="2022-12-01T21:01:53.985" v="5"/>
        <pc:sldMkLst>
          <pc:docMk/>
          <pc:sldMk cId="3114118297"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List / List Variations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By: </a:t>
            </a:r>
            <a:r>
              <a:rPr lang="en-US" err="1">
                <a:cs typeface="Calibri"/>
              </a:rPr>
              <a:t>Prabdeep</a:t>
            </a:r>
            <a:r>
              <a:rPr lang="en-US">
                <a:cs typeface="Calibri"/>
              </a:rPr>
              <a:t> Gill</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2BB-626E-8B47-5A27-4B77F7608F37}"/>
              </a:ext>
            </a:extLst>
          </p:cNvPr>
          <p:cNvSpPr>
            <a:spLocks noGrp="1"/>
          </p:cNvSpPr>
          <p:nvPr>
            <p:ph type="title"/>
          </p:nvPr>
        </p:nvSpPr>
        <p:spPr/>
        <p:txBody>
          <a:bodyPr/>
          <a:lstStyle/>
          <a:p>
            <a:r>
              <a:rPr lang="en-US">
                <a:cs typeface="Calibri Light"/>
              </a:rPr>
              <a:t>Data Consolidation &amp; Memory Management</a:t>
            </a:r>
            <a:endParaRPr lang="en-US"/>
          </a:p>
        </p:txBody>
      </p:sp>
      <p:sp>
        <p:nvSpPr>
          <p:cNvPr id="3" name="Content Placeholder 2">
            <a:extLst>
              <a:ext uri="{FF2B5EF4-FFF2-40B4-BE49-F238E27FC236}">
                <a16:creationId xmlns:a16="http://schemas.microsoft.com/office/drawing/2014/main" id="{31FF4D3D-639C-9AA0-D426-6FC455419DFB}"/>
              </a:ext>
            </a:extLst>
          </p:cNvPr>
          <p:cNvSpPr>
            <a:spLocks noGrp="1"/>
          </p:cNvSpPr>
          <p:nvPr>
            <p:ph idx="1"/>
          </p:nvPr>
        </p:nvSpPr>
        <p:spPr/>
        <p:txBody>
          <a:bodyPr vert="horz" lIns="91440" tIns="45720" rIns="91440" bIns="45720" rtlCol="0" anchor="t">
            <a:normAutofit/>
          </a:bodyPr>
          <a:lstStyle/>
          <a:p>
            <a:r>
              <a:rPr lang="en-US">
                <a:cs typeface="Calibri"/>
              </a:rPr>
              <a:t>High frequency trading firms (quant funds)</a:t>
            </a:r>
          </a:p>
          <a:p>
            <a:pPr lvl="1"/>
            <a:r>
              <a:rPr lang="en-US">
                <a:cs typeface="Calibri"/>
              </a:rPr>
              <a:t>Helps save a lot of time when breaking down larger data sets </a:t>
            </a:r>
          </a:p>
          <a:p>
            <a:pPr lvl="1"/>
            <a:r>
              <a:rPr lang="en-US">
                <a:cs typeface="Calibri"/>
              </a:rPr>
              <a:t>Arbritage Trading </a:t>
            </a:r>
          </a:p>
          <a:p>
            <a:endParaRPr lang="en-US">
              <a:cs typeface="Calibri"/>
            </a:endParaRPr>
          </a:p>
        </p:txBody>
      </p:sp>
    </p:spTree>
    <p:extLst>
      <p:ext uri="{BB962C8B-B14F-4D97-AF65-F5344CB8AC3E}">
        <p14:creationId xmlns:p14="http://schemas.microsoft.com/office/powerpoint/2010/main" val="3114118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B2DF-5AC1-01CB-B74C-CB91BE84CF28}"/>
              </a:ext>
            </a:extLst>
          </p:cNvPr>
          <p:cNvSpPr>
            <a:spLocks noGrp="1"/>
          </p:cNvSpPr>
          <p:nvPr>
            <p:ph type="title"/>
          </p:nvPr>
        </p:nvSpPr>
        <p:spPr/>
        <p:txBody>
          <a:bodyPr/>
          <a:lstStyle/>
          <a:p>
            <a:r>
              <a:rPr lang="en-US">
                <a:cs typeface="Calibri Light"/>
              </a:rPr>
              <a:t>References </a:t>
            </a:r>
            <a:endParaRPr lang="en-US"/>
          </a:p>
        </p:txBody>
      </p:sp>
      <p:sp>
        <p:nvSpPr>
          <p:cNvPr id="3" name="Content Placeholder 2">
            <a:extLst>
              <a:ext uri="{FF2B5EF4-FFF2-40B4-BE49-F238E27FC236}">
                <a16:creationId xmlns:a16="http://schemas.microsoft.com/office/drawing/2014/main" id="{F4792AE4-5E62-804E-EC3A-4C01F5176708}"/>
              </a:ext>
            </a:extLst>
          </p:cNvPr>
          <p:cNvSpPr>
            <a:spLocks noGrp="1"/>
          </p:cNvSpPr>
          <p:nvPr>
            <p:ph idx="1"/>
          </p:nvPr>
        </p:nvSpPr>
        <p:spPr/>
        <p:txBody>
          <a:bodyPr vert="horz" lIns="91440" tIns="45720" rIns="91440" bIns="45720" rtlCol="0" anchor="t">
            <a:normAutofit/>
          </a:bodyPr>
          <a:lstStyle/>
          <a:p>
            <a:r>
              <a:rPr lang="en-US" i="1">
                <a:cs typeface="Calibri"/>
              </a:rPr>
              <a:t>Research Paper: </a:t>
            </a:r>
            <a:r>
              <a:rPr lang="en-US" i="1">
                <a:ea typeface="+mn-lt"/>
                <a:cs typeface="+mn-lt"/>
              </a:rPr>
              <a:t>Skip Ring/Circular Skip List: Circular Linked List Based New Data Structure</a:t>
            </a:r>
          </a:p>
          <a:p>
            <a:r>
              <a:rPr lang="en-US" i="1">
                <a:cs typeface="Calibri"/>
              </a:rPr>
              <a:t>Research Paper: </a:t>
            </a:r>
            <a:r>
              <a:rPr lang="en-US">
                <a:ea typeface="+mn-lt"/>
                <a:cs typeface="+mn-lt"/>
              </a:rPr>
              <a:t>Synchronization risk and delayed arbitrage</a:t>
            </a:r>
            <a:endParaRPr lang="en-US" i="1">
              <a:ea typeface="+mn-lt"/>
              <a:cs typeface="+mn-lt"/>
            </a:endParaRPr>
          </a:p>
          <a:p>
            <a:endParaRPr lang="en-US">
              <a:ea typeface="+mn-lt"/>
              <a:cs typeface="+mn-lt"/>
            </a:endParaRPr>
          </a:p>
          <a:p>
            <a:endParaRPr lang="en-US" i="1">
              <a:cs typeface="Calibri"/>
            </a:endParaRPr>
          </a:p>
        </p:txBody>
      </p:sp>
    </p:spTree>
    <p:extLst>
      <p:ext uri="{BB962C8B-B14F-4D97-AF65-F5344CB8AC3E}">
        <p14:creationId xmlns:p14="http://schemas.microsoft.com/office/powerpoint/2010/main" val="342377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79B0-362E-BEEB-A0F3-3D9369BA783A}"/>
              </a:ext>
            </a:extLst>
          </p:cNvPr>
          <p:cNvSpPr>
            <a:spLocks noGrp="1"/>
          </p:cNvSpPr>
          <p:nvPr>
            <p:ph type="title"/>
          </p:nvPr>
        </p:nvSpPr>
        <p:spPr>
          <a:xfrm>
            <a:off x="648929" y="629266"/>
            <a:ext cx="3505495" cy="1622321"/>
          </a:xfrm>
        </p:spPr>
        <p:txBody>
          <a:bodyPr>
            <a:normAutofit/>
          </a:bodyPr>
          <a:lstStyle/>
          <a:p>
            <a:r>
              <a:rPr lang="en-US" dirty="0">
                <a:cs typeface="Calibri Light"/>
              </a:rPr>
              <a:t>List</a:t>
            </a:r>
            <a:endParaRPr lang="en-US" dirty="0"/>
          </a:p>
        </p:txBody>
      </p:sp>
      <p:sp>
        <p:nvSpPr>
          <p:cNvPr id="3" name="Content Placeholder 2">
            <a:extLst>
              <a:ext uri="{FF2B5EF4-FFF2-40B4-BE49-F238E27FC236}">
                <a16:creationId xmlns:a16="http://schemas.microsoft.com/office/drawing/2014/main" id="{C27D4A25-7442-ECF7-28E5-C7CB97FC791E}"/>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cs typeface="Calibri"/>
              </a:rPr>
              <a:t>Single or mixed data type</a:t>
            </a:r>
          </a:p>
          <a:p>
            <a:r>
              <a:rPr lang="en-US" sz="2000">
                <a:cs typeface="Calibri"/>
              </a:rPr>
              <a:t>You can add, delete, loop over a list </a:t>
            </a:r>
          </a:p>
          <a:p>
            <a:endParaRPr lang="en-US" sz="2000">
              <a:cs typeface="Calibri"/>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DE3B0A87-D16E-547C-30B7-CA9449111E75}"/>
              </a:ext>
            </a:extLst>
          </p:cNvPr>
          <p:cNvPicPr>
            <a:picLocks noChangeAspect="1"/>
          </p:cNvPicPr>
          <p:nvPr/>
        </p:nvPicPr>
        <p:blipFill>
          <a:blip r:embed="rId2"/>
          <a:stretch>
            <a:fillRect/>
          </a:stretch>
        </p:blipFill>
        <p:spPr>
          <a:xfrm>
            <a:off x="5405862" y="1794634"/>
            <a:ext cx="6019331" cy="3265486"/>
          </a:xfrm>
          <a:prstGeom prst="rect">
            <a:avLst/>
          </a:prstGeom>
          <a:effectLst/>
        </p:spPr>
      </p:pic>
      <p:sp>
        <p:nvSpPr>
          <p:cNvPr id="5" name="TextBox 4">
            <a:extLst>
              <a:ext uri="{FF2B5EF4-FFF2-40B4-BE49-F238E27FC236}">
                <a16:creationId xmlns:a16="http://schemas.microsoft.com/office/drawing/2014/main" id="{6B859448-206F-B2AB-79B3-94B5916ED1BF}"/>
              </a:ext>
            </a:extLst>
          </p:cNvPr>
          <p:cNvSpPr txBox="1"/>
          <p:nvPr/>
        </p:nvSpPr>
        <p:spPr>
          <a:xfrm>
            <a:off x="6538147" y="5089407"/>
            <a:ext cx="38476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Calibri"/>
              </a:rPr>
              <a:t>ArrayList</a:t>
            </a:r>
            <a:r>
              <a:rPr lang="en-US">
                <a:cs typeface="Calibri"/>
              </a:rPr>
              <a:t> </a:t>
            </a:r>
            <a:endParaRPr lang="en-US"/>
          </a:p>
        </p:txBody>
      </p:sp>
    </p:spTree>
    <p:extLst>
      <p:ext uri="{BB962C8B-B14F-4D97-AF65-F5344CB8AC3E}">
        <p14:creationId xmlns:p14="http://schemas.microsoft.com/office/powerpoint/2010/main" val="2185119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6505F-F0AE-EA59-CAE2-A1D95F63B2DC}"/>
              </a:ext>
            </a:extLst>
          </p:cNvPr>
          <p:cNvSpPr>
            <a:spLocks noGrp="1"/>
          </p:cNvSpPr>
          <p:nvPr>
            <p:ph type="title"/>
          </p:nvPr>
        </p:nvSpPr>
        <p:spPr/>
        <p:txBody>
          <a:bodyPr/>
          <a:lstStyle/>
          <a:p>
            <a:r>
              <a:rPr lang="en-US">
                <a:cs typeface="Calibri Light"/>
              </a:rPr>
              <a:t>Linked List </a:t>
            </a:r>
            <a:endParaRPr lang="en-US"/>
          </a:p>
        </p:txBody>
      </p:sp>
      <p:sp>
        <p:nvSpPr>
          <p:cNvPr id="3" name="Content Placeholder 2">
            <a:extLst>
              <a:ext uri="{FF2B5EF4-FFF2-40B4-BE49-F238E27FC236}">
                <a16:creationId xmlns:a16="http://schemas.microsoft.com/office/drawing/2014/main" id="{4797D481-BFFD-9B1D-12A6-7A09737C1A3A}"/>
              </a:ext>
            </a:extLst>
          </p:cNvPr>
          <p:cNvSpPr>
            <a:spLocks noGrp="1"/>
          </p:cNvSpPr>
          <p:nvPr>
            <p:ph idx="1"/>
          </p:nvPr>
        </p:nvSpPr>
        <p:spPr/>
        <p:txBody>
          <a:bodyPr vert="horz" lIns="91440" tIns="45720" rIns="91440" bIns="45720" rtlCol="0" anchor="t">
            <a:normAutofit/>
          </a:bodyPr>
          <a:lstStyle/>
          <a:p>
            <a:r>
              <a:rPr lang="en-US">
                <a:cs typeface="Calibri"/>
              </a:rPr>
              <a:t>A data structure used to store collection of data </a:t>
            </a:r>
          </a:p>
          <a:p>
            <a:pPr lvl="1"/>
            <a:r>
              <a:rPr lang="en-US">
                <a:cs typeface="Calibri"/>
              </a:rPr>
              <a:t>Linear</a:t>
            </a:r>
          </a:p>
          <a:p>
            <a:pPr lvl="1"/>
            <a:r>
              <a:rPr lang="en-US">
                <a:cs typeface="Calibri"/>
              </a:rPr>
              <a:t>Double</a:t>
            </a:r>
          </a:p>
          <a:p>
            <a:pPr lvl="1"/>
            <a:r>
              <a:rPr lang="en-US" b="1">
                <a:cs typeface="Calibri"/>
              </a:rPr>
              <a:t>Circular – performed on a single circular list </a:t>
            </a:r>
          </a:p>
          <a:p>
            <a:pPr lvl="1"/>
            <a:r>
              <a:rPr lang="en-US">
                <a:cs typeface="Calibri"/>
              </a:rPr>
              <a:t>Multi linked</a:t>
            </a:r>
          </a:p>
        </p:txBody>
      </p:sp>
      <p:pic>
        <p:nvPicPr>
          <p:cNvPr id="4" name="Picture 4" descr="Diagram&#10;&#10;Description automatically generated">
            <a:extLst>
              <a:ext uri="{FF2B5EF4-FFF2-40B4-BE49-F238E27FC236}">
                <a16:creationId xmlns:a16="http://schemas.microsoft.com/office/drawing/2014/main" id="{1862F60F-141C-38DC-60AA-77CB51FE7EC0}"/>
              </a:ext>
            </a:extLst>
          </p:cNvPr>
          <p:cNvPicPr>
            <a:picLocks noChangeAspect="1"/>
          </p:cNvPicPr>
          <p:nvPr/>
        </p:nvPicPr>
        <p:blipFill>
          <a:blip r:embed="rId2"/>
          <a:stretch>
            <a:fillRect/>
          </a:stretch>
        </p:blipFill>
        <p:spPr>
          <a:xfrm>
            <a:off x="7421262" y="2499981"/>
            <a:ext cx="4562657" cy="2487786"/>
          </a:xfrm>
          <a:prstGeom prst="rect">
            <a:avLst/>
          </a:prstGeom>
        </p:spPr>
      </p:pic>
    </p:spTree>
    <p:extLst>
      <p:ext uri="{BB962C8B-B14F-4D97-AF65-F5344CB8AC3E}">
        <p14:creationId xmlns:p14="http://schemas.microsoft.com/office/powerpoint/2010/main" val="164414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D08A1D-4632-47AB-8832-C17BA0086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E1B01-8438-722D-7F1A-BBB7C81371AA}"/>
              </a:ext>
            </a:extLst>
          </p:cNvPr>
          <p:cNvSpPr>
            <a:spLocks noGrp="1"/>
          </p:cNvSpPr>
          <p:nvPr>
            <p:ph type="title"/>
          </p:nvPr>
        </p:nvSpPr>
        <p:spPr>
          <a:xfrm>
            <a:off x="1251677" y="662399"/>
            <a:ext cx="4357499" cy="1494000"/>
          </a:xfrm>
        </p:spPr>
        <p:txBody>
          <a:bodyPr anchor="t">
            <a:normAutofit/>
          </a:bodyPr>
          <a:lstStyle/>
          <a:p>
            <a:r>
              <a:rPr lang="en-US" sz="3400">
                <a:cs typeface="Calibri Light"/>
              </a:rPr>
              <a:t>Advantages / Disadvantages Linked List</a:t>
            </a:r>
            <a:endParaRPr lang="en-US" sz="3400"/>
          </a:p>
        </p:txBody>
      </p:sp>
      <p:grpSp>
        <p:nvGrpSpPr>
          <p:cNvPr id="11" name="Group 10">
            <a:extLst>
              <a:ext uri="{FF2B5EF4-FFF2-40B4-BE49-F238E27FC236}">
                <a16:creationId xmlns:a16="http://schemas.microsoft.com/office/drawing/2014/main" id="{0075437B-93A1-4A73-812B-C5030CC2FF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2" name="Freeform 6">
              <a:extLst>
                <a:ext uri="{FF2B5EF4-FFF2-40B4-BE49-F238E27FC236}">
                  <a16:creationId xmlns:a16="http://schemas.microsoft.com/office/drawing/2014/main" id="{BB8505BE-2298-4E13-A7FB-2D05006D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3" name="Freeform 6">
              <a:extLst>
                <a:ext uri="{FF2B5EF4-FFF2-40B4-BE49-F238E27FC236}">
                  <a16:creationId xmlns:a16="http://schemas.microsoft.com/office/drawing/2014/main" id="{6751C2C2-B295-4CDA-9112-A35D684DC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1B1D839C-9C50-5ABD-E105-2343884E715E}"/>
              </a:ext>
            </a:extLst>
          </p:cNvPr>
          <p:cNvSpPr>
            <a:spLocks noGrp="1"/>
          </p:cNvSpPr>
          <p:nvPr>
            <p:ph idx="1"/>
          </p:nvPr>
        </p:nvSpPr>
        <p:spPr>
          <a:xfrm>
            <a:off x="1251678" y="2286000"/>
            <a:ext cx="4363595" cy="3844800"/>
          </a:xfrm>
        </p:spPr>
        <p:txBody>
          <a:bodyPr vert="horz" lIns="91440" tIns="45720" rIns="91440" bIns="45720" rtlCol="0">
            <a:normAutofit/>
          </a:bodyPr>
          <a:lstStyle/>
          <a:p>
            <a:r>
              <a:rPr lang="en-US" sz="2000">
                <a:solidFill>
                  <a:schemeClr val="tx1">
                    <a:alpha val="60000"/>
                  </a:schemeClr>
                </a:solidFill>
                <a:cs typeface="Calibri"/>
              </a:rPr>
              <a:t>Disadvantages: </a:t>
            </a:r>
          </a:p>
          <a:p>
            <a:pPr lvl="1"/>
            <a:r>
              <a:rPr lang="en-US" sz="2000">
                <a:solidFill>
                  <a:schemeClr val="tx1">
                    <a:alpha val="60000"/>
                  </a:schemeClr>
                </a:solidFill>
                <a:cs typeface="Calibri"/>
              </a:rPr>
              <a:t>The memory use</a:t>
            </a:r>
          </a:p>
          <a:p>
            <a:pPr lvl="1"/>
            <a:r>
              <a:rPr lang="en-US" sz="2000">
                <a:solidFill>
                  <a:schemeClr val="tx1">
                    <a:alpha val="60000"/>
                  </a:schemeClr>
                </a:solidFill>
                <a:cs typeface="Calibri"/>
              </a:rPr>
              <a:t>Traversing</a:t>
            </a:r>
          </a:p>
          <a:p>
            <a:r>
              <a:rPr lang="en-US" sz="2000">
                <a:solidFill>
                  <a:schemeClr val="tx1">
                    <a:alpha val="60000"/>
                  </a:schemeClr>
                </a:solidFill>
                <a:cs typeface="Calibri"/>
              </a:rPr>
              <a:t>Advantages:</a:t>
            </a:r>
          </a:p>
          <a:p>
            <a:pPr lvl="1"/>
            <a:r>
              <a:rPr lang="en-US" sz="2000">
                <a:solidFill>
                  <a:schemeClr val="tx1">
                    <a:alpha val="60000"/>
                  </a:schemeClr>
                </a:solidFill>
                <a:cs typeface="Calibri"/>
              </a:rPr>
              <a:t>Dynamic Data Structure </a:t>
            </a:r>
          </a:p>
          <a:p>
            <a:pPr lvl="1"/>
            <a:r>
              <a:rPr lang="en-US" sz="2000">
                <a:solidFill>
                  <a:schemeClr val="tx1">
                    <a:alpha val="60000"/>
                  </a:schemeClr>
                </a:solidFill>
                <a:cs typeface="Calibri"/>
              </a:rPr>
              <a:t>No memory being wasted </a:t>
            </a:r>
          </a:p>
          <a:p>
            <a:pPr lvl="1"/>
            <a:r>
              <a:rPr lang="en-US" sz="2000">
                <a:solidFill>
                  <a:schemeClr val="tx1">
                    <a:alpha val="60000"/>
                  </a:schemeClr>
                </a:solidFill>
                <a:cs typeface="Calibri"/>
              </a:rPr>
              <a:t>Use case </a:t>
            </a:r>
          </a:p>
          <a:p>
            <a:pPr lvl="1"/>
            <a:r>
              <a:rPr lang="en-US" sz="2000">
                <a:solidFill>
                  <a:schemeClr val="tx1">
                    <a:alpha val="60000"/>
                  </a:schemeClr>
                </a:solidFill>
                <a:cs typeface="Calibri"/>
              </a:rPr>
              <a:t>Ability to modify (insert / delete)</a:t>
            </a:r>
          </a:p>
          <a:p>
            <a:pPr lvl="1"/>
            <a:endParaRPr lang="en-US" sz="2000">
              <a:solidFill>
                <a:schemeClr val="tx1">
                  <a:alpha val="60000"/>
                </a:schemeClr>
              </a:solidFill>
              <a:cs typeface="Calibri"/>
            </a:endParaRPr>
          </a:p>
        </p:txBody>
      </p:sp>
      <p:pic>
        <p:nvPicPr>
          <p:cNvPr id="4" name="Picture 4" descr="Text&#10;&#10;Description automatically generated">
            <a:extLst>
              <a:ext uri="{FF2B5EF4-FFF2-40B4-BE49-F238E27FC236}">
                <a16:creationId xmlns:a16="http://schemas.microsoft.com/office/drawing/2014/main" id="{FA27E2CC-1C6F-2CD7-B463-F70157327C0E}"/>
              </a:ext>
            </a:extLst>
          </p:cNvPr>
          <p:cNvPicPr>
            <a:picLocks noChangeAspect="1"/>
          </p:cNvPicPr>
          <p:nvPr/>
        </p:nvPicPr>
        <p:blipFill>
          <a:blip r:embed="rId2"/>
          <a:stretch>
            <a:fillRect/>
          </a:stretch>
        </p:blipFill>
        <p:spPr>
          <a:xfrm>
            <a:off x="5975779" y="643469"/>
            <a:ext cx="5571062" cy="5571062"/>
          </a:xfrm>
          <a:prstGeom prst="rect">
            <a:avLst/>
          </a:prstGeom>
        </p:spPr>
      </p:pic>
    </p:spTree>
    <p:extLst>
      <p:ext uri="{BB962C8B-B14F-4D97-AF65-F5344CB8AC3E}">
        <p14:creationId xmlns:p14="http://schemas.microsoft.com/office/powerpoint/2010/main" val="4197711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56D2-FD1E-0CBF-38E5-B2E57EBCD7B1}"/>
              </a:ext>
            </a:extLst>
          </p:cNvPr>
          <p:cNvSpPr>
            <a:spLocks noGrp="1"/>
          </p:cNvSpPr>
          <p:nvPr>
            <p:ph type="title"/>
          </p:nvPr>
        </p:nvSpPr>
        <p:spPr>
          <a:xfrm>
            <a:off x="481013" y="3752849"/>
            <a:ext cx="3290887" cy="2452687"/>
          </a:xfrm>
        </p:spPr>
        <p:txBody>
          <a:bodyPr anchor="ctr">
            <a:normAutofit/>
          </a:bodyPr>
          <a:lstStyle/>
          <a:p>
            <a:r>
              <a:rPr lang="en-US" sz="3600">
                <a:cs typeface="Calibri Light"/>
              </a:rPr>
              <a:t>Skip Ring (Circular Skip List) - New Research</a:t>
            </a:r>
          </a:p>
        </p:txBody>
      </p:sp>
      <p:pic>
        <p:nvPicPr>
          <p:cNvPr id="4" name="Picture 4" descr="A picture containing text, music, piano, screenshot&#10;&#10;Description automatically generated">
            <a:extLst>
              <a:ext uri="{FF2B5EF4-FFF2-40B4-BE49-F238E27FC236}">
                <a16:creationId xmlns:a16="http://schemas.microsoft.com/office/drawing/2014/main" id="{76156BB3-4108-0D8F-E3D9-A7188C8D323B}"/>
              </a:ext>
            </a:extLst>
          </p:cNvPr>
          <p:cNvPicPr>
            <a:picLocks noChangeAspect="1"/>
          </p:cNvPicPr>
          <p:nvPr/>
        </p:nvPicPr>
        <p:blipFill rotWithShape="1">
          <a:blip r:embed="rId2"/>
          <a:srcRect t="1545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47120117-BDB2-C055-1CDB-E014FA0AE675}"/>
              </a:ext>
            </a:extLst>
          </p:cNvPr>
          <p:cNvSpPr>
            <a:spLocks noGrp="1"/>
          </p:cNvSpPr>
          <p:nvPr>
            <p:ph idx="1"/>
          </p:nvPr>
        </p:nvSpPr>
        <p:spPr>
          <a:xfrm>
            <a:off x="4223982" y="3752850"/>
            <a:ext cx="7485413" cy="2452687"/>
          </a:xfrm>
        </p:spPr>
        <p:txBody>
          <a:bodyPr vert="horz" lIns="91440" tIns="45720" rIns="91440" bIns="45720" rtlCol="0" anchor="ctr">
            <a:normAutofit/>
          </a:bodyPr>
          <a:lstStyle/>
          <a:p>
            <a:r>
              <a:rPr lang="en-US" sz="1800">
                <a:cs typeface="Calibri"/>
              </a:rPr>
              <a:t>By using the circular linked list and skip list data structures, a new data structure called skip ring (circular skip list) was developed.</a:t>
            </a:r>
          </a:p>
          <a:p>
            <a:r>
              <a:rPr lang="en-US" sz="1800">
                <a:cs typeface="Calibri"/>
              </a:rPr>
              <a:t>Operations are performed only on a single ordered list in circular linked list, however, in this method, nodes are searched, inserted and deleted on circular linked lists which are linked to each other in levels that are indexes of each other. </a:t>
            </a:r>
          </a:p>
        </p:txBody>
      </p:sp>
    </p:spTree>
    <p:extLst>
      <p:ext uri="{BB962C8B-B14F-4D97-AF65-F5344CB8AC3E}">
        <p14:creationId xmlns:p14="http://schemas.microsoft.com/office/powerpoint/2010/main" val="110100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49E45-42AA-F663-18E8-4D1DDAFFF7EE}"/>
              </a:ext>
            </a:extLst>
          </p:cNvPr>
          <p:cNvSpPr>
            <a:spLocks noGrp="1"/>
          </p:cNvSpPr>
          <p:nvPr>
            <p:ph type="title"/>
          </p:nvPr>
        </p:nvSpPr>
        <p:spPr/>
        <p:txBody>
          <a:bodyPr/>
          <a:lstStyle/>
          <a:p>
            <a:r>
              <a:rPr lang="en-US">
                <a:cs typeface="Calibri Light"/>
              </a:rPr>
              <a:t>Rings – con.</a:t>
            </a:r>
            <a:endParaRPr lang="en-US"/>
          </a:p>
        </p:txBody>
      </p:sp>
      <p:sp>
        <p:nvSpPr>
          <p:cNvPr id="3" name="Content Placeholder 2">
            <a:extLst>
              <a:ext uri="{FF2B5EF4-FFF2-40B4-BE49-F238E27FC236}">
                <a16:creationId xmlns:a16="http://schemas.microsoft.com/office/drawing/2014/main" id="{61497A9F-10A6-CB46-D0FB-5266C766D113}"/>
              </a:ext>
            </a:extLst>
          </p:cNvPr>
          <p:cNvSpPr>
            <a:spLocks noGrp="1"/>
          </p:cNvSpPr>
          <p:nvPr>
            <p:ph idx="1"/>
          </p:nvPr>
        </p:nvSpPr>
        <p:spPr/>
        <p:txBody>
          <a:bodyPr vert="horz" lIns="91440" tIns="45720" rIns="91440" bIns="45720" rtlCol="0" anchor="t">
            <a:normAutofit/>
          </a:bodyPr>
          <a:lstStyle/>
          <a:p>
            <a:r>
              <a:rPr lang="en-US">
                <a:cs typeface="Calibri"/>
              </a:rPr>
              <a:t>When rings in the skip data structure are created (Ring 0, 1,…. Ring l), levels are created randomly. </a:t>
            </a:r>
          </a:p>
          <a:p>
            <a:r>
              <a:rPr lang="en-US">
                <a:cs typeface="Calibri"/>
              </a:rPr>
              <a:t>For example, we can say that the number of ordered nodes in our skip ring data structure is N. Ring 0 consists of these entire N ordered nodes. </a:t>
            </a:r>
          </a:p>
        </p:txBody>
      </p:sp>
    </p:spTree>
    <p:extLst>
      <p:ext uri="{BB962C8B-B14F-4D97-AF65-F5344CB8AC3E}">
        <p14:creationId xmlns:p14="http://schemas.microsoft.com/office/powerpoint/2010/main" val="2984100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a:p>
        </p:txBody>
      </p:sp>
      <p:sp>
        <p:nvSpPr>
          <p:cNvPr id="13" name="Freeform: Shape 1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80CFED-4B16-FBD5-F91E-BDF1D190D1FD}"/>
              </a:ext>
            </a:extLst>
          </p:cNvPr>
          <p:cNvSpPr>
            <a:spLocks noGrp="1"/>
          </p:cNvSpPr>
          <p:nvPr>
            <p:ph type="title"/>
          </p:nvPr>
        </p:nvSpPr>
        <p:spPr>
          <a:xfrm>
            <a:off x="765051" y="662400"/>
            <a:ext cx="3384000" cy="1492132"/>
          </a:xfrm>
        </p:spPr>
        <p:txBody>
          <a:bodyPr anchor="t">
            <a:normAutofit/>
          </a:bodyPr>
          <a:lstStyle/>
          <a:p>
            <a:r>
              <a:rPr lang="en-US" sz="3400">
                <a:solidFill>
                  <a:schemeClr val="bg1"/>
                </a:solidFill>
                <a:cs typeface="Calibri Light"/>
              </a:rPr>
              <a:t>Properties of Skip Ring Data Structure </a:t>
            </a:r>
            <a:endParaRPr lang="en-US" sz="3400">
              <a:solidFill>
                <a:schemeClr val="bg1"/>
              </a:solidFill>
            </a:endParaRPr>
          </a:p>
        </p:txBody>
      </p:sp>
      <p:sp>
        <p:nvSpPr>
          <p:cNvPr id="3" name="Content Placeholder 2">
            <a:extLst>
              <a:ext uri="{FF2B5EF4-FFF2-40B4-BE49-F238E27FC236}">
                <a16:creationId xmlns:a16="http://schemas.microsoft.com/office/drawing/2014/main" id="{9FD5259F-A211-6797-4ADA-9D6BF2112EB6}"/>
              </a:ext>
            </a:extLst>
          </p:cNvPr>
          <p:cNvSpPr>
            <a:spLocks noGrp="1"/>
          </p:cNvSpPr>
          <p:nvPr>
            <p:ph idx="1"/>
          </p:nvPr>
        </p:nvSpPr>
        <p:spPr>
          <a:xfrm>
            <a:off x="765051" y="2286000"/>
            <a:ext cx="3384000" cy="3844800"/>
          </a:xfrm>
        </p:spPr>
        <p:txBody>
          <a:bodyPr vert="horz" lIns="91440" tIns="45720" rIns="91440" bIns="45720" rtlCol="0" anchor="t">
            <a:normAutofit/>
          </a:bodyPr>
          <a:lstStyle/>
          <a:p>
            <a:r>
              <a:rPr lang="en-US" sz="2000">
                <a:solidFill>
                  <a:schemeClr val="bg1">
                    <a:alpha val="60000"/>
                  </a:schemeClr>
                </a:solidFill>
                <a:cs typeface="Calibri"/>
              </a:rPr>
              <a:t>Skip ring data structure is created through circular linked list and skip list data structures. (similar to binary tree)</a:t>
            </a:r>
          </a:p>
          <a:p>
            <a:r>
              <a:rPr lang="en-US" sz="2000">
                <a:solidFill>
                  <a:schemeClr val="bg1">
                    <a:alpha val="60000"/>
                  </a:schemeClr>
                </a:solidFill>
                <a:cs typeface="Calibri"/>
              </a:rPr>
              <a:t>It is aimed to focus on the properties of this data structure as a mathematical model and its functions during processes performed in this data structure </a:t>
            </a:r>
          </a:p>
          <a:p>
            <a:endParaRPr lang="en-US" sz="2000">
              <a:solidFill>
                <a:schemeClr val="bg1">
                  <a:alpha val="60000"/>
                </a:schemeClr>
              </a:solidFill>
              <a:cs typeface="Calibri"/>
            </a:endParaRPr>
          </a:p>
        </p:txBody>
      </p:sp>
      <p:pic>
        <p:nvPicPr>
          <p:cNvPr id="4" name="Picture 4" descr="Diagram&#10;&#10;Description automatically generated">
            <a:extLst>
              <a:ext uri="{FF2B5EF4-FFF2-40B4-BE49-F238E27FC236}">
                <a16:creationId xmlns:a16="http://schemas.microsoft.com/office/drawing/2014/main" id="{FCC8C799-92B6-1E03-9060-4C8333B7F1AB}"/>
              </a:ext>
            </a:extLst>
          </p:cNvPr>
          <p:cNvPicPr>
            <a:picLocks noChangeAspect="1"/>
          </p:cNvPicPr>
          <p:nvPr/>
        </p:nvPicPr>
        <p:blipFill>
          <a:blip r:embed="rId2"/>
          <a:stretch>
            <a:fillRect/>
          </a:stretch>
        </p:blipFill>
        <p:spPr>
          <a:xfrm>
            <a:off x="5411053" y="1361624"/>
            <a:ext cx="6014185" cy="4134752"/>
          </a:xfrm>
          <a:prstGeom prst="rect">
            <a:avLst/>
          </a:prstGeom>
        </p:spPr>
      </p:pic>
    </p:spTree>
    <p:extLst>
      <p:ext uri="{BB962C8B-B14F-4D97-AF65-F5344CB8AC3E}">
        <p14:creationId xmlns:p14="http://schemas.microsoft.com/office/powerpoint/2010/main" val="236904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C38BD0-71E6-89DD-3DFB-66765419A9C3}"/>
              </a:ext>
            </a:extLst>
          </p:cNvPr>
          <p:cNvSpPr>
            <a:spLocks noGrp="1"/>
          </p:cNvSpPr>
          <p:nvPr>
            <p:ph type="title"/>
          </p:nvPr>
        </p:nvSpPr>
        <p:spPr>
          <a:xfrm>
            <a:off x="838200" y="3905833"/>
            <a:ext cx="4215063" cy="2398713"/>
          </a:xfrm>
        </p:spPr>
        <p:txBody>
          <a:bodyPr>
            <a:normAutofit/>
          </a:bodyPr>
          <a:lstStyle/>
          <a:p>
            <a:r>
              <a:rPr lang="en-US">
                <a:cs typeface="Calibri Light"/>
              </a:rPr>
              <a:t>Node Insertion </a:t>
            </a:r>
            <a:endParaRPr lang="en-US"/>
          </a:p>
        </p:txBody>
      </p:sp>
      <p:pic>
        <p:nvPicPr>
          <p:cNvPr id="4" name="Picture 4" descr="Text&#10;&#10;Description automatically generated">
            <a:extLst>
              <a:ext uri="{FF2B5EF4-FFF2-40B4-BE49-F238E27FC236}">
                <a16:creationId xmlns:a16="http://schemas.microsoft.com/office/drawing/2014/main" id="{41B2AF23-ED6E-247C-7F41-DFE8A1AC0641}"/>
              </a:ext>
            </a:extLst>
          </p:cNvPr>
          <p:cNvPicPr>
            <a:picLocks noChangeAspect="1"/>
          </p:cNvPicPr>
          <p:nvPr/>
        </p:nvPicPr>
        <p:blipFill>
          <a:blip r:embed="rId2"/>
          <a:stretch>
            <a:fillRect/>
          </a:stretch>
        </p:blipFill>
        <p:spPr>
          <a:xfrm>
            <a:off x="1630867" y="553454"/>
            <a:ext cx="8931434" cy="2469279"/>
          </a:xfrm>
          <a:prstGeom prst="rect">
            <a:avLst/>
          </a:prstGeom>
        </p:spPr>
      </p:pic>
      <p:sp>
        <p:nvSpPr>
          <p:cNvPr id="3" name="Content Placeholder 2">
            <a:extLst>
              <a:ext uri="{FF2B5EF4-FFF2-40B4-BE49-F238E27FC236}">
                <a16:creationId xmlns:a16="http://schemas.microsoft.com/office/drawing/2014/main" id="{93E172C1-C000-314E-B46E-0F4A8E474B61}"/>
              </a:ext>
            </a:extLst>
          </p:cNvPr>
          <p:cNvSpPr>
            <a:spLocks noGrp="1"/>
          </p:cNvSpPr>
          <p:nvPr>
            <p:ph idx="1"/>
          </p:nvPr>
        </p:nvSpPr>
        <p:spPr>
          <a:xfrm>
            <a:off x="5630779" y="3884452"/>
            <a:ext cx="5723021" cy="2398713"/>
          </a:xfrm>
        </p:spPr>
        <p:txBody>
          <a:bodyPr vert="horz" lIns="91440" tIns="45720" rIns="91440" bIns="45720" rtlCol="0" anchor="ctr">
            <a:normAutofit/>
          </a:bodyPr>
          <a:lstStyle/>
          <a:p>
            <a:r>
              <a:rPr lang="en-US" sz="2000" dirty="0">
                <a:cs typeface="Calibri"/>
              </a:rPr>
              <a:t>It is required to find the position in order to insert a new node, which requires searching. </a:t>
            </a:r>
          </a:p>
          <a:p>
            <a:r>
              <a:rPr lang="en-US" sz="2000" dirty="0">
                <a:cs typeface="Calibri"/>
              </a:rPr>
              <a:t>It is possible to reach a node in time complexity of O(lg N) at max. </a:t>
            </a:r>
          </a:p>
          <a:p>
            <a:r>
              <a:rPr lang="en-US" sz="2000" dirty="0">
                <a:cs typeface="Calibri"/>
              </a:rPr>
              <a:t>Random level algorithm creates a level between 0,….</a:t>
            </a:r>
            <a:r>
              <a:rPr lang="en-US" sz="2000" dirty="0" err="1">
                <a:cs typeface="Calibri"/>
              </a:rPr>
              <a:t>MaxLevel</a:t>
            </a:r>
            <a:r>
              <a:rPr lang="en-US" sz="2000" dirty="0">
                <a:cs typeface="Calibri"/>
              </a:rPr>
              <a:t> to form up levels to insert nodes </a:t>
            </a:r>
          </a:p>
          <a:p>
            <a:endParaRPr lang="en-US" sz="2000">
              <a:cs typeface="Calibri"/>
            </a:endParaRPr>
          </a:p>
        </p:txBody>
      </p:sp>
    </p:spTree>
    <p:extLst>
      <p:ext uri="{BB962C8B-B14F-4D97-AF65-F5344CB8AC3E}">
        <p14:creationId xmlns:p14="http://schemas.microsoft.com/office/powerpoint/2010/main" val="291285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7D1B-BCAC-74E2-8531-91E4BA6280EB}"/>
              </a:ext>
            </a:extLst>
          </p:cNvPr>
          <p:cNvSpPr>
            <a:spLocks noGrp="1"/>
          </p:cNvSpPr>
          <p:nvPr>
            <p:ph type="title"/>
          </p:nvPr>
        </p:nvSpPr>
        <p:spPr/>
        <p:txBody>
          <a:bodyPr/>
          <a:lstStyle/>
          <a:p>
            <a:r>
              <a:rPr lang="en-US">
                <a:cs typeface="Calibri Light"/>
              </a:rPr>
              <a:t>Applications, what can it do, importance</a:t>
            </a:r>
            <a:endParaRPr lang="en-US"/>
          </a:p>
        </p:txBody>
      </p:sp>
      <p:sp>
        <p:nvSpPr>
          <p:cNvPr id="3" name="Content Placeholder 2">
            <a:extLst>
              <a:ext uri="{FF2B5EF4-FFF2-40B4-BE49-F238E27FC236}">
                <a16:creationId xmlns:a16="http://schemas.microsoft.com/office/drawing/2014/main" id="{F159F585-6820-198F-9F47-CA878046E1AC}"/>
              </a:ext>
            </a:extLst>
          </p:cNvPr>
          <p:cNvSpPr>
            <a:spLocks noGrp="1"/>
          </p:cNvSpPr>
          <p:nvPr>
            <p:ph idx="1"/>
          </p:nvPr>
        </p:nvSpPr>
        <p:spPr/>
        <p:txBody>
          <a:bodyPr vert="horz" lIns="91440" tIns="45720" rIns="91440" bIns="45720" rtlCol="0" anchor="t">
            <a:normAutofit/>
          </a:bodyPr>
          <a:lstStyle/>
          <a:p>
            <a:r>
              <a:rPr lang="en-US">
                <a:cs typeface="Calibri"/>
              </a:rPr>
              <a:t>Search</a:t>
            </a:r>
          </a:p>
          <a:p>
            <a:r>
              <a:rPr lang="en-US">
                <a:cs typeface="Calibri"/>
              </a:rPr>
              <a:t>Insert </a:t>
            </a:r>
          </a:p>
          <a:p>
            <a:r>
              <a:rPr lang="en-US">
                <a:cs typeface="Calibri"/>
              </a:rPr>
              <a:t>Delete</a:t>
            </a:r>
          </a:p>
          <a:p>
            <a:r>
              <a:rPr lang="en-US">
                <a:cs typeface="Calibri"/>
              </a:rPr>
              <a:t>New data structures are sometimes required due to the limitations such as processing time and hardware or inefficiency of current data structures. </a:t>
            </a:r>
          </a:p>
          <a:p>
            <a:r>
              <a:rPr lang="en-US">
                <a:cs typeface="Calibri"/>
              </a:rPr>
              <a:t>Linear Algebra (Portfolio Theory, data consolidation, </a:t>
            </a:r>
            <a:r>
              <a:rPr lang="en-US" err="1">
                <a:cs typeface="Calibri"/>
              </a:rPr>
              <a:t>etc</a:t>
            </a:r>
            <a:r>
              <a:rPr lang="en-US">
                <a:cs typeface="Calibri"/>
              </a:rPr>
              <a:t>)</a:t>
            </a:r>
          </a:p>
          <a:p>
            <a:endParaRPr lang="en-US">
              <a:cs typeface="Calibri"/>
            </a:endParaRPr>
          </a:p>
          <a:p>
            <a:endParaRPr lang="en-US">
              <a:cs typeface="Calibri"/>
            </a:endParaRPr>
          </a:p>
        </p:txBody>
      </p:sp>
    </p:spTree>
    <p:extLst>
      <p:ext uri="{BB962C8B-B14F-4D97-AF65-F5344CB8AC3E}">
        <p14:creationId xmlns:p14="http://schemas.microsoft.com/office/powerpoint/2010/main" val="37246624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List / List Variations</vt:lpstr>
      <vt:lpstr>List</vt:lpstr>
      <vt:lpstr>Linked List </vt:lpstr>
      <vt:lpstr>Advantages / Disadvantages Linked List</vt:lpstr>
      <vt:lpstr>Skip Ring (Circular Skip List) - New Research</vt:lpstr>
      <vt:lpstr>Rings – con.</vt:lpstr>
      <vt:lpstr>Properties of Skip Ring Data Structure </vt:lpstr>
      <vt:lpstr>Node Insertion </vt:lpstr>
      <vt:lpstr>Applications, what can it do, importance</vt:lpstr>
      <vt:lpstr>Data Consolidation &amp; Memory Management</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cp:revision>
  <dcterms:created xsi:type="dcterms:W3CDTF">2022-12-01T05:53:23Z</dcterms:created>
  <dcterms:modified xsi:type="dcterms:W3CDTF">2022-12-01T22:06:07Z</dcterms:modified>
</cp:coreProperties>
</file>