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021" r:id="rId2"/>
    <p:sldId id="2041" r:id="rId3"/>
    <p:sldId id="2073" r:id="rId4"/>
    <p:sldId id="2044" r:id="rId5"/>
    <p:sldId id="2079" r:id="rId6"/>
    <p:sldId id="2080" r:id="rId7"/>
    <p:sldId id="2075" r:id="rId8"/>
    <p:sldId id="2077" r:id="rId9"/>
    <p:sldId id="2024" r:id="rId10"/>
    <p:sldId id="2078" r:id="rId11"/>
    <p:sldId id="2082" r:id="rId12"/>
    <p:sldId id="20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8" d="100"/>
          <a:sy n="98" d="100"/>
        </p:scale>
        <p:origin x="110"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DE91E-E84E-4FD3-B316-5B0D801A4ACC}" type="datetimeFigureOut">
              <a:rPr lang="en-US" smtClean="0"/>
              <a:t>03-Apr-20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0FE03-6EE1-48A4-BDC4-7D138C20FF6A}" type="slidenum">
              <a:rPr lang="en-US" smtClean="0"/>
              <a:t>‹N°›</a:t>
            </a:fld>
            <a:endParaRPr lang="en-US"/>
          </a:p>
        </p:txBody>
      </p:sp>
    </p:spTree>
    <p:extLst>
      <p:ext uri="{BB962C8B-B14F-4D97-AF65-F5344CB8AC3E}">
        <p14:creationId xmlns:p14="http://schemas.microsoft.com/office/powerpoint/2010/main" val="354617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requires update including adding the third graphics. </a:t>
            </a:r>
          </a:p>
          <a:p>
            <a:r>
              <a:rPr lang="en-US" dirty="0"/>
              <a:t>It is intended to show trend among cases according to exposure history. First graph shows trend, the map shows movements and importation, the third chart will be a checker board chart showing actual number of people from country of exposure to country of </a:t>
            </a:r>
            <a:r>
              <a:rPr lang="en-US" dirty="0" err="1"/>
              <a:t>improtation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D25BA-CDF5-49B2-A80E-DDA7F299809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949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0D0FE03-6EE1-48A4-BDC4-7D138C20FF6A}" type="slidenum">
              <a:rPr lang="en-US" smtClean="0"/>
              <a:t>3</a:t>
            </a:fld>
            <a:endParaRPr lang="en-US"/>
          </a:p>
        </p:txBody>
      </p:sp>
    </p:spTree>
    <p:extLst>
      <p:ext uri="{BB962C8B-B14F-4D97-AF65-F5344CB8AC3E}">
        <p14:creationId xmlns:p14="http://schemas.microsoft.com/office/powerpoint/2010/main" val="2009923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9DD145D-196B-4540-A282-69DD3E2AFF58}"/>
              </a:ext>
            </a:extLst>
          </p:cNvPr>
          <p:cNvSpPr/>
          <p:nvPr userDrawn="1"/>
        </p:nvSpPr>
        <p:spPr>
          <a:xfrm>
            <a:off x="0" y="6051106"/>
            <a:ext cx="12192000" cy="836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xmlns="" id="{21C238F3-4A22-4DDD-A573-5103C24DCD7F}"/>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9318" r="9091" b="14947"/>
          <a:stretch/>
        </p:blipFill>
        <p:spPr bwMode="auto">
          <a:xfrm>
            <a:off x="-1" y="1174531"/>
            <a:ext cx="12192001" cy="5713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828800" y="1844825"/>
            <a:ext cx="10363200" cy="1470025"/>
          </a:xfrm>
        </p:spPr>
        <p:txBody>
          <a:bodyPr/>
          <a:lstStyle>
            <a:lvl1pPr algn="l">
              <a:defRPr>
                <a:solidFill>
                  <a:schemeClr val="bg1"/>
                </a:solidFill>
                <a:effectLst>
                  <a:outerShdw blurRad="38100" dist="38100" dir="2700000" algn="tl">
                    <a:srgbClr val="000000">
                      <a:alpha val="43137"/>
                    </a:srgbClr>
                  </a:outerShdw>
                </a:effectLst>
              </a:defRPr>
            </a:lvl1pPr>
          </a:lstStyle>
          <a:p>
            <a:r>
              <a:rPr lang="en-US" dirty="0"/>
              <a:t>Click to edit Master title style</a:t>
            </a:r>
            <a:endParaRPr lang="en-GB" dirty="0"/>
          </a:p>
        </p:txBody>
      </p:sp>
      <p:sp>
        <p:nvSpPr>
          <p:cNvPr id="3" name="Subtitle 2"/>
          <p:cNvSpPr>
            <a:spLocks noGrp="1"/>
          </p:cNvSpPr>
          <p:nvPr>
            <p:ph type="subTitle" idx="1"/>
          </p:nvPr>
        </p:nvSpPr>
        <p:spPr>
          <a:xfrm>
            <a:off x="1828800" y="2962189"/>
            <a:ext cx="8534400" cy="792088"/>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
        <p:nvSpPr>
          <p:cNvPr id="5" name="Rectangle 4">
            <a:extLst>
              <a:ext uri="{FF2B5EF4-FFF2-40B4-BE49-F238E27FC236}">
                <a16:creationId xmlns:a16="http://schemas.microsoft.com/office/drawing/2014/main" xmlns="" id="{ABE2A6E7-4E73-4AC3-9569-59F80DB41A9D}"/>
              </a:ext>
            </a:extLst>
          </p:cNvPr>
          <p:cNvSpPr/>
          <p:nvPr userDrawn="1"/>
        </p:nvSpPr>
        <p:spPr>
          <a:xfrm>
            <a:off x="0" y="-168891"/>
            <a:ext cx="12192000" cy="1343422"/>
          </a:xfrm>
          <a:prstGeom prst="rect">
            <a:avLst/>
          </a:prstGeom>
          <a:solidFill>
            <a:srgbClr val="006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25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9130956" y="274638"/>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6" name="Slide Number Placeholder 5"/>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56126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568" y="289022"/>
            <a:ext cx="11892864" cy="970609"/>
          </a:xfrm>
        </p:spPr>
        <p:txBody>
          <a:bodyPr>
            <a:normAutofit/>
          </a:bodyPr>
          <a:lstStyle>
            <a:lvl1pPr>
              <a:defRPr sz="3600"/>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sz="2400" b="0"/>
            </a:lvl1pPr>
            <a:lvl2pPr>
              <a:defRPr sz="2000" b="0"/>
            </a:lvl2pPr>
            <a:lvl3pPr>
              <a:defRPr sz="1800" b="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9197632" y="289023"/>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6" name="Slide Number Placeholder 5"/>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19562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rgbClr val="0070C0"/>
                </a:solidFill>
              </a:defRPr>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7142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9567" y="1600201"/>
            <a:ext cx="63048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737567" y="1600201"/>
            <a:ext cx="63048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9197630" y="274638"/>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7" name="Slide Number Placeholder 6"/>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33697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49568" y="1535113"/>
            <a:ext cx="6306797" cy="63976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9568" y="2174875"/>
            <a:ext cx="63067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733155" y="1535113"/>
            <a:ext cx="6309275" cy="639762"/>
          </a:xfrm>
        </p:spPr>
        <p:txBody>
          <a:bodyPr anchor="b"/>
          <a:lstStyle>
            <a:lvl1pPr marL="0" indent="0">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733155" y="2174875"/>
            <a:ext cx="63092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9197630" y="274638"/>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9" name="Slide Number Placeholder 8"/>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253926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9197631" y="274638"/>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5" name="Slide Number Placeholder 4"/>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302035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94325" y="269973"/>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4" name="Slide Number Placeholder 3"/>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20069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0024" y="273050"/>
            <a:ext cx="11782426" cy="779686"/>
          </a:xfrm>
        </p:spPr>
        <p:txBody>
          <a:bodyPr anchor="b"/>
          <a:lstStyle>
            <a:lvl1pPr algn="l">
              <a:defRPr sz="2000" b="1">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4766733" y="1268760"/>
            <a:ext cx="7215717" cy="48574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00025" y="1268760"/>
            <a:ext cx="4420660"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137650" y="273050"/>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7" name="Slide Number Placeholder 6"/>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114050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rgbClr val="0070C0"/>
                </a:solidFill>
              </a:defRPr>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2389717" y="5367338"/>
            <a:ext cx="7315200" cy="5819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137175" y="269973"/>
            <a:ext cx="2844800" cy="365125"/>
          </a:xfrm>
          <a:prstGeom prst="rect">
            <a:avLst/>
          </a:prstGeom>
        </p:spPr>
        <p:txBody>
          <a:bodyPr/>
          <a:lstStyle/>
          <a:p>
            <a:r>
              <a:rPr lang="en-US">
                <a:solidFill>
                  <a:prstClr val="white"/>
                </a:solidFill>
              </a:rPr>
              <a:t>3 March 2020</a:t>
            </a:r>
            <a:endParaRPr lang="en-GB" dirty="0">
              <a:solidFill>
                <a:prstClr val="white"/>
              </a:solidFill>
            </a:endParaRPr>
          </a:p>
        </p:txBody>
      </p:sp>
      <p:sp>
        <p:nvSpPr>
          <p:cNvPr id="7" name="Slide Number Placeholder 6"/>
          <p:cNvSpPr>
            <a:spLocks noGrp="1"/>
          </p:cNvSpPr>
          <p:nvPr>
            <p:ph type="sldNum" sz="quarter" idx="12"/>
          </p:nvPr>
        </p:nvSpPr>
        <p:spPr/>
        <p:txBody>
          <a:bodyPr/>
          <a:lstStyle/>
          <a:p>
            <a:fld id="{72E375D5-DD51-4DDF-87E6-FA82A457ECD1}" type="slidenum">
              <a:rPr lang="en-GB" smtClean="0">
                <a:solidFill>
                  <a:prstClr val="black">
                    <a:tint val="75000"/>
                  </a:prstClr>
                </a:solidFill>
              </a:rPr>
              <a:pPr/>
              <a:t>‹N°›</a:t>
            </a:fld>
            <a:endParaRPr lang="en-GB" dirty="0">
              <a:solidFill>
                <a:prstClr val="black">
                  <a:tint val="75000"/>
                </a:prstClr>
              </a:solidFill>
            </a:endParaRPr>
          </a:p>
        </p:txBody>
      </p:sp>
    </p:spTree>
    <p:extLst>
      <p:ext uri="{BB962C8B-B14F-4D97-AF65-F5344CB8AC3E}">
        <p14:creationId xmlns:p14="http://schemas.microsoft.com/office/powerpoint/2010/main" val="3710907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xmlns="" id="{D7A0002B-45D0-4697-B089-8498D50CE991}"/>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0" y="0"/>
            <a:ext cx="12192000"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149568" y="1600201"/>
            <a:ext cx="11892864"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819819" y="602128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72E375D5-DD51-4DDF-87E6-FA82A457ECD1}" type="slidenum">
              <a:rPr lang="en-GB" smtClean="0">
                <a:solidFill>
                  <a:prstClr val="black">
                    <a:tint val="75000"/>
                  </a:prstClr>
                </a:solidFill>
                <a:latin typeface="Calibri"/>
                <a:cs typeface="+mn-cs"/>
              </a:rPr>
              <a:pPr eaLnBrk="1" fontAlgn="auto" hangingPunct="1">
                <a:spcBef>
                  <a:spcPts val="0"/>
                </a:spcBef>
                <a:spcAft>
                  <a:spcPts val="0"/>
                </a:spcAft>
              </a:pPr>
              <a:t>‹N°›</a:t>
            </a:fld>
            <a:endParaRPr lang="en-GB" dirty="0">
              <a:solidFill>
                <a:prstClr val="black">
                  <a:tint val="75000"/>
                </a:prstClr>
              </a:solidFill>
              <a:latin typeface="Calibri"/>
              <a:cs typeface="+mn-cs"/>
            </a:endParaRPr>
          </a:p>
        </p:txBody>
      </p:sp>
      <p:sp>
        <p:nvSpPr>
          <p:cNvPr id="2" name="Title Placeholder 1"/>
          <p:cNvSpPr>
            <a:spLocks noGrp="1"/>
          </p:cNvSpPr>
          <p:nvPr>
            <p:ph type="title"/>
          </p:nvPr>
        </p:nvSpPr>
        <p:spPr>
          <a:xfrm>
            <a:off x="149568" y="274638"/>
            <a:ext cx="11892863"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18" name="Date Placeholder 17"/>
          <p:cNvSpPr>
            <a:spLocks noGrp="1"/>
          </p:cNvSpPr>
          <p:nvPr>
            <p:ph type="dt" sz="half" idx="2"/>
          </p:nvPr>
        </p:nvSpPr>
        <p:spPr>
          <a:xfrm>
            <a:off x="9209919" y="274634"/>
            <a:ext cx="2844800" cy="365125"/>
          </a:xfrm>
          <a:prstGeom prst="rect">
            <a:avLst/>
          </a:prstGeom>
        </p:spPr>
        <p:txBody>
          <a:bodyPr vert="horz" lIns="91440" tIns="45720" rIns="91440" bIns="45720" rtlCol="0" anchor="ctr"/>
          <a:lstStyle>
            <a:lvl1pPr algn="r">
              <a:defRPr sz="1200">
                <a:solidFill>
                  <a:schemeClr val="bg1"/>
                </a:solidFill>
                <a:latin typeface="Segoe Condensed" panose="020B0606040200020203" pitchFamily="34" charset="0"/>
              </a:defRPr>
            </a:lvl1pPr>
          </a:lstStyle>
          <a:p>
            <a:pPr eaLnBrk="1" fontAlgn="auto" hangingPunct="1">
              <a:spcBef>
                <a:spcPts val="0"/>
              </a:spcBef>
              <a:spcAft>
                <a:spcPts val="0"/>
              </a:spcAft>
            </a:pPr>
            <a:r>
              <a:rPr lang="en-US">
                <a:solidFill>
                  <a:prstClr val="white"/>
                </a:solidFill>
                <a:cs typeface="+mn-cs"/>
              </a:rPr>
              <a:t>3 March 2020</a:t>
            </a:r>
            <a:endParaRPr lang="en-GB" dirty="0">
              <a:solidFill>
                <a:prstClr val="white"/>
              </a:solidFill>
              <a:cs typeface="+mn-cs"/>
            </a:endParaRPr>
          </a:p>
        </p:txBody>
      </p:sp>
      <p:pic>
        <p:nvPicPr>
          <p:cNvPr id="25" name="Picture 24" descr="A close up of a logo&#10;&#10;Description generated with high confidence">
            <a:extLst>
              <a:ext uri="{FF2B5EF4-FFF2-40B4-BE49-F238E27FC236}">
                <a16:creationId xmlns:a16="http://schemas.microsoft.com/office/drawing/2014/main" xmlns="" id="{55ED2BC8-7EE6-402F-A586-D174F3270579}"/>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t="24348" b="58264"/>
          <a:stretch/>
        </p:blipFill>
        <p:spPr>
          <a:xfrm>
            <a:off x="-12289" y="1"/>
            <a:ext cx="12204289" cy="274633"/>
          </a:xfrm>
          <a:prstGeom prst="rect">
            <a:avLst/>
          </a:prstGeom>
        </p:spPr>
      </p:pic>
      <p:sp>
        <p:nvSpPr>
          <p:cNvPr id="29" name="Rectangle 28">
            <a:extLst>
              <a:ext uri="{FF2B5EF4-FFF2-40B4-BE49-F238E27FC236}">
                <a16:creationId xmlns:a16="http://schemas.microsoft.com/office/drawing/2014/main" xmlns="" id="{D44D099F-929A-44FB-BA48-430C9E0DDDED}"/>
              </a:ext>
            </a:extLst>
          </p:cNvPr>
          <p:cNvSpPr/>
          <p:nvPr userDrawn="1"/>
        </p:nvSpPr>
        <p:spPr>
          <a:xfrm>
            <a:off x="-12289" y="6308727"/>
            <a:ext cx="12216578" cy="5791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xmlns="" id="{946F61D3-8D60-4DEA-948E-CF0317DAAA69}"/>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49568" y="6368199"/>
            <a:ext cx="1072619" cy="440131"/>
          </a:xfrm>
          <a:prstGeom prst="rect">
            <a:avLst/>
          </a:prstGeom>
        </p:spPr>
      </p:pic>
      <p:sp>
        <p:nvSpPr>
          <p:cNvPr id="17" name="Rectangle 16">
            <a:extLst>
              <a:ext uri="{FF2B5EF4-FFF2-40B4-BE49-F238E27FC236}">
                <a16:creationId xmlns:a16="http://schemas.microsoft.com/office/drawing/2014/main" xmlns="" id="{71C86AB2-32C8-40F1-8FB6-9168F5D93089}"/>
              </a:ext>
            </a:extLst>
          </p:cNvPr>
          <p:cNvSpPr/>
          <p:nvPr userDrawn="1"/>
        </p:nvSpPr>
        <p:spPr>
          <a:xfrm>
            <a:off x="4528007" y="6449765"/>
            <a:ext cx="3135987" cy="276999"/>
          </a:xfrm>
          <a:prstGeom prst="rect">
            <a:avLst/>
          </a:prstGeom>
        </p:spPr>
        <p:txBody>
          <a:bodyPr wrap="square">
            <a:spAutoFit/>
          </a:bodyPr>
          <a:lstStyle/>
          <a:p>
            <a:r>
              <a:rPr lang="fr-FR" sz="1200" b="0" dirty="0">
                <a:solidFill>
                  <a:schemeClr val="bg1"/>
                </a:solidFill>
                <a:latin typeface="Tw Cen MT (Body)"/>
              </a:rPr>
              <a:t>Heath Emergency Information &amp; Risk </a:t>
            </a:r>
            <a:r>
              <a:rPr lang="fr-FR" sz="1200" b="0" dirty="0" err="1">
                <a:solidFill>
                  <a:schemeClr val="bg1"/>
                </a:solidFill>
                <a:latin typeface="Tw Cen MT (Body)"/>
              </a:rPr>
              <a:t>Assessment</a:t>
            </a:r>
            <a:endParaRPr lang="fr-FR" sz="1200" b="0" dirty="0">
              <a:solidFill>
                <a:schemeClr val="bg1"/>
              </a:solidFill>
              <a:latin typeface="Tw Cen MT (Body)"/>
            </a:endParaRPr>
          </a:p>
        </p:txBody>
      </p:sp>
      <p:pic>
        <p:nvPicPr>
          <p:cNvPr id="19" name="Picture 18" descr="A close up of a logo&#10;&#10;Description generated with high confidence">
            <a:extLst>
              <a:ext uri="{FF2B5EF4-FFF2-40B4-BE49-F238E27FC236}">
                <a16:creationId xmlns:a16="http://schemas.microsoft.com/office/drawing/2014/main" xmlns="" id="{BFAC3A48-79D0-46D2-B0C2-AC2A75704D7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506039" y="6367663"/>
            <a:ext cx="2548680" cy="441203"/>
          </a:xfrm>
          <a:prstGeom prst="rect">
            <a:avLst/>
          </a:prstGeom>
        </p:spPr>
      </p:pic>
    </p:spTree>
    <p:extLst>
      <p:ext uri="{BB962C8B-B14F-4D97-AF65-F5344CB8AC3E}">
        <p14:creationId xmlns:p14="http://schemas.microsoft.com/office/powerpoint/2010/main" val="3774645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p:txStyles>
    <p:titleStyle>
      <a:lvl1pPr algn="l" defTabSz="914400" rtl="0" eaLnBrk="1" latinLnBrk="0" hangingPunct="1">
        <a:spcBef>
          <a:spcPct val="0"/>
        </a:spcBef>
        <a:buNone/>
        <a:defRPr sz="4400" b="1" kern="1200">
          <a:solidFill>
            <a:schemeClr val="bg1"/>
          </a:solidFill>
          <a:latin typeface="Tw Cen MT Condensed (Headings)"/>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lumMod val="50000"/>
              <a:lumOff val="50000"/>
            </a:schemeClr>
          </a:solidFill>
          <a:latin typeface="Tw Cen MT Condensed (Headings)"/>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lumMod val="50000"/>
              <a:lumOff val="50000"/>
            </a:schemeClr>
          </a:solidFill>
          <a:latin typeface="Tw Cen MT Condensed (Headings)"/>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lumMod val="50000"/>
              <a:lumOff val="50000"/>
            </a:schemeClr>
          </a:solidFill>
          <a:latin typeface="Tw Cen MT Condensed (Headings)"/>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lumMod val="50000"/>
              <a:lumOff val="50000"/>
            </a:schemeClr>
          </a:solidFill>
          <a:latin typeface="Tw Cen MT Condensed (Headings)"/>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lumMod val="50000"/>
              <a:lumOff val="50000"/>
            </a:schemeClr>
          </a:solidFill>
          <a:latin typeface="Tw Cen MT Condensed (Headings)"/>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xmlns="" id="{83A7C192-BE2C-441D-B5D7-8ABAFBB402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0" y="1053588"/>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xmlns="" id="{CD9DDEE0-8066-47D3-91E6-AE8E00BDFE39}"/>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Condensed" panose="020B0606040200020203" pitchFamily="34" charset="0"/>
                <a:ea typeface="+mn-ea"/>
                <a:cs typeface="+mn-cs"/>
              </a:rPr>
              <a:t>14 March 2020</a:t>
            </a:r>
            <a:endParaRPr kumimoji="0" lang="en-GB" sz="1200" b="0" i="0" u="none" strike="noStrike" kern="1200" cap="none" spc="0" normalizeH="0" baseline="0" noProof="0" dirty="0">
              <a:ln>
                <a:noFill/>
              </a:ln>
              <a:solidFill>
                <a:prstClr val="white"/>
              </a:solidFill>
              <a:effectLst/>
              <a:uLnTx/>
              <a:uFillTx/>
              <a:latin typeface="Segoe Condensed" panose="020B0606040200020203" pitchFamily="34" charset="0"/>
              <a:ea typeface="+mn-ea"/>
              <a:cs typeface="+mn-cs"/>
            </a:endParaRPr>
          </a:p>
        </p:txBody>
      </p:sp>
      <p:sp>
        <p:nvSpPr>
          <p:cNvPr id="3" name="Titre 2">
            <a:extLst>
              <a:ext uri="{FF2B5EF4-FFF2-40B4-BE49-F238E27FC236}">
                <a16:creationId xmlns:a16="http://schemas.microsoft.com/office/drawing/2014/main" xmlns="" id="{4A2E6B60-327C-4C72-BB08-895F7B8D368D}"/>
              </a:ext>
            </a:extLst>
          </p:cNvPr>
          <p:cNvSpPr>
            <a:spLocks noGrp="1"/>
          </p:cNvSpPr>
          <p:nvPr>
            <p:ph type="title"/>
          </p:nvPr>
        </p:nvSpPr>
        <p:spPr>
          <a:xfrm>
            <a:off x="2063261" y="2131887"/>
            <a:ext cx="7659078" cy="1545492"/>
          </a:xfrm>
        </p:spPr>
        <p:txBody>
          <a:bodyPr>
            <a:normAutofit fontScale="90000"/>
          </a:bodyPr>
          <a:lstStyle/>
          <a:p>
            <a:pPr algn="ctr"/>
            <a:r>
              <a:rPr lang="en-US" sz="4400" dirty="0">
                <a:solidFill>
                  <a:schemeClr val="tx1"/>
                </a:solidFill>
              </a:rPr>
              <a:t>COVID-19 Pandemic in the African Region</a:t>
            </a:r>
            <a:r>
              <a:rPr lang="en-US" dirty="0">
                <a:solidFill>
                  <a:schemeClr val="tx1"/>
                </a:solidFill>
              </a:rPr>
              <a:t/>
            </a:r>
            <a:br>
              <a:rPr lang="en-US" dirty="0">
                <a:solidFill>
                  <a:schemeClr val="tx1"/>
                </a:solidFill>
              </a:rPr>
            </a:br>
            <a:r>
              <a:rPr lang="en-US" dirty="0">
                <a:solidFill>
                  <a:schemeClr val="tx1"/>
                </a:solidFill>
              </a:rPr>
              <a:t>Epi situation update as of 02/04/2020</a:t>
            </a:r>
          </a:p>
        </p:txBody>
      </p:sp>
    </p:spTree>
    <p:extLst>
      <p:ext uri="{BB962C8B-B14F-4D97-AF65-F5344CB8AC3E}">
        <p14:creationId xmlns:p14="http://schemas.microsoft.com/office/powerpoint/2010/main" val="1918525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40" b="21501"/>
          <a:stretch/>
        </p:blipFill>
        <p:spPr bwMode="auto">
          <a:xfrm>
            <a:off x="0" y="1053589"/>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xmlns="" id="{0012018B-C9E8-48CB-9E88-101940823EC9}"/>
              </a:ext>
            </a:extLst>
          </p:cNvPr>
          <p:cNvPicPr>
            <a:picLocks noChangeAspect="1"/>
          </p:cNvPicPr>
          <p:nvPr/>
        </p:nvPicPr>
        <p:blipFill>
          <a:blip r:embed="rId3"/>
          <a:stretch>
            <a:fillRect/>
          </a:stretch>
        </p:blipFill>
        <p:spPr>
          <a:xfrm>
            <a:off x="0" y="1053589"/>
            <a:ext cx="12192000" cy="5804411"/>
          </a:xfrm>
          <a:prstGeom prst="rect">
            <a:avLst/>
          </a:prstGeom>
        </p:spPr>
      </p:pic>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Number of days since last notification of a confirmed case per country</a:t>
            </a:r>
          </a:p>
        </p:txBody>
      </p:sp>
      <p:cxnSp>
        <p:nvCxnSpPr>
          <p:cNvPr id="7" name="Connecteur droit 6">
            <a:extLst>
              <a:ext uri="{FF2B5EF4-FFF2-40B4-BE49-F238E27FC236}">
                <a16:creationId xmlns:a16="http://schemas.microsoft.com/office/drawing/2014/main" xmlns="" id="{9B457F97-587F-476D-81ED-5D7B925C3639}"/>
              </a:ext>
            </a:extLst>
          </p:cNvPr>
          <p:cNvCxnSpPr>
            <a:cxnSpLocks/>
          </p:cNvCxnSpPr>
          <p:nvPr/>
        </p:nvCxnSpPr>
        <p:spPr>
          <a:xfrm>
            <a:off x="6516210" y="1583904"/>
            <a:ext cx="5159975" cy="0"/>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xmlns="" id="{A18028E5-9079-49E3-B019-8B3180E519B5}"/>
              </a:ext>
            </a:extLst>
          </p:cNvPr>
          <p:cNvCxnSpPr>
            <a:cxnSpLocks/>
          </p:cNvCxnSpPr>
          <p:nvPr/>
        </p:nvCxnSpPr>
        <p:spPr>
          <a:xfrm flipV="1">
            <a:off x="11676185" y="1203572"/>
            <a:ext cx="0" cy="380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xmlns="" id="{3732253C-2903-4730-9CD2-0EFD0EA2B88A}"/>
              </a:ext>
            </a:extLst>
          </p:cNvPr>
          <p:cNvSpPr txBox="1"/>
          <p:nvPr/>
        </p:nvSpPr>
        <p:spPr>
          <a:xfrm>
            <a:off x="8096140" y="1317117"/>
            <a:ext cx="3580045" cy="369332"/>
          </a:xfrm>
          <a:prstGeom prst="rect">
            <a:avLst/>
          </a:prstGeom>
          <a:noFill/>
        </p:spPr>
        <p:txBody>
          <a:bodyPr wrap="square" rtlCol="0">
            <a:spAutoFit/>
          </a:bodyPr>
          <a:lstStyle/>
          <a:p>
            <a:r>
              <a:rPr lang="en-US" b="1" dirty="0"/>
              <a:t>4 countries (9%) Vs 6 on 01/04</a:t>
            </a:r>
            <a:endParaRPr lang="en-US" b="1" dirty="0">
              <a:solidFill>
                <a:srgbClr val="FF0000"/>
              </a:solidFill>
            </a:endParaRPr>
          </a:p>
        </p:txBody>
      </p:sp>
    </p:spTree>
    <p:extLst>
      <p:ext uri="{BB962C8B-B14F-4D97-AF65-F5344CB8AC3E}">
        <p14:creationId xmlns:p14="http://schemas.microsoft.com/office/powerpoint/2010/main" val="25762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Summary</a:t>
            </a: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0" y="1239390"/>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04A7E203-4D90-4436-AC02-9250E0640509}"/>
              </a:ext>
            </a:extLst>
          </p:cNvPr>
          <p:cNvSpPr/>
          <p:nvPr/>
        </p:nvSpPr>
        <p:spPr>
          <a:xfrm>
            <a:off x="62523" y="1239390"/>
            <a:ext cx="12027877" cy="5618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spcBef>
                <a:spcPts val="1200"/>
              </a:spcBef>
              <a:spcAft>
                <a:spcPts val="1200"/>
              </a:spcAft>
              <a:buFont typeface="Wingdings" panose="05000000000000000000" pitchFamily="2" charset="2"/>
              <a:buChar char="q"/>
            </a:pPr>
            <a:endParaRPr lang="en-US" sz="2400" dirty="0"/>
          </a:p>
          <a:p>
            <a:pPr marL="342900" indent="-342900">
              <a:spcBef>
                <a:spcPts val="1200"/>
              </a:spcBef>
              <a:spcAft>
                <a:spcPts val="1200"/>
              </a:spcAft>
              <a:buFont typeface="Wingdings" panose="05000000000000000000" pitchFamily="2" charset="2"/>
              <a:buChar char="q"/>
            </a:pPr>
            <a:endParaRPr lang="en-US" sz="2400" dirty="0"/>
          </a:p>
          <a:p>
            <a:pPr marL="342900" indent="-342900">
              <a:spcBef>
                <a:spcPts val="1800"/>
              </a:spcBef>
              <a:spcAft>
                <a:spcPts val="1800"/>
              </a:spcAft>
              <a:buFont typeface="Wingdings" panose="05000000000000000000" pitchFamily="2" charset="2"/>
              <a:buChar char="q"/>
            </a:pPr>
            <a:endParaRPr lang="en-US" sz="2400" dirty="0"/>
          </a:p>
          <a:p>
            <a:pPr marL="342900" indent="-342900">
              <a:spcBef>
                <a:spcPts val="1800"/>
              </a:spcBef>
              <a:spcAft>
                <a:spcPts val="1200"/>
              </a:spcAft>
              <a:buFont typeface="Wingdings" panose="05000000000000000000" pitchFamily="2" charset="2"/>
              <a:buChar char="q"/>
            </a:pPr>
            <a:r>
              <a:rPr lang="en-US" sz="2400" dirty="0"/>
              <a:t>The COVID-19 epidemiological situation in the region still concerning:  30 countries reported cases during the last 48 hours,  4 827 cumulative number of confirmed cases recorded including 162 deaths;</a:t>
            </a:r>
          </a:p>
          <a:p>
            <a:pPr marL="342900" indent="-342900">
              <a:spcBef>
                <a:spcPts val="1800"/>
              </a:spcBef>
              <a:spcAft>
                <a:spcPts val="1200"/>
              </a:spcAft>
              <a:buFont typeface="Wingdings" panose="05000000000000000000" pitchFamily="2" charset="2"/>
              <a:buChar char="q"/>
            </a:pPr>
            <a:r>
              <a:rPr lang="en-US" sz="2400" dirty="0"/>
              <a:t>countries South Africa, Algeria, Burkina Faso, Senegal and Cameroon among Top 6 among the top 6 countries in term of cumulative number of confirmed cases;</a:t>
            </a:r>
          </a:p>
          <a:p>
            <a:pPr marL="342900" indent="-342900">
              <a:spcBef>
                <a:spcPts val="1800"/>
              </a:spcBef>
              <a:spcAft>
                <a:spcPts val="1200"/>
              </a:spcAft>
              <a:buFont typeface="Wingdings" panose="05000000000000000000" pitchFamily="2" charset="2"/>
              <a:buChar char="q"/>
            </a:pPr>
            <a:r>
              <a:rPr lang="en-US" sz="2400" dirty="0"/>
              <a:t> Highest number of new confirmed cases during the last 48 hours reported by Algeria (270), South Africa (109), Cameroon (109), Kenya (51) and Ghana (43).</a:t>
            </a:r>
          </a:p>
          <a:p>
            <a:pPr marL="342900" indent="-342900">
              <a:spcBef>
                <a:spcPts val="1800"/>
              </a:spcBef>
              <a:spcAft>
                <a:spcPts val="1200"/>
              </a:spcAft>
              <a:buFont typeface="Wingdings" panose="05000000000000000000" pitchFamily="2" charset="2"/>
              <a:buChar char="q"/>
            </a:pPr>
            <a:r>
              <a:rPr lang="en-US" sz="2400" dirty="0"/>
              <a:t>23 countries / 43 (53%) have reported at least one death of a confirmed case.</a:t>
            </a:r>
          </a:p>
          <a:p>
            <a:pPr>
              <a:spcBef>
                <a:spcPts val="1800"/>
              </a:spcBef>
              <a:spcAft>
                <a:spcPts val="1200"/>
              </a:spcAft>
            </a:pPr>
            <a:endParaRPr lang="en-US" sz="2400" dirty="0"/>
          </a:p>
          <a:p>
            <a:pPr>
              <a:spcBef>
                <a:spcPts val="1800"/>
              </a:spcBef>
              <a:spcAft>
                <a:spcPts val="1200"/>
              </a:spcAft>
            </a:pPr>
            <a:endParaRPr lang="en-US" sz="2400" dirty="0"/>
          </a:p>
          <a:p>
            <a:pPr>
              <a:spcBef>
                <a:spcPts val="1200"/>
              </a:spcBef>
              <a:spcAft>
                <a:spcPts val="1200"/>
              </a:spcAft>
            </a:pPr>
            <a:endParaRPr lang="en-US" sz="2400" dirty="0"/>
          </a:p>
          <a:p>
            <a:pPr marL="342900" indent="-342900">
              <a:spcBef>
                <a:spcPts val="1200"/>
              </a:spcBef>
              <a:spcAft>
                <a:spcPts val="1200"/>
              </a:spcAft>
              <a:buFont typeface="Wingdings" panose="05000000000000000000" pitchFamily="2" charset="2"/>
              <a:buChar char="q"/>
            </a:pPr>
            <a:endParaRPr lang="en-US" sz="2400" dirty="0"/>
          </a:p>
          <a:p>
            <a:endParaRPr lang="en-US" dirty="0"/>
          </a:p>
        </p:txBody>
      </p:sp>
    </p:spTree>
    <p:extLst>
      <p:ext uri="{BB962C8B-B14F-4D97-AF65-F5344CB8AC3E}">
        <p14:creationId xmlns:p14="http://schemas.microsoft.com/office/powerpoint/2010/main" val="7186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Summary</a:t>
            </a: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0" y="1239390"/>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04A7E203-4D90-4436-AC02-9250E0640509}"/>
              </a:ext>
            </a:extLst>
          </p:cNvPr>
          <p:cNvSpPr/>
          <p:nvPr/>
        </p:nvSpPr>
        <p:spPr>
          <a:xfrm>
            <a:off x="62523" y="1239390"/>
            <a:ext cx="12027877" cy="5618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spcBef>
                <a:spcPts val="1200"/>
              </a:spcBef>
              <a:spcAft>
                <a:spcPts val="1200"/>
              </a:spcAft>
              <a:buFont typeface="Wingdings" panose="05000000000000000000" pitchFamily="2" charset="2"/>
              <a:buChar char="q"/>
            </a:pPr>
            <a:endParaRPr lang="en-US" sz="2400" dirty="0"/>
          </a:p>
          <a:p>
            <a:pPr marL="342900" indent="-342900">
              <a:spcBef>
                <a:spcPts val="1200"/>
              </a:spcBef>
              <a:spcAft>
                <a:spcPts val="1200"/>
              </a:spcAft>
              <a:buFont typeface="Wingdings" panose="05000000000000000000" pitchFamily="2" charset="2"/>
              <a:buChar char="q"/>
            </a:pPr>
            <a:endParaRPr lang="en-US" sz="2400" dirty="0"/>
          </a:p>
          <a:p>
            <a:pPr marL="342900" indent="-342900">
              <a:spcBef>
                <a:spcPts val="1800"/>
              </a:spcBef>
              <a:spcAft>
                <a:spcPts val="1200"/>
              </a:spcAft>
              <a:buFont typeface="Wingdings" panose="05000000000000000000" pitchFamily="2" charset="2"/>
              <a:buChar char="q"/>
            </a:pPr>
            <a:r>
              <a:rPr lang="en-US" sz="2400" dirty="0"/>
              <a:t>Situation related to data sharing unchanged; </a:t>
            </a:r>
          </a:p>
          <a:p>
            <a:pPr marL="342900" indent="-342900">
              <a:spcBef>
                <a:spcPts val="1800"/>
              </a:spcBef>
              <a:spcAft>
                <a:spcPts val="1200"/>
              </a:spcAft>
              <a:buFont typeface="Wingdings" panose="05000000000000000000" pitchFamily="2" charset="2"/>
              <a:buChar char="q"/>
            </a:pPr>
            <a:r>
              <a:rPr lang="en-US" sz="2400" dirty="0"/>
              <a:t>Continued monitoring preparedness activities in the 5 countries with no confirmed case reported: critical.</a:t>
            </a:r>
          </a:p>
          <a:p>
            <a:pPr>
              <a:spcBef>
                <a:spcPts val="1800"/>
              </a:spcBef>
              <a:spcAft>
                <a:spcPts val="1200"/>
              </a:spcAft>
            </a:pPr>
            <a:endParaRPr lang="en-US" sz="2400" dirty="0"/>
          </a:p>
          <a:p>
            <a:pPr>
              <a:spcBef>
                <a:spcPts val="1800"/>
              </a:spcBef>
              <a:spcAft>
                <a:spcPts val="1200"/>
              </a:spcAft>
            </a:pPr>
            <a:endParaRPr lang="en-US" sz="2400" dirty="0"/>
          </a:p>
          <a:p>
            <a:pPr>
              <a:spcBef>
                <a:spcPts val="1800"/>
              </a:spcBef>
              <a:spcAft>
                <a:spcPts val="1200"/>
              </a:spcAft>
            </a:pPr>
            <a:endParaRPr lang="en-US" sz="2400" dirty="0"/>
          </a:p>
          <a:p>
            <a:pPr>
              <a:spcBef>
                <a:spcPts val="1200"/>
              </a:spcBef>
              <a:spcAft>
                <a:spcPts val="1200"/>
              </a:spcAft>
            </a:pPr>
            <a:endParaRPr lang="en-US" sz="2400" dirty="0"/>
          </a:p>
          <a:p>
            <a:pPr marL="342900" indent="-342900">
              <a:spcBef>
                <a:spcPts val="1200"/>
              </a:spcBef>
              <a:spcAft>
                <a:spcPts val="1200"/>
              </a:spcAft>
              <a:buFont typeface="Wingdings" panose="05000000000000000000" pitchFamily="2" charset="2"/>
              <a:buChar char="q"/>
            </a:pPr>
            <a:endParaRPr lang="en-US" sz="2400" dirty="0"/>
          </a:p>
          <a:p>
            <a:endParaRPr lang="en-US" dirty="0"/>
          </a:p>
        </p:txBody>
      </p:sp>
    </p:spTree>
    <p:extLst>
      <p:ext uri="{BB962C8B-B14F-4D97-AF65-F5344CB8AC3E}">
        <p14:creationId xmlns:p14="http://schemas.microsoft.com/office/powerpoint/2010/main" val="10553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Disclaimer</a:t>
            </a: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0" y="1278467"/>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xmlns="" id="{83DDD85D-9467-4A9F-B37A-4913E7856A19}"/>
              </a:ext>
            </a:extLst>
          </p:cNvPr>
          <p:cNvSpPr/>
          <p:nvPr/>
        </p:nvSpPr>
        <p:spPr bwMode="auto">
          <a:xfrm>
            <a:off x="187570" y="1893083"/>
            <a:ext cx="11566768" cy="26642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742144" lvl="1" indent="-285750">
              <a:buFont typeface="Wingdings" panose="05000000000000000000" pitchFamily="2" charset="2"/>
              <a:buChar char="ü"/>
            </a:pPr>
            <a:r>
              <a:rPr lang="en-US" dirty="0"/>
              <a:t>The following slides are not final and are produced solely for the purposes of informing operations. As investigations are ongoing, all data are subject to verification and change. Not all analyses are updated daily, and additional analyses will be added/removed depending on operational needs at the time of production.</a:t>
            </a:r>
          </a:p>
          <a:p>
            <a:pPr lvl="1"/>
            <a:endParaRPr lang="en-US" dirty="0"/>
          </a:p>
          <a:p>
            <a:pPr marL="742144" lvl="1" indent="-285750">
              <a:buFont typeface="Wingdings" panose="05000000000000000000" pitchFamily="2" charset="2"/>
              <a:buChar char="ü"/>
            </a:pPr>
            <a:r>
              <a:rPr lang="en-US" b="1" dirty="0"/>
              <a:t>All information in this slide deck should be treated as confidential and provisional</a:t>
            </a:r>
            <a:r>
              <a:rPr lang="en-US" dirty="0"/>
              <a:t> , and should not be shared or used for any outward facing products.</a:t>
            </a:r>
          </a:p>
          <a:p>
            <a:pPr defTabSz="1042988" rtl="1" fontAlgn="base">
              <a:spcBef>
                <a:spcPct val="0"/>
              </a:spcBef>
              <a:spcAft>
                <a:spcPct val="0"/>
              </a:spcAft>
            </a:pPr>
            <a:endParaRPr lang="en-US" sz="3900" b="1" dirty="0">
              <a:solidFill>
                <a:srgbClr val="000066"/>
              </a:solidFill>
              <a:latin typeface="Arial" charset="0"/>
              <a:cs typeface="Arial" charset="0"/>
            </a:endParaRPr>
          </a:p>
        </p:txBody>
      </p:sp>
    </p:spTree>
    <p:extLst>
      <p:ext uri="{BB962C8B-B14F-4D97-AF65-F5344CB8AC3E}">
        <p14:creationId xmlns:p14="http://schemas.microsoft.com/office/powerpoint/2010/main" val="237069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rmAutofit/>
          </a:bodyPr>
          <a:lstStyle/>
          <a:p>
            <a:pPr algn="ctr"/>
            <a:r>
              <a:rPr lang="en-US" dirty="0"/>
              <a:t>Overview (02/04/2020, African region) </a:t>
            </a: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a:stretch/>
        </p:blipFill>
        <p:spPr bwMode="auto">
          <a:xfrm>
            <a:off x="-43530" y="1119288"/>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DDC806E0-EDBA-4689-84EA-C4B95973B7C2}"/>
              </a:ext>
            </a:extLst>
          </p:cNvPr>
          <p:cNvSpPr/>
          <p:nvPr/>
        </p:nvSpPr>
        <p:spPr>
          <a:xfrm>
            <a:off x="0" y="1136557"/>
            <a:ext cx="3556000" cy="5313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spcBef>
                <a:spcPts val="600"/>
              </a:spcBef>
              <a:spcAft>
                <a:spcPts val="600"/>
              </a:spcAft>
            </a:pPr>
            <a:endParaRPr lang="en-US" sz="2000" b="1" dirty="0"/>
          </a:p>
          <a:p>
            <a:pPr>
              <a:spcBef>
                <a:spcPts val="600"/>
              </a:spcBef>
              <a:spcAft>
                <a:spcPts val="600"/>
              </a:spcAft>
            </a:pPr>
            <a:r>
              <a:rPr lang="en-US" sz="2000" b="1" dirty="0"/>
              <a:t>Confirmed cases:</a:t>
            </a:r>
          </a:p>
          <a:p>
            <a:pPr marL="342900" indent="-342900">
              <a:spcBef>
                <a:spcPts val="600"/>
              </a:spcBef>
              <a:spcAft>
                <a:spcPts val="600"/>
              </a:spcAft>
              <a:buFont typeface="Wingdings" panose="05000000000000000000" pitchFamily="2" charset="2"/>
              <a:buChar char="q"/>
            </a:pPr>
            <a:r>
              <a:rPr lang="en-US" sz="2000" dirty="0"/>
              <a:t>Countries: 16 vs 25 on 01/04</a:t>
            </a:r>
          </a:p>
          <a:p>
            <a:pPr marL="342900" indent="-342900">
              <a:spcBef>
                <a:spcPts val="600"/>
              </a:spcBef>
              <a:spcAft>
                <a:spcPts val="600"/>
              </a:spcAft>
              <a:buFont typeface="Wingdings" panose="05000000000000000000" pitchFamily="2" charset="2"/>
              <a:buChar char="q"/>
            </a:pPr>
            <a:r>
              <a:rPr lang="en-US" sz="2000" dirty="0"/>
              <a:t>New: 489 VS 367 on 01/04</a:t>
            </a:r>
          </a:p>
          <a:p>
            <a:pPr marL="342900" indent="-342900">
              <a:spcBef>
                <a:spcPts val="600"/>
              </a:spcBef>
              <a:spcAft>
                <a:spcPts val="600"/>
              </a:spcAft>
              <a:buFont typeface="Wingdings" panose="05000000000000000000" pitchFamily="2" charset="2"/>
              <a:buChar char="q"/>
            </a:pPr>
            <a:r>
              <a:rPr lang="en-US" sz="2000" dirty="0"/>
              <a:t>Cumulative: </a:t>
            </a:r>
            <a:r>
              <a:rPr lang="en-US" sz="2000" dirty="0">
                <a:solidFill>
                  <a:srgbClr val="FF0000"/>
                </a:solidFill>
              </a:rPr>
              <a:t>4 827</a:t>
            </a:r>
          </a:p>
          <a:p>
            <a:pPr>
              <a:spcBef>
                <a:spcPts val="600"/>
              </a:spcBef>
              <a:spcAft>
                <a:spcPts val="600"/>
              </a:spcAft>
            </a:pPr>
            <a:r>
              <a:rPr lang="en-US" sz="2000" b="1" dirty="0"/>
              <a:t>Deaths:</a:t>
            </a:r>
          </a:p>
          <a:p>
            <a:pPr marL="342900" indent="-342900">
              <a:spcBef>
                <a:spcPts val="600"/>
              </a:spcBef>
              <a:spcAft>
                <a:spcPts val="600"/>
              </a:spcAft>
              <a:buFont typeface="Wingdings" panose="05000000000000000000" pitchFamily="2" charset="2"/>
              <a:buChar char="q"/>
            </a:pPr>
            <a:r>
              <a:rPr lang="en-US" sz="2000" dirty="0"/>
              <a:t>New: 30 in 4 countries (25 in Algeria)</a:t>
            </a:r>
          </a:p>
          <a:p>
            <a:pPr marL="342900" indent="-342900">
              <a:spcBef>
                <a:spcPts val="600"/>
              </a:spcBef>
              <a:spcAft>
                <a:spcPts val="600"/>
              </a:spcAft>
              <a:buFont typeface="Wingdings" panose="05000000000000000000" pitchFamily="2" charset="2"/>
              <a:buChar char="q"/>
            </a:pPr>
            <a:r>
              <a:rPr lang="en-US" sz="2000" dirty="0"/>
              <a:t>Cumulative AFRO: 162</a:t>
            </a:r>
          </a:p>
          <a:p>
            <a:pPr>
              <a:spcBef>
                <a:spcPts val="600"/>
              </a:spcBef>
              <a:spcAft>
                <a:spcPts val="600"/>
              </a:spcAft>
            </a:pPr>
            <a:r>
              <a:rPr lang="en-US" sz="2000" dirty="0"/>
              <a:t>    CFR: 3.5 %</a:t>
            </a:r>
          </a:p>
          <a:p>
            <a:pPr>
              <a:spcBef>
                <a:spcPts val="600"/>
              </a:spcBef>
              <a:spcAft>
                <a:spcPts val="600"/>
              </a:spcAft>
            </a:pPr>
            <a:r>
              <a:rPr lang="en-US" sz="2000" b="1" dirty="0"/>
              <a:t>Countries affected: </a:t>
            </a:r>
          </a:p>
          <a:p>
            <a:pPr marL="342900" indent="-342900">
              <a:spcBef>
                <a:spcPts val="600"/>
              </a:spcBef>
              <a:spcAft>
                <a:spcPts val="600"/>
              </a:spcAft>
              <a:buFont typeface="Wingdings" panose="05000000000000000000" pitchFamily="2" charset="2"/>
              <a:buChar char="q"/>
            </a:pPr>
            <a:r>
              <a:rPr lang="en-US" sz="2000" dirty="0"/>
              <a:t>New: 01 (Malawi)</a:t>
            </a:r>
          </a:p>
          <a:p>
            <a:pPr marL="342900" indent="-342900">
              <a:spcBef>
                <a:spcPts val="600"/>
              </a:spcBef>
              <a:spcAft>
                <a:spcPts val="600"/>
              </a:spcAft>
              <a:buFont typeface="Wingdings" panose="05000000000000000000" pitchFamily="2" charset="2"/>
              <a:buChar char="q"/>
            </a:pPr>
            <a:r>
              <a:rPr lang="en-US" sz="2000" dirty="0"/>
              <a:t>Cumulative: 43</a:t>
            </a:r>
          </a:p>
          <a:p>
            <a:endParaRPr lang="en-US" sz="2000" dirty="0"/>
          </a:p>
          <a:p>
            <a:endParaRPr lang="en-US" sz="2000" dirty="0"/>
          </a:p>
        </p:txBody>
      </p:sp>
      <p:pic>
        <p:nvPicPr>
          <p:cNvPr id="7" name="Image 6">
            <a:extLst>
              <a:ext uri="{FF2B5EF4-FFF2-40B4-BE49-F238E27FC236}">
                <a16:creationId xmlns:a16="http://schemas.microsoft.com/office/drawing/2014/main" xmlns="" id="{2557A3E6-497A-4BE2-A701-77C985C1C2BB}"/>
              </a:ext>
            </a:extLst>
          </p:cNvPr>
          <p:cNvPicPr>
            <a:picLocks noChangeAspect="1"/>
          </p:cNvPicPr>
          <p:nvPr/>
        </p:nvPicPr>
        <p:blipFill>
          <a:blip r:embed="rId5"/>
          <a:stretch>
            <a:fillRect/>
          </a:stretch>
        </p:blipFill>
        <p:spPr>
          <a:xfrm>
            <a:off x="3675355" y="1136557"/>
            <a:ext cx="8516645" cy="5721443"/>
          </a:xfrm>
          <a:prstGeom prst="rect">
            <a:avLst/>
          </a:prstGeom>
        </p:spPr>
      </p:pic>
    </p:spTree>
    <p:extLst>
      <p:ext uri="{BB962C8B-B14F-4D97-AF65-F5344CB8AC3E}">
        <p14:creationId xmlns:p14="http://schemas.microsoft.com/office/powerpoint/2010/main" val="250149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3200" dirty="0"/>
              <a:t>Overview (02/04/2020, African region) </a:t>
            </a:r>
            <a:endParaRPr lang="en-US" sz="3200" kern="0" dirty="0">
              <a:solidFill>
                <a:schemeClr val="bg1">
                  <a:lumMod val="95000"/>
                </a:schemeClr>
              </a:solidFill>
            </a:endParaRP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2" y="1239390"/>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a:extLst>
              <a:ext uri="{FF2B5EF4-FFF2-40B4-BE49-F238E27FC236}">
                <a16:creationId xmlns:a16="http://schemas.microsoft.com/office/drawing/2014/main" xmlns="" id="{9207787A-E58B-438B-8F8F-C46173B36F3F}"/>
              </a:ext>
            </a:extLst>
          </p:cNvPr>
          <p:cNvSpPr txBox="1"/>
          <p:nvPr/>
        </p:nvSpPr>
        <p:spPr>
          <a:xfrm>
            <a:off x="3842696" y="1223161"/>
            <a:ext cx="5478587" cy="400110"/>
          </a:xfrm>
          <a:prstGeom prst="rect">
            <a:avLst/>
          </a:prstGeom>
          <a:noFill/>
        </p:spPr>
        <p:txBody>
          <a:bodyPr wrap="square" rtlCol="0">
            <a:spAutoFit/>
          </a:bodyPr>
          <a:lstStyle/>
          <a:p>
            <a:r>
              <a:rPr lang="en-US" sz="2000" b="1" dirty="0"/>
              <a:t>New cases reported during last 2 days</a:t>
            </a:r>
          </a:p>
        </p:txBody>
      </p:sp>
      <p:graphicFrame>
        <p:nvGraphicFramePr>
          <p:cNvPr id="7" name="Tableau 6">
            <a:extLst>
              <a:ext uri="{FF2B5EF4-FFF2-40B4-BE49-F238E27FC236}">
                <a16:creationId xmlns:a16="http://schemas.microsoft.com/office/drawing/2014/main" xmlns="" id="{D341F4D6-A245-4CF3-B61E-C9AE1E58C0D5}"/>
              </a:ext>
            </a:extLst>
          </p:cNvPr>
          <p:cNvGraphicFramePr>
            <a:graphicFrameLocks noGrp="1"/>
          </p:cNvGraphicFramePr>
          <p:nvPr>
            <p:extLst>
              <p:ext uri="{D42A27DB-BD31-4B8C-83A1-F6EECF244321}">
                <p14:modId xmlns:p14="http://schemas.microsoft.com/office/powerpoint/2010/main" val="495401474"/>
              </p:ext>
            </p:extLst>
          </p:nvPr>
        </p:nvGraphicFramePr>
        <p:xfrm>
          <a:off x="288665" y="1529176"/>
          <a:ext cx="4194557" cy="5020465"/>
        </p:xfrm>
        <a:graphic>
          <a:graphicData uri="http://schemas.openxmlformats.org/drawingml/2006/table">
            <a:tbl>
              <a:tblPr/>
              <a:tblGrid>
                <a:gridCol w="1124445">
                  <a:extLst>
                    <a:ext uri="{9D8B030D-6E8A-4147-A177-3AD203B41FA5}">
                      <a16:colId xmlns:a16="http://schemas.microsoft.com/office/drawing/2014/main" xmlns="" val="4143544293"/>
                    </a:ext>
                  </a:extLst>
                </a:gridCol>
                <a:gridCol w="1048639">
                  <a:extLst>
                    <a:ext uri="{9D8B030D-6E8A-4147-A177-3AD203B41FA5}">
                      <a16:colId xmlns:a16="http://schemas.microsoft.com/office/drawing/2014/main" xmlns="" val="1435365804"/>
                    </a:ext>
                  </a:extLst>
                </a:gridCol>
                <a:gridCol w="1048639">
                  <a:extLst>
                    <a:ext uri="{9D8B030D-6E8A-4147-A177-3AD203B41FA5}">
                      <a16:colId xmlns:a16="http://schemas.microsoft.com/office/drawing/2014/main" xmlns="" val="2393421286"/>
                    </a:ext>
                  </a:extLst>
                </a:gridCol>
                <a:gridCol w="972834">
                  <a:extLst>
                    <a:ext uri="{9D8B030D-6E8A-4147-A177-3AD203B41FA5}">
                      <a16:colId xmlns:a16="http://schemas.microsoft.com/office/drawing/2014/main" xmlns="" val="2077387913"/>
                    </a:ext>
                  </a:extLst>
                </a:gridCol>
              </a:tblGrid>
              <a:tr h="309862">
                <a:tc>
                  <a:txBody>
                    <a:bodyPr/>
                    <a:lstStyle/>
                    <a:p>
                      <a:pPr algn="l" fontAlgn="b"/>
                      <a:r>
                        <a:rPr lang="fr-FR" sz="1200" b="1" i="0" u="none" strike="noStrike" dirty="0">
                          <a:solidFill>
                            <a:srgbClr val="000000"/>
                          </a:solidFill>
                          <a:effectLst/>
                          <a:latin typeface="Arial" panose="020B0604020202020204" pitchFamily="34" charset="0"/>
                        </a:rPr>
                        <a:t>Country</a:t>
                      </a:r>
                    </a:p>
                  </a:txBody>
                  <a:tcPr marL="6775" marR="6775" marT="677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200" b="1" i="0" u="none" strike="noStrike">
                          <a:solidFill>
                            <a:srgbClr val="000000"/>
                          </a:solidFill>
                          <a:effectLst/>
                          <a:latin typeface="Arial" panose="020B0604020202020204" pitchFamily="34" charset="0"/>
                        </a:rPr>
                        <a:t>01/04/2020</a:t>
                      </a:r>
                    </a:p>
                  </a:txBody>
                  <a:tcPr marL="6775" marR="6775" marT="677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200" b="1" i="0" u="none" strike="noStrike">
                          <a:solidFill>
                            <a:srgbClr val="000000"/>
                          </a:solidFill>
                          <a:effectLst/>
                          <a:latin typeface="Arial" panose="020B0604020202020204" pitchFamily="34" charset="0"/>
                        </a:rPr>
                        <a:t>02/04/2020</a:t>
                      </a:r>
                    </a:p>
                  </a:txBody>
                  <a:tcPr marL="6775" marR="6775" marT="677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fr-FR" sz="1200" b="1" i="0" u="none" strike="noStrike">
                          <a:solidFill>
                            <a:srgbClr val="000000"/>
                          </a:solidFill>
                          <a:effectLst/>
                          <a:latin typeface="Arial" panose="020B0604020202020204" pitchFamily="34" charset="0"/>
                        </a:rPr>
                        <a:t>Cumul 2 days </a:t>
                      </a:r>
                    </a:p>
                  </a:txBody>
                  <a:tcPr marL="6775" marR="6775" marT="677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07993181"/>
                  </a:ext>
                </a:extLst>
              </a:tr>
              <a:tr h="309862">
                <a:tc>
                  <a:txBody>
                    <a:bodyPr/>
                    <a:lstStyle/>
                    <a:p>
                      <a:pPr algn="l" fontAlgn="t"/>
                      <a:r>
                        <a:rPr lang="fr-FR" sz="1200" b="0" i="0" u="none" strike="noStrike" dirty="0">
                          <a:solidFill>
                            <a:srgbClr val="000000"/>
                          </a:solidFill>
                          <a:effectLst/>
                          <a:latin typeface="Arial" panose="020B0604020202020204" pitchFamily="34" charset="0"/>
                        </a:rPr>
                        <a:t>Algeria</a:t>
                      </a:r>
                    </a:p>
                  </a:txBody>
                  <a:tcPr marL="6775" marR="6775" marT="677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106</a:t>
                      </a:r>
                    </a:p>
                  </a:txBody>
                  <a:tcPr marL="6775" marR="6775" marT="6775" marB="0" anchor="ctr">
                    <a:lnL>
                      <a:noFill/>
                    </a:lnL>
                    <a:lnR>
                      <a:noFill/>
                    </a:lnR>
                    <a:lnT w="12700" cap="flat" cmpd="sng" algn="ctr">
                      <a:solidFill>
                        <a:srgbClr val="000000"/>
                      </a:solidFill>
                      <a:prstDash val="solid"/>
                      <a:round/>
                      <a:headEnd type="none" w="med" len="med"/>
                      <a:tailEnd type="none" w="med" len="med"/>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164</a:t>
                      </a:r>
                    </a:p>
                  </a:txBody>
                  <a:tcPr marL="6775" marR="6775" marT="6775" marB="0" anchor="ctr">
                    <a:lnL>
                      <a:noFill/>
                    </a:lnL>
                    <a:lnR>
                      <a:noFill/>
                    </a:lnR>
                    <a:lnT w="12700" cap="flat" cmpd="sng" algn="ctr">
                      <a:solidFill>
                        <a:srgbClr val="000000"/>
                      </a:solidFill>
                      <a:prstDash val="solid"/>
                      <a:round/>
                      <a:headEnd type="none" w="med" len="med"/>
                      <a:tailEnd type="none" w="med" len="med"/>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270</a:t>
                      </a:r>
                    </a:p>
                  </a:txBody>
                  <a:tcPr marL="6775" marR="6775" marT="677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xmlns="" val="4026162065"/>
                  </a:ext>
                </a:extLst>
              </a:tr>
              <a:tr h="309862">
                <a:tc>
                  <a:txBody>
                    <a:bodyPr/>
                    <a:lstStyle/>
                    <a:p>
                      <a:pPr algn="l" fontAlgn="t"/>
                      <a:r>
                        <a:rPr lang="fr-FR" sz="1200" b="0" i="0" u="none" strike="noStrike">
                          <a:solidFill>
                            <a:srgbClr val="000000"/>
                          </a:solidFill>
                          <a:effectLst/>
                          <a:latin typeface="Arial" panose="020B0604020202020204" pitchFamily="34" charset="0"/>
                        </a:rPr>
                        <a:t>Angola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1</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3</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4</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867244431"/>
                  </a:ext>
                </a:extLst>
              </a:tr>
              <a:tr h="309862">
                <a:tc>
                  <a:txBody>
                    <a:bodyPr/>
                    <a:lstStyle/>
                    <a:p>
                      <a:pPr algn="l" fontAlgn="t"/>
                      <a:r>
                        <a:rPr lang="fr-FR" sz="1200" b="0" i="0" u="none" strike="noStrike">
                          <a:solidFill>
                            <a:srgbClr val="000000"/>
                          </a:solidFill>
                          <a:effectLst/>
                          <a:latin typeface="Arial" panose="020B0604020202020204" pitchFamily="34" charset="0"/>
                        </a:rPr>
                        <a:t>Benin</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7</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0</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7</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1976058121"/>
                  </a:ext>
                </a:extLst>
              </a:tr>
              <a:tr h="309862">
                <a:tc>
                  <a:txBody>
                    <a:bodyPr/>
                    <a:lstStyle/>
                    <a:p>
                      <a:pPr algn="l" fontAlgn="t"/>
                      <a:r>
                        <a:rPr lang="fr-FR" sz="1200" b="0" i="0" u="none" strike="noStrike">
                          <a:solidFill>
                            <a:srgbClr val="000000"/>
                          </a:solidFill>
                          <a:effectLst/>
                          <a:latin typeface="Arial" panose="020B0604020202020204" pitchFamily="34" charset="0"/>
                        </a:rPr>
                        <a:t>Cameroon</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109</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109</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xmlns="" val="1351622925"/>
                  </a:ext>
                </a:extLst>
              </a:tr>
              <a:tr h="309862">
                <a:tc>
                  <a:txBody>
                    <a:bodyPr/>
                    <a:lstStyle/>
                    <a:p>
                      <a:pPr algn="l" fontAlgn="t"/>
                      <a:r>
                        <a:rPr lang="fr-FR" sz="1200" b="0" i="0" u="none" strike="noStrike">
                          <a:solidFill>
                            <a:srgbClr val="000000"/>
                          </a:solidFill>
                          <a:effectLst/>
                          <a:latin typeface="Arial" panose="020B0604020202020204" pitchFamily="34" charset="0"/>
                        </a:rPr>
                        <a:t>CAR</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0</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2770392540"/>
                  </a:ext>
                </a:extLst>
              </a:tr>
              <a:tr h="309862">
                <a:tc>
                  <a:txBody>
                    <a:bodyPr/>
                    <a:lstStyle/>
                    <a:p>
                      <a:pPr algn="l" fontAlgn="t"/>
                      <a:r>
                        <a:rPr lang="fr-FR" sz="1200" b="0" i="0" u="none" strike="noStrike">
                          <a:solidFill>
                            <a:srgbClr val="000000"/>
                          </a:solidFill>
                          <a:effectLst/>
                          <a:latin typeface="Arial" panose="020B0604020202020204" pitchFamily="34" charset="0"/>
                        </a:rPr>
                        <a:t>Congo</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19</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19</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288740215"/>
                  </a:ext>
                </a:extLst>
              </a:tr>
              <a:tr h="309862">
                <a:tc>
                  <a:txBody>
                    <a:bodyPr/>
                    <a:lstStyle/>
                    <a:p>
                      <a:pPr algn="l" fontAlgn="t"/>
                      <a:r>
                        <a:rPr lang="fr-FR" sz="1200" b="0" i="0" u="none" strike="noStrike">
                          <a:solidFill>
                            <a:srgbClr val="000000"/>
                          </a:solidFill>
                          <a:effectLst/>
                          <a:latin typeface="Arial" panose="020B0604020202020204" pitchFamily="34" charset="0"/>
                        </a:rPr>
                        <a:t>Cote d'Ivoire</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11</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11</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4017151261"/>
                  </a:ext>
                </a:extLst>
              </a:tr>
              <a:tr h="309862">
                <a:tc>
                  <a:txBody>
                    <a:bodyPr/>
                    <a:lstStyle/>
                    <a:p>
                      <a:pPr algn="l" fontAlgn="t"/>
                      <a:r>
                        <a:rPr lang="fr-FR" sz="1200" b="0" i="0" u="none" strike="noStrike">
                          <a:solidFill>
                            <a:srgbClr val="000000"/>
                          </a:solidFill>
                          <a:effectLst/>
                          <a:latin typeface="Arial" panose="020B0604020202020204" pitchFamily="34" charset="0"/>
                        </a:rPr>
                        <a:t>DRC</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14</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11</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25</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45446265"/>
                  </a:ext>
                </a:extLst>
              </a:tr>
              <a:tr h="309862">
                <a:tc>
                  <a:txBody>
                    <a:bodyPr/>
                    <a:lstStyle/>
                    <a:p>
                      <a:pPr algn="l" fontAlgn="t"/>
                      <a:r>
                        <a:rPr lang="fr-FR" sz="1200" b="0" i="0" u="none" strike="noStrike">
                          <a:solidFill>
                            <a:srgbClr val="000000"/>
                          </a:solidFill>
                          <a:effectLst/>
                          <a:latin typeface="Arial" panose="020B0604020202020204" pitchFamily="34" charset="0"/>
                        </a:rPr>
                        <a:t>Eq Guinea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4024300729"/>
                  </a:ext>
                </a:extLst>
              </a:tr>
              <a:tr h="309862">
                <a:tc>
                  <a:txBody>
                    <a:bodyPr/>
                    <a:lstStyle/>
                    <a:p>
                      <a:pPr algn="l" fontAlgn="t"/>
                      <a:r>
                        <a:rPr lang="fr-FR" sz="1200" b="0" i="0" u="none" strike="noStrike">
                          <a:solidFill>
                            <a:srgbClr val="000000"/>
                          </a:solidFill>
                          <a:effectLst/>
                          <a:latin typeface="Arial" panose="020B0604020202020204" pitchFamily="34" charset="0"/>
                        </a:rPr>
                        <a:t>Eritrea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5</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5</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4241324670"/>
                  </a:ext>
                </a:extLst>
              </a:tr>
              <a:tr h="309862">
                <a:tc>
                  <a:txBody>
                    <a:bodyPr/>
                    <a:lstStyle/>
                    <a:p>
                      <a:pPr algn="l" fontAlgn="t"/>
                      <a:r>
                        <a:rPr lang="fr-FR" sz="1200" b="0" i="0" u="none" strike="noStrike">
                          <a:solidFill>
                            <a:srgbClr val="000000"/>
                          </a:solidFill>
                          <a:effectLst/>
                          <a:latin typeface="Arial" panose="020B0604020202020204" pitchFamily="34" charset="0"/>
                        </a:rPr>
                        <a:t>Ethiopia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5</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5</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3417473070"/>
                  </a:ext>
                </a:extLst>
              </a:tr>
              <a:tr h="309862">
                <a:tc>
                  <a:txBody>
                    <a:bodyPr/>
                    <a:lstStyle/>
                    <a:p>
                      <a:pPr algn="l" fontAlgn="t"/>
                      <a:r>
                        <a:rPr lang="fr-FR" sz="1200" b="0" i="0" u="none" strike="noStrike">
                          <a:solidFill>
                            <a:srgbClr val="000000"/>
                          </a:solidFill>
                          <a:effectLst/>
                          <a:latin typeface="Arial" panose="020B0604020202020204" pitchFamily="34" charset="0"/>
                        </a:rPr>
                        <a:t>Ghana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34</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9</a:t>
                      </a:r>
                    </a:p>
                  </a:txBody>
                  <a:tcPr marL="6775" marR="6775" marT="6775"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43</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xmlns="" val="2287218819"/>
                  </a:ext>
                </a:extLst>
              </a:tr>
              <a:tr h="309862">
                <a:tc>
                  <a:txBody>
                    <a:bodyPr/>
                    <a:lstStyle/>
                    <a:p>
                      <a:pPr algn="l" fontAlgn="t"/>
                      <a:r>
                        <a:rPr lang="fr-FR" sz="1200" b="0" i="0" u="none" strike="noStrike">
                          <a:solidFill>
                            <a:srgbClr val="000000"/>
                          </a:solidFill>
                          <a:effectLst/>
                          <a:latin typeface="Arial" panose="020B0604020202020204" pitchFamily="34" charset="0"/>
                        </a:rPr>
                        <a:t>Guinea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9</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21</a:t>
                      </a:r>
                    </a:p>
                  </a:txBody>
                  <a:tcPr marL="6775" marR="6775" marT="6775"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30</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131024075"/>
                  </a:ext>
                </a:extLst>
              </a:tr>
              <a:tr h="309862">
                <a:tc>
                  <a:txBody>
                    <a:bodyPr/>
                    <a:lstStyle/>
                    <a:p>
                      <a:pPr algn="l" fontAlgn="t"/>
                      <a:r>
                        <a:rPr lang="fr-FR" sz="1200" b="0" i="0" u="none" strike="noStrike">
                          <a:solidFill>
                            <a:srgbClr val="000000"/>
                          </a:solidFill>
                          <a:effectLst/>
                          <a:latin typeface="Arial" panose="020B0604020202020204" pitchFamily="34" charset="0"/>
                        </a:rPr>
                        <a:t>Kenya</a:t>
                      </a:r>
                    </a:p>
                  </a:txBody>
                  <a:tcPr marL="6775" marR="6775" marT="6775"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22</a:t>
                      </a:r>
                    </a:p>
                  </a:txBody>
                  <a:tcPr marL="6775" marR="6775" marT="6775"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29</a:t>
                      </a:r>
                    </a:p>
                  </a:txBody>
                  <a:tcPr marL="6775" marR="6775" marT="6775"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51</a:t>
                      </a:r>
                    </a:p>
                  </a:txBody>
                  <a:tcPr marL="6775" marR="6775" marT="6775" marB="0" anchor="ctr">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xmlns="" val="2962192977"/>
                  </a:ext>
                </a:extLst>
              </a:tr>
              <a:tr h="309862">
                <a:tc>
                  <a:txBody>
                    <a:bodyPr/>
                    <a:lstStyle/>
                    <a:p>
                      <a:pPr algn="l" fontAlgn="t"/>
                      <a:r>
                        <a:rPr lang="fr-FR" sz="1200" b="0" i="0" u="none" strike="noStrike">
                          <a:solidFill>
                            <a:srgbClr val="000000"/>
                          </a:solidFill>
                          <a:effectLst/>
                          <a:latin typeface="Arial" panose="020B0604020202020204" pitchFamily="34" charset="0"/>
                        </a:rPr>
                        <a:t>Liberia</a:t>
                      </a:r>
                    </a:p>
                  </a:txBody>
                  <a:tcPr marL="6775" marR="6775" marT="6775"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3</a:t>
                      </a:r>
                    </a:p>
                  </a:txBody>
                  <a:tcPr marL="6775" marR="6775" marT="6775" marB="0" anchor="ctr">
                    <a:lnL>
                      <a:noFill/>
                    </a:lnL>
                    <a:lnR>
                      <a:noFill/>
                    </a:lnR>
                    <a:lnT>
                      <a:noFill/>
                    </a:lnT>
                    <a:lnB w="12700" cap="flat" cmpd="sng" algn="ctr">
                      <a:solidFill>
                        <a:srgbClr val="000000"/>
                      </a:solidFill>
                      <a:prstDash val="solid"/>
                      <a:round/>
                      <a:headEnd type="none" w="med" len="med"/>
                      <a:tailEnd type="none" w="med" len="med"/>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775" marR="6775" marT="6775" marB="0" anchor="ctr">
                    <a:lnL>
                      <a:noFill/>
                    </a:lnL>
                    <a:lnR>
                      <a:noFill/>
                    </a:lnR>
                    <a:lnT>
                      <a:noFill/>
                    </a:lnT>
                    <a:lnB w="12700" cap="flat" cmpd="sng" algn="ctr">
                      <a:solidFill>
                        <a:srgbClr val="000000"/>
                      </a:solidFill>
                      <a:prstDash val="solid"/>
                      <a:round/>
                      <a:headEnd type="none" w="med" len="med"/>
                      <a:tailEnd type="none" w="med" len="med"/>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3</a:t>
                      </a:r>
                    </a:p>
                  </a:txBody>
                  <a:tcPr marL="6775" marR="6775" marT="677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xmlns="" val="2419176748"/>
                  </a:ext>
                </a:extLst>
              </a:tr>
            </a:tbl>
          </a:graphicData>
        </a:graphic>
      </p:graphicFrame>
      <p:graphicFrame>
        <p:nvGraphicFramePr>
          <p:cNvPr id="9" name="Tableau 8">
            <a:extLst>
              <a:ext uri="{FF2B5EF4-FFF2-40B4-BE49-F238E27FC236}">
                <a16:creationId xmlns:a16="http://schemas.microsoft.com/office/drawing/2014/main" xmlns="" id="{66BA47A1-6284-4054-B0E2-578E3C278699}"/>
              </a:ext>
            </a:extLst>
          </p:cNvPr>
          <p:cNvGraphicFramePr>
            <a:graphicFrameLocks noGrp="1"/>
          </p:cNvGraphicFramePr>
          <p:nvPr>
            <p:extLst>
              <p:ext uri="{D42A27DB-BD31-4B8C-83A1-F6EECF244321}">
                <p14:modId xmlns:p14="http://schemas.microsoft.com/office/powerpoint/2010/main" val="2472947134"/>
              </p:ext>
            </p:extLst>
          </p:nvPr>
        </p:nvGraphicFramePr>
        <p:xfrm>
          <a:off x="7255276" y="1551133"/>
          <a:ext cx="4132013" cy="5007978"/>
        </p:xfrm>
        <a:graphic>
          <a:graphicData uri="http://schemas.openxmlformats.org/drawingml/2006/table">
            <a:tbl>
              <a:tblPr/>
              <a:tblGrid>
                <a:gridCol w="1288628">
                  <a:extLst>
                    <a:ext uri="{9D8B030D-6E8A-4147-A177-3AD203B41FA5}">
                      <a16:colId xmlns:a16="http://schemas.microsoft.com/office/drawing/2014/main" xmlns="" val="4073226890"/>
                    </a:ext>
                  </a:extLst>
                </a:gridCol>
                <a:gridCol w="868423">
                  <a:extLst>
                    <a:ext uri="{9D8B030D-6E8A-4147-A177-3AD203B41FA5}">
                      <a16:colId xmlns:a16="http://schemas.microsoft.com/office/drawing/2014/main" xmlns="" val="3230471841"/>
                    </a:ext>
                  </a:extLst>
                </a:gridCol>
                <a:gridCol w="868423">
                  <a:extLst>
                    <a:ext uri="{9D8B030D-6E8A-4147-A177-3AD203B41FA5}">
                      <a16:colId xmlns:a16="http://schemas.microsoft.com/office/drawing/2014/main" xmlns="" val="351914737"/>
                    </a:ext>
                  </a:extLst>
                </a:gridCol>
                <a:gridCol w="1106539">
                  <a:extLst>
                    <a:ext uri="{9D8B030D-6E8A-4147-A177-3AD203B41FA5}">
                      <a16:colId xmlns:a16="http://schemas.microsoft.com/office/drawing/2014/main" xmlns="" val="36055771"/>
                    </a:ext>
                  </a:extLst>
                </a:gridCol>
              </a:tblGrid>
              <a:tr h="278221">
                <a:tc>
                  <a:txBody>
                    <a:bodyPr/>
                    <a:lstStyle/>
                    <a:p>
                      <a:pPr algn="l" fontAlgn="b"/>
                      <a:r>
                        <a:rPr lang="fr-FR" sz="1200" b="1" i="0" u="none" strike="noStrike" dirty="0">
                          <a:solidFill>
                            <a:srgbClr val="000000"/>
                          </a:solidFill>
                          <a:effectLst/>
                          <a:latin typeface="Arial" panose="020B0604020202020204" pitchFamily="34" charset="0"/>
                        </a:rPr>
                        <a:t>Country</a:t>
                      </a:r>
                    </a:p>
                  </a:txBody>
                  <a:tcPr marL="6023" marR="6023" marT="6023"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200" b="1" i="0" u="none" strike="noStrike" dirty="0">
                          <a:solidFill>
                            <a:srgbClr val="000000"/>
                          </a:solidFill>
                          <a:effectLst/>
                          <a:latin typeface="Arial" panose="020B0604020202020204" pitchFamily="34" charset="0"/>
                        </a:rPr>
                        <a:t>01/04/2020</a:t>
                      </a:r>
                    </a:p>
                  </a:txBody>
                  <a:tcPr marL="6023" marR="6023" marT="602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200" b="1" i="0" u="none" strike="noStrike" dirty="0">
                          <a:solidFill>
                            <a:srgbClr val="000000"/>
                          </a:solidFill>
                          <a:effectLst/>
                          <a:latin typeface="Arial" panose="020B0604020202020204" pitchFamily="34" charset="0"/>
                        </a:rPr>
                        <a:t>02/04/2020</a:t>
                      </a:r>
                    </a:p>
                  </a:txBody>
                  <a:tcPr marL="6023" marR="6023" marT="602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200" b="1" i="0" u="none" strike="noStrike">
                          <a:solidFill>
                            <a:srgbClr val="000000"/>
                          </a:solidFill>
                          <a:effectLst/>
                          <a:latin typeface="Arial" panose="020B0604020202020204" pitchFamily="34" charset="0"/>
                        </a:rPr>
                        <a:t>Cumul 2 days </a:t>
                      </a:r>
                    </a:p>
                  </a:txBody>
                  <a:tcPr marL="6023" marR="6023" marT="602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91715422"/>
                  </a:ext>
                </a:extLst>
              </a:tr>
              <a:tr h="278221">
                <a:tc>
                  <a:txBody>
                    <a:bodyPr/>
                    <a:lstStyle/>
                    <a:p>
                      <a:pPr algn="l" fontAlgn="t"/>
                      <a:r>
                        <a:rPr lang="fr-FR" sz="1200" b="0" i="0" u="none" strike="noStrike">
                          <a:solidFill>
                            <a:srgbClr val="000000"/>
                          </a:solidFill>
                          <a:effectLst/>
                          <a:latin typeface="Arial" panose="020B0604020202020204" pitchFamily="34" charset="0"/>
                        </a:rPr>
                        <a:t>Madagascar</a:t>
                      </a:r>
                    </a:p>
                  </a:txBody>
                  <a:tcPr marL="6023" marR="6023" marT="6023"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200" b="0" i="0" u="none" strike="noStrike">
                          <a:solidFill>
                            <a:srgbClr val="000000"/>
                          </a:solidFill>
                          <a:effectLst/>
                          <a:latin typeface="Arial" panose="020B0604020202020204" pitchFamily="34" charset="0"/>
                        </a:rPr>
                        <a:t>6</a:t>
                      </a:r>
                    </a:p>
                  </a:txBody>
                  <a:tcPr marL="6023" marR="6023" marT="602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6</a:t>
                      </a:r>
                    </a:p>
                  </a:txBody>
                  <a:tcPr marL="6023" marR="6023" marT="602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12</a:t>
                      </a:r>
                    </a:p>
                  </a:txBody>
                  <a:tcPr marL="6023" marR="6023" marT="602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584654837"/>
                  </a:ext>
                </a:extLst>
              </a:tr>
              <a:tr h="278221">
                <a:tc>
                  <a:txBody>
                    <a:bodyPr/>
                    <a:lstStyle/>
                    <a:p>
                      <a:pPr algn="l" fontAlgn="t"/>
                      <a:r>
                        <a:rPr lang="fr-FR" sz="1200" b="0" i="0" u="none" strike="noStrike">
                          <a:solidFill>
                            <a:srgbClr val="000000"/>
                          </a:solidFill>
                          <a:effectLst/>
                          <a:latin typeface="Arial" panose="020B0604020202020204" pitchFamily="34" charset="0"/>
                        </a:rPr>
                        <a:t>Malawi</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0</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3</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3</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1709753794"/>
                  </a:ext>
                </a:extLst>
              </a:tr>
              <a:tr h="278221">
                <a:tc>
                  <a:txBody>
                    <a:bodyPr/>
                    <a:lstStyle/>
                    <a:p>
                      <a:pPr algn="l" fontAlgn="t"/>
                      <a:r>
                        <a:rPr lang="fr-FR" sz="1200" b="0" i="0" u="none" strike="noStrike">
                          <a:solidFill>
                            <a:srgbClr val="000000"/>
                          </a:solidFill>
                          <a:effectLst/>
                          <a:latin typeface="Arial" panose="020B0604020202020204" pitchFamily="34" charset="0"/>
                        </a:rPr>
                        <a:t>Mali</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3</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3</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2192253228"/>
                  </a:ext>
                </a:extLst>
              </a:tr>
              <a:tr h="278221">
                <a:tc>
                  <a:txBody>
                    <a:bodyPr/>
                    <a:lstStyle/>
                    <a:p>
                      <a:pPr algn="l" fontAlgn="t"/>
                      <a:r>
                        <a:rPr lang="fr-FR" sz="1200" b="0" i="0" u="none" strike="noStrike">
                          <a:solidFill>
                            <a:srgbClr val="000000"/>
                          </a:solidFill>
                          <a:effectLst/>
                          <a:latin typeface="Arial" panose="020B0604020202020204" pitchFamily="34" charset="0"/>
                        </a:rPr>
                        <a:t>Mauritius</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11</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15</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26</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2685267681"/>
                  </a:ext>
                </a:extLst>
              </a:tr>
              <a:tr h="278221">
                <a:tc>
                  <a:txBody>
                    <a:bodyPr/>
                    <a:lstStyle/>
                    <a:p>
                      <a:pPr algn="l" fontAlgn="t"/>
                      <a:r>
                        <a:rPr lang="fr-FR" sz="1200" b="0" i="0" u="none" strike="noStrike">
                          <a:solidFill>
                            <a:srgbClr val="000000"/>
                          </a:solidFill>
                          <a:effectLst/>
                          <a:latin typeface="Arial" panose="020B0604020202020204" pitchFamily="34" charset="0"/>
                        </a:rPr>
                        <a:t>Mozambique</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2</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2</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465079638"/>
                  </a:ext>
                </a:extLst>
              </a:tr>
              <a:tr h="278221">
                <a:tc>
                  <a:txBody>
                    <a:bodyPr/>
                    <a:lstStyle/>
                    <a:p>
                      <a:pPr algn="l" fontAlgn="t"/>
                      <a:r>
                        <a:rPr lang="fr-FR" sz="1200" b="0" i="0" u="none" strike="noStrike">
                          <a:solidFill>
                            <a:srgbClr val="000000"/>
                          </a:solidFill>
                          <a:effectLst/>
                          <a:latin typeface="Arial" panose="020B0604020202020204" pitchFamily="34" charset="0"/>
                        </a:rPr>
                        <a:t>Namibia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2</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2396120397"/>
                  </a:ext>
                </a:extLst>
              </a:tr>
              <a:tr h="278221">
                <a:tc>
                  <a:txBody>
                    <a:bodyPr/>
                    <a:lstStyle/>
                    <a:p>
                      <a:pPr algn="l" fontAlgn="t"/>
                      <a:r>
                        <a:rPr lang="fr-FR" sz="1200" b="0" i="0" u="none" strike="noStrike">
                          <a:solidFill>
                            <a:srgbClr val="000000"/>
                          </a:solidFill>
                          <a:effectLst/>
                          <a:latin typeface="Arial" panose="020B0604020202020204" pitchFamily="34" charset="0"/>
                        </a:rPr>
                        <a:t>Niger</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40</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40</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303999773"/>
                  </a:ext>
                </a:extLst>
              </a:tr>
              <a:tr h="278221">
                <a:tc>
                  <a:txBody>
                    <a:bodyPr/>
                    <a:lstStyle/>
                    <a:p>
                      <a:pPr algn="l" fontAlgn="t"/>
                      <a:r>
                        <a:rPr lang="fr-FR" sz="1200" b="0" i="0" u="none" strike="noStrike">
                          <a:solidFill>
                            <a:srgbClr val="000000"/>
                          </a:solidFill>
                          <a:effectLst/>
                          <a:latin typeface="Arial" panose="020B0604020202020204" pitchFamily="34" charset="0"/>
                        </a:rPr>
                        <a:t>Nigeria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35</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35</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3161164640"/>
                  </a:ext>
                </a:extLst>
              </a:tr>
              <a:tr h="278221">
                <a:tc>
                  <a:txBody>
                    <a:bodyPr/>
                    <a:lstStyle/>
                    <a:p>
                      <a:pPr algn="l" fontAlgn="t"/>
                      <a:r>
                        <a:rPr lang="fr-FR" sz="1200" b="0" i="0" u="none" strike="noStrike">
                          <a:solidFill>
                            <a:srgbClr val="000000"/>
                          </a:solidFill>
                          <a:effectLst/>
                          <a:latin typeface="Arial" panose="020B0604020202020204" pitchFamily="34" charset="0"/>
                        </a:rPr>
                        <a:t>Rwanda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7</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2</a:t>
                      </a:r>
                    </a:p>
                  </a:txBody>
                  <a:tcPr marL="6023" marR="6023" marT="6023"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9</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2002312979"/>
                  </a:ext>
                </a:extLst>
              </a:tr>
              <a:tr h="278221">
                <a:tc>
                  <a:txBody>
                    <a:bodyPr/>
                    <a:lstStyle/>
                    <a:p>
                      <a:pPr algn="l" fontAlgn="t"/>
                      <a:r>
                        <a:rPr lang="fr-FR" sz="1200" b="0" i="0" u="none" strike="noStrike">
                          <a:solidFill>
                            <a:srgbClr val="000000"/>
                          </a:solidFill>
                          <a:effectLst/>
                          <a:latin typeface="Arial" panose="020B0604020202020204" pitchFamily="34" charset="0"/>
                        </a:rPr>
                        <a:t>Senegal</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15</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5</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20</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2395908136"/>
                  </a:ext>
                </a:extLst>
              </a:tr>
              <a:tr h="278221">
                <a:tc>
                  <a:txBody>
                    <a:bodyPr/>
                    <a:lstStyle/>
                    <a:p>
                      <a:pPr algn="l" fontAlgn="t"/>
                      <a:r>
                        <a:rPr lang="fr-FR" sz="1200" b="0" i="0" u="none" strike="noStrike">
                          <a:solidFill>
                            <a:srgbClr val="000000"/>
                          </a:solidFill>
                          <a:effectLst/>
                          <a:latin typeface="Arial" panose="020B0604020202020204" pitchFamily="34" charset="0"/>
                        </a:rPr>
                        <a:t>Sierra Leone</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1</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933103329"/>
                  </a:ext>
                </a:extLst>
              </a:tr>
              <a:tr h="278221">
                <a:tc>
                  <a:txBody>
                    <a:bodyPr/>
                    <a:lstStyle/>
                    <a:p>
                      <a:pPr algn="l" fontAlgn="t"/>
                      <a:r>
                        <a:rPr lang="fr-FR" sz="1200" b="0" i="0" u="none" strike="noStrike">
                          <a:solidFill>
                            <a:srgbClr val="000000"/>
                          </a:solidFill>
                          <a:effectLst/>
                          <a:latin typeface="Arial" panose="020B0604020202020204" pitchFamily="34" charset="0"/>
                        </a:rPr>
                        <a:t>South Africa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27</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82</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109</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xmlns="" val="4263612193"/>
                  </a:ext>
                </a:extLst>
              </a:tr>
              <a:tr h="278221">
                <a:tc>
                  <a:txBody>
                    <a:bodyPr/>
                    <a:lstStyle/>
                    <a:p>
                      <a:pPr algn="l" fontAlgn="t"/>
                      <a:r>
                        <a:rPr lang="fr-FR" sz="1200" b="0" i="0" u="none" strike="noStrike">
                          <a:solidFill>
                            <a:srgbClr val="000000"/>
                          </a:solidFill>
                          <a:effectLst/>
                          <a:latin typeface="Arial" panose="020B0604020202020204" pitchFamily="34" charset="0"/>
                        </a:rPr>
                        <a:t>Tanzania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1</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4201090248"/>
                  </a:ext>
                </a:extLst>
              </a:tr>
              <a:tr h="278221">
                <a:tc>
                  <a:txBody>
                    <a:bodyPr/>
                    <a:lstStyle/>
                    <a:p>
                      <a:pPr algn="l" fontAlgn="t"/>
                      <a:r>
                        <a:rPr lang="fr-FR" sz="1200" b="0" i="0" u="none" strike="noStrike">
                          <a:solidFill>
                            <a:srgbClr val="000000"/>
                          </a:solidFill>
                          <a:effectLst/>
                          <a:latin typeface="Arial" panose="020B0604020202020204" pitchFamily="34" charset="0"/>
                        </a:rPr>
                        <a:t>Togo</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2</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3</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5</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2779673268"/>
                  </a:ext>
                </a:extLst>
              </a:tr>
              <a:tr h="278221">
                <a:tc>
                  <a:txBody>
                    <a:bodyPr/>
                    <a:lstStyle/>
                    <a:p>
                      <a:pPr algn="l" fontAlgn="t"/>
                      <a:r>
                        <a:rPr lang="fr-FR" sz="1200" b="0" i="0" u="none" strike="noStrike">
                          <a:solidFill>
                            <a:srgbClr val="000000"/>
                          </a:solidFill>
                          <a:effectLst/>
                          <a:latin typeface="Arial" panose="020B0604020202020204" pitchFamily="34" charset="0"/>
                        </a:rPr>
                        <a:t>Zambia</a:t>
                      </a:r>
                    </a:p>
                  </a:txBody>
                  <a:tcPr marL="6023" marR="6023" marT="6023"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0</a:t>
                      </a:r>
                    </a:p>
                  </a:txBody>
                  <a:tcPr marL="6023" marR="6023" marT="6023" marB="0" anchor="ctr">
                    <a:lnL>
                      <a:noFill/>
                    </a:lnL>
                    <a:lnR>
                      <a:noFill/>
                    </a:lnR>
                    <a:lnT>
                      <a:noFill/>
                    </a:lnT>
                    <a:lnB>
                      <a:noFill/>
                    </a:lnB>
                  </a:tcPr>
                </a:tc>
                <a:tc>
                  <a:txBody>
                    <a:bodyPr/>
                    <a:lstStyle/>
                    <a:p>
                      <a:pPr algn="ctr" fontAlgn="ctr"/>
                      <a:r>
                        <a:rPr lang="fr-FR" sz="1200" b="0" i="0" u="none" strike="noStrike">
                          <a:solidFill>
                            <a:srgbClr val="000000"/>
                          </a:solidFill>
                          <a:effectLst/>
                          <a:latin typeface="Arial" panose="020B0604020202020204" pitchFamily="34" charset="0"/>
                        </a:rPr>
                        <a:t>3</a:t>
                      </a:r>
                    </a:p>
                  </a:txBody>
                  <a:tcPr marL="6023" marR="6023" marT="6023" marB="0" anchor="ctr">
                    <a:lnL>
                      <a:noFill/>
                    </a:lnL>
                    <a:lnR>
                      <a:noFill/>
                    </a:lnR>
                    <a:lnT>
                      <a:noFill/>
                    </a:lnT>
                    <a:lnB>
                      <a:noFill/>
                    </a:lnB>
                  </a:tcPr>
                </a:tc>
                <a:tc>
                  <a:txBody>
                    <a:bodyPr/>
                    <a:lstStyle/>
                    <a:p>
                      <a:pPr algn="ctr" fontAlgn="ctr"/>
                      <a:r>
                        <a:rPr lang="fr-FR" sz="1200" b="0" i="0" u="none" strike="noStrike" dirty="0">
                          <a:solidFill>
                            <a:srgbClr val="000000"/>
                          </a:solidFill>
                          <a:effectLst/>
                          <a:latin typeface="Arial" panose="020B0604020202020204" pitchFamily="34" charset="0"/>
                        </a:rPr>
                        <a:t>3</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843735988"/>
                  </a:ext>
                </a:extLst>
              </a:tr>
              <a:tr h="278221">
                <a:tc>
                  <a:txBody>
                    <a:bodyPr/>
                    <a:lstStyle/>
                    <a:p>
                      <a:pPr algn="l" fontAlgn="t"/>
                      <a:r>
                        <a:rPr lang="fr-FR" sz="1200" b="0" i="0" u="none" strike="noStrike">
                          <a:solidFill>
                            <a:srgbClr val="000000"/>
                          </a:solidFill>
                          <a:effectLst/>
                          <a:latin typeface="Arial" panose="020B0604020202020204" pitchFamily="34" charset="0"/>
                        </a:rPr>
                        <a:t>Total</a:t>
                      </a:r>
                    </a:p>
                  </a:txBody>
                  <a:tcPr marL="6023" marR="6023" marT="6023" marB="0">
                    <a:lnL w="12700" cap="flat" cmpd="sng" algn="ctr">
                      <a:solidFill>
                        <a:srgbClr val="000000"/>
                      </a:solidFill>
                      <a:prstDash val="solid"/>
                      <a:round/>
                      <a:headEnd type="none" w="med" len="med"/>
                      <a:tailEnd type="none" w="med" len="med"/>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367</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489</a:t>
                      </a:r>
                    </a:p>
                  </a:txBody>
                  <a:tcPr marL="6023" marR="6023" marT="6023" marB="0" anchor="ctr">
                    <a:lnL>
                      <a:noFill/>
                    </a:lnL>
                    <a:lnR>
                      <a:noFill/>
                    </a:lnR>
                    <a:lnT>
                      <a:noFill/>
                    </a:lnT>
                    <a:lnB>
                      <a:noFill/>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856</a:t>
                      </a:r>
                    </a:p>
                  </a:txBody>
                  <a:tcPr marL="6023" marR="6023" marT="6023" marB="0" anchor="ctr">
                    <a:lnL>
                      <a:noFill/>
                    </a:lnL>
                    <a:lnR w="12700" cap="flat" cmpd="sng" algn="ctr">
                      <a:solidFill>
                        <a:srgbClr val="000000"/>
                      </a:solidFill>
                      <a:prstDash val="solid"/>
                      <a:round/>
                      <a:headEnd type="none" w="med" len="med"/>
                      <a:tailEnd type="none" w="med" len="med"/>
                    </a:lnR>
                    <a:lnT>
                      <a:noFill/>
                    </a:lnT>
                    <a:lnB>
                      <a:noFill/>
                    </a:lnB>
                    <a:solidFill>
                      <a:srgbClr val="F9F9F9"/>
                    </a:solidFill>
                  </a:tcPr>
                </a:tc>
                <a:extLst>
                  <a:ext uri="{0D108BD9-81ED-4DB2-BD59-A6C34878D82A}">
                    <a16:rowId xmlns:a16="http://schemas.microsoft.com/office/drawing/2014/main" xmlns="" val="3816972634"/>
                  </a:ext>
                </a:extLst>
              </a:tr>
              <a:tr h="278221">
                <a:tc>
                  <a:txBody>
                    <a:bodyPr/>
                    <a:lstStyle/>
                    <a:p>
                      <a:pPr algn="l" fontAlgn="t"/>
                      <a:r>
                        <a:rPr lang="fr-FR" sz="1200" b="1" i="0" u="none" strike="noStrike">
                          <a:solidFill>
                            <a:srgbClr val="000000"/>
                          </a:solidFill>
                          <a:effectLst/>
                          <a:latin typeface="Arial" panose="020B0604020202020204" pitchFamily="34" charset="0"/>
                        </a:rPr>
                        <a:t>Nb countries </a:t>
                      </a:r>
                    </a:p>
                  </a:txBody>
                  <a:tcPr marL="6023" marR="6023" marT="6023"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fr-FR" sz="1200" b="0" i="0" u="none" strike="noStrike">
                          <a:solidFill>
                            <a:srgbClr val="000000"/>
                          </a:solidFill>
                          <a:effectLst/>
                          <a:latin typeface="Arial" panose="020B0604020202020204" pitchFamily="34" charset="0"/>
                        </a:rPr>
                        <a:t>25</a:t>
                      </a:r>
                    </a:p>
                  </a:txBody>
                  <a:tcPr marL="6023" marR="6023" marT="6023" marB="0" anchor="ctr">
                    <a:lnL>
                      <a:noFill/>
                    </a:lnL>
                    <a:lnR>
                      <a:noFill/>
                    </a:lnR>
                    <a:lnT>
                      <a:noFill/>
                    </a:lnT>
                    <a:lnB w="12700" cap="flat" cmpd="sng" algn="ctr">
                      <a:solidFill>
                        <a:srgbClr val="000000"/>
                      </a:solidFill>
                      <a:prstDash val="solid"/>
                      <a:round/>
                      <a:headEnd type="none" w="med" len="med"/>
                      <a:tailEnd type="none" w="med" len="med"/>
                    </a:lnB>
                    <a:solidFill>
                      <a:srgbClr val="F9F9F9"/>
                    </a:solidFill>
                  </a:tcPr>
                </a:tc>
                <a:tc>
                  <a:txBody>
                    <a:bodyPr/>
                    <a:lstStyle/>
                    <a:p>
                      <a:pPr algn="ctr" fontAlgn="ctr"/>
                      <a:r>
                        <a:rPr lang="fr-FR" sz="1200" b="0" i="0" u="none" strike="noStrike">
                          <a:solidFill>
                            <a:srgbClr val="000000"/>
                          </a:solidFill>
                          <a:effectLst/>
                          <a:latin typeface="Arial" panose="020B0604020202020204" pitchFamily="34" charset="0"/>
                        </a:rPr>
                        <a:t>16</a:t>
                      </a:r>
                    </a:p>
                  </a:txBody>
                  <a:tcPr marL="6023" marR="6023" marT="6023" marB="0" anchor="ctr">
                    <a:lnL>
                      <a:noFill/>
                    </a:lnL>
                    <a:lnR>
                      <a:noFill/>
                    </a:lnR>
                    <a:lnT>
                      <a:noFill/>
                    </a:lnT>
                    <a:lnB w="12700" cap="flat" cmpd="sng" algn="ctr">
                      <a:solidFill>
                        <a:srgbClr val="000000"/>
                      </a:solidFill>
                      <a:prstDash val="solid"/>
                      <a:round/>
                      <a:headEnd type="none" w="med" len="med"/>
                      <a:tailEnd type="none" w="med" len="med"/>
                    </a:lnB>
                    <a:solidFill>
                      <a:srgbClr val="F9F9F9"/>
                    </a:solidFill>
                  </a:tcPr>
                </a:tc>
                <a:tc>
                  <a:txBody>
                    <a:bodyPr/>
                    <a:lstStyle/>
                    <a:p>
                      <a:pPr algn="ctr" fontAlgn="ctr"/>
                      <a:r>
                        <a:rPr lang="fr-FR" sz="1200" b="0" i="0" u="none" strike="noStrike" dirty="0">
                          <a:solidFill>
                            <a:srgbClr val="000000"/>
                          </a:solidFill>
                          <a:effectLst/>
                          <a:latin typeface="Arial" panose="020B0604020202020204" pitchFamily="34" charset="0"/>
                        </a:rPr>
                        <a:t>30</a:t>
                      </a:r>
                    </a:p>
                  </a:txBody>
                  <a:tcPr marL="6023" marR="6023" marT="602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xmlns="" val="1287636164"/>
                  </a:ext>
                </a:extLst>
              </a:tr>
            </a:tbl>
          </a:graphicData>
        </a:graphic>
      </p:graphicFrame>
    </p:spTree>
    <p:extLst>
      <p:ext uri="{BB962C8B-B14F-4D97-AF65-F5344CB8AC3E}">
        <p14:creationId xmlns:p14="http://schemas.microsoft.com/office/powerpoint/2010/main" val="31780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3200" dirty="0"/>
              <a:t>Overview (01/04/2020, African region) </a:t>
            </a:r>
            <a:endParaRPr lang="en-US" sz="3200" kern="0" dirty="0">
              <a:solidFill>
                <a:schemeClr val="bg1">
                  <a:lumMod val="95000"/>
                </a:schemeClr>
              </a:solidFill>
            </a:endParaRP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2" y="1239390"/>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ZoneTexte 12">
            <a:extLst>
              <a:ext uri="{FF2B5EF4-FFF2-40B4-BE49-F238E27FC236}">
                <a16:creationId xmlns:a16="http://schemas.microsoft.com/office/drawing/2014/main" xmlns="" id="{F03F8D66-32CB-4CFD-A137-8144DF2BE623}"/>
              </a:ext>
            </a:extLst>
          </p:cNvPr>
          <p:cNvSpPr txBox="1"/>
          <p:nvPr/>
        </p:nvSpPr>
        <p:spPr>
          <a:xfrm>
            <a:off x="187569" y="1239390"/>
            <a:ext cx="4047079" cy="707886"/>
          </a:xfrm>
          <a:prstGeom prst="rect">
            <a:avLst/>
          </a:prstGeom>
          <a:noFill/>
        </p:spPr>
        <p:txBody>
          <a:bodyPr wrap="square" rtlCol="0">
            <a:spAutoFit/>
          </a:bodyPr>
          <a:lstStyle/>
          <a:p>
            <a:r>
              <a:rPr lang="en-US" sz="2000" b="1" dirty="0"/>
              <a:t>Cumulative cases – countries with 50+ confirmed cases</a:t>
            </a:r>
          </a:p>
        </p:txBody>
      </p:sp>
      <p:sp>
        <p:nvSpPr>
          <p:cNvPr id="14" name="ZoneTexte 13">
            <a:extLst>
              <a:ext uri="{FF2B5EF4-FFF2-40B4-BE49-F238E27FC236}">
                <a16:creationId xmlns:a16="http://schemas.microsoft.com/office/drawing/2014/main" xmlns="" id="{0829FCB9-531E-42DB-910D-232F8701A44E}"/>
              </a:ext>
            </a:extLst>
          </p:cNvPr>
          <p:cNvSpPr txBox="1"/>
          <p:nvPr/>
        </p:nvSpPr>
        <p:spPr>
          <a:xfrm>
            <a:off x="7237918" y="1239390"/>
            <a:ext cx="4766513" cy="707886"/>
          </a:xfrm>
          <a:prstGeom prst="rect">
            <a:avLst/>
          </a:prstGeom>
          <a:noFill/>
        </p:spPr>
        <p:txBody>
          <a:bodyPr wrap="square" rtlCol="0">
            <a:spAutoFit/>
          </a:bodyPr>
          <a:lstStyle/>
          <a:p>
            <a:r>
              <a:rPr lang="en-US" sz="2000" b="1" dirty="0"/>
              <a:t>Cumulative cases – countries with less than 50 confirmed cases</a:t>
            </a:r>
          </a:p>
        </p:txBody>
      </p:sp>
      <p:pic>
        <p:nvPicPr>
          <p:cNvPr id="4" name="Image 3">
            <a:extLst>
              <a:ext uri="{FF2B5EF4-FFF2-40B4-BE49-F238E27FC236}">
                <a16:creationId xmlns:a16="http://schemas.microsoft.com/office/drawing/2014/main" xmlns="" id="{EC303B30-7B9A-4C5A-AB7A-2B139E570725}"/>
              </a:ext>
            </a:extLst>
          </p:cNvPr>
          <p:cNvPicPr>
            <a:picLocks noChangeAspect="1"/>
          </p:cNvPicPr>
          <p:nvPr/>
        </p:nvPicPr>
        <p:blipFill>
          <a:blip r:embed="rId4"/>
          <a:stretch>
            <a:fillRect/>
          </a:stretch>
        </p:blipFill>
        <p:spPr>
          <a:xfrm>
            <a:off x="6508470" y="1882064"/>
            <a:ext cx="5683530" cy="4975936"/>
          </a:xfrm>
          <a:prstGeom prst="rect">
            <a:avLst/>
          </a:prstGeom>
        </p:spPr>
      </p:pic>
      <p:pic>
        <p:nvPicPr>
          <p:cNvPr id="6" name="Image 5">
            <a:extLst>
              <a:ext uri="{FF2B5EF4-FFF2-40B4-BE49-F238E27FC236}">
                <a16:creationId xmlns:a16="http://schemas.microsoft.com/office/drawing/2014/main" xmlns="" id="{A78002BD-D29F-4718-8F60-604EF76ACAE0}"/>
              </a:ext>
            </a:extLst>
          </p:cNvPr>
          <p:cNvPicPr>
            <a:picLocks noChangeAspect="1"/>
          </p:cNvPicPr>
          <p:nvPr/>
        </p:nvPicPr>
        <p:blipFill>
          <a:blip r:embed="rId5"/>
          <a:stretch>
            <a:fillRect/>
          </a:stretch>
        </p:blipFill>
        <p:spPr>
          <a:xfrm>
            <a:off x="0" y="1882064"/>
            <a:ext cx="6320903" cy="4975937"/>
          </a:xfrm>
          <a:prstGeom prst="rect">
            <a:avLst/>
          </a:prstGeom>
        </p:spPr>
      </p:pic>
    </p:spTree>
    <p:extLst>
      <p:ext uri="{BB962C8B-B14F-4D97-AF65-F5344CB8AC3E}">
        <p14:creationId xmlns:p14="http://schemas.microsoft.com/office/powerpoint/2010/main" val="3459387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llipse 16">
            <a:extLst>
              <a:ext uri="{FF2B5EF4-FFF2-40B4-BE49-F238E27FC236}">
                <a16:creationId xmlns:a16="http://schemas.microsoft.com/office/drawing/2014/main" xmlns="" id="{ECEB5861-90D2-4CAA-8BF2-029C5F1BA0DB}"/>
              </a:ext>
            </a:extLst>
          </p:cNvPr>
          <p:cNvSpPr/>
          <p:nvPr/>
        </p:nvSpPr>
        <p:spPr>
          <a:xfrm>
            <a:off x="187570" y="3207646"/>
            <a:ext cx="2688492" cy="9359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Ellipse 14">
            <a:extLst>
              <a:ext uri="{FF2B5EF4-FFF2-40B4-BE49-F238E27FC236}">
                <a16:creationId xmlns:a16="http://schemas.microsoft.com/office/drawing/2014/main" xmlns="" id="{096379C5-AA6B-4743-A422-0640534760C8}"/>
              </a:ext>
            </a:extLst>
          </p:cNvPr>
          <p:cNvSpPr/>
          <p:nvPr/>
        </p:nvSpPr>
        <p:spPr>
          <a:xfrm>
            <a:off x="187570" y="3225231"/>
            <a:ext cx="2688492" cy="7137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3200" dirty="0"/>
              <a:t>23/43 countries have reported at least one death</a:t>
            </a:r>
            <a:endParaRPr lang="en-US" sz="3200" kern="0" dirty="0">
              <a:solidFill>
                <a:schemeClr val="bg1">
                  <a:lumMod val="95000"/>
                </a:schemeClr>
              </a:solidFill>
            </a:endParaRP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2" y="1239390"/>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xmlns="" id="{6E4B5BA4-518B-4A06-BA5C-8B7A23EC7730}"/>
              </a:ext>
            </a:extLst>
          </p:cNvPr>
          <p:cNvPicPr>
            <a:picLocks noChangeAspect="1"/>
          </p:cNvPicPr>
          <p:nvPr/>
        </p:nvPicPr>
        <p:blipFill>
          <a:blip r:embed="rId4"/>
          <a:stretch>
            <a:fillRect/>
          </a:stretch>
        </p:blipFill>
        <p:spPr>
          <a:xfrm>
            <a:off x="0" y="1323552"/>
            <a:ext cx="12192000" cy="5534448"/>
          </a:xfrm>
          <a:prstGeom prst="rect">
            <a:avLst/>
          </a:prstGeom>
        </p:spPr>
      </p:pic>
    </p:spTree>
    <p:extLst>
      <p:ext uri="{BB962C8B-B14F-4D97-AF65-F5344CB8AC3E}">
        <p14:creationId xmlns:p14="http://schemas.microsoft.com/office/powerpoint/2010/main" val="15054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xmlns="" id="{190D72FA-2777-47A3-9363-5C8B3A2571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40" b="21501"/>
          <a:stretch/>
        </p:blipFill>
        <p:spPr bwMode="auto">
          <a:xfrm>
            <a:off x="0" y="1196064"/>
            <a:ext cx="12192000" cy="5075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49568" y="174161"/>
            <a:ext cx="11892864" cy="970609"/>
          </a:xfrm>
        </p:spPr>
        <p:txBody>
          <a:bodyPr/>
          <a:lstStyle/>
          <a:p>
            <a:pPr algn="ctr"/>
            <a:r>
              <a:rPr lang="en-US" dirty="0"/>
              <a:t>Geographical distribution of confirmed cases and deaths </a:t>
            </a:r>
          </a:p>
        </p:txBody>
      </p:sp>
      <p:pic>
        <p:nvPicPr>
          <p:cNvPr id="23" name="Image 22">
            <a:extLst>
              <a:ext uri="{FF2B5EF4-FFF2-40B4-BE49-F238E27FC236}">
                <a16:creationId xmlns:a16="http://schemas.microsoft.com/office/drawing/2014/main" xmlns="" id="{D0A3399B-2C40-4045-B4FE-AF291F9202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1" y="1231575"/>
            <a:ext cx="4572000" cy="5661098"/>
          </a:xfrm>
          <a:prstGeom prst="rect">
            <a:avLst/>
          </a:prstGeom>
        </p:spPr>
      </p:pic>
      <p:pic>
        <p:nvPicPr>
          <p:cNvPr id="25" name="Image 24">
            <a:extLst>
              <a:ext uri="{FF2B5EF4-FFF2-40B4-BE49-F238E27FC236}">
                <a16:creationId xmlns:a16="http://schemas.microsoft.com/office/drawing/2014/main" xmlns="" id="{58E4D16B-7274-4256-953D-4316E22E04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1196900"/>
            <a:ext cx="4572001" cy="5661099"/>
          </a:xfrm>
          <a:prstGeom prst="rect">
            <a:avLst/>
          </a:prstGeom>
        </p:spPr>
      </p:pic>
    </p:spTree>
    <p:extLst>
      <p:ext uri="{BB962C8B-B14F-4D97-AF65-F5344CB8AC3E}">
        <p14:creationId xmlns:p14="http://schemas.microsoft.com/office/powerpoint/2010/main" val="129522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440" b="21501"/>
          <a:stretch/>
        </p:blipFill>
        <p:spPr bwMode="auto">
          <a:xfrm>
            <a:off x="-2" y="896777"/>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Image 16">
            <a:extLst>
              <a:ext uri="{FF2B5EF4-FFF2-40B4-BE49-F238E27FC236}">
                <a16:creationId xmlns:a16="http://schemas.microsoft.com/office/drawing/2014/main" xmlns="" id="{E42410FE-AD7F-4208-94CB-529BBF67B83E}"/>
              </a:ext>
            </a:extLst>
          </p:cNvPr>
          <p:cNvPicPr>
            <a:picLocks noChangeAspect="1"/>
          </p:cNvPicPr>
          <p:nvPr/>
        </p:nvPicPr>
        <p:blipFill>
          <a:blip r:embed="rId3"/>
          <a:stretch>
            <a:fillRect/>
          </a:stretch>
        </p:blipFill>
        <p:spPr>
          <a:xfrm>
            <a:off x="0" y="896777"/>
            <a:ext cx="6958643" cy="5933125"/>
          </a:xfrm>
          <a:prstGeom prst="rect">
            <a:avLst/>
          </a:prstGeom>
        </p:spPr>
      </p:pic>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Distribution of cases over time for Top6 countries </a:t>
            </a:r>
          </a:p>
        </p:txBody>
      </p:sp>
      <p:sp>
        <p:nvSpPr>
          <p:cNvPr id="4" name="ZoneTexte 3">
            <a:extLst>
              <a:ext uri="{FF2B5EF4-FFF2-40B4-BE49-F238E27FC236}">
                <a16:creationId xmlns:a16="http://schemas.microsoft.com/office/drawing/2014/main" xmlns="" id="{B65E67A5-60AC-4094-A951-1587C7B68063}"/>
              </a:ext>
            </a:extLst>
          </p:cNvPr>
          <p:cNvSpPr txBox="1"/>
          <p:nvPr/>
        </p:nvSpPr>
        <p:spPr>
          <a:xfrm>
            <a:off x="1406769" y="1534487"/>
            <a:ext cx="1187938" cy="369332"/>
          </a:xfrm>
          <a:prstGeom prst="rect">
            <a:avLst/>
          </a:prstGeom>
          <a:noFill/>
        </p:spPr>
        <p:txBody>
          <a:bodyPr wrap="square" rtlCol="0">
            <a:spAutoFit/>
          </a:bodyPr>
          <a:lstStyle/>
          <a:p>
            <a:r>
              <a:rPr lang="en-US" b="1" dirty="0"/>
              <a:t>CFR=8.4%</a:t>
            </a:r>
          </a:p>
        </p:txBody>
      </p:sp>
      <p:sp>
        <p:nvSpPr>
          <p:cNvPr id="8" name="ZoneTexte 7">
            <a:extLst>
              <a:ext uri="{FF2B5EF4-FFF2-40B4-BE49-F238E27FC236}">
                <a16:creationId xmlns:a16="http://schemas.microsoft.com/office/drawing/2014/main" xmlns="" id="{A73EFB9D-3AA3-4056-8757-9164E6325BC8}"/>
              </a:ext>
            </a:extLst>
          </p:cNvPr>
          <p:cNvSpPr txBox="1"/>
          <p:nvPr/>
        </p:nvSpPr>
        <p:spPr>
          <a:xfrm>
            <a:off x="4040553" y="1461393"/>
            <a:ext cx="1187938" cy="369332"/>
          </a:xfrm>
          <a:prstGeom prst="rect">
            <a:avLst/>
          </a:prstGeom>
          <a:noFill/>
        </p:spPr>
        <p:txBody>
          <a:bodyPr wrap="square" rtlCol="0">
            <a:spAutoFit/>
          </a:bodyPr>
          <a:lstStyle/>
          <a:p>
            <a:r>
              <a:rPr lang="en-US" b="1" dirty="0"/>
              <a:t>CFR=5.4%</a:t>
            </a:r>
          </a:p>
        </p:txBody>
      </p:sp>
      <p:sp>
        <p:nvSpPr>
          <p:cNvPr id="9" name="ZoneTexte 8">
            <a:extLst>
              <a:ext uri="{FF2B5EF4-FFF2-40B4-BE49-F238E27FC236}">
                <a16:creationId xmlns:a16="http://schemas.microsoft.com/office/drawing/2014/main" xmlns="" id="{61336EF4-6CD4-49F6-9821-CCF2C67AC147}"/>
              </a:ext>
            </a:extLst>
          </p:cNvPr>
          <p:cNvSpPr txBox="1"/>
          <p:nvPr/>
        </p:nvSpPr>
        <p:spPr>
          <a:xfrm>
            <a:off x="4040553" y="3151236"/>
            <a:ext cx="1187938" cy="369332"/>
          </a:xfrm>
          <a:prstGeom prst="rect">
            <a:avLst/>
          </a:prstGeom>
          <a:noFill/>
        </p:spPr>
        <p:txBody>
          <a:bodyPr wrap="square" rtlCol="0">
            <a:spAutoFit/>
          </a:bodyPr>
          <a:lstStyle/>
          <a:p>
            <a:r>
              <a:rPr lang="en-US" b="1" dirty="0"/>
              <a:t>CFR=2.5%</a:t>
            </a:r>
          </a:p>
        </p:txBody>
      </p:sp>
      <p:sp>
        <p:nvSpPr>
          <p:cNvPr id="10" name="ZoneTexte 9">
            <a:extLst>
              <a:ext uri="{FF2B5EF4-FFF2-40B4-BE49-F238E27FC236}">
                <a16:creationId xmlns:a16="http://schemas.microsoft.com/office/drawing/2014/main" xmlns="" id="{7E08C87F-411D-4C27-BE19-C4A429A6C0A2}"/>
              </a:ext>
            </a:extLst>
          </p:cNvPr>
          <p:cNvSpPr txBox="1"/>
          <p:nvPr/>
        </p:nvSpPr>
        <p:spPr>
          <a:xfrm>
            <a:off x="1406769" y="3244334"/>
            <a:ext cx="1187938" cy="369332"/>
          </a:xfrm>
          <a:prstGeom prst="rect">
            <a:avLst/>
          </a:prstGeom>
          <a:noFill/>
        </p:spPr>
        <p:txBody>
          <a:bodyPr wrap="square" rtlCol="0">
            <a:spAutoFit/>
          </a:bodyPr>
          <a:lstStyle/>
          <a:p>
            <a:r>
              <a:rPr lang="en-US" b="1" dirty="0"/>
              <a:t>CFR=2.8%</a:t>
            </a:r>
          </a:p>
        </p:txBody>
      </p:sp>
      <p:sp>
        <p:nvSpPr>
          <p:cNvPr id="12" name="ZoneTexte 11">
            <a:extLst>
              <a:ext uri="{FF2B5EF4-FFF2-40B4-BE49-F238E27FC236}">
                <a16:creationId xmlns:a16="http://schemas.microsoft.com/office/drawing/2014/main" xmlns="" id="{46CDD5F1-BCE6-4A39-AF30-E538B6AFA336}"/>
              </a:ext>
            </a:extLst>
          </p:cNvPr>
          <p:cNvSpPr txBox="1"/>
          <p:nvPr/>
        </p:nvSpPr>
        <p:spPr>
          <a:xfrm>
            <a:off x="1258266" y="4792621"/>
            <a:ext cx="1187938" cy="369332"/>
          </a:xfrm>
          <a:prstGeom prst="rect">
            <a:avLst/>
          </a:prstGeom>
          <a:noFill/>
        </p:spPr>
        <p:txBody>
          <a:bodyPr wrap="square" rtlCol="0">
            <a:spAutoFit/>
          </a:bodyPr>
          <a:lstStyle/>
          <a:p>
            <a:r>
              <a:rPr lang="en-US" b="1" dirty="0"/>
              <a:t>CFR=0.5%</a:t>
            </a:r>
          </a:p>
        </p:txBody>
      </p:sp>
      <p:sp>
        <p:nvSpPr>
          <p:cNvPr id="13" name="ZoneTexte 12">
            <a:extLst>
              <a:ext uri="{FF2B5EF4-FFF2-40B4-BE49-F238E27FC236}">
                <a16:creationId xmlns:a16="http://schemas.microsoft.com/office/drawing/2014/main" xmlns="" id="{8A0F54D3-373C-4638-9F31-F936B0214FDC}"/>
              </a:ext>
            </a:extLst>
          </p:cNvPr>
          <p:cNvSpPr txBox="1"/>
          <p:nvPr/>
        </p:nvSpPr>
        <p:spPr>
          <a:xfrm>
            <a:off x="3915502" y="4770910"/>
            <a:ext cx="1187938" cy="369332"/>
          </a:xfrm>
          <a:prstGeom prst="rect">
            <a:avLst/>
          </a:prstGeom>
          <a:noFill/>
        </p:spPr>
        <p:txBody>
          <a:bodyPr wrap="square" rtlCol="0">
            <a:spAutoFit/>
          </a:bodyPr>
          <a:lstStyle/>
          <a:p>
            <a:r>
              <a:rPr lang="en-US" b="1" dirty="0"/>
              <a:t>CFR=0.3%</a:t>
            </a:r>
          </a:p>
        </p:txBody>
      </p:sp>
      <p:pic>
        <p:nvPicPr>
          <p:cNvPr id="16" name="Image 15">
            <a:extLst>
              <a:ext uri="{FF2B5EF4-FFF2-40B4-BE49-F238E27FC236}">
                <a16:creationId xmlns:a16="http://schemas.microsoft.com/office/drawing/2014/main" xmlns="" id="{B9CCA275-0DB0-434D-8565-04D1CE696FF5}"/>
              </a:ext>
            </a:extLst>
          </p:cNvPr>
          <p:cNvPicPr>
            <a:picLocks noChangeAspect="1"/>
          </p:cNvPicPr>
          <p:nvPr/>
        </p:nvPicPr>
        <p:blipFill>
          <a:blip r:embed="rId4"/>
          <a:stretch>
            <a:fillRect/>
          </a:stretch>
        </p:blipFill>
        <p:spPr>
          <a:xfrm>
            <a:off x="7088562" y="1058247"/>
            <a:ext cx="4973517" cy="4372174"/>
          </a:xfrm>
          <a:prstGeom prst="rect">
            <a:avLst/>
          </a:prstGeom>
        </p:spPr>
      </p:pic>
    </p:spTree>
    <p:extLst>
      <p:ext uri="{BB962C8B-B14F-4D97-AF65-F5344CB8AC3E}">
        <p14:creationId xmlns:p14="http://schemas.microsoft.com/office/powerpoint/2010/main" val="49345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FBBA5-27BF-46E7-8311-7FCFC7C18B20}"/>
              </a:ext>
            </a:extLst>
          </p:cNvPr>
          <p:cNvSpPr>
            <a:spLocks noGrp="1"/>
          </p:cNvSpPr>
          <p:nvPr>
            <p:ph type="title"/>
          </p:nvPr>
        </p:nvSpPr>
        <p:spPr>
          <a:xfrm>
            <a:off x="-1" y="289023"/>
            <a:ext cx="12191999" cy="764566"/>
          </a:xfrm>
        </p:spPr>
        <p:txBody>
          <a:bodyPr>
            <a:noAutofit/>
          </a:bodyPr>
          <a:lstStyle/>
          <a:p>
            <a:pPr algn="ctr"/>
            <a:r>
              <a:rPr lang="en-US" sz="2800" dirty="0"/>
              <a:t>Distribution of number of countries reporting cases per day</a:t>
            </a:r>
          </a:p>
        </p:txBody>
      </p:sp>
      <p:pic>
        <p:nvPicPr>
          <p:cNvPr id="11" name="Content Placeholder 10">
            <a:extLst>
              <a:ext uri="{FF2B5EF4-FFF2-40B4-BE49-F238E27FC236}">
                <a16:creationId xmlns:a16="http://schemas.microsoft.com/office/drawing/2014/main" xmlns="" id="{C7A2C346-2A1D-4598-A8BE-B71B9BA71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516" y="3570597"/>
            <a:ext cx="2614968" cy="585168"/>
          </a:xfrm>
        </p:spPr>
      </p:pic>
      <p:pic>
        <p:nvPicPr>
          <p:cNvPr id="5" name="Picture 2">
            <a:extLst>
              <a:ext uri="{FF2B5EF4-FFF2-40B4-BE49-F238E27FC236}">
                <a16:creationId xmlns:a16="http://schemas.microsoft.com/office/drawing/2014/main" xmlns="" id="{B6A853B2-180E-4EB4-8AFA-F2C67B36C1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440" b="21501"/>
          <a:stretch/>
        </p:blipFill>
        <p:spPr bwMode="auto">
          <a:xfrm>
            <a:off x="0" y="1053589"/>
            <a:ext cx="12192000" cy="524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a:extLst>
              <a:ext uri="{FF2B5EF4-FFF2-40B4-BE49-F238E27FC236}">
                <a16:creationId xmlns:a16="http://schemas.microsoft.com/office/drawing/2014/main" xmlns="" id="{00A9FD6C-A64C-43D0-B9E2-14ED37641882}"/>
              </a:ext>
            </a:extLst>
          </p:cNvPr>
          <p:cNvPicPr>
            <a:picLocks noChangeAspect="1"/>
          </p:cNvPicPr>
          <p:nvPr/>
        </p:nvPicPr>
        <p:blipFill>
          <a:blip r:embed="rId4"/>
          <a:stretch>
            <a:fillRect/>
          </a:stretch>
        </p:blipFill>
        <p:spPr>
          <a:xfrm>
            <a:off x="0" y="320333"/>
            <a:ext cx="12192000" cy="6248644"/>
          </a:xfrm>
          <a:prstGeom prst="rect">
            <a:avLst/>
          </a:prstGeom>
        </p:spPr>
      </p:pic>
    </p:spTree>
    <p:extLst>
      <p:ext uri="{BB962C8B-B14F-4D97-AF65-F5344CB8AC3E}">
        <p14:creationId xmlns:p14="http://schemas.microsoft.com/office/powerpoint/2010/main" val="2027956464"/>
      </p:ext>
    </p:extLst>
  </p:cSld>
  <p:clrMapOvr>
    <a:masterClrMapping/>
  </p:clrMapOvr>
</p:sld>
</file>

<file path=ppt/theme/theme1.xml><?xml version="1.0" encoding="utf-8"?>
<a:theme xmlns:a="http://schemas.openxmlformats.org/drawingml/2006/main" name="1_Office Theme">
  <a:themeElements>
    <a:clrScheme name="Custom 1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bola DRC Epi data pack for 20181024.pptx" id="{2A3BAF0F-2BAE-450F-B6CB-A5696C872F8D}" vid="{76720631-9E58-44E3-9FA4-E7B6B3AD6E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3168</TotalTime>
  <Words>602</Words>
  <Application>Microsoft Office PowerPoint</Application>
  <PresentationFormat>Grand écran</PresentationFormat>
  <Paragraphs>197</Paragraphs>
  <Slides>12</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Segoe Condensed</vt:lpstr>
      <vt:lpstr>Tw Cen MT (Body)</vt:lpstr>
      <vt:lpstr>Tw Cen MT Condensed (Headings)</vt:lpstr>
      <vt:lpstr>Wingdings</vt:lpstr>
      <vt:lpstr>1_Office Theme</vt:lpstr>
      <vt:lpstr>COVID-19 Pandemic in the African Region Epi situation update as of 02/04/2020</vt:lpstr>
      <vt:lpstr>Disclaimer</vt:lpstr>
      <vt:lpstr>Overview (02/04/2020, African region) </vt:lpstr>
      <vt:lpstr>Overview (02/04/2020, African region) </vt:lpstr>
      <vt:lpstr>Overview (01/04/2020, African region) </vt:lpstr>
      <vt:lpstr>23/43 countries have reported at least one death</vt:lpstr>
      <vt:lpstr>Geographical distribution of confirmed cases and deaths </vt:lpstr>
      <vt:lpstr>Distribution of cases over time for Top6 countries </vt:lpstr>
      <vt:lpstr>Distribution of number of countries reporting cases per day</vt:lpstr>
      <vt:lpstr>Number of days since last notification of a confirmed case per country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 out of XXX confirmed cases are coming from Europe &amp; the US</dc:title>
  <dc:creator>IMPOUMA, Benido</dc:creator>
  <cp:lastModifiedBy>user</cp:lastModifiedBy>
  <cp:revision>171</cp:revision>
  <dcterms:created xsi:type="dcterms:W3CDTF">2020-03-16T13:37:26Z</dcterms:created>
  <dcterms:modified xsi:type="dcterms:W3CDTF">2020-04-03T10:50:52Z</dcterms:modified>
</cp:coreProperties>
</file>