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300" r:id="rId8"/>
    <p:sldId id="273" r:id="rId9"/>
    <p:sldId id="261" r:id="rId10"/>
    <p:sldId id="262" r:id="rId11"/>
    <p:sldId id="263" r:id="rId12"/>
    <p:sldId id="301" r:id="rId13"/>
    <p:sldId id="264" r:id="rId14"/>
    <p:sldId id="274" r:id="rId15"/>
    <p:sldId id="275" r:id="rId16"/>
    <p:sldId id="268" r:id="rId17"/>
    <p:sldId id="266" r:id="rId18"/>
    <p:sldId id="269" r:id="rId19"/>
    <p:sldId id="302" r:id="rId20"/>
    <p:sldId id="279" r:id="rId21"/>
    <p:sldId id="277" r:id="rId22"/>
    <p:sldId id="290" r:id="rId23"/>
    <p:sldId id="280" r:id="rId24"/>
    <p:sldId id="291" r:id="rId25"/>
    <p:sldId id="281" r:id="rId26"/>
    <p:sldId id="282" r:id="rId27"/>
    <p:sldId id="283" r:id="rId28"/>
    <p:sldId id="292" r:id="rId29"/>
    <p:sldId id="293" r:id="rId30"/>
    <p:sldId id="294" r:id="rId31"/>
    <p:sldId id="295" r:id="rId32"/>
    <p:sldId id="288" r:id="rId33"/>
    <p:sldId id="303" r:id="rId34"/>
    <p:sldId id="304" r:id="rId35"/>
    <p:sldId id="296" r:id="rId36"/>
    <p:sldId id="297" r:id="rId37"/>
    <p:sldId id="305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135C-074C-4223-A392-62660EF2A88F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https://github.com/pgirgaonkar/ThreadExample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ADDB3-72D7-4AE1-8A2D-4BD868B2D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0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4548-02F4-43F1-A4F9-B5B42FC8622A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5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360-EEDE-4835-8FE5-74F04DCA96E4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7D5E-BF0D-41E7-96D3-CECE482D7B38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DA889-C336-4803-979A-05E5B93E4507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4716F-F096-42C4-AD38-6743E089830E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9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CBB8-4EB8-45E6-9118-FAD79488AEE7}" type="datetime1">
              <a:rPr lang="en-US" smtClean="0"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9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09EE1-AC7D-484B-B439-CD07B1F613F9}" type="datetime1">
              <a:rPr lang="en-US" smtClean="0"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3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1F9E9-6F70-41E7-99F5-5A480958FE20}" type="datetime1">
              <a:rPr lang="en-US" smtClean="0"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824C-0E6C-4A89-8D2A-E2566C4DF51A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8DD0-6B2A-4676-A962-236A2255051B}" type="datetime1">
              <a:rPr lang="en-US" smtClean="0"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B3DD0-C027-40CA-8539-801CABA39B81}" type="datetime1">
              <a:rPr lang="en-US" smtClean="0"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1D24A-2018-4157-8936-4E43CA12C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 of Database refactoring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Prafulla Girgaonkar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Derived tables are in-memory table.</a:t>
            </a:r>
          </a:p>
          <a:p>
            <a:endParaRPr lang="en-US" dirty="0" smtClean="0"/>
          </a:p>
          <a:p>
            <a:r>
              <a:rPr lang="en-US" dirty="0" smtClean="0"/>
              <a:t>The term is famous in MYSQL.</a:t>
            </a:r>
          </a:p>
          <a:p>
            <a:endParaRPr lang="en-US" dirty="0" smtClean="0"/>
          </a:p>
          <a:p>
            <a:r>
              <a:rPr lang="en-US" dirty="0" smtClean="0"/>
              <a:t>Being in the memory, they queries will run faster.</a:t>
            </a:r>
          </a:p>
          <a:p>
            <a:endParaRPr lang="en-US" dirty="0" smtClean="0"/>
          </a:p>
          <a:p>
            <a:r>
              <a:rPr lang="en-US" dirty="0" smtClean="0"/>
              <a:t>Developer needs to be cautious when she uses DERIVED Tables.</a:t>
            </a:r>
          </a:p>
          <a:p>
            <a:pPr lvl="1"/>
            <a:r>
              <a:rPr lang="en-US" dirty="0" smtClean="0"/>
              <a:t>They should be small in size. </a:t>
            </a:r>
            <a:endParaRPr lang="en-US" dirty="0"/>
          </a:p>
          <a:p>
            <a:pPr lvl="1"/>
            <a:r>
              <a:rPr lang="en-US" dirty="0" smtClean="0"/>
              <a:t>Bigger derived tables will lead to larger memory requirement or may result in using virtual memory.</a:t>
            </a:r>
          </a:p>
          <a:p>
            <a:pPr lvl="1"/>
            <a:r>
              <a:rPr lang="en-US" dirty="0" smtClean="0"/>
              <a:t>They will be available through the scope of the query in which they are created.</a:t>
            </a:r>
          </a:p>
          <a:p>
            <a:endParaRPr lang="en-US" dirty="0" smtClean="0"/>
          </a:p>
          <a:p>
            <a:r>
              <a:rPr lang="en-US" dirty="0" smtClean="0"/>
              <a:t>They help you create smaller sets to make query faster if used smartly.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Predicates are conditions that help narrow down the data.</a:t>
            </a:r>
          </a:p>
          <a:p>
            <a:endParaRPr lang="en-US" dirty="0" smtClean="0"/>
          </a:p>
          <a:p>
            <a:r>
              <a:rPr lang="en-US" dirty="0" smtClean="0"/>
              <a:t>They are of two types</a:t>
            </a:r>
          </a:p>
          <a:p>
            <a:pPr lvl="1"/>
            <a:r>
              <a:rPr lang="en-US" dirty="0" smtClean="0"/>
              <a:t>JOIN predicate</a:t>
            </a:r>
          </a:p>
          <a:p>
            <a:pPr lvl="2"/>
            <a:r>
              <a:rPr lang="en-US" dirty="0" smtClean="0"/>
              <a:t>Select a.name , </a:t>
            </a:r>
            <a:r>
              <a:rPr lang="en-US" dirty="0" err="1" smtClean="0"/>
              <a:t>b.value</a:t>
            </a:r>
            <a:r>
              <a:rPr lang="en-US" dirty="0" smtClean="0"/>
              <a:t> from T1 a inner join T2 b on a.name = b.name;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FILTER predicate</a:t>
            </a:r>
          </a:p>
          <a:p>
            <a:pPr lvl="2"/>
            <a:r>
              <a:rPr lang="en-US" dirty="0"/>
              <a:t>Select a.name , </a:t>
            </a:r>
            <a:r>
              <a:rPr lang="en-US" dirty="0" err="1" smtClean="0"/>
              <a:t>b.value</a:t>
            </a:r>
            <a:r>
              <a:rPr lang="en-US" dirty="0" smtClean="0"/>
              <a:t> as </a:t>
            </a:r>
            <a:r>
              <a:rPr lang="en-US" dirty="0" err="1" smtClean="0"/>
              <a:t>values_less_than_ten</a:t>
            </a:r>
            <a:r>
              <a:rPr lang="en-US" dirty="0" smtClean="0"/>
              <a:t> </a:t>
            </a:r>
            <a:r>
              <a:rPr lang="en-US" dirty="0"/>
              <a:t>from T1 a inner join T2 b on a.name = </a:t>
            </a:r>
            <a:r>
              <a:rPr lang="en-US" dirty="0" smtClean="0"/>
              <a:t>b.name where </a:t>
            </a:r>
            <a:r>
              <a:rPr lang="en-US" dirty="0" err="1" smtClean="0"/>
              <a:t>b.value</a:t>
            </a:r>
            <a:r>
              <a:rPr lang="en-US" dirty="0" smtClean="0"/>
              <a:t> &lt; 10;</a:t>
            </a:r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Predicates are conditions that help narrow down the data.</a:t>
            </a:r>
          </a:p>
          <a:p>
            <a:endParaRPr lang="en-US" dirty="0" smtClean="0"/>
          </a:p>
          <a:p>
            <a:r>
              <a:rPr lang="en-US" dirty="0" smtClean="0"/>
              <a:t>Predicates can be </a:t>
            </a:r>
          </a:p>
          <a:p>
            <a:pPr lvl="1"/>
            <a:r>
              <a:rPr lang="en-US" dirty="0" smtClean="0"/>
              <a:t>DETERMINISTIC </a:t>
            </a:r>
          </a:p>
          <a:p>
            <a:pPr lvl="2"/>
            <a:r>
              <a:rPr lang="en-US" dirty="0"/>
              <a:t>Select a.name , </a:t>
            </a:r>
            <a:r>
              <a:rPr lang="en-US" dirty="0" err="1"/>
              <a:t>b.value</a:t>
            </a:r>
            <a:r>
              <a:rPr lang="en-US" dirty="0"/>
              <a:t> as </a:t>
            </a:r>
            <a:r>
              <a:rPr lang="en-US" dirty="0" err="1"/>
              <a:t>values_less_than_ten</a:t>
            </a:r>
            <a:r>
              <a:rPr lang="en-US" dirty="0"/>
              <a:t> from T1 a inner join T2 b on a.name = b.name where </a:t>
            </a:r>
            <a:r>
              <a:rPr lang="en-US" dirty="0" err="1">
                <a:solidFill>
                  <a:srgbClr val="FF0000"/>
                </a:solidFill>
              </a:rPr>
              <a:t>b.value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;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NON-DETERMINISTIC.</a:t>
            </a:r>
          </a:p>
          <a:p>
            <a:pPr lvl="2"/>
            <a:r>
              <a:rPr lang="en-US" dirty="0"/>
              <a:t>Select a.name , </a:t>
            </a:r>
            <a:r>
              <a:rPr lang="en-US" dirty="0" err="1"/>
              <a:t>b.value</a:t>
            </a:r>
            <a:r>
              <a:rPr lang="en-US" dirty="0"/>
              <a:t> as </a:t>
            </a:r>
            <a:r>
              <a:rPr lang="en-US" dirty="0" err="1"/>
              <a:t>values_less_than_ten</a:t>
            </a:r>
            <a:r>
              <a:rPr lang="en-US" dirty="0"/>
              <a:t> from T1 a inner join T2 b on a.name = b.name where </a:t>
            </a:r>
            <a:r>
              <a:rPr lang="en-US" dirty="0" err="1">
                <a:solidFill>
                  <a:srgbClr val="FF0000"/>
                </a:solidFill>
              </a:rPr>
              <a:t>b.value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dirty="0" smtClean="0">
                <a:solidFill>
                  <a:srgbClr val="FF0000"/>
                </a:solidFill>
              </a:rPr>
              <a:t>average(</a:t>
            </a:r>
            <a:r>
              <a:rPr lang="en-US" dirty="0" err="1" smtClean="0">
                <a:solidFill>
                  <a:srgbClr val="FF0000"/>
                </a:solidFill>
              </a:rPr>
              <a:t>some_other_column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48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It is also called Query Execution Plan</a:t>
            </a:r>
          </a:p>
          <a:p>
            <a:endParaRPr lang="en-US" dirty="0" smtClean="0"/>
          </a:p>
          <a:p>
            <a:r>
              <a:rPr lang="en-US" dirty="0" smtClean="0"/>
              <a:t>It can be ESTIMATED or ACTUAL.</a:t>
            </a:r>
          </a:p>
          <a:p>
            <a:endParaRPr lang="en-US" dirty="0" smtClean="0"/>
          </a:p>
          <a:p>
            <a:r>
              <a:rPr lang="en-US" dirty="0" smtClean="0"/>
              <a:t>When a query is submitted for execution, QUERY OPTIMIZER analyses query , participating tables, predicates.</a:t>
            </a:r>
          </a:p>
          <a:p>
            <a:endParaRPr lang="en-US" dirty="0" smtClean="0"/>
          </a:p>
          <a:p>
            <a:r>
              <a:rPr lang="en-US" dirty="0" smtClean="0"/>
              <a:t>Optimizer comes up with various alternate plans to execute the query.</a:t>
            </a:r>
          </a:p>
          <a:p>
            <a:endParaRPr lang="en-US" dirty="0" smtClean="0"/>
          </a:p>
          <a:p>
            <a:r>
              <a:rPr lang="en-US" dirty="0" smtClean="0"/>
              <a:t>Since OPTIMIZER is imperfect, these plans are optimal and suboptimal as well.</a:t>
            </a:r>
          </a:p>
          <a:p>
            <a:endParaRPr lang="en-US" dirty="0"/>
          </a:p>
          <a:p>
            <a:r>
              <a:rPr lang="en-US" dirty="0" smtClean="0"/>
              <a:t>At the end OPTIMIZER selects the best alternative.</a:t>
            </a:r>
          </a:p>
          <a:p>
            <a:endParaRPr lang="en-US" dirty="0"/>
          </a:p>
          <a:p>
            <a:r>
              <a:rPr lang="en-US" dirty="0" smtClean="0"/>
              <a:t>Not every time, the execution plan is the best performing. Hence developers/administrators need to look at the carefully.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Plan – SQL 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24" y="2063428"/>
            <a:ext cx="7074665" cy="273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Plan – MYSQL Server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586037"/>
            <a:ext cx="12049564" cy="19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Query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Interactive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Query practical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data well before writing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Every module/application has a well-designed data flow.</a:t>
            </a:r>
          </a:p>
          <a:p>
            <a:endParaRPr lang="en-US" dirty="0" smtClean="0"/>
          </a:p>
          <a:p>
            <a:r>
              <a:rPr lang="en-US" dirty="0" smtClean="0"/>
              <a:t>If the flow is not thought through then data set will be a big chaos. It will not be organized well.</a:t>
            </a:r>
          </a:p>
          <a:p>
            <a:endParaRPr lang="en-US" dirty="0" smtClean="0"/>
          </a:p>
          <a:p>
            <a:r>
              <a:rPr lang="en-US" dirty="0" smtClean="0"/>
              <a:t>If the scope of the module is large enough, then at every step the data flow will be </a:t>
            </a:r>
          </a:p>
          <a:p>
            <a:pPr lvl="1"/>
            <a:r>
              <a:rPr lang="en-US" dirty="0" smtClean="0"/>
              <a:t>Adding data </a:t>
            </a:r>
          </a:p>
          <a:p>
            <a:pPr lvl="1"/>
            <a:r>
              <a:rPr lang="en-US" dirty="0" smtClean="0"/>
              <a:t>Removing data</a:t>
            </a:r>
          </a:p>
          <a:p>
            <a:pPr lvl="1"/>
            <a:r>
              <a:rPr lang="en-US" dirty="0" smtClean="0"/>
              <a:t>Summarizing data</a:t>
            </a:r>
          </a:p>
          <a:p>
            <a:pPr lvl="1"/>
            <a:r>
              <a:rPr lang="en-US" dirty="0" smtClean="0"/>
              <a:t>Exploding data </a:t>
            </a:r>
          </a:p>
          <a:p>
            <a:endParaRPr lang="en-US" dirty="0" smtClean="0"/>
          </a:p>
          <a:p>
            <a:r>
              <a:rPr lang="en-US" dirty="0" smtClean="0"/>
              <a:t>At various stages some of data points are omitted or newly added to consideration.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data well before writing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20983"/>
            <a:ext cx="10972800" cy="4360333"/>
          </a:xfrm>
        </p:spPr>
        <p:txBody>
          <a:bodyPr>
            <a:normAutofit/>
          </a:bodyPr>
          <a:lstStyle/>
          <a:p>
            <a:r>
              <a:rPr lang="en-US" dirty="0" smtClean="0"/>
              <a:t>A well designed data flow follows a discipline.</a:t>
            </a:r>
          </a:p>
          <a:p>
            <a:endParaRPr lang="en-US" dirty="0" smtClean="0"/>
          </a:p>
          <a:p>
            <a:r>
              <a:rPr lang="en-US" dirty="0" smtClean="0"/>
              <a:t>If a developer understands the discipline correctly, the query she develops will be efficient.</a:t>
            </a:r>
          </a:p>
          <a:p>
            <a:endParaRPr lang="en-US" dirty="0" smtClean="0"/>
          </a:p>
          <a:p>
            <a:r>
              <a:rPr lang="en-US" dirty="0" smtClean="0"/>
              <a:t>In addition to flow, if she also pays attention to the volume of data in possible scenarios, query designed will be best performing.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0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 Anytime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more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constructing a SQL query, it is important to ask for exactly what you need.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Designing for “just-in-case” scenario can lead to performance degradation.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Developers can be reluctant about questioning the requirements. A simple validation of requirement can pay large dividends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1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predicate deterministic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There is a financial transaction information. Each transaction has AMOUNT associated with it.</a:t>
            </a:r>
          </a:p>
          <a:p>
            <a:pPr>
              <a:spcBef>
                <a:spcPts val="0"/>
              </a:spcBef>
            </a:pPr>
            <a:r>
              <a:rPr lang="en-US" dirty="0"/>
              <a:t>Requirement is to identify transactions for which the double the AMOUNT is less than 100;</a:t>
            </a:r>
          </a:p>
          <a:p>
            <a:pPr>
              <a:spcBef>
                <a:spcPts val="0"/>
              </a:spcBef>
            </a:pPr>
            <a:endParaRPr lang="en-US" sz="1400" b="1" dirty="0" smtClean="0">
              <a:latin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transaction_id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amount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amount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2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100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transaction_id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amount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100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2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0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predicate deterministic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There is a customer information. </a:t>
            </a:r>
            <a:endParaRPr lang="en-US" sz="2200" dirty="0" smtClean="0"/>
          </a:p>
          <a:p>
            <a:pPr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For each customer, information covered is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First Name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Middle name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Last Name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Issue </a:t>
            </a:r>
            <a:r>
              <a:rPr lang="en-US" sz="2200" dirty="0" smtClean="0"/>
              <a:t>Date</a:t>
            </a:r>
          </a:p>
          <a:p>
            <a:pPr lvl="1">
              <a:spcBef>
                <a:spcPts val="0"/>
              </a:spcBef>
            </a:pPr>
            <a:endParaRPr lang="en-US" sz="2200" dirty="0"/>
          </a:p>
          <a:p>
            <a:pPr>
              <a:spcBef>
                <a:spcPts val="0"/>
              </a:spcBef>
            </a:pPr>
            <a:r>
              <a:rPr lang="en-US" sz="2200" dirty="0"/>
              <a:t>Requirement is to identify customer with name “Naresh Jain”;</a:t>
            </a:r>
          </a:p>
          <a:p>
            <a:pPr>
              <a:spcBef>
                <a:spcPts val="0"/>
              </a:spcBef>
            </a:pPr>
            <a:endParaRPr lang="en-US" sz="1400" b="1" dirty="0">
              <a:latin typeface="Calibri Light" panose="020F030202020403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middleinitial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issue_dt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'Naresh Jain'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middleinitial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issue_dt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'Naresh'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'Jain'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* from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200" dirty="0"/>
              <a:t>Find the Customers in JAPAN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'JAPAN'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200" dirty="0"/>
              <a:t>Do we need all information or just few columns?</a:t>
            </a:r>
          </a:p>
          <a:p>
            <a:r>
              <a:rPr lang="en-US" sz="2200" dirty="0" err="1"/>
              <a:t>Oh..Let</a:t>
            </a:r>
            <a:r>
              <a:rPr lang="en-US" sz="2200" dirty="0"/>
              <a:t> me correct it.</a:t>
            </a:r>
          </a:p>
          <a:p>
            <a:r>
              <a:rPr lang="en-US" sz="2200" dirty="0"/>
              <a:t> Find the FULL NAMES of customers in JAPAN</a:t>
            </a:r>
          </a:p>
          <a:p>
            <a:pPr marL="0" indent="0">
              <a:buNone/>
            </a:pP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FullName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region_name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'JAPAN'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105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- Select * from…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Narrow down data  as far as possible</a:t>
            </a:r>
          </a:p>
          <a:p>
            <a:endParaRPr lang="en-US" dirty="0" smtClean="0"/>
          </a:p>
          <a:p>
            <a:r>
              <a:rPr lang="en-US" dirty="0" smtClean="0"/>
              <a:t>Avoid STAR(*)</a:t>
            </a:r>
          </a:p>
          <a:p>
            <a:endParaRPr lang="en-US" dirty="0" smtClean="0"/>
          </a:p>
          <a:p>
            <a:r>
              <a:rPr lang="en-US" dirty="0" smtClean="0"/>
              <a:t>USE TOP </a:t>
            </a:r>
          </a:p>
          <a:p>
            <a:endParaRPr lang="en-US" dirty="0" smtClean="0"/>
          </a:p>
          <a:p>
            <a:r>
              <a:rPr lang="en-US" dirty="0" smtClean="0"/>
              <a:t>Know your data </a:t>
            </a:r>
          </a:p>
          <a:p>
            <a:pPr lvl="1"/>
            <a:r>
              <a:rPr lang="en-US" dirty="0" smtClean="0"/>
              <a:t>You deal with  to fetch</a:t>
            </a:r>
          </a:p>
          <a:p>
            <a:pPr lvl="1"/>
            <a:r>
              <a:rPr lang="en-US" dirty="0" smtClean="0"/>
              <a:t>Fetched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9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SORT needed?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Sorts are costly.</a:t>
            </a:r>
          </a:p>
          <a:p>
            <a:r>
              <a:rPr lang="en-US" dirty="0" smtClean="0"/>
              <a:t>Use them sparingly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18" y="2844390"/>
            <a:ext cx="8381888" cy="393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Distinct If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Distinct is also a costly operation</a:t>
            </a:r>
          </a:p>
          <a:p>
            <a:endParaRPr lang="en-US" dirty="0" smtClean="0"/>
          </a:p>
          <a:p>
            <a:r>
              <a:rPr lang="en-US" dirty="0" smtClean="0"/>
              <a:t>When you decide to use DISTINCT, always the requirement and context in which it is used.</a:t>
            </a:r>
          </a:p>
          <a:p>
            <a:endParaRPr lang="en-US" dirty="0" smtClean="0"/>
          </a:p>
          <a:p>
            <a:r>
              <a:rPr lang="en-US" dirty="0" smtClean="0"/>
              <a:t>Also check the table on which you plan to run it.</a:t>
            </a:r>
          </a:p>
          <a:p>
            <a:endParaRPr lang="en-US" dirty="0" smtClean="0"/>
          </a:p>
          <a:p>
            <a:r>
              <a:rPr lang="en-US" dirty="0" smtClean="0"/>
              <a:t>Example : Refer to initial exercise.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4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or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 will merge 2 data sets will keep ONE row for common rows in both sets.</a:t>
            </a:r>
          </a:p>
          <a:p>
            <a:endParaRPr lang="en-US" dirty="0" smtClean="0"/>
          </a:p>
          <a:p>
            <a:r>
              <a:rPr lang="en-US" dirty="0" smtClean="0"/>
              <a:t>UNION will avoid duplication.</a:t>
            </a:r>
          </a:p>
          <a:p>
            <a:endParaRPr lang="en-US" dirty="0" smtClean="0"/>
          </a:p>
          <a:p>
            <a:r>
              <a:rPr lang="en-US" dirty="0" smtClean="0"/>
              <a:t>UNIONALL will merge 2 data sets as is</a:t>
            </a:r>
          </a:p>
          <a:p>
            <a:endParaRPr lang="en-US" dirty="0" smtClean="0"/>
          </a:p>
          <a:p>
            <a:r>
              <a:rPr lang="en-US" dirty="0" smtClean="0"/>
              <a:t>In case of UNIONALL, duplicate rows are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1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 Chars in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top 100000 </a:t>
            </a:r>
            <a:r>
              <a:rPr lang="en-US" sz="21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middleinitial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[street]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[city]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state_prov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[country]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mail_code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phone_no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[photograph]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issue_dt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expr_dt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corp_no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prev_balance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curr_balance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member_code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[finance]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[customer]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'A%'</a:t>
            </a:r>
            <a:r>
              <a:rPr lang="en-US" sz="21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9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9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middleinitial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[street]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[city]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state_prov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[country]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mail_code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phone_no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[photograph]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issue_dt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expr_dt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corp_no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prev_balance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curr_balance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member_code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[finance]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100" dirty="0">
                <a:solidFill>
                  <a:srgbClr val="008080"/>
                </a:solidFill>
                <a:latin typeface="Consolas" panose="020B0609020204030204" pitchFamily="49" charset="0"/>
              </a:rPr>
              <a:t>[customer]</a:t>
            </a:r>
            <a:endParaRPr lang="en-US" sz="21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21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onsolas" panose="020B0609020204030204" pitchFamily="49" charset="0"/>
              </a:rPr>
              <a:t>'%A%'</a:t>
            </a:r>
            <a:r>
              <a:rPr lang="en-US" sz="21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5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 Chars in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491" y="1947470"/>
            <a:ext cx="8024029" cy="494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pain Points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running slow</a:t>
            </a:r>
          </a:p>
          <a:p>
            <a:r>
              <a:rPr lang="en-US" dirty="0" smtClean="0"/>
              <a:t>Query was running okay but recently it has slowed down</a:t>
            </a:r>
          </a:p>
          <a:p>
            <a:r>
              <a:rPr lang="en-US" dirty="0" smtClean="0"/>
              <a:t>Query misbehaves only on one instance of database</a:t>
            </a:r>
          </a:p>
          <a:p>
            <a:r>
              <a:rPr lang="en-US" dirty="0" smtClean="0"/>
              <a:t>I know query basic only.</a:t>
            </a:r>
          </a:p>
          <a:p>
            <a:r>
              <a:rPr lang="en-US" dirty="0" smtClean="0"/>
              <a:t>I do not understand long queries.</a:t>
            </a:r>
          </a:p>
          <a:p>
            <a:r>
              <a:rPr lang="en-US" dirty="0" smtClean="0"/>
              <a:t>Query runs well on my machine. But it does not in higher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2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--80 000 000 rows found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provider_name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category_desc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charge_no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category_no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charge_amt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charge_dt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provider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 </a:t>
            </a:r>
            <a:r>
              <a:rPr lang="en-US" sz="1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 smtClean="0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18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category_no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category_no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CC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-- 1 600 000 rows found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provider_name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category_desc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charge_no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category_no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charge_amt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charge_dt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Transactions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category_no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category_no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customer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member_no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provider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provider_no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provider_no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region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8080"/>
                </a:solidFill>
                <a:latin typeface="Consolas" panose="020B0609020204030204" pitchFamily="49" charset="0"/>
              </a:rPr>
              <a:t>region_no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aa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5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7" y="1825625"/>
            <a:ext cx="114204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ONE BY ONE Row handling..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Think in terms of </a:t>
            </a:r>
            <a:r>
              <a:rPr lang="en-US" sz="2400" dirty="0" smtClean="0"/>
              <a:t>SETS </a:t>
            </a:r>
          </a:p>
          <a:p>
            <a:endParaRPr lang="en-US" sz="2400" dirty="0"/>
          </a:p>
          <a:p>
            <a:r>
              <a:rPr lang="en-US" sz="2400" dirty="0" smtClean="0"/>
              <a:t>Not “row by row”</a:t>
            </a:r>
          </a:p>
          <a:p>
            <a:endParaRPr lang="en-US" sz="2400" dirty="0"/>
          </a:p>
          <a:p>
            <a:r>
              <a:rPr lang="en-US" sz="2400" dirty="0" smtClean="0"/>
              <a:t>Say the requirement is</a:t>
            </a:r>
          </a:p>
          <a:p>
            <a:pPr lvl="1"/>
            <a:r>
              <a:rPr lang="en-US" sz="2400" dirty="0" smtClean="0"/>
              <a:t>For all rows that have CHARGE_NO ending with 5 set the CHARGE_CODE as XY.</a:t>
            </a:r>
          </a:p>
          <a:p>
            <a:pPr lvl="1"/>
            <a:endParaRPr lang="en-US" sz="3600" dirty="0"/>
          </a:p>
          <a:p>
            <a:pPr lvl="1"/>
            <a:endParaRPr lang="en-US" sz="3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ONE BY ONE Row handling..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3800" dirty="0" smtClean="0"/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CursorVar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CursorVar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SCROLL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DYNAMIC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500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charge_code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[finance]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[Transactions]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charge_no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CursorVar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CursorVar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charge_code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charge_code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'XY'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CursorVar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charge_code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CursorVar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DEALLOCATE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@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CursorVar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8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ONE BY ONE Row handling..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[finance]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dbo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[Transactions]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charge_code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'XY'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charge_no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%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10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5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6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ONE BY ONE Row handling..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6689"/>
            <a:ext cx="10515600" cy="31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ONE BY ONE Row handling..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94" y="2042246"/>
            <a:ext cx="10726487" cy="14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5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7322"/>
            <a:ext cx="10972800" cy="4360333"/>
          </a:xfrm>
        </p:spPr>
        <p:txBody>
          <a:bodyPr/>
          <a:lstStyle/>
          <a:p>
            <a:r>
              <a:rPr lang="en-US" dirty="0" smtClean="0"/>
              <a:t>Audience poll.</a:t>
            </a:r>
          </a:p>
          <a:p>
            <a:r>
              <a:rPr lang="en-US" dirty="0" smtClean="0"/>
              <a:t>Refactoring query without changing out put.</a:t>
            </a:r>
          </a:p>
          <a:p>
            <a:r>
              <a:rPr lang="en-US" dirty="0" smtClean="0"/>
              <a:t>Statistics needed </a:t>
            </a:r>
          </a:p>
          <a:p>
            <a:r>
              <a:rPr lang="en-US" dirty="0" smtClean="0"/>
              <a:t>Discussion – Is surrogate key needed?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is not written well</a:t>
            </a:r>
          </a:p>
          <a:p>
            <a:r>
              <a:rPr lang="en-US" dirty="0" smtClean="0"/>
              <a:t>Query logic is not well thought</a:t>
            </a:r>
          </a:p>
          <a:p>
            <a:r>
              <a:rPr lang="en-US" dirty="0" smtClean="0"/>
              <a:t>The data requirement is not well understood.</a:t>
            </a:r>
          </a:p>
          <a:p>
            <a:r>
              <a:rPr lang="en-US" dirty="0" smtClean="0"/>
              <a:t>I missed Index.</a:t>
            </a:r>
          </a:p>
          <a:p>
            <a:r>
              <a:rPr lang="en-US" dirty="0" smtClean="0"/>
              <a:t>I have index but it is not getting used.</a:t>
            </a:r>
          </a:p>
          <a:p>
            <a:r>
              <a:rPr lang="en-US" dirty="0" smtClean="0"/>
              <a:t>And so on..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78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to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Index, Keys , Constraints</a:t>
            </a:r>
          </a:p>
          <a:p>
            <a:pPr lvl="1"/>
            <a:r>
              <a:rPr lang="en-US" dirty="0" smtClean="0"/>
              <a:t>Regular Index</a:t>
            </a:r>
          </a:p>
          <a:p>
            <a:pPr lvl="1"/>
            <a:r>
              <a:rPr lang="en-US" dirty="0" smtClean="0"/>
              <a:t>Covered Index</a:t>
            </a:r>
          </a:p>
          <a:p>
            <a:r>
              <a:rPr lang="en-US" dirty="0" smtClean="0"/>
              <a:t>Selectivity</a:t>
            </a:r>
          </a:p>
          <a:p>
            <a:r>
              <a:rPr lang="en-US" dirty="0" smtClean="0"/>
              <a:t>Derived tables</a:t>
            </a:r>
          </a:p>
          <a:p>
            <a:r>
              <a:rPr lang="en-US" dirty="0" smtClean="0"/>
              <a:t>Deterministic &amp; Non-deterministic predicates</a:t>
            </a:r>
          </a:p>
          <a:p>
            <a:r>
              <a:rPr lang="en-US" dirty="0" smtClean="0"/>
              <a:t>Types of predicates</a:t>
            </a:r>
          </a:p>
          <a:p>
            <a:r>
              <a:rPr lang="en-US" dirty="0" smtClean="0"/>
              <a:t>Query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, Primary Key..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index is the copy of set of columns from the table that can improve search operation when predicates include them.</a:t>
            </a:r>
          </a:p>
          <a:p>
            <a:endParaRPr lang="en-US" dirty="0" smtClean="0"/>
          </a:p>
          <a:p>
            <a:r>
              <a:rPr lang="en-US" dirty="0" smtClean="0"/>
              <a:t>An Index can be UNIQUE and NON-UNIQUE</a:t>
            </a:r>
          </a:p>
          <a:p>
            <a:endParaRPr lang="en-US" dirty="0" smtClean="0"/>
          </a:p>
          <a:p>
            <a:r>
              <a:rPr lang="en-US" dirty="0" smtClean="0"/>
              <a:t>UNIQUE </a:t>
            </a:r>
            <a:r>
              <a:rPr lang="en-US" dirty="0"/>
              <a:t>is </a:t>
            </a:r>
            <a:r>
              <a:rPr lang="en-US" dirty="0" smtClean="0"/>
              <a:t>equivalent to SET in java, ensuring no-duplicate-records</a:t>
            </a:r>
          </a:p>
          <a:p>
            <a:endParaRPr lang="en-US" dirty="0" smtClean="0"/>
          </a:p>
          <a:p>
            <a:r>
              <a:rPr lang="en-US" dirty="0" smtClean="0"/>
              <a:t>NON-UNIQUE can contain duplicates</a:t>
            </a:r>
          </a:p>
        </p:txBody>
      </p:sp>
    </p:spTree>
    <p:extLst>
      <p:ext uri="{BB962C8B-B14F-4D97-AF65-F5344CB8AC3E}">
        <p14:creationId xmlns:p14="http://schemas.microsoft.com/office/powerpoint/2010/main" val="317665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, Primary Key..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Key is a set of columns from a table that help identify a record uniquely. Primary key columns must not be NULL.</a:t>
            </a:r>
          </a:p>
          <a:p>
            <a:endParaRPr lang="en-US" dirty="0" smtClean="0"/>
          </a:p>
          <a:p>
            <a:r>
              <a:rPr lang="en-US" dirty="0" smtClean="0"/>
              <a:t>There can be only one Primary key. </a:t>
            </a:r>
          </a:p>
          <a:p>
            <a:endParaRPr lang="en-US" dirty="0"/>
          </a:p>
          <a:p>
            <a:r>
              <a:rPr lang="en-US" dirty="0" smtClean="0"/>
              <a:t>If there is a surrogate key on the table then UNIQUE INDEX will help ensure unique identity of each column if needed.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0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Cardinality of an Index is the number of UNIQUE values it can have</a:t>
            </a:r>
          </a:p>
          <a:p>
            <a:pPr lvl="1"/>
            <a:r>
              <a:rPr lang="en-US" dirty="0" smtClean="0"/>
              <a:t>Consider the table – COMPANY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CREATE TABLE [</a:t>
            </a:r>
            <a:r>
              <a:rPr lang="en-US" sz="1400" dirty="0" err="1">
                <a:solidFill>
                  <a:srgbClr val="FF0000"/>
                </a:solidFill>
              </a:rPr>
              <a:t>dbo</a:t>
            </a:r>
            <a:r>
              <a:rPr lang="en-US" sz="1400" dirty="0">
                <a:solidFill>
                  <a:srgbClr val="FF0000"/>
                </a:solidFill>
              </a:rPr>
              <a:t>].[company](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[</a:t>
            </a:r>
            <a:r>
              <a:rPr lang="en-US" sz="1400" dirty="0" err="1" smtClean="0">
                <a:solidFill>
                  <a:srgbClr val="FF0000"/>
                </a:solidFill>
              </a:rPr>
              <a:t>comp_no</a:t>
            </a:r>
            <a:r>
              <a:rPr lang="en-US" sz="1400" dirty="0">
                <a:solidFill>
                  <a:srgbClr val="FF0000"/>
                </a:solidFill>
              </a:rPr>
              <a:t>] [</a:t>
            </a:r>
            <a:r>
              <a:rPr lang="en-US" sz="1400" dirty="0" err="1">
                <a:solidFill>
                  <a:srgbClr val="FF0000"/>
                </a:solidFill>
              </a:rPr>
              <a:t>dbo</a:t>
            </a:r>
            <a:r>
              <a:rPr lang="en-US" sz="1400" dirty="0">
                <a:solidFill>
                  <a:srgbClr val="FF0000"/>
                </a:solidFill>
              </a:rPr>
              <a:t>].[</a:t>
            </a:r>
            <a:r>
              <a:rPr lang="en-US" sz="1400" dirty="0" err="1">
                <a:solidFill>
                  <a:srgbClr val="FF0000"/>
                </a:solidFill>
              </a:rPr>
              <a:t>numeric_id</a:t>
            </a:r>
            <a:r>
              <a:rPr lang="en-US" sz="1400" dirty="0">
                <a:solidFill>
                  <a:srgbClr val="FF0000"/>
                </a:solidFill>
              </a:rPr>
              <a:t>] IDENTITY(1,1) NOT NULL</a:t>
            </a:r>
            <a:r>
              <a:rPr lang="en-US" sz="1400" dirty="0" smtClean="0">
                <a:solidFill>
                  <a:srgbClr val="FF0000"/>
                </a:solidFill>
              </a:rPr>
              <a:t>,  </a:t>
            </a:r>
            <a:r>
              <a:rPr lang="en-US" sz="1400" dirty="0" smtClean="0">
                <a:solidFill>
                  <a:srgbClr val="00B050"/>
                </a:solidFill>
              </a:rPr>
              <a:t>-- primary key ( Surrogate)</a:t>
            </a:r>
            <a:endParaRPr lang="en-US" sz="1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[</a:t>
            </a:r>
            <a:r>
              <a:rPr lang="en-US" sz="1400" dirty="0" err="1" smtClean="0">
                <a:solidFill>
                  <a:srgbClr val="FF0000"/>
                </a:solidFill>
              </a:rPr>
              <a:t>comp_name</a:t>
            </a:r>
            <a:r>
              <a:rPr lang="en-US" sz="1400" dirty="0">
                <a:solidFill>
                  <a:srgbClr val="FF0000"/>
                </a:solidFill>
              </a:rPr>
              <a:t>] [</a:t>
            </a:r>
            <a:r>
              <a:rPr lang="en-US" sz="1400" dirty="0" err="1">
                <a:solidFill>
                  <a:srgbClr val="FF0000"/>
                </a:solidFill>
              </a:rPr>
              <a:t>dbo</a:t>
            </a:r>
            <a:r>
              <a:rPr lang="en-US" sz="1400" dirty="0">
                <a:solidFill>
                  <a:srgbClr val="FF0000"/>
                </a:solidFill>
              </a:rPr>
              <a:t>].[</a:t>
            </a:r>
            <a:r>
              <a:rPr lang="en-US" sz="1400" dirty="0" err="1">
                <a:solidFill>
                  <a:srgbClr val="FF0000"/>
                </a:solidFill>
              </a:rPr>
              <a:t>normstring</a:t>
            </a:r>
            <a:r>
              <a:rPr lang="en-US" sz="1400" dirty="0">
                <a:solidFill>
                  <a:srgbClr val="FF0000"/>
                </a:solidFill>
              </a:rPr>
              <a:t>] NOT </a:t>
            </a:r>
            <a:r>
              <a:rPr lang="en-US" sz="1400" dirty="0" smtClean="0">
                <a:solidFill>
                  <a:srgbClr val="FF0000"/>
                </a:solidFill>
              </a:rPr>
              <a:t>NULL, </a:t>
            </a:r>
            <a:r>
              <a:rPr lang="en-US" sz="1400" dirty="0" smtClean="0">
                <a:solidFill>
                  <a:srgbClr val="00B050"/>
                </a:solidFill>
              </a:rPr>
              <a:t>– UNIQUE INDEX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	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numberOfemployees</a:t>
            </a:r>
            <a:r>
              <a:rPr lang="en-US" sz="1400" dirty="0">
                <a:solidFill>
                  <a:srgbClr val="FF0000"/>
                </a:solidFill>
              </a:rPr>
              <a:t>] number not null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/>
              <a:t>Table has 500 rows. i.e. We shall have 500 unique entries for COMP_NO and </a:t>
            </a:r>
            <a:r>
              <a:rPr lang="en-US" dirty="0" err="1" smtClean="0"/>
              <a:t>COMP_Name</a:t>
            </a:r>
            <a:endParaRPr lang="en-US" dirty="0" smtClean="0"/>
          </a:p>
          <a:p>
            <a:pPr lvl="1"/>
            <a:r>
              <a:rPr lang="en-US" dirty="0" smtClean="0"/>
              <a:t>Hence the cardinality will be 500 for those columns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numberOfEmployees</a:t>
            </a:r>
            <a:r>
              <a:rPr lang="en-US" dirty="0" smtClean="0"/>
              <a:t> column contains 15 unique values then 15 is the its cardinality.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Selectivity.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Selectivity of an Index = number of UNIQUE values / Total number of values.</a:t>
            </a:r>
          </a:p>
          <a:p>
            <a:pPr lvl="1"/>
            <a:r>
              <a:rPr lang="en-US" dirty="0" smtClean="0"/>
              <a:t>Consider the table – COMPANY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CREATE TABLE [</a:t>
            </a:r>
            <a:r>
              <a:rPr lang="en-US" sz="1400" dirty="0" err="1">
                <a:solidFill>
                  <a:srgbClr val="FF0000"/>
                </a:solidFill>
              </a:rPr>
              <a:t>dbo</a:t>
            </a:r>
            <a:r>
              <a:rPr lang="en-US" sz="1400" dirty="0">
                <a:solidFill>
                  <a:srgbClr val="FF0000"/>
                </a:solidFill>
              </a:rPr>
              <a:t>].[company](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[</a:t>
            </a:r>
            <a:r>
              <a:rPr lang="en-US" sz="1400" dirty="0" err="1" smtClean="0">
                <a:solidFill>
                  <a:srgbClr val="FF0000"/>
                </a:solidFill>
              </a:rPr>
              <a:t>comp_no</a:t>
            </a:r>
            <a:r>
              <a:rPr lang="en-US" sz="1400" dirty="0">
                <a:solidFill>
                  <a:srgbClr val="FF0000"/>
                </a:solidFill>
              </a:rPr>
              <a:t>] [</a:t>
            </a:r>
            <a:r>
              <a:rPr lang="en-US" sz="1400" dirty="0" err="1">
                <a:solidFill>
                  <a:srgbClr val="FF0000"/>
                </a:solidFill>
              </a:rPr>
              <a:t>dbo</a:t>
            </a:r>
            <a:r>
              <a:rPr lang="en-US" sz="1400" dirty="0">
                <a:solidFill>
                  <a:srgbClr val="FF0000"/>
                </a:solidFill>
              </a:rPr>
              <a:t>].[</a:t>
            </a:r>
            <a:r>
              <a:rPr lang="en-US" sz="1400" dirty="0" err="1">
                <a:solidFill>
                  <a:srgbClr val="FF0000"/>
                </a:solidFill>
              </a:rPr>
              <a:t>numeric_id</a:t>
            </a:r>
            <a:r>
              <a:rPr lang="en-US" sz="1400" dirty="0">
                <a:solidFill>
                  <a:srgbClr val="FF0000"/>
                </a:solidFill>
              </a:rPr>
              <a:t>] IDENTITY(1,1) NOT NULL</a:t>
            </a:r>
            <a:r>
              <a:rPr lang="en-US" sz="1400" dirty="0" smtClean="0">
                <a:solidFill>
                  <a:srgbClr val="FF0000"/>
                </a:solidFill>
              </a:rPr>
              <a:t>,  </a:t>
            </a:r>
            <a:r>
              <a:rPr lang="en-US" sz="1400" dirty="0" smtClean="0">
                <a:solidFill>
                  <a:srgbClr val="00B050"/>
                </a:solidFill>
              </a:rPr>
              <a:t>-- primary key ( Surrogate)</a:t>
            </a:r>
            <a:endParaRPr lang="en-US" sz="1400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[</a:t>
            </a:r>
            <a:r>
              <a:rPr lang="en-US" sz="1400" dirty="0" err="1" smtClean="0">
                <a:solidFill>
                  <a:srgbClr val="FF0000"/>
                </a:solidFill>
              </a:rPr>
              <a:t>comp_name</a:t>
            </a:r>
            <a:r>
              <a:rPr lang="en-US" sz="1400" dirty="0">
                <a:solidFill>
                  <a:srgbClr val="FF0000"/>
                </a:solidFill>
              </a:rPr>
              <a:t>] [</a:t>
            </a:r>
            <a:r>
              <a:rPr lang="en-US" sz="1400" dirty="0" err="1">
                <a:solidFill>
                  <a:srgbClr val="FF0000"/>
                </a:solidFill>
              </a:rPr>
              <a:t>dbo</a:t>
            </a:r>
            <a:r>
              <a:rPr lang="en-US" sz="1400" dirty="0">
                <a:solidFill>
                  <a:srgbClr val="FF0000"/>
                </a:solidFill>
              </a:rPr>
              <a:t>].[</a:t>
            </a:r>
            <a:r>
              <a:rPr lang="en-US" sz="1400" dirty="0" err="1">
                <a:solidFill>
                  <a:srgbClr val="FF0000"/>
                </a:solidFill>
              </a:rPr>
              <a:t>normstring</a:t>
            </a:r>
            <a:r>
              <a:rPr lang="en-US" sz="1400" dirty="0">
                <a:solidFill>
                  <a:srgbClr val="FF0000"/>
                </a:solidFill>
              </a:rPr>
              <a:t>] NOT </a:t>
            </a:r>
            <a:r>
              <a:rPr lang="en-US" sz="1400" dirty="0" smtClean="0">
                <a:solidFill>
                  <a:srgbClr val="FF0000"/>
                </a:solidFill>
              </a:rPr>
              <a:t>NULL, </a:t>
            </a:r>
            <a:r>
              <a:rPr lang="en-US" sz="1400" dirty="0" smtClean="0">
                <a:solidFill>
                  <a:srgbClr val="00B050"/>
                </a:solidFill>
              </a:rPr>
              <a:t>– UNIQUE INDEX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B050"/>
                </a:solidFill>
              </a:rPr>
              <a:t>	</a:t>
            </a:r>
            <a:r>
              <a:rPr lang="en-US" sz="1400" dirty="0">
                <a:solidFill>
                  <a:srgbClr val="FF0000"/>
                </a:solidFill>
              </a:rPr>
              <a:t>[</a:t>
            </a:r>
            <a:r>
              <a:rPr lang="en-US" sz="1400" dirty="0" err="1">
                <a:solidFill>
                  <a:srgbClr val="FF0000"/>
                </a:solidFill>
              </a:rPr>
              <a:t>numberOfemployees</a:t>
            </a:r>
            <a:r>
              <a:rPr lang="en-US" sz="1400" dirty="0">
                <a:solidFill>
                  <a:srgbClr val="FF0000"/>
                </a:solidFill>
              </a:rPr>
              <a:t>] number not null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);</a:t>
            </a:r>
          </a:p>
          <a:p>
            <a:pPr lvl="1"/>
            <a:r>
              <a:rPr lang="en-US" dirty="0" smtClean="0"/>
              <a:t>Table has 500 rows. i.e. We shall have 500 unique entries for COMP_NO and </a:t>
            </a:r>
            <a:r>
              <a:rPr lang="en-US" dirty="0" err="1" smtClean="0"/>
              <a:t>COMP_Name</a:t>
            </a:r>
            <a:endParaRPr lang="en-US" dirty="0" smtClean="0"/>
          </a:p>
          <a:p>
            <a:pPr lvl="1"/>
            <a:r>
              <a:rPr lang="en-US" dirty="0" smtClean="0"/>
              <a:t>Hence the SELECTIVITY will be 1 for those columns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numberOfEmployees</a:t>
            </a:r>
            <a:r>
              <a:rPr lang="en-US" dirty="0" smtClean="0"/>
              <a:t> column contains 15 unique values then its selectivity = 15/500 = 0.3</a:t>
            </a:r>
          </a:p>
          <a:p>
            <a:pPr lvl="1"/>
            <a:r>
              <a:rPr lang="en-US" dirty="0" smtClean="0"/>
              <a:t>Higher the selectivity better is the use of index</a:t>
            </a:r>
          </a:p>
          <a:p>
            <a:pPr lvl="1"/>
            <a:r>
              <a:rPr lang="en-US" dirty="0" smtClean="0"/>
              <a:t>Lower Selectivity can result in FULL TABLE SCAN. 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6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currenc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Concurrency</Template>
  <TotalTime>711</TotalTime>
  <Words>1598</Words>
  <Application>Microsoft Office PowerPoint</Application>
  <PresentationFormat>Widescreen</PresentationFormat>
  <Paragraphs>316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Concurrency</vt:lpstr>
      <vt:lpstr>Art of Database refactoring</vt:lpstr>
      <vt:lpstr>Questions? Anytime …</vt:lpstr>
      <vt:lpstr>Common pain Points </vt:lpstr>
      <vt:lpstr>Common  Observations</vt:lpstr>
      <vt:lpstr>Terms to know</vt:lpstr>
      <vt:lpstr>Index , Primary Key..</vt:lpstr>
      <vt:lpstr>Index , Primary Key..</vt:lpstr>
      <vt:lpstr>Cardinality.</vt:lpstr>
      <vt:lpstr>Selectivity.</vt:lpstr>
      <vt:lpstr>Derived Tables</vt:lpstr>
      <vt:lpstr>Predicates</vt:lpstr>
      <vt:lpstr>Predicates</vt:lpstr>
      <vt:lpstr>Query Plan</vt:lpstr>
      <vt:lpstr>Query Plan – SQL Server</vt:lpstr>
      <vt:lpstr>Query Plan – MYSQL Server</vt:lpstr>
      <vt:lpstr>Logical Query Processing</vt:lpstr>
      <vt:lpstr>Query practical</vt:lpstr>
      <vt:lpstr>Knowing data well before writing query</vt:lpstr>
      <vt:lpstr>Knowing data well before writing query</vt:lpstr>
      <vt:lpstr>Few more thoughts</vt:lpstr>
      <vt:lpstr>Keep predicate deterministic</vt:lpstr>
      <vt:lpstr>Keep predicate deterministic</vt:lpstr>
      <vt:lpstr>Select * from …</vt:lpstr>
      <vt:lpstr>Avoid - Select * from…</vt:lpstr>
      <vt:lpstr>Is SORT needed?</vt:lpstr>
      <vt:lpstr>Use Distinct If needed</vt:lpstr>
      <vt:lpstr>Union or Union ALL</vt:lpstr>
      <vt:lpstr>Wild Chars in predicates</vt:lpstr>
      <vt:lpstr>Wild Chars in predicates</vt:lpstr>
      <vt:lpstr>Hidden Cartesian product</vt:lpstr>
      <vt:lpstr>Hidden Cartesian product</vt:lpstr>
      <vt:lpstr>Avoid ONE BY ONE Row handling..</vt:lpstr>
      <vt:lpstr>Avoid ONE BY ONE Row handling..</vt:lpstr>
      <vt:lpstr>Avoid ONE BY ONE Row handling..</vt:lpstr>
      <vt:lpstr>Avoid ONE BY ONE Row handling..</vt:lpstr>
      <vt:lpstr>Avoid ONE BY ONE Row handling..</vt:lpstr>
      <vt:lpstr>Points</vt:lpstr>
      <vt:lpstr>Thank you!</vt:lpstr>
    </vt:vector>
  </TitlesOfParts>
  <Company>SAS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Refactoring</dc:title>
  <dc:creator>Prafulla Girgaonkar</dc:creator>
  <cp:lastModifiedBy>Prafulla Girgaonkar</cp:lastModifiedBy>
  <cp:revision>70</cp:revision>
  <dcterms:created xsi:type="dcterms:W3CDTF">2014-08-18T14:07:08Z</dcterms:created>
  <dcterms:modified xsi:type="dcterms:W3CDTF">2014-09-11T13:55:10Z</dcterms:modified>
</cp:coreProperties>
</file>