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6" r:id="rId17"/>
    <p:sldId id="274" r:id="rId18"/>
    <p:sldId id="271" r:id="rId19"/>
    <p:sldId id="272"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7" autoAdjust="0"/>
    <p:restoredTop sz="94660"/>
  </p:normalViewPr>
  <p:slideViewPr>
    <p:cSldViewPr snapToGrid="0">
      <p:cViewPr varScale="1">
        <p:scale>
          <a:sx n="87" d="100"/>
          <a:sy n="87" d="100"/>
        </p:scale>
        <p:origin x="66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62B289-99C2-4B43-8E4B-994C6665D66D}" type="datetimeFigureOut">
              <a:rPr lang="en-US" smtClean="0"/>
              <a:t>9/6/2014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6AD654-A4DD-4FEE-92CD-D2031115A45A}" type="slidenum">
              <a:rPr lang="en-US" smtClean="0"/>
              <a:t>‹#›</a:t>
            </a:fld>
            <a:endParaRPr lang="en-US"/>
          </a:p>
        </p:txBody>
      </p:sp>
    </p:spTree>
    <p:extLst>
      <p:ext uri="{BB962C8B-B14F-4D97-AF65-F5344CB8AC3E}">
        <p14:creationId xmlns:p14="http://schemas.microsoft.com/office/powerpoint/2010/main" val="3171416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6AD654-A4DD-4FEE-92CD-D2031115A45A}" type="slidenum">
              <a:rPr lang="en-US" smtClean="0"/>
              <a:t>10</a:t>
            </a:fld>
            <a:endParaRPr lang="en-US"/>
          </a:p>
        </p:txBody>
      </p:sp>
    </p:spTree>
    <p:extLst>
      <p:ext uri="{BB962C8B-B14F-4D97-AF65-F5344CB8AC3E}">
        <p14:creationId xmlns:p14="http://schemas.microsoft.com/office/powerpoint/2010/main" val="541010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http://stackoverflow.com/questions/20333150/java-multithreading-thread-priority</a:t>
            </a:r>
          </a:p>
          <a:p>
            <a:endParaRPr lang="en-US" dirty="0"/>
          </a:p>
        </p:txBody>
      </p:sp>
      <p:sp>
        <p:nvSpPr>
          <p:cNvPr id="4" name="Slide Number Placeholder 3"/>
          <p:cNvSpPr>
            <a:spLocks noGrp="1"/>
          </p:cNvSpPr>
          <p:nvPr>
            <p:ph type="sldNum" sz="quarter" idx="10"/>
          </p:nvPr>
        </p:nvSpPr>
        <p:spPr/>
        <p:txBody>
          <a:bodyPr/>
          <a:lstStyle/>
          <a:p>
            <a:fld id="{066AD654-A4DD-4FEE-92CD-D2031115A45A}" type="slidenum">
              <a:rPr lang="en-US" smtClean="0"/>
              <a:t>12</a:t>
            </a:fld>
            <a:endParaRPr lang="en-US"/>
          </a:p>
        </p:txBody>
      </p:sp>
    </p:spTree>
    <p:extLst>
      <p:ext uri="{BB962C8B-B14F-4D97-AF65-F5344CB8AC3E}">
        <p14:creationId xmlns:p14="http://schemas.microsoft.com/office/powerpoint/2010/main" val="445428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6AD654-A4DD-4FEE-92CD-D2031115A45A}" type="slidenum">
              <a:rPr lang="en-US" smtClean="0"/>
              <a:t>13</a:t>
            </a:fld>
            <a:endParaRPr lang="en-US"/>
          </a:p>
        </p:txBody>
      </p:sp>
    </p:spTree>
    <p:extLst>
      <p:ext uri="{BB962C8B-B14F-4D97-AF65-F5344CB8AC3E}">
        <p14:creationId xmlns:p14="http://schemas.microsoft.com/office/powerpoint/2010/main" val="2898272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84135C-074C-4223-A392-62660EF2A88F}" type="datetime1">
              <a:rPr lang="en-US" smtClean="0"/>
              <a:t>9/6/2014</a:t>
            </a:fld>
            <a:endParaRPr lang="en-US"/>
          </a:p>
        </p:txBody>
      </p:sp>
      <p:sp>
        <p:nvSpPr>
          <p:cNvPr id="5" name="Footer Placeholder 4"/>
          <p:cNvSpPr>
            <a:spLocks noGrp="1"/>
          </p:cNvSpPr>
          <p:nvPr>
            <p:ph type="ftr" sz="quarter" idx="11"/>
          </p:nvPr>
        </p:nvSpPr>
        <p:spPr/>
        <p:txBody>
          <a:bodyPr/>
          <a:lstStyle/>
          <a:p>
            <a:r>
              <a:rPr lang="en-US" smtClean="0"/>
              <a:t>https://github.com/pgirgaonkar/ThreadExample</a:t>
            </a:r>
            <a:endParaRPr lang="en-US"/>
          </a:p>
        </p:txBody>
      </p:sp>
      <p:sp>
        <p:nvSpPr>
          <p:cNvPr id="6" name="Slide Number Placeholder 5"/>
          <p:cNvSpPr>
            <a:spLocks noGrp="1"/>
          </p:cNvSpPr>
          <p:nvPr>
            <p:ph type="sldNum" sz="quarter" idx="12"/>
          </p:nvPr>
        </p:nvSpPr>
        <p:spPr/>
        <p:txBody>
          <a:bodyPr/>
          <a:lstStyle/>
          <a:p>
            <a:fld id="{A14ADDB3-72D7-4AE1-8A2D-4BD868B2D5A7}" type="slidenum">
              <a:rPr lang="en-US" smtClean="0"/>
              <a:t>‹#›</a:t>
            </a:fld>
            <a:endParaRPr lang="en-US"/>
          </a:p>
        </p:txBody>
      </p:sp>
    </p:spTree>
    <p:extLst>
      <p:ext uri="{BB962C8B-B14F-4D97-AF65-F5344CB8AC3E}">
        <p14:creationId xmlns:p14="http://schemas.microsoft.com/office/powerpoint/2010/main" val="273328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454548-02F4-43F1-A4F9-B5B42FC8622A}" type="datetime1">
              <a:rPr lang="en-US" smtClean="0"/>
              <a:t>9/6/2014</a:t>
            </a:fld>
            <a:endParaRPr lang="en-US"/>
          </a:p>
        </p:txBody>
      </p:sp>
      <p:sp>
        <p:nvSpPr>
          <p:cNvPr id="5" name="Footer Placeholder 4"/>
          <p:cNvSpPr>
            <a:spLocks noGrp="1"/>
          </p:cNvSpPr>
          <p:nvPr>
            <p:ph type="ftr" sz="quarter" idx="11"/>
          </p:nvPr>
        </p:nvSpPr>
        <p:spPr/>
        <p:txBody>
          <a:bodyPr/>
          <a:lstStyle/>
          <a:p>
            <a:r>
              <a:rPr lang="en-US" smtClean="0"/>
              <a:t>https://github.com/pgirgaonkar/ThreadExample</a:t>
            </a:r>
            <a:endParaRPr lang="en-US"/>
          </a:p>
        </p:txBody>
      </p:sp>
      <p:sp>
        <p:nvSpPr>
          <p:cNvPr id="6" name="Slide Number Placeholder 5"/>
          <p:cNvSpPr>
            <a:spLocks noGrp="1"/>
          </p:cNvSpPr>
          <p:nvPr>
            <p:ph type="sldNum" sz="quarter" idx="12"/>
          </p:nvPr>
        </p:nvSpPr>
        <p:spPr/>
        <p:txBody>
          <a:bodyPr/>
          <a:lstStyle/>
          <a:p>
            <a:fld id="{A14ADDB3-72D7-4AE1-8A2D-4BD868B2D5A7}" type="slidenum">
              <a:rPr lang="en-US" smtClean="0"/>
              <a:t>‹#›</a:t>
            </a:fld>
            <a:endParaRPr lang="en-US"/>
          </a:p>
        </p:txBody>
      </p:sp>
    </p:spTree>
    <p:extLst>
      <p:ext uri="{BB962C8B-B14F-4D97-AF65-F5344CB8AC3E}">
        <p14:creationId xmlns:p14="http://schemas.microsoft.com/office/powerpoint/2010/main" val="297372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6D0360-EEDE-4835-8FE5-74F04DCA96E4}" type="datetime1">
              <a:rPr lang="en-US" smtClean="0"/>
              <a:t>9/6/2014</a:t>
            </a:fld>
            <a:endParaRPr lang="en-US"/>
          </a:p>
        </p:txBody>
      </p:sp>
      <p:sp>
        <p:nvSpPr>
          <p:cNvPr id="5" name="Footer Placeholder 4"/>
          <p:cNvSpPr>
            <a:spLocks noGrp="1"/>
          </p:cNvSpPr>
          <p:nvPr>
            <p:ph type="ftr" sz="quarter" idx="11"/>
          </p:nvPr>
        </p:nvSpPr>
        <p:spPr/>
        <p:txBody>
          <a:bodyPr/>
          <a:lstStyle/>
          <a:p>
            <a:r>
              <a:rPr lang="en-US" smtClean="0"/>
              <a:t>https://github.com/pgirgaonkar/ThreadExample</a:t>
            </a:r>
            <a:endParaRPr lang="en-US"/>
          </a:p>
        </p:txBody>
      </p:sp>
      <p:sp>
        <p:nvSpPr>
          <p:cNvPr id="6" name="Slide Number Placeholder 5"/>
          <p:cNvSpPr>
            <a:spLocks noGrp="1"/>
          </p:cNvSpPr>
          <p:nvPr>
            <p:ph type="sldNum" sz="quarter" idx="12"/>
          </p:nvPr>
        </p:nvSpPr>
        <p:spPr/>
        <p:txBody>
          <a:bodyPr/>
          <a:lstStyle/>
          <a:p>
            <a:fld id="{A14ADDB3-72D7-4AE1-8A2D-4BD868B2D5A7}" type="slidenum">
              <a:rPr lang="en-US" smtClean="0"/>
              <a:t>‹#›</a:t>
            </a:fld>
            <a:endParaRPr lang="en-US"/>
          </a:p>
        </p:txBody>
      </p:sp>
    </p:spTree>
    <p:extLst>
      <p:ext uri="{BB962C8B-B14F-4D97-AF65-F5344CB8AC3E}">
        <p14:creationId xmlns:p14="http://schemas.microsoft.com/office/powerpoint/2010/main" val="1737628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287D5E-BF0D-41E7-96D3-CECE482D7B38}" type="datetime1">
              <a:rPr lang="en-US" smtClean="0"/>
              <a:t>9/6/2014</a:t>
            </a:fld>
            <a:endParaRPr lang="en-US"/>
          </a:p>
        </p:txBody>
      </p:sp>
      <p:sp>
        <p:nvSpPr>
          <p:cNvPr id="5" name="Footer Placeholder 4"/>
          <p:cNvSpPr>
            <a:spLocks noGrp="1"/>
          </p:cNvSpPr>
          <p:nvPr>
            <p:ph type="ftr" sz="quarter" idx="11"/>
          </p:nvPr>
        </p:nvSpPr>
        <p:spPr/>
        <p:txBody>
          <a:bodyPr/>
          <a:lstStyle/>
          <a:p>
            <a:r>
              <a:rPr lang="en-US" smtClean="0"/>
              <a:t>https://github.com/pgirgaonkar/ThreadExample</a:t>
            </a:r>
            <a:endParaRPr lang="en-US"/>
          </a:p>
        </p:txBody>
      </p:sp>
      <p:sp>
        <p:nvSpPr>
          <p:cNvPr id="6" name="Slide Number Placeholder 5"/>
          <p:cNvSpPr>
            <a:spLocks noGrp="1"/>
          </p:cNvSpPr>
          <p:nvPr>
            <p:ph type="sldNum" sz="quarter" idx="12"/>
          </p:nvPr>
        </p:nvSpPr>
        <p:spPr/>
        <p:txBody>
          <a:bodyPr/>
          <a:lstStyle/>
          <a:p>
            <a:fld id="{A14ADDB3-72D7-4AE1-8A2D-4BD868B2D5A7}" type="slidenum">
              <a:rPr lang="en-US" smtClean="0"/>
              <a:t>‹#›</a:t>
            </a:fld>
            <a:endParaRPr lang="en-US"/>
          </a:p>
        </p:txBody>
      </p:sp>
    </p:spTree>
    <p:extLst>
      <p:ext uri="{BB962C8B-B14F-4D97-AF65-F5344CB8AC3E}">
        <p14:creationId xmlns:p14="http://schemas.microsoft.com/office/powerpoint/2010/main" val="625036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BDA889-C336-4803-979A-05E5B93E4507}" type="datetime1">
              <a:rPr lang="en-US" smtClean="0"/>
              <a:t>9/6/2014</a:t>
            </a:fld>
            <a:endParaRPr lang="en-US"/>
          </a:p>
        </p:txBody>
      </p:sp>
      <p:sp>
        <p:nvSpPr>
          <p:cNvPr id="5" name="Footer Placeholder 4"/>
          <p:cNvSpPr>
            <a:spLocks noGrp="1"/>
          </p:cNvSpPr>
          <p:nvPr>
            <p:ph type="ftr" sz="quarter" idx="11"/>
          </p:nvPr>
        </p:nvSpPr>
        <p:spPr/>
        <p:txBody>
          <a:bodyPr/>
          <a:lstStyle/>
          <a:p>
            <a:r>
              <a:rPr lang="en-US" smtClean="0"/>
              <a:t>https://github.com/pgirgaonkar/ThreadExample</a:t>
            </a:r>
            <a:endParaRPr lang="en-US"/>
          </a:p>
        </p:txBody>
      </p:sp>
      <p:sp>
        <p:nvSpPr>
          <p:cNvPr id="6" name="Slide Number Placeholder 5"/>
          <p:cNvSpPr>
            <a:spLocks noGrp="1"/>
          </p:cNvSpPr>
          <p:nvPr>
            <p:ph type="sldNum" sz="quarter" idx="12"/>
          </p:nvPr>
        </p:nvSpPr>
        <p:spPr/>
        <p:txBody>
          <a:bodyPr/>
          <a:lstStyle/>
          <a:p>
            <a:fld id="{A14ADDB3-72D7-4AE1-8A2D-4BD868B2D5A7}" type="slidenum">
              <a:rPr lang="en-US" smtClean="0"/>
              <a:t>‹#›</a:t>
            </a:fld>
            <a:endParaRPr lang="en-US"/>
          </a:p>
        </p:txBody>
      </p:sp>
    </p:spTree>
    <p:extLst>
      <p:ext uri="{BB962C8B-B14F-4D97-AF65-F5344CB8AC3E}">
        <p14:creationId xmlns:p14="http://schemas.microsoft.com/office/powerpoint/2010/main" val="3182903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94716F-F096-42C4-AD38-6743E089830E}" type="datetime1">
              <a:rPr lang="en-US" smtClean="0"/>
              <a:t>9/6/2014</a:t>
            </a:fld>
            <a:endParaRPr lang="en-US"/>
          </a:p>
        </p:txBody>
      </p:sp>
      <p:sp>
        <p:nvSpPr>
          <p:cNvPr id="6" name="Footer Placeholder 5"/>
          <p:cNvSpPr>
            <a:spLocks noGrp="1"/>
          </p:cNvSpPr>
          <p:nvPr>
            <p:ph type="ftr" sz="quarter" idx="11"/>
          </p:nvPr>
        </p:nvSpPr>
        <p:spPr/>
        <p:txBody>
          <a:bodyPr/>
          <a:lstStyle/>
          <a:p>
            <a:r>
              <a:rPr lang="en-US" smtClean="0"/>
              <a:t>https://github.com/pgirgaonkar/ThreadExample</a:t>
            </a:r>
            <a:endParaRPr lang="en-US"/>
          </a:p>
        </p:txBody>
      </p:sp>
      <p:sp>
        <p:nvSpPr>
          <p:cNvPr id="7" name="Slide Number Placeholder 6"/>
          <p:cNvSpPr>
            <a:spLocks noGrp="1"/>
          </p:cNvSpPr>
          <p:nvPr>
            <p:ph type="sldNum" sz="quarter" idx="12"/>
          </p:nvPr>
        </p:nvSpPr>
        <p:spPr/>
        <p:txBody>
          <a:bodyPr/>
          <a:lstStyle/>
          <a:p>
            <a:fld id="{A14ADDB3-72D7-4AE1-8A2D-4BD868B2D5A7}" type="slidenum">
              <a:rPr lang="en-US" smtClean="0"/>
              <a:t>‹#›</a:t>
            </a:fld>
            <a:endParaRPr lang="en-US"/>
          </a:p>
        </p:txBody>
      </p:sp>
    </p:spTree>
    <p:extLst>
      <p:ext uri="{BB962C8B-B14F-4D97-AF65-F5344CB8AC3E}">
        <p14:creationId xmlns:p14="http://schemas.microsoft.com/office/powerpoint/2010/main" val="2450748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EECBB8-4EB8-45E6-9118-FAD79488AEE7}" type="datetime1">
              <a:rPr lang="en-US" smtClean="0"/>
              <a:t>9/6/2014</a:t>
            </a:fld>
            <a:endParaRPr lang="en-US"/>
          </a:p>
        </p:txBody>
      </p:sp>
      <p:sp>
        <p:nvSpPr>
          <p:cNvPr id="8" name="Footer Placeholder 7"/>
          <p:cNvSpPr>
            <a:spLocks noGrp="1"/>
          </p:cNvSpPr>
          <p:nvPr>
            <p:ph type="ftr" sz="quarter" idx="11"/>
          </p:nvPr>
        </p:nvSpPr>
        <p:spPr/>
        <p:txBody>
          <a:bodyPr/>
          <a:lstStyle/>
          <a:p>
            <a:r>
              <a:rPr lang="en-US" smtClean="0"/>
              <a:t>https://github.com/pgirgaonkar/ThreadExample</a:t>
            </a:r>
            <a:endParaRPr lang="en-US"/>
          </a:p>
        </p:txBody>
      </p:sp>
      <p:sp>
        <p:nvSpPr>
          <p:cNvPr id="9" name="Slide Number Placeholder 8"/>
          <p:cNvSpPr>
            <a:spLocks noGrp="1"/>
          </p:cNvSpPr>
          <p:nvPr>
            <p:ph type="sldNum" sz="quarter" idx="12"/>
          </p:nvPr>
        </p:nvSpPr>
        <p:spPr/>
        <p:txBody>
          <a:bodyPr/>
          <a:lstStyle/>
          <a:p>
            <a:fld id="{A14ADDB3-72D7-4AE1-8A2D-4BD868B2D5A7}" type="slidenum">
              <a:rPr lang="en-US" smtClean="0"/>
              <a:t>‹#›</a:t>
            </a:fld>
            <a:endParaRPr lang="en-US"/>
          </a:p>
        </p:txBody>
      </p:sp>
    </p:spTree>
    <p:extLst>
      <p:ext uri="{BB962C8B-B14F-4D97-AF65-F5344CB8AC3E}">
        <p14:creationId xmlns:p14="http://schemas.microsoft.com/office/powerpoint/2010/main" val="150656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C09EE1-AC7D-484B-B439-CD07B1F613F9}" type="datetime1">
              <a:rPr lang="en-US" smtClean="0"/>
              <a:t>9/6/2014</a:t>
            </a:fld>
            <a:endParaRPr lang="en-US"/>
          </a:p>
        </p:txBody>
      </p:sp>
      <p:sp>
        <p:nvSpPr>
          <p:cNvPr id="4" name="Footer Placeholder 3"/>
          <p:cNvSpPr>
            <a:spLocks noGrp="1"/>
          </p:cNvSpPr>
          <p:nvPr>
            <p:ph type="ftr" sz="quarter" idx="11"/>
          </p:nvPr>
        </p:nvSpPr>
        <p:spPr/>
        <p:txBody>
          <a:bodyPr/>
          <a:lstStyle/>
          <a:p>
            <a:r>
              <a:rPr lang="en-US" smtClean="0"/>
              <a:t>https://github.com/pgirgaonkar/ThreadExample</a:t>
            </a:r>
            <a:endParaRPr lang="en-US"/>
          </a:p>
        </p:txBody>
      </p:sp>
      <p:sp>
        <p:nvSpPr>
          <p:cNvPr id="5" name="Slide Number Placeholder 4"/>
          <p:cNvSpPr>
            <a:spLocks noGrp="1"/>
          </p:cNvSpPr>
          <p:nvPr>
            <p:ph type="sldNum" sz="quarter" idx="12"/>
          </p:nvPr>
        </p:nvSpPr>
        <p:spPr/>
        <p:txBody>
          <a:bodyPr/>
          <a:lstStyle/>
          <a:p>
            <a:fld id="{A14ADDB3-72D7-4AE1-8A2D-4BD868B2D5A7}" type="slidenum">
              <a:rPr lang="en-US" smtClean="0"/>
              <a:t>‹#›</a:t>
            </a:fld>
            <a:endParaRPr lang="en-US"/>
          </a:p>
        </p:txBody>
      </p:sp>
    </p:spTree>
    <p:extLst>
      <p:ext uri="{BB962C8B-B14F-4D97-AF65-F5344CB8AC3E}">
        <p14:creationId xmlns:p14="http://schemas.microsoft.com/office/powerpoint/2010/main" val="3315079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41F9E9-6F70-41E7-99F5-5A480958FE20}" type="datetime1">
              <a:rPr lang="en-US" smtClean="0"/>
              <a:t>9/6/2014</a:t>
            </a:fld>
            <a:endParaRPr lang="en-US"/>
          </a:p>
        </p:txBody>
      </p:sp>
      <p:sp>
        <p:nvSpPr>
          <p:cNvPr id="3" name="Footer Placeholder 2"/>
          <p:cNvSpPr>
            <a:spLocks noGrp="1"/>
          </p:cNvSpPr>
          <p:nvPr>
            <p:ph type="ftr" sz="quarter" idx="11"/>
          </p:nvPr>
        </p:nvSpPr>
        <p:spPr/>
        <p:txBody>
          <a:bodyPr/>
          <a:lstStyle/>
          <a:p>
            <a:r>
              <a:rPr lang="en-US" smtClean="0"/>
              <a:t>https://github.com/pgirgaonkar/ThreadExample</a:t>
            </a:r>
            <a:endParaRPr lang="en-US"/>
          </a:p>
        </p:txBody>
      </p:sp>
      <p:sp>
        <p:nvSpPr>
          <p:cNvPr id="4" name="Slide Number Placeholder 3"/>
          <p:cNvSpPr>
            <a:spLocks noGrp="1"/>
          </p:cNvSpPr>
          <p:nvPr>
            <p:ph type="sldNum" sz="quarter" idx="12"/>
          </p:nvPr>
        </p:nvSpPr>
        <p:spPr/>
        <p:txBody>
          <a:bodyPr/>
          <a:lstStyle/>
          <a:p>
            <a:fld id="{A14ADDB3-72D7-4AE1-8A2D-4BD868B2D5A7}" type="slidenum">
              <a:rPr lang="en-US" smtClean="0"/>
              <a:t>‹#›</a:t>
            </a:fld>
            <a:endParaRPr lang="en-US"/>
          </a:p>
        </p:txBody>
      </p:sp>
    </p:spTree>
    <p:extLst>
      <p:ext uri="{BB962C8B-B14F-4D97-AF65-F5344CB8AC3E}">
        <p14:creationId xmlns:p14="http://schemas.microsoft.com/office/powerpoint/2010/main" val="395571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ED824C-0E6C-4A89-8D2A-E2566C4DF51A}" type="datetime1">
              <a:rPr lang="en-US" smtClean="0"/>
              <a:t>9/6/2014</a:t>
            </a:fld>
            <a:endParaRPr lang="en-US"/>
          </a:p>
        </p:txBody>
      </p:sp>
      <p:sp>
        <p:nvSpPr>
          <p:cNvPr id="6" name="Footer Placeholder 5"/>
          <p:cNvSpPr>
            <a:spLocks noGrp="1"/>
          </p:cNvSpPr>
          <p:nvPr>
            <p:ph type="ftr" sz="quarter" idx="11"/>
          </p:nvPr>
        </p:nvSpPr>
        <p:spPr/>
        <p:txBody>
          <a:bodyPr/>
          <a:lstStyle/>
          <a:p>
            <a:r>
              <a:rPr lang="en-US" smtClean="0"/>
              <a:t>https://github.com/pgirgaonkar/ThreadExample</a:t>
            </a:r>
            <a:endParaRPr lang="en-US"/>
          </a:p>
        </p:txBody>
      </p:sp>
      <p:sp>
        <p:nvSpPr>
          <p:cNvPr id="7" name="Slide Number Placeholder 6"/>
          <p:cNvSpPr>
            <a:spLocks noGrp="1"/>
          </p:cNvSpPr>
          <p:nvPr>
            <p:ph type="sldNum" sz="quarter" idx="12"/>
          </p:nvPr>
        </p:nvSpPr>
        <p:spPr/>
        <p:txBody>
          <a:bodyPr/>
          <a:lstStyle/>
          <a:p>
            <a:fld id="{A14ADDB3-72D7-4AE1-8A2D-4BD868B2D5A7}" type="slidenum">
              <a:rPr lang="en-US" smtClean="0"/>
              <a:t>‹#›</a:t>
            </a:fld>
            <a:endParaRPr lang="en-US"/>
          </a:p>
        </p:txBody>
      </p:sp>
    </p:spTree>
    <p:extLst>
      <p:ext uri="{BB962C8B-B14F-4D97-AF65-F5344CB8AC3E}">
        <p14:creationId xmlns:p14="http://schemas.microsoft.com/office/powerpoint/2010/main" val="271415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F8DD0-6B2A-4676-A962-236A2255051B}" type="datetime1">
              <a:rPr lang="en-US" smtClean="0"/>
              <a:t>9/6/2014</a:t>
            </a:fld>
            <a:endParaRPr lang="en-US"/>
          </a:p>
        </p:txBody>
      </p:sp>
      <p:sp>
        <p:nvSpPr>
          <p:cNvPr id="6" name="Footer Placeholder 5"/>
          <p:cNvSpPr>
            <a:spLocks noGrp="1"/>
          </p:cNvSpPr>
          <p:nvPr>
            <p:ph type="ftr" sz="quarter" idx="11"/>
          </p:nvPr>
        </p:nvSpPr>
        <p:spPr/>
        <p:txBody>
          <a:bodyPr/>
          <a:lstStyle/>
          <a:p>
            <a:r>
              <a:rPr lang="en-US" smtClean="0"/>
              <a:t>https://github.com/pgirgaonkar/ThreadExample</a:t>
            </a:r>
            <a:endParaRPr lang="en-US"/>
          </a:p>
        </p:txBody>
      </p:sp>
      <p:sp>
        <p:nvSpPr>
          <p:cNvPr id="7" name="Slide Number Placeholder 6"/>
          <p:cNvSpPr>
            <a:spLocks noGrp="1"/>
          </p:cNvSpPr>
          <p:nvPr>
            <p:ph type="sldNum" sz="quarter" idx="12"/>
          </p:nvPr>
        </p:nvSpPr>
        <p:spPr/>
        <p:txBody>
          <a:bodyPr/>
          <a:lstStyle/>
          <a:p>
            <a:fld id="{A14ADDB3-72D7-4AE1-8A2D-4BD868B2D5A7}" type="slidenum">
              <a:rPr lang="en-US" smtClean="0"/>
              <a:t>‹#›</a:t>
            </a:fld>
            <a:endParaRPr lang="en-US"/>
          </a:p>
        </p:txBody>
      </p:sp>
    </p:spTree>
    <p:extLst>
      <p:ext uri="{BB962C8B-B14F-4D97-AF65-F5344CB8AC3E}">
        <p14:creationId xmlns:p14="http://schemas.microsoft.com/office/powerpoint/2010/main" val="1696347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7B3DD0-C027-40CA-8539-801CABA39B81}" type="datetime1">
              <a:rPr lang="en-US" smtClean="0"/>
              <a:t>9/6/2014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https://github.com/pgirgaonkar/ThreadExample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4ADDB3-72D7-4AE1-8A2D-4BD868B2D5A7}" type="slidenum">
              <a:rPr lang="en-US" smtClean="0"/>
              <a:t>‹#›</a:t>
            </a:fld>
            <a:endParaRPr lang="en-US"/>
          </a:p>
        </p:txBody>
      </p:sp>
    </p:spTree>
    <p:extLst>
      <p:ext uri="{BB962C8B-B14F-4D97-AF65-F5344CB8AC3E}">
        <p14:creationId xmlns:p14="http://schemas.microsoft.com/office/powerpoint/2010/main" val="1173155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Cores, Processes</a:t>
            </a:r>
            <a:br>
              <a:rPr lang="en-US" dirty="0" smtClean="0"/>
            </a:br>
            <a:r>
              <a:rPr lang="en-US" dirty="0" smtClean="0"/>
              <a:t> and Threads</a:t>
            </a:r>
            <a:endParaRPr lang="en-US" dirty="0"/>
          </a:p>
        </p:txBody>
      </p:sp>
      <p:sp>
        <p:nvSpPr>
          <p:cNvPr id="3" name="Footer Placeholder 2"/>
          <p:cNvSpPr>
            <a:spLocks noGrp="1"/>
          </p:cNvSpPr>
          <p:nvPr>
            <p:ph type="ftr" sz="quarter" idx="11"/>
          </p:nvPr>
        </p:nvSpPr>
        <p:spPr/>
        <p:txBody>
          <a:bodyPr/>
          <a:lstStyle/>
          <a:p>
            <a:r>
              <a:rPr lang="en-US" smtClean="0"/>
              <a:t>https://github.com/pgirgaonkar/ThreadExample</a:t>
            </a:r>
            <a:endParaRPr lang="en-US"/>
          </a:p>
        </p:txBody>
      </p:sp>
    </p:spTree>
    <p:extLst>
      <p:ext uri="{BB962C8B-B14F-4D97-AF65-F5344CB8AC3E}">
        <p14:creationId xmlns:p14="http://schemas.microsoft.com/office/powerpoint/2010/main" val="3901516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States</a:t>
            </a:r>
            <a:endParaRPr lang="en-US" dirty="0"/>
          </a:p>
        </p:txBody>
      </p:sp>
      <p:sp>
        <p:nvSpPr>
          <p:cNvPr id="3" name="Content Placeholder 2"/>
          <p:cNvSpPr>
            <a:spLocks noGrp="1"/>
          </p:cNvSpPr>
          <p:nvPr>
            <p:ph idx="1"/>
          </p:nvPr>
        </p:nvSpPr>
        <p:spPr>
          <a:xfrm>
            <a:off x="838200" y="1606378"/>
            <a:ext cx="10515600" cy="4876799"/>
          </a:xfrm>
        </p:spPr>
        <p:txBody>
          <a:bodyPr/>
          <a:lstStyle/>
          <a:p>
            <a:r>
              <a:rPr lang="en-US" dirty="0" smtClean="0"/>
              <a:t>Threads can be in one of four states</a:t>
            </a:r>
          </a:p>
          <a:p>
            <a:pPr lvl="1"/>
            <a:r>
              <a:rPr lang="en-US" dirty="0" smtClean="0"/>
              <a:t>Created, Running, Blocked, and Dead</a:t>
            </a:r>
          </a:p>
          <a:p>
            <a:r>
              <a:rPr lang="en-US" dirty="0" smtClean="0"/>
              <a:t>A thread’s state changes based on:</a:t>
            </a:r>
          </a:p>
          <a:p>
            <a:pPr lvl="1"/>
            <a:r>
              <a:rPr lang="en-US" dirty="0" smtClean="0"/>
              <a:t>Control methods such as start(), sleep(), yield(), wait(), notify()</a:t>
            </a:r>
          </a:p>
          <a:p>
            <a:pPr lvl="1"/>
            <a:r>
              <a:rPr lang="en-US" dirty="0" smtClean="0"/>
              <a:t>Termination on run method</a:t>
            </a:r>
          </a:p>
          <a:p>
            <a:endParaRPr lang="en-US" dirty="0"/>
          </a:p>
          <a:p>
            <a:endParaRPr lang="en-US" dirty="0"/>
          </a:p>
        </p:txBody>
      </p:sp>
      <p:sp>
        <p:nvSpPr>
          <p:cNvPr id="4" name="Oval 4"/>
          <p:cNvSpPr>
            <a:spLocks noChangeArrowheads="1"/>
          </p:cNvSpPr>
          <p:nvPr/>
        </p:nvSpPr>
        <p:spPr bwMode="auto">
          <a:xfrm>
            <a:off x="2198688" y="3884613"/>
            <a:ext cx="1154112" cy="398462"/>
          </a:xfrm>
          <a:prstGeom prst="ellipse">
            <a:avLst/>
          </a:prstGeom>
          <a:solidFill>
            <a:srgbClr val="E6E6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0000"/>
              <a:buFont typeface="StarBats" charset="0"/>
              <a:buNone/>
            </a:pPr>
            <a:r>
              <a:rPr lang="en-GB" altLang="en-US" sz="1800">
                <a:latin typeface="Times" panose="02020603050405020304" pitchFamily="18" charset="0"/>
              </a:rPr>
              <a:t>Created</a:t>
            </a:r>
          </a:p>
        </p:txBody>
      </p:sp>
      <p:sp>
        <p:nvSpPr>
          <p:cNvPr id="5" name="Oval 5"/>
          <p:cNvSpPr>
            <a:spLocks noChangeArrowheads="1"/>
          </p:cNvSpPr>
          <p:nvPr/>
        </p:nvSpPr>
        <p:spPr bwMode="auto">
          <a:xfrm>
            <a:off x="4573588" y="3884613"/>
            <a:ext cx="1446212" cy="398462"/>
          </a:xfrm>
          <a:prstGeom prst="ellipse">
            <a:avLst/>
          </a:prstGeom>
          <a:solidFill>
            <a:srgbClr val="E6E6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0000"/>
              <a:buFont typeface="StarBats" charset="0"/>
              <a:buNone/>
            </a:pPr>
            <a:r>
              <a:rPr lang="en-GB" altLang="en-US" sz="1800" dirty="0">
                <a:latin typeface="Times" panose="02020603050405020304" pitchFamily="18" charset="0"/>
              </a:rPr>
              <a:t>Runnable</a:t>
            </a:r>
          </a:p>
        </p:txBody>
      </p:sp>
      <p:sp>
        <p:nvSpPr>
          <p:cNvPr id="6" name="Oval 6"/>
          <p:cNvSpPr>
            <a:spLocks noChangeArrowheads="1"/>
          </p:cNvSpPr>
          <p:nvPr/>
        </p:nvSpPr>
        <p:spPr bwMode="auto">
          <a:xfrm>
            <a:off x="7627938" y="3886200"/>
            <a:ext cx="1287462" cy="398463"/>
          </a:xfrm>
          <a:prstGeom prst="ellipse">
            <a:avLst/>
          </a:prstGeom>
          <a:solidFill>
            <a:srgbClr val="E6E6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0000"/>
              <a:buFont typeface="StarBats" charset="0"/>
              <a:buNone/>
            </a:pPr>
            <a:r>
              <a:rPr lang="en-GB" altLang="en-US" sz="1800">
                <a:latin typeface="Times" panose="02020603050405020304" pitchFamily="18" charset="0"/>
              </a:rPr>
              <a:t>Blocked</a:t>
            </a:r>
          </a:p>
        </p:txBody>
      </p:sp>
      <p:sp>
        <p:nvSpPr>
          <p:cNvPr id="7" name="Oval 7"/>
          <p:cNvSpPr>
            <a:spLocks noChangeArrowheads="1"/>
          </p:cNvSpPr>
          <p:nvPr/>
        </p:nvSpPr>
        <p:spPr bwMode="auto">
          <a:xfrm>
            <a:off x="4895850" y="5467951"/>
            <a:ext cx="912813" cy="912813"/>
          </a:xfrm>
          <a:prstGeom prst="ellipse">
            <a:avLst/>
          </a:prstGeom>
          <a:solidFill>
            <a:srgbClr val="E6E6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0000"/>
              <a:buFont typeface="StarBats" charset="0"/>
              <a:buNone/>
            </a:pPr>
            <a:r>
              <a:rPr lang="en-GB" altLang="en-US" sz="1800">
                <a:latin typeface="Times" panose="02020603050405020304" pitchFamily="18" charset="0"/>
              </a:rPr>
              <a:t>Dead</a:t>
            </a:r>
          </a:p>
        </p:txBody>
      </p:sp>
      <p:sp>
        <p:nvSpPr>
          <p:cNvPr id="8" name="Line 8"/>
          <p:cNvSpPr>
            <a:spLocks noChangeShapeType="1"/>
          </p:cNvSpPr>
          <p:nvPr/>
        </p:nvSpPr>
        <p:spPr bwMode="auto">
          <a:xfrm>
            <a:off x="3352800" y="4131276"/>
            <a:ext cx="1143000" cy="0"/>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9" name="Line 9"/>
          <p:cNvSpPr>
            <a:spLocks noChangeShapeType="1"/>
          </p:cNvSpPr>
          <p:nvPr/>
        </p:nvSpPr>
        <p:spPr bwMode="auto">
          <a:xfrm flipV="1">
            <a:off x="6096000" y="4205889"/>
            <a:ext cx="1514475" cy="1587"/>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 name="Line 10"/>
          <p:cNvSpPr>
            <a:spLocks noChangeShapeType="1"/>
          </p:cNvSpPr>
          <p:nvPr/>
        </p:nvSpPr>
        <p:spPr bwMode="auto">
          <a:xfrm>
            <a:off x="5334000" y="4207476"/>
            <a:ext cx="0" cy="1295400"/>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1" name="Text Box 11"/>
          <p:cNvSpPr txBox="1">
            <a:spLocks noChangeArrowheads="1"/>
          </p:cNvSpPr>
          <p:nvPr/>
        </p:nvSpPr>
        <p:spPr bwMode="auto">
          <a:xfrm>
            <a:off x="3711575" y="3784600"/>
            <a:ext cx="487363"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start()</a:t>
            </a:r>
          </a:p>
        </p:txBody>
      </p:sp>
      <p:sp>
        <p:nvSpPr>
          <p:cNvPr id="12" name="Text Box 12"/>
          <p:cNvSpPr txBox="1">
            <a:spLocks noChangeArrowheads="1"/>
          </p:cNvSpPr>
          <p:nvPr/>
        </p:nvSpPr>
        <p:spPr bwMode="auto">
          <a:xfrm>
            <a:off x="1222375" y="3802063"/>
            <a:ext cx="715963"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Thread()</a:t>
            </a:r>
          </a:p>
        </p:txBody>
      </p:sp>
      <p:sp>
        <p:nvSpPr>
          <p:cNvPr id="13" name="Line 13"/>
          <p:cNvSpPr>
            <a:spLocks noChangeShapeType="1"/>
          </p:cNvSpPr>
          <p:nvPr/>
        </p:nvSpPr>
        <p:spPr bwMode="auto">
          <a:xfrm>
            <a:off x="1103313" y="4112226"/>
            <a:ext cx="1077912" cy="0"/>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4" name="Text Box 14"/>
          <p:cNvSpPr txBox="1">
            <a:spLocks noChangeArrowheads="1"/>
          </p:cNvSpPr>
          <p:nvPr/>
        </p:nvSpPr>
        <p:spPr bwMode="auto">
          <a:xfrm>
            <a:off x="3300413" y="4993289"/>
            <a:ext cx="198596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run() method terminates</a:t>
            </a:r>
          </a:p>
        </p:txBody>
      </p:sp>
      <p:sp>
        <p:nvSpPr>
          <p:cNvPr id="15" name="Text Box 15"/>
          <p:cNvSpPr txBox="1">
            <a:spLocks noChangeArrowheads="1"/>
          </p:cNvSpPr>
          <p:nvPr/>
        </p:nvSpPr>
        <p:spPr bwMode="auto">
          <a:xfrm>
            <a:off x="6499225" y="4258276"/>
            <a:ext cx="557213"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sleep()</a:t>
            </a:r>
          </a:p>
          <a:p>
            <a:pPr>
              <a:buClr>
                <a:srgbClr val="000000"/>
              </a:buClr>
              <a:buSzPct val="67000"/>
              <a:buFont typeface="StarBats" charset="0"/>
              <a:buNone/>
            </a:pPr>
            <a:r>
              <a:rPr lang="en-GB" altLang="en-US" sz="1600">
                <a:latin typeface="Times" panose="02020603050405020304" pitchFamily="18" charset="0"/>
              </a:rPr>
              <a:t>wait()</a:t>
            </a:r>
          </a:p>
        </p:txBody>
      </p:sp>
      <p:sp>
        <p:nvSpPr>
          <p:cNvPr id="16" name="Line 16"/>
          <p:cNvSpPr>
            <a:spLocks noChangeShapeType="1"/>
          </p:cNvSpPr>
          <p:nvPr/>
        </p:nvSpPr>
        <p:spPr bwMode="auto">
          <a:xfrm flipH="1" flipV="1">
            <a:off x="6019800" y="3978876"/>
            <a:ext cx="1752600" cy="0"/>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7" name="Text Box 17"/>
          <p:cNvSpPr txBox="1">
            <a:spLocks noChangeArrowheads="1"/>
          </p:cNvSpPr>
          <p:nvPr/>
        </p:nvSpPr>
        <p:spPr bwMode="auto">
          <a:xfrm>
            <a:off x="6491288" y="3654425"/>
            <a:ext cx="62706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notify()</a:t>
            </a:r>
          </a:p>
        </p:txBody>
      </p:sp>
      <p:pic>
        <p:nvPicPr>
          <p:cNvPr id="2050" name="Picture 2" descr="http://docs.intersystems.com/ens20141/csp/docbook/images/tcos_hands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0"/>
            <a:ext cx="1857375" cy="18002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10334625" y="1980684"/>
            <a:ext cx="1065548" cy="276999"/>
          </a:xfrm>
          <a:prstGeom prst="rect">
            <a:avLst/>
          </a:prstGeom>
          <a:noFill/>
        </p:spPr>
        <p:txBody>
          <a:bodyPr wrap="none" rtlCol="0">
            <a:spAutoFit/>
          </a:bodyPr>
          <a:lstStyle/>
          <a:p>
            <a:r>
              <a:rPr lang="en-US" sz="1200" dirty="0" smtClean="0"/>
              <a:t>Create Thread</a:t>
            </a:r>
            <a:endParaRPr lang="en-US" sz="1200" dirty="0"/>
          </a:p>
        </p:txBody>
      </p:sp>
      <p:sp>
        <p:nvSpPr>
          <p:cNvPr id="19" name="Footer Placeholder 18"/>
          <p:cNvSpPr>
            <a:spLocks noGrp="1"/>
          </p:cNvSpPr>
          <p:nvPr>
            <p:ph type="ftr" sz="quarter" idx="11"/>
          </p:nvPr>
        </p:nvSpPr>
        <p:spPr/>
        <p:txBody>
          <a:bodyPr/>
          <a:lstStyle/>
          <a:p>
            <a:r>
              <a:rPr lang="en-US" smtClean="0"/>
              <a:t>https://github.com/pgirgaonkar/ThreadExample</a:t>
            </a:r>
            <a:endParaRPr lang="en-US"/>
          </a:p>
        </p:txBody>
      </p:sp>
    </p:spTree>
    <p:extLst>
      <p:ext uri="{BB962C8B-B14F-4D97-AF65-F5344CB8AC3E}">
        <p14:creationId xmlns:p14="http://schemas.microsoft.com/office/powerpoint/2010/main" val="1331625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a Thread run?</a:t>
            </a:r>
            <a:endParaRPr lang="en-US" dirty="0"/>
          </a:p>
        </p:txBody>
      </p:sp>
      <p:sp>
        <p:nvSpPr>
          <p:cNvPr id="3" name="Content Placeholder 2"/>
          <p:cNvSpPr>
            <a:spLocks noGrp="1"/>
          </p:cNvSpPr>
          <p:nvPr>
            <p:ph idx="1"/>
          </p:nvPr>
        </p:nvSpPr>
        <p:spPr/>
        <p:txBody>
          <a:bodyPr/>
          <a:lstStyle/>
          <a:p>
            <a:r>
              <a:rPr lang="en-US" dirty="0" smtClean="0"/>
              <a:t>The thread class has a run() method</a:t>
            </a:r>
          </a:p>
          <a:p>
            <a:pPr lvl="1"/>
            <a:r>
              <a:rPr lang="en-US" dirty="0" smtClean="0"/>
              <a:t>run() is executed when the thread’s start() method is invoked</a:t>
            </a:r>
          </a:p>
          <a:p>
            <a:r>
              <a:rPr lang="en-US" dirty="0" smtClean="0"/>
              <a:t>The thread terminates if the run method terminates</a:t>
            </a:r>
          </a:p>
          <a:p>
            <a:pPr lvl="1"/>
            <a:r>
              <a:rPr lang="en-US" dirty="0" smtClean="0"/>
              <a:t>To prevent a thread from terminating, the run method must not end</a:t>
            </a:r>
          </a:p>
          <a:p>
            <a:pPr lvl="1"/>
            <a:r>
              <a:rPr lang="en-US" dirty="0" smtClean="0"/>
              <a:t>Run methods often have an endless loop to prevent thread termination</a:t>
            </a:r>
          </a:p>
          <a:p>
            <a:r>
              <a:rPr lang="en-US" dirty="0" smtClean="0"/>
              <a:t>One thread start another by calling its start method</a:t>
            </a:r>
          </a:p>
          <a:p>
            <a:pPr lvl="1"/>
            <a:r>
              <a:rPr lang="en-US" dirty="0" smtClean="0"/>
              <a:t>The sequence of events can be confusing to those more familiar with a single threaded model.</a:t>
            </a:r>
          </a:p>
        </p:txBody>
      </p:sp>
      <p:sp>
        <p:nvSpPr>
          <p:cNvPr id="4" name="Footer Placeholder 3"/>
          <p:cNvSpPr>
            <a:spLocks noGrp="1"/>
          </p:cNvSpPr>
          <p:nvPr>
            <p:ph type="ftr" sz="quarter" idx="11"/>
          </p:nvPr>
        </p:nvSpPr>
        <p:spPr/>
        <p:txBody>
          <a:bodyPr/>
          <a:lstStyle/>
          <a:p>
            <a:r>
              <a:rPr lang="en-US" smtClean="0"/>
              <a:t>https://github.com/pgirgaonkar/ThreadExample</a:t>
            </a:r>
            <a:endParaRPr lang="en-US"/>
          </a:p>
        </p:txBody>
      </p:sp>
    </p:spTree>
    <p:extLst>
      <p:ext uri="{BB962C8B-B14F-4D97-AF65-F5344CB8AC3E}">
        <p14:creationId xmlns:p14="http://schemas.microsoft.com/office/powerpoint/2010/main" val="1664348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your own Threads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obvious way to create your own threads is to subclass the Thread class and the override the run() method</a:t>
            </a:r>
          </a:p>
          <a:p>
            <a:pPr lvl="1"/>
            <a:r>
              <a:rPr lang="en-US" dirty="0" smtClean="0"/>
              <a:t>It’s the easiest but not recommended way</a:t>
            </a:r>
          </a:p>
          <a:p>
            <a:r>
              <a:rPr lang="en-US" dirty="0" smtClean="0"/>
              <a:t>Since a thread is typically associated with a task, the object which provides the run() method is usually a subclass of some other class</a:t>
            </a:r>
          </a:p>
          <a:p>
            <a:pPr lvl="1"/>
            <a:r>
              <a:rPr lang="en-US" dirty="0" smtClean="0"/>
              <a:t>If it inherits from another class, it cannot inherit from the Thread.</a:t>
            </a:r>
          </a:p>
          <a:p>
            <a:r>
              <a:rPr lang="en-US" dirty="0" smtClean="0"/>
              <a:t>The solution is provided by an interface called Runnable.</a:t>
            </a:r>
          </a:p>
          <a:p>
            <a:pPr lvl="1"/>
            <a:r>
              <a:rPr lang="en-US" dirty="0" smtClean="0"/>
              <a:t>Runnable defines only one method – run()</a:t>
            </a:r>
          </a:p>
          <a:p>
            <a:r>
              <a:rPr lang="en-US" dirty="0" smtClean="0"/>
              <a:t>One of the Thread classes constructor takes a reference to a Runnable object</a:t>
            </a:r>
          </a:p>
          <a:p>
            <a:pPr lvl="1"/>
            <a:r>
              <a:rPr lang="en-US" dirty="0" smtClean="0"/>
              <a:t>When the Thread is started, it invokes the run method in the runnable object instead of its own run method</a:t>
            </a:r>
          </a:p>
        </p:txBody>
      </p:sp>
      <p:pic>
        <p:nvPicPr>
          <p:cNvPr id="4" name="Picture 2" descr="http://docs.intersystems.com/ens20141/csp/docbook/images/tcos_hands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0"/>
            <a:ext cx="1857375" cy="18002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918519" y="1690688"/>
            <a:ext cx="1065548" cy="276999"/>
          </a:xfrm>
          <a:prstGeom prst="rect">
            <a:avLst/>
          </a:prstGeom>
          <a:noFill/>
        </p:spPr>
        <p:txBody>
          <a:bodyPr wrap="none" rtlCol="0">
            <a:spAutoFit/>
          </a:bodyPr>
          <a:lstStyle/>
          <a:p>
            <a:r>
              <a:rPr lang="en-US" sz="1200" dirty="0" smtClean="0"/>
              <a:t>Create Thread</a:t>
            </a:r>
            <a:endParaRPr lang="en-US" sz="1200" dirty="0"/>
          </a:p>
        </p:txBody>
      </p:sp>
      <p:sp>
        <p:nvSpPr>
          <p:cNvPr id="6" name="Footer Placeholder 5"/>
          <p:cNvSpPr>
            <a:spLocks noGrp="1"/>
          </p:cNvSpPr>
          <p:nvPr>
            <p:ph type="ftr" sz="quarter" idx="11"/>
          </p:nvPr>
        </p:nvSpPr>
        <p:spPr/>
        <p:txBody>
          <a:bodyPr/>
          <a:lstStyle/>
          <a:p>
            <a:r>
              <a:rPr lang="en-US" smtClean="0"/>
              <a:t>https://github.com/pgirgaonkar/ThreadExample</a:t>
            </a:r>
            <a:endParaRPr lang="en-US"/>
          </a:p>
        </p:txBody>
      </p:sp>
    </p:spTree>
    <p:extLst>
      <p:ext uri="{BB962C8B-B14F-4D97-AF65-F5344CB8AC3E}">
        <p14:creationId xmlns:p14="http://schemas.microsoft.com/office/powerpoint/2010/main" val="265999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Runnable</a:t>
            </a:r>
            <a:endParaRPr lang="en-US" dirty="0"/>
          </a:p>
        </p:txBody>
      </p:sp>
      <p:sp>
        <p:nvSpPr>
          <p:cNvPr id="3" name="Content Placeholder 2"/>
          <p:cNvSpPr>
            <a:spLocks noGrp="1"/>
          </p:cNvSpPr>
          <p:nvPr>
            <p:ph idx="1"/>
          </p:nvPr>
        </p:nvSpPr>
        <p:spPr/>
        <p:txBody>
          <a:bodyPr/>
          <a:lstStyle/>
          <a:p>
            <a:r>
              <a:rPr lang="en-US" dirty="0" smtClean="0"/>
              <a:t>In the example below, when the Thread object is instantiated, it is passed a reference to a Runnable object</a:t>
            </a:r>
          </a:p>
          <a:p>
            <a:pPr lvl="1"/>
            <a:r>
              <a:rPr lang="en-US" dirty="0" smtClean="0"/>
              <a:t>Again, the Runnable object must implement a method called run()</a:t>
            </a:r>
          </a:p>
          <a:p>
            <a:r>
              <a:rPr lang="en-US" dirty="0" smtClean="0"/>
              <a:t>When the Thread object receives a start message, it checks to see if it has a reference to a Runnable object:</a:t>
            </a:r>
          </a:p>
          <a:p>
            <a:pPr lvl="1"/>
            <a:r>
              <a:rPr lang="en-US" dirty="0" smtClean="0"/>
              <a:t>If it does, it runs the run() method of that object</a:t>
            </a:r>
          </a:p>
          <a:p>
            <a:pPr lvl="1"/>
            <a:r>
              <a:rPr lang="en-US" dirty="0" smtClean="0"/>
              <a:t>If not, it runs its own run() method</a:t>
            </a:r>
          </a:p>
          <a:p>
            <a:pPr lvl="1"/>
            <a:endParaRPr lang="en-US" dirty="0" smtClean="0"/>
          </a:p>
        </p:txBody>
      </p:sp>
      <p:sp>
        <p:nvSpPr>
          <p:cNvPr id="4" name="Text Box 4"/>
          <p:cNvSpPr txBox="1">
            <a:spLocks noChangeArrowheads="1"/>
          </p:cNvSpPr>
          <p:nvPr/>
        </p:nvSpPr>
        <p:spPr bwMode="auto">
          <a:xfrm>
            <a:off x="2030370" y="5116086"/>
            <a:ext cx="7683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dirty="0">
                <a:latin typeface="Times" panose="02020603050405020304" pitchFamily="18" charset="0"/>
              </a:rPr>
              <a:t>Thread1</a:t>
            </a:r>
          </a:p>
        </p:txBody>
      </p:sp>
      <p:sp>
        <p:nvSpPr>
          <p:cNvPr id="5" name="Oval 5"/>
          <p:cNvSpPr>
            <a:spLocks noChangeArrowheads="1"/>
          </p:cNvSpPr>
          <p:nvPr/>
        </p:nvSpPr>
        <p:spPr bwMode="auto">
          <a:xfrm>
            <a:off x="3576595" y="4770011"/>
            <a:ext cx="1974850" cy="1838325"/>
          </a:xfrm>
          <a:prstGeom prst="ellipse">
            <a:avLst/>
          </a:prstGeom>
          <a:solidFill>
            <a:srgbClr val="E6E6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Thread Object</a:t>
            </a:r>
          </a:p>
        </p:txBody>
      </p:sp>
      <p:sp>
        <p:nvSpPr>
          <p:cNvPr id="6" name="Line 6"/>
          <p:cNvSpPr>
            <a:spLocks noChangeShapeType="1"/>
          </p:cNvSpPr>
          <p:nvPr/>
        </p:nvSpPr>
        <p:spPr bwMode="auto">
          <a:xfrm>
            <a:off x="2835233" y="5193873"/>
            <a:ext cx="1460500" cy="0"/>
          </a:xfrm>
          <a:prstGeom prst="line">
            <a:avLst/>
          </a:prstGeom>
          <a:noFill/>
          <a:ln w="9525">
            <a:solidFill>
              <a:srgbClr val="00FF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7" name="Text Box 7"/>
          <p:cNvSpPr txBox="1">
            <a:spLocks noChangeArrowheads="1"/>
          </p:cNvSpPr>
          <p:nvPr/>
        </p:nvSpPr>
        <p:spPr bwMode="auto">
          <a:xfrm>
            <a:off x="4346533" y="5116086"/>
            <a:ext cx="7683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start()</a:t>
            </a:r>
          </a:p>
        </p:txBody>
      </p:sp>
      <p:sp>
        <p:nvSpPr>
          <p:cNvPr id="8" name="Line 8"/>
          <p:cNvSpPr>
            <a:spLocks noChangeShapeType="1"/>
          </p:cNvSpPr>
          <p:nvPr/>
        </p:nvSpPr>
        <p:spPr bwMode="auto">
          <a:xfrm flipH="1" flipV="1">
            <a:off x="2835233" y="5304998"/>
            <a:ext cx="1400175" cy="1588"/>
          </a:xfrm>
          <a:prstGeom prst="line">
            <a:avLst/>
          </a:prstGeom>
          <a:noFill/>
          <a:ln w="9525">
            <a:solidFill>
              <a:srgbClr val="00FF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9" name="Text Box 9"/>
          <p:cNvSpPr txBox="1">
            <a:spLocks noChangeArrowheads="1"/>
          </p:cNvSpPr>
          <p:nvPr/>
        </p:nvSpPr>
        <p:spPr bwMode="auto">
          <a:xfrm>
            <a:off x="6126120" y="5133548"/>
            <a:ext cx="7683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Thread2</a:t>
            </a:r>
          </a:p>
        </p:txBody>
      </p:sp>
      <p:sp>
        <p:nvSpPr>
          <p:cNvPr id="10" name="Line 10"/>
          <p:cNvSpPr>
            <a:spLocks noChangeShapeType="1"/>
          </p:cNvSpPr>
          <p:nvPr/>
        </p:nvSpPr>
        <p:spPr bwMode="auto">
          <a:xfrm>
            <a:off x="4868820" y="5246261"/>
            <a:ext cx="1249363" cy="0"/>
          </a:xfrm>
          <a:prstGeom prst="line">
            <a:avLst/>
          </a:prstGeom>
          <a:noFill/>
          <a:ln w="9525">
            <a:solidFill>
              <a:srgbClr val="FF3366"/>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1" name="Text Box 11"/>
          <p:cNvSpPr txBox="1">
            <a:spLocks noChangeArrowheads="1"/>
          </p:cNvSpPr>
          <p:nvPr/>
        </p:nvSpPr>
        <p:spPr bwMode="auto">
          <a:xfrm>
            <a:off x="4354470" y="5981273"/>
            <a:ext cx="7683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run()</a:t>
            </a:r>
          </a:p>
        </p:txBody>
      </p:sp>
      <p:sp>
        <p:nvSpPr>
          <p:cNvPr id="12" name="Oval 12"/>
          <p:cNvSpPr>
            <a:spLocks noChangeArrowheads="1"/>
          </p:cNvSpPr>
          <p:nvPr/>
        </p:nvSpPr>
        <p:spPr bwMode="auto">
          <a:xfrm>
            <a:off x="7237370" y="4752548"/>
            <a:ext cx="1974850" cy="1838325"/>
          </a:xfrm>
          <a:prstGeom prst="ellipse">
            <a:avLst/>
          </a:prstGeom>
          <a:solidFill>
            <a:srgbClr val="E6E6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Runnable Object</a:t>
            </a:r>
          </a:p>
        </p:txBody>
      </p:sp>
      <p:sp>
        <p:nvSpPr>
          <p:cNvPr id="13" name="Text Box 13"/>
          <p:cNvSpPr txBox="1">
            <a:spLocks noChangeArrowheads="1"/>
          </p:cNvSpPr>
          <p:nvPr/>
        </p:nvSpPr>
        <p:spPr bwMode="auto">
          <a:xfrm>
            <a:off x="8050170" y="5981273"/>
            <a:ext cx="7683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run()</a:t>
            </a:r>
          </a:p>
        </p:txBody>
      </p:sp>
      <p:sp>
        <p:nvSpPr>
          <p:cNvPr id="14" name="Line 14"/>
          <p:cNvSpPr>
            <a:spLocks noChangeShapeType="1"/>
          </p:cNvSpPr>
          <p:nvPr/>
        </p:nvSpPr>
        <p:spPr bwMode="auto">
          <a:xfrm>
            <a:off x="6751595" y="5357386"/>
            <a:ext cx="1257300" cy="768350"/>
          </a:xfrm>
          <a:prstGeom prst="line">
            <a:avLst/>
          </a:prstGeom>
          <a:noFill/>
          <a:ln w="9525">
            <a:solidFill>
              <a:srgbClr val="FF3366"/>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pic>
        <p:nvPicPr>
          <p:cNvPr id="15" name="Picture 2" descr="http://docs.intersystems.com/ens20141/csp/docbook/images/tcos_hands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0"/>
            <a:ext cx="1857375" cy="180022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1126452" y="1800225"/>
            <a:ext cx="1065548" cy="276999"/>
          </a:xfrm>
          <a:prstGeom prst="rect">
            <a:avLst/>
          </a:prstGeom>
          <a:noFill/>
        </p:spPr>
        <p:txBody>
          <a:bodyPr wrap="none" rtlCol="0">
            <a:spAutoFit/>
          </a:bodyPr>
          <a:lstStyle/>
          <a:p>
            <a:r>
              <a:rPr lang="en-US" sz="1200" dirty="0" smtClean="0"/>
              <a:t>Create Thread</a:t>
            </a:r>
            <a:endParaRPr lang="en-US" sz="1200" dirty="0"/>
          </a:p>
        </p:txBody>
      </p:sp>
      <p:sp>
        <p:nvSpPr>
          <p:cNvPr id="17" name="Footer Placeholder 16"/>
          <p:cNvSpPr>
            <a:spLocks noGrp="1"/>
          </p:cNvSpPr>
          <p:nvPr>
            <p:ph type="ftr" sz="quarter" idx="11"/>
          </p:nvPr>
        </p:nvSpPr>
        <p:spPr/>
        <p:txBody>
          <a:bodyPr/>
          <a:lstStyle/>
          <a:p>
            <a:r>
              <a:rPr lang="en-US" smtClean="0"/>
              <a:t>https://github.com/pgirgaonkar/ThreadExample</a:t>
            </a:r>
            <a:endParaRPr lang="en-US"/>
          </a:p>
        </p:txBody>
      </p:sp>
    </p:spTree>
    <p:extLst>
      <p:ext uri="{BB962C8B-B14F-4D97-AF65-F5344CB8AC3E}">
        <p14:creationId xmlns:p14="http://schemas.microsoft.com/office/powerpoint/2010/main" val="1456350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Priorities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Every thread is assigned a priority (between 1 and 10)</a:t>
            </a:r>
          </a:p>
          <a:p>
            <a:pPr lvl="1"/>
            <a:r>
              <a:rPr lang="en-US" dirty="0" smtClean="0"/>
              <a:t>Default is 5</a:t>
            </a:r>
          </a:p>
          <a:p>
            <a:pPr lvl="1"/>
            <a:r>
              <a:rPr lang="en-US" dirty="0" smtClean="0"/>
              <a:t>The higher the number, the higher the priority</a:t>
            </a:r>
          </a:p>
          <a:p>
            <a:pPr lvl="1"/>
            <a:r>
              <a:rPr lang="en-US" dirty="0" smtClean="0"/>
              <a:t>Can be set with </a:t>
            </a:r>
            <a:r>
              <a:rPr lang="en-US" dirty="0" err="1" smtClean="0"/>
              <a:t>setPriority</a:t>
            </a:r>
            <a:r>
              <a:rPr lang="en-US" dirty="0" smtClean="0"/>
              <a:t>(…)</a:t>
            </a:r>
          </a:p>
          <a:p>
            <a:r>
              <a:rPr lang="en-US" dirty="0" smtClean="0"/>
              <a:t>The standard mode of operation is that the scheduler executes threads with the higher priorities first</a:t>
            </a:r>
          </a:p>
          <a:p>
            <a:pPr lvl="1"/>
            <a:r>
              <a:rPr lang="en-US" dirty="0" smtClean="0"/>
              <a:t>Simple scheduling algorithms can cause problems (</a:t>
            </a:r>
            <a:r>
              <a:rPr lang="en-US" dirty="0" err="1" smtClean="0"/>
              <a:t>ie</a:t>
            </a:r>
            <a:r>
              <a:rPr lang="en-US" dirty="0" smtClean="0"/>
              <a:t>, one high priority thread can become a CPU hog)</a:t>
            </a:r>
          </a:p>
          <a:p>
            <a:pPr lvl="1"/>
            <a:r>
              <a:rPr lang="en-US" dirty="0" smtClean="0"/>
              <a:t>Threads using vast amounts of CPU can share CPU time with other threads by invoking yield()</a:t>
            </a:r>
          </a:p>
          <a:p>
            <a:r>
              <a:rPr lang="en-US" dirty="0"/>
              <a:t>Thread priority is just a hint to OS task scheduler and is dependent on the underlying OS. OS will try to allocate more resources to a high priority thread but it does not guarantee it.</a:t>
            </a:r>
            <a:endParaRPr lang="en-US" dirty="0" smtClean="0"/>
          </a:p>
          <a:p>
            <a:pPr lvl="2"/>
            <a:endParaRPr lang="en-US" dirty="0"/>
          </a:p>
        </p:txBody>
      </p:sp>
      <p:pic>
        <p:nvPicPr>
          <p:cNvPr id="4" name="Picture 2" descr="http://docs.intersystems.com/ens20141/csp/docbook/images/tcos_hands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0"/>
            <a:ext cx="1857375" cy="18002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334625" y="1800225"/>
            <a:ext cx="1219757" cy="276999"/>
          </a:xfrm>
          <a:prstGeom prst="rect">
            <a:avLst/>
          </a:prstGeom>
          <a:noFill/>
        </p:spPr>
        <p:txBody>
          <a:bodyPr wrap="none" rtlCol="0">
            <a:spAutoFit/>
          </a:bodyPr>
          <a:lstStyle/>
          <a:p>
            <a:r>
              <a:rPr lang="en-US" sz="1200" dirty="0" smtClean="0"/>
              <a:t>Thread Priorities</a:t>
            </a:r>
            <a:endParaRPr lang="en-US" sz="1200" dirty="0"/>
          </a:p>
        </p:txBody>
      </p:sp>
      <p:sp>
        <p:nvSpPr>
          <p:cNvPr id="6" name="Footer Placeholder 5"/>
          <p:cNvSpPr>
            <a:spLocks noGrp="1"/>
          </p:cNvSpPr>
          <p:nvPr>
            <p:ph type="ftr" sz="quarter" idx="11"/>
          </p:nvPr>
        </p:nvSpPr>
        <p:spPr/>
        <p:txBody>
          <a:bodyPr/>
          <a:lstStyle/>
          <a:p>
            <a:r>
              <a:rPr lang="en-US" smtClean="0"/>
              <a:t>https://github.com/pgirgaonkar/ThreadExample</a:t>
            </a:r>
            <a:endParaRPr lang="en-US"/>
          </a:p>
        </p:txBody>
      </p:sp>
    </p:spTree>
    <p:extLst>
      <p:ext uri="{BB962C8B-B14F-4D97-AF65-F5344CB8AC3E}">
        <p14:creationId xmlns:p14="http://schemas.microsoft.com/office/powerpoint/2010/main" val="3207423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Yield() and Sleep()</a:t>
            </a:r>
            <a:endParaRPr lang="en-US" dirty="0"/>
          </a:p>
        </p:txBody>
      </p:sp>
      <p:sp>
        <p:nvSpPr>
          <p:cNvPr id="3" name="Content Placeholder 2"/>
          <p:cNvSpPr>
            <a:spLocks noGrp="1"/>
          </p:cNvSpPr>
          <p:nvPr>
            <p:ph idx="1"/>
          </p:nvPr>
        </p:nvSpPr>
        <p:spPr/>
        <p:txBody>
          <a:bodyPr/>
          <a:lstStyle/>
          <a:p>
            <a:r>
              <a:rPr lang="en-US" dirty="0" smtClean="0"/>
              <a:t>Sometimes a thread can determine that it has nothing to do (</a:t>
            </a:r>
            <a:r>
              <a:rPr lang="en-US" dirty="0" err="1" smtClean="0"/>
              <a:t>ie</a:t>
            </a:r>
            <a:r>
              <a:rPr lang="en-US" dirty="0" smtClean="0"/>
              <a:t>, waiting for I/O</a:t>
            </a:r>
          </a:p>
          <a:p>
            <a:r>
              <a:rPr lang="en-US" dirty="0" smtClean="0"/>
              <a:t>When a thread has nothing to do, it should not use CPU</a:t>
            </a:r>
          </a:p>
          <a:p>
            <a:pPr lvl="1"/>
            <a:r>
              <a:rPr lang="en-US" dirty="0" smtClean="0"/>
              <a:t>This is called a busy-wait</a:t>
            </a:r>
          </a:p>
          <a:p>
            <a:pPr lvl="1"/>
            <a:r>
              <a:rPr lang="en-US" dirty="0" smtClean="0"/>
              <a:t>Often, threads in busy-wait are continually checking a flag to see if there is anything to do</a:t>
            </a:r>
          </a:p>
          <a:p>
            <a:r>
              <a:rPr lang="en-US" dirty="0" smtClean="0"/>
              <a:t>It is worthwhile to run a CPU monitor program on your desktop to see where resources are being consumed</a:t>
            </a:r>
          </a:p>
          <a:p>
            <a:r>
              <a:rPr lang="en-US" dirty="0" smtClean="0"/>
              <a:t>Threads in busy-wait should be moved from the ‘run queue’ to the ‘wait queue’ so that they do not hog CPU</a:t>
            </a:r>
          </a:p>
        </p:txBody>
      </p:sp>
      <p:pic>
        <p:nvPicPr>
          <p:cNvPr id="4" name="Picture 2" descr="http://docs.intersystems.com/ens20141/csp/docbook/images/tcos_hands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0"/>
            <a:ext cx="1857375" cy="18002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33777" y="1794306"/>
            <a:ext cx="1864485" cy="276999"/>
          </a:xfrm>
          <a:prstGeom prst="rect">
            <a:avLst/>
          </a:prstGeom>
          <a:noFill/>
        </p:spPr>
        <p:txBody>
          <a:bodyPr wrap="none" rtlCol="0">
            <a:spAutoFit/>
          </a:bodyPr>
          <a:lstStyle/>
          <a:p>
            <a:r>
              <a:rPr lang="en-US" sz="1200" dirty="0" smtClean="0"/>
              <a:t>Thread Yield/ Thread Sleep</a:t>
            </a:r>
            <a:endParaRPr lang="en-US" sz="1200" dirty="0"/>
          </a:p>
        </p:txBody>
      </p:sp>
      <p:sp>
        <p:nvSpPr>
          <p:cNvPr id="6" name="Footer Placeholder 5"/>
          <p:cNvSpPr>
            <a:spLocks noGrp="1"/>
          </p:cNvSpPr>
          <p:nvPr>
            <p:ph type="ftr" sz="quarter" idx="11"/>
          </p:nvPr>
        </p:nvSpPr>
        <p:spPr/>
        <p:txBody>
          <a:bodyPr/>
          <a:lstStyle/>
          <a:p>
            <a:r>
              <a:rPr lang="en-US" smtClean="0"/>
              <a:t>https://github.com/pgirgaonkar/ThreadExample</a:t>
            </a:r>
            <a:endParaRPr lang="en-US"/>
          </a:p>
        </p:txBody>
      </p:sp>
    </p:spTree>
    <p:extLst>
      <p:ext uri="{BB962C8B-B14F-4D97-AF65-F5344CB8AC3E}">
        <p14:creationId xmlns:p14="http://schemas.microsoft.com/office/powerpoint/2010/main" val="22290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&amp; Interrupt()</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b="1" dirty="0" smtClean="0"/>
              <a:t>Join()</a:t>
            </a:r>
            <a:r>
              <a:rPr lang="en-US" dirty="0"/>
              <a:t> method can be used to pause the current thread execution until unless the specified thread is dead. </a:t>
            </a:r>
          </a:p>
          <a:p>
            <a:pPr lvl="1" fontAlgn="base"/>
            <a:r>
              <a:rPr lang="en-US" sz="1800" b="1" dirty="0" smtClean="0"/>
              <a:t>join</a:t>
            </a:r>
            <a:r>
              <a:rPr lang="en-US" sz="1800" b="1" dirty="0"/>
              <a:t>()</a:t>
            </a:r>
            <a:r>
              <a:rPr lang="en-US" sz="1800" dirty="0"/>
              <a:t>: This method puts the current thread on wait until the thread on which it’s called is dead. If the thread is interrupted, it throws </a:t>
            </a:r>
            <a:r>
              <a:rPr lang="en-US" sz="1800" dirty="0" err="1"/>
              <a:t>InterruptedException</a:t>
            </a:r>
            <a:r>
              <a:rPr lang="en-US" sz="1800" dirty="0"/>
              <a:t>.</a:t>
            </a:r>
          </a:p>
          <a:p>
            <a:pPr lvl="1" fontAlgn="base"/>
            <a:r>
              <a:rPr lang="en-US" sz="1800" b="1" dirty="0" smtClean="0"/>
              <a:t>join(long </a:t>
            </a:r>
            <a:r>
              <a:rPr lang="en-US" sz="1800" b="1" dirty="0" err="1"/>
              <a:t>millis</a:t>
            </a:r>
            <a:r>
              <a:rPr lang="en-US" sz="1800" b="1" dirty="0"/>
              <a:t>)</a:t>
            </a:r>
            <a:r>
              <a:rPr lang="en-US" sz="1800" dirty="0"/>
              <a:t>: This method is used to wait for the thread on which it’s called to be dead or wait for specified milliseconds. Since thread execution depends on OS implementation, it doesn’t guarantee that the current thread will wait only for given time.</a:t>
            </a:r>
          </a:p>
          <a:p>
            <a:pPr lvl="1" fontAlgn="base"/>
            <a:r>
              <a:rPr lang="en-US" sz="1800" b="1" dirty="0" smtClean="0"/>
              <a:t>join(long </a:t>
            </a:r>
            <a:r>
              <a:rPr lang="en-US" sz="1800" b="1" dirty="0" err="1"/>
              <a:t>millis</a:t>
            </a:r>
            <a:r>
              <a:rPr lang="en-US" sz="1800" b="1" dirty="0"/>
              <a:t>, </a:t>
            </a:r>
            <a:r>
              <a:rPr lang="en-US" sz="1800" b="1" dirty="0" err="1"/>
              <a:t>int</a:t>
            </a:r>
            <a:r>
              <a:rPr lang="en-US" sz="1800" b="1" dirty="0"/>
              <a:t> </a:t>
            </a:r>
            <a:r>
              <a:rPr lang="en-US" sz="1800" b="1" dirty="0" err="1"/>
              <a:t>nanos</a:t>
            </a:r>
            <a:r>
              <a:rPr lang="en-US" sz="1800" b="1" dirty="0"/>
              <a:t>)</a:t>
            </a:r>
            <a:r>
              <a:rPr lang="en-US" sz="1800" dirty="0"/>
              <a:t>: This method is used to wait for thread to die for given milliseconds plus nanoseconds</a:t>
            </a:r>
            <a:r>
              <a:rPr lang="en-US" sz="1800" dirty="0" smtClean="0"/>
              <a:t>.</a:t>
            </a:r>
          </a:p>
          <a:p>
            <a:pPr fontAlgn="base"/>
            <a:r>
              <a:rPr lang="en-US" b="1" dirty="0" smtClean="0"/>
              <a:t>Interrupt() </a:t>
            </a:r>
            <a:r>
              <a:rPr lang="en-US" b="1" dirty="0"/>
              <a:t>a </a:t>
            </a:r>
            <a:r>
              <a:rPr lang="en-US" b="1" dirty="0" smtClean="0"/>
              <a:t>Thread</a:t>
            </a:r>
          </a:p>
          <a:p>
            <a:pPr lvl="1" fontAlgn="base"/>
            <a:r>
              <a:rPr lang="en-US" sz="1800" dirty="0" smtClean="0"/>
              <a:t>If </a:t>
            </a:r>
            <a:r>
              <a:rPr lang="en-US" sz="1800" dirty="0"/>
              <a:t>any thread is in sleeping or waiting state (i.e. sleep() or wait() is invoked), calling the interrupt() method on the thread, breaks out the sleeping or waiting state throwing </a:t>
            </a:r>
            <a:r>
              <a:rPr lang="en-US" sz="1800" dirty="0" err="1"/>
              <a:t>InterruptedException</a:t>
            </a:r>
            <a:r>
              <a:rPr lang="en-US" sz="1800" dirty="0"/>
              <a:t>. </a:t>
            </a:r>
            <a:endParaRPr lang="en-US" sz="1800" dirty="0" smtClean="0"/>
          </a:p>
          <a:p>
            <a:pPr lvl="1" fontAlgn="base"/>
            <a:r>
              <a:rPr lang="en-US" sz="1800" dirty="0" smtClean="0"/>
              <a:t>If </a:t>
            </a:r>
            <a:r>
              <a:rPr lang="en-US" sz="1800" dirty="0"/>
              <a:t>the thread is not in the sleeping or waiting state, calling the interrupt() method performs normal </a:t>
            </a:r>
            <a:r>
              <a:rPr lang="en-US" sz="1800" dirty="0" err="1"/>
              <a:t>behaviour</a:t>
            </a:r>
            <a:r>
              <a:rPr lang="en-US" sz="1800" dirty="0"/>
              <a:t> and doesn't interrupt the thread but sets the interrupt flag to true. </a:t>
            </a:r>
          </a:p>
          <a:p>
            <a:pPr lvl="1" fontAlgn="base"/>
            <a:r>
              <a:rPr lang="en-US" sz="1800" dirty="0" smtClean="0"/>
              <a:t>interrupt(); </a:t>
            </a:r>
            <a:r>
              <a:rPr lang="en-US" sz="1800" dirty="0"/>
              <a:t>interrupted</a:t>
            </a:r>
            <a:r>
              <a:rPr lang="en-US" sz="1800" dirty="0" smtClean="0"/>
              <a:t>(); </a:t>
            </a:r>
            <a:r>
              <a:rPr lang="en-US" sz="1800" dirty="0" err="1" smtClean="0"/>
              <a:t>isInterrupted</a:t>
            </a:r>
            <a:r>
              <a:rPr lang="en-US" sz="1800" dirty="0" smtClean="0"/>
              <a:t>();</a:t>
            </a:r>
            <a:endParaRPr lang="en-US" sz="1800" dirty="0"/>
          </a:p>
        </p:txBody>
      </p:sp>
      <p:pic>
        <p:nvPicPr>
          <p:cNvPr id="4" name="Picture 2" descr="http://docs.intersystems.com/ens20141/csp/docbook/images/tcos_hands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0"/>
            <a:ext cx="1857375" cy="18002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33777" y="1794306"/>
            <a:ext cx="1496500" cy="461665"/>
          </a:xfrm>
          <a:prstGeom prst="rect">
            <a:avLst/>
          </a:prstGeom>
          <a:noFill/>
        </p:spPr>
        <p:txBody>
          <a:bodyPr wrap="none" rtlCol="0">
            <a:spAutoFit/>
          </a:bodyPr>
          <a:lstStyle/>
          <a:p>
            <a:r>
              <a:rPr lang="en-US" sz="1200" dirty="0" smtClean="0"/>
              <a:t>        Thread Join</a:t>
            </a:r>
          </a:p>
          <a:p>
            <a:r>
              <a:rPr lang="en-US" sz="1200" dirty="0" smtClean="0"/>
              <a:t>        Thread interrupt</a:t>
            </a:r>
            <a:endParaRPr lang="en-US" sz="1200" dirty="0"/>
          </a:p>
        </p:txBody>
      </p:sp>
      <p:sp>
        <p:nvSpPr>
          <p:cNvPr id="6" name="Footer Placeholder 5"/>
          <p:cNvSpPr>
            <a:spLocks noGrp="1"/>
          </p:cNvSpPr>
          <p:nvPr>
            <p:ph type="ftr" sz="quarter" idx="11"/>
          </p:nvPr>
        </p:nvSpPr>
        <p:spPr/>
        <p:txBody>
          <a:bodyPr/>
          <a:lstStyle/>
          <a:p>
            <a:r>
              <a:rPr lang="en-US" smtClean="0"/>
              <a:t>https://github.com/pgirgaonkar/ThreadExample</a:t>
            </a:r>
            <a:endParaRPr lang="en-US"/>
          </a:p>
        </p:txBody>
      </p:sp>
    </p:spTree>
    <p:extLst>
      <p:ext uri="{BB962C8B-B14F-4D97-AF65-F5344CB8AC3E}">
        <p14:creationId xmlns:p14="http://schemas.microsoft.com/office/powerpoint/2010/main" val="3972180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DeadLock</a:t>
            </a:r>
            <a:r>
              <a:rPr lang="en-US" dirty="0" smtClean="0"/>
              <a:t>()</a:t>
            </a:r>
            <a:endParaRPr lang="en-US" dirty="0"/>
          </a:p>
        </p:txBody>
      </p:sp>
      <p:pic>
        <p:nvPicPr>
          <p:cNvPr id="1026" name="Picture 2" descr="alt tex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5044" y="1690688"/>
            <a:ext cx="6643255" cy="44240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docs.intersystems.com/ens20141/csp/docbook/images/tcos_hands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0"/>
            <a:ext cx="1857375" cy="18002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334625" y="1800225"/>
            <a:ext cx="1299908" cy="646331"/>
          </a:xfrm>
          <a:prstGeom prst="rect">
            <a:avLst/>
          </a:prstGeom>
          <a:noFill/>
        </p:spPr>
        <p:txBody>
          <a:bodyPr wrap="none" rtlCol="0">
            <a:spAutoFit/>
          </a:bodyPr>
          <a:lstStyle/>
          <a:p>
            <a:r>
              <a:rPr lang="en-US" sz="1200" dirty="0" smtClean="0"/>
              <a:t>Thread Dead Lock</a:t>
            </a:r>
          </a:p>
          <a:p>
            <a:r>
              <a:rPr lang="en-US" sz="1200" dirty="0" smtClean="0"/>
              <a:t>Thread Notify</a:t>
            </a:r>
          </a:p>
          <a:p>
            <a:r>
              <a:rPr lang="en-US" sz="1200" dirty="0" smtClean="0"/>
              <a:t>Thread Interrupt</a:t>
            </a:r>
            <a:endParaRPr lang="en-US" sz="1200" dirty="0"/>
          </a:p>
        </p:txBody>
      </p:sp>
      <p:sp>
        <p:nvSpPr>
          <p:cNvPr id="4" name="Footer Placeholder 3"/>
          <p:cNvSpPr>
            <a:spLocks noGrp="1"/>
          </p:cNvSpPr>
          <p:nvPr>
            <p:ph type="ftr" sz="quarter" idx="11"/>
          </p:nvPr>
        </p:nvSpPr>
        <p:spPr/>
        <p:txBody>
          <a:bodyPr/>
          <a:lstStyle/>
          <a:p>
            <a:r>
              <a:rPr lang="en-US" smtClean="0"/>
              <a:t>https://github.com/pgirgaonkar/ThreadExample</a:t>
            </a:r>
            <a:endParaRPr lang="en-US"/>
          </a:p>
        </p:txBody>
      </p:sp>
    </p:spTree>
    <p:extLst>
      <p:ext uri="{BB962C8B-B14F-4D97-AF65-F5344CB8AC3E}">
        <p14:creationId xmlns:p14="http://schemas.microsoft.com/office/powerpoint/2010/main" val="841488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Access to Data</a:t>
            </a:r>
            <a:endParaRPr lang="en-US" dirty="0"/>
          </a:p>
        </p:txBody>
      </p:sp>
      <p:sp>
        <p:nvSpPr>
          <p:cNvPr id="3" name="Content Placeholder 2"/>
          <p:cNvSpPr>
            <a:spLocks noGrp="1"/>
          </p:cNvSpPr>
          <p:nvPr>
            <p:ph idx="1"/>
          </p:nvPr>
        </p:nvSpPr>
        <p:spPr/>
        <p:txBody>
          <a:bodyPr>
            <a:normAutofit lnSpcReduction="10000"/>
          </a:bodyPr>
          <a:lstStyle/>
          <a:p>
            <a:r>
              <a:rPr lang="en-US" dirty="0" smtClean="0"/>
              <a:t>Those familiar with databases will understand that concurrent access to data can lead to data integrity problems</a:t>
            </a:r>
          </a:p>
          <a:p>
            <a:pPr lvl="1"/>
            <a:r>
              <a:rPr lang="en-US" dirty="0" smtClean="0"/>
              <a:t>If two sources attempt to update the same data at the same time, the result of the data can be undefined</a:t>
            </a:r>
          </a:p>
          <a:p>
            <a:pPr lvl="1"/>
            <a:r>
              <a:rPr lang="en-US" dirty="0" smtClean="0"/>
              <a:t>The outcome is determined by how the scheduler schedules the two sources</a:t>
            </a:r>
          </a:p>
          <a:p>
            <a:pPr lvl="2"/>
            <a:r>
              <a:rPr lang="en-US" dirty="0" smtClean="0"/>
              <a:t>Since the scheduler’s activities cannot be predicted, the outcome should not be predicted.</a:t>
            </a:r>
          </a:p>
          <a:p>
            <a:r>
              <a:rPr lang="en-US" dirty="0" smtClean="0"/>
              <a:t>Databases deal with this problem through “locking”</a:t>
            </a:r>
          </a:p>
          <a:p>
            <a:pPr lvl="1"/>
            <a:r>
              <a:rPr lang="en-US" dirty="0" smtClean="0"/>
              <a:t>If a source is going to update a table or record, it can lock the table or record until such time that the data has been successfully updated.</a:t>
            </a:r>
          </a:p>
          <a:p>
            <a:pPr lvl="1"/>
            <a:r>
              <a:rPr lang="en-US" dirty="0" smtClean="0"/>
              <a:t>While locked, all access is blocked except to the source which holds the lock.</a:t>
            </a:r>
          </a:p>
          <a:p>
            <a:pPr lvl="2"/>
            <a:r>
              <a:rPr lang="en-US" dirty="0" smtClean="0"/>
              <a:t>Therefore, it is within synchronized methods that critical data is updated</a:t>
            </a:r>
            <a:endParaRPr lang="en-US" dirty="0"/>
          </a:p>
        </p:txBody>
      </p:sp>
      <p:sp>
        <p:nvSpPr>
          <p:cNvPr id="4" name="Footer Placeholder 3"/>
          <p:cNvSpPr>
            <a:spLocks noGrp="1"/>
          </p:cNvSpPr>
          <p:nvPr>
            <p:ph type="ftr" sz="quarter" idx="11"/>
          </p:nvPr>
        </p:nvSpPr>
        <p:spPr/>
        <p:txBody>
          <a:bodyPr/>
          <a:lstStyle/>
          <a:p>
            <a:r>
              <a:rPr lang="en-US" smtClean="0"/>
              <a:t>https://github.com/pgirgaonkar/ThreadExample</a:t>
            </a:r>
            <a:endParaRPr lang="en-US"/>
          </a:p>
        </p:txBody>
      </p:sp>
    </p:spTree>
    <p:extLst>
      <p:ext uri="{BB962C8B-B14F-4D97-AF65-F5344CB8AC3E}">
        <p14:creationId xmlns:p14="http://schemas.microsoft.com/office/powerpoint/2010/main" val="2900446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Safety Performance Issues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Synchronization comes with a cost</a:t>
            </a:r>
          </a:p>
          <a:p>
            <a:pPr lvl="1"/>
            <a:r>
              <a:rPr lang="en-US" dirty="0" smtClean="0"/>
              <a:t>Many threads may be waiting to gain access to one of the object’s synchronized methods</a:t>
            </a:r>
          </a:p>
          <a:p>
            <a:pPr lvl="1"/>
            <a:r>
              <a:rPr lang="en-US" dirty="0" smtClean="0"/>
              <a:t>The object remains locked as long as the thread is within a synchronized method.</a:t>
            </a:r>
          </a:p>
          <a:p>
            <a:pPr lvl="1"/>
            <a:r>
              <a:rPr lang="en-US" dirty="0" smtClean="0"/>
              <a:t>Ideally, the method should be kept as short as possible</a:t>
            </a:r>
          </a:p>
          <a:p>
            <a:r>
              <a:rPr lang="en-US" dirty="0" smtClean="0"/>
              <a:t>Another solution is to provide synchronization on a block of code instead of the entire method</a:t>
            </a:r>
          </a:p>
          <a:p>
            <a:pPr lvl="1"/>
            <a:r>
              <a:rPr lang="en-US" dirty="0" smtClean="0"/>
              <a:t>In this case, the object’s lock is only held for the time that the thread is within the block.</a:t>
            </a:r>
          </a:p>
          <a:p>
            <a:pPr lvl="1"/>
            <a:r>
              <a:rPr lang="en-US" dirty="0" smtClean="0"/>
              <a:t>The intent is that we only lock the region of code which requires access to critical data.  Any other code within the method can occur without the lock</a:t>
            </a:r>
          </a:p>
          <a:p>
            <a:pPr lvl="1"/>
            <a:r>
              <a:rPr lang="en-US" dirty="0" smtClean="0"/>
              <a:t>In high load situations where multiple threads are attempting to access critical data, this is a far better implementation.</a:t>
            </a:r>
          </a:p>
        </p:txBody>
      </p:sp>
      <p:sp>
        <p:nvSpPr>
          <p:cNvPr id="4" name="Footer Placeholder 3"/>
          <p:cNvSpPr>
            <a:spLocks noGrp="1"/>
          </p:cNvSpPr>
          <p:nvPr>
            <p:ph type="ftr" sz="quarter" idx="11"/>
          </p:nvPr>
        </p:nvSpPr>
        <p:spPr/>
        <p:txBody>
          <a:bodyPr/>
          <a:lstStyle/>
          <a:p>
            <a:r>
              <a:rPr lang="en-US" smtClean="0"/>
              <a:t>https://github.com/pgirgaonkar/ThreadExample</a:t>
            </a:r>
            <a:endParaRPr lang="en-US"/>
          </a:p>
        </p:txBody>
      </p:sp>
    </p:spTree>
    <p:extLst>
      <p:ext uri="{BB962C8B-B14F-4D97-AF65-F5344CB8AC3E}">
        <p14:creationId xmlns:p14="http://schemas.microsoft.com/office/powerpoint/2010/main" val="1577056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Performs the basic algorithmic, logical, and I/O operations that makes a computer function.</a:t>
            </a:r>
          </a:p>
          <a:p>
            <a:pPr marL="0" indent="0">
              <a:buNone/>
            </a:pPr>
            <a:endParaRPr lang="en-US" dirty="0"/>
          </a:p>
          <a:p>
            <a:r>
              <a:rPr lang="en-US" dirty="0" smtClean="0"/>
              <a:t>Dual CPU = 2 Physical CPUs</a:t>
            </a:r>
          </a:p>
          <a:p>
            <a:pPr marL="0" indent="0">
              <a:buNone/>
            </a:pPr>
            <a:endParaRPr lang="en-US" dirty="0"/>
          </a:p>
          <a:p>
            <a:r>
              <a:rPr lang="en-US" dirty="0" smtClean="0"/>
              <a:t>Dual Core = Single CPU having 2 cores to process 2 threads at once</a:t>
            </a:r>
          </a:p>
          <a:p>
            <a:pPr marL="0" indent="0">
              <a:buNone/>
            </a:pPr>
            <a:endParaRPr lang="en-US" dirty="0"/>
          </a:p>
          <a:p>
            <a:pPr marL="0" indent="0">
              <a:buNone/>
            </a:pPr>
            <a:r>
              <a:rPr lang="en-US" dirty="0" smtClean="0"/>
              <a:t>In Windows </a:t>
            </a:r>
            <a:r>
              <a:rPr lang="en-US" dirty="0" err="1" smtClean="0"/>
              <a:t>cmd</a:t>
            </a:r>
            <a:r>
              <a:rPr lang="en-US" dirty="0" smtClean="0"/>
              <a:t>, execute:</a:t>
            </a:r>
          </a:p>
          <a:p>
            <a:pPr lvl="1"/>
            <a:r>
              <a:rPr lang="en-US" dirty="0" err="1" smtClean="0"/>
              <a:t>wmic</a:t>
            </a:r>
            <a:r>
              <a:rPr lang="en-US" dirty="0" smtClean="0"/>
              <a:t> </a:t>
            </a:r>
            <a:r>
              <a:rPr lang="en-US" dirty="0" err="1" smtClean="0"/>
              <a:t>cpu</a:t>
            </a:r>
            <a:r>
              <a:rPr lang="en-US" dirty="0" smtClean="0"/>
              <a:t> get </a:t>
            </a:r>
            <a:r>
              <a:rPr lang="en-US" dirty="0" err="1" smtClean="0"/>
              <a:t>DeviceID,NumberOfCores,NumberOfLogicalProcessors</a:t>
            </a:r>
            <a:endParaRPr lang="en-US" dirty="0"/>
          </a:p>
          <a:p>
            <a:pPr lvl="1"/>
            <a:r>
              <a:rPr lang="en-US" dirty="0" err="1"/>
              <a:t>w</a:t>
            </a:r>
            <a:r>
              <a:rPr lang="en-US" dirty="0" err="1" smtClean="0"/>
              <a:t>mic</a:t>
            </a:r>
            <a:r>
              <a:rPr lang="en-US" dirty="0" smtClean="0"/>
              <a:t> </a:t>
            </a:r>
            <a:r>
              <a:rPr lang="en-US" dirty="0" err="1" smtClean="0"/>
              <a:t>cpu</a:t>
            </a:r>
            <a:r>
              <a:rPr lang="en-US" dirty="0" smtClean="0"/>
              <a:t> get /</a:t>
            </a:r>
            <a:r>
              <a:rPr lang="en-US" dirty="0" err="1" smtClean="0"/>
              <a:t>Format:List</a:t>
            </a:r>
            <a:endParaRPr lang="en-US" dirty="0"/>
          </a:p>
        </p:txBody>
      </p:sp>
      <p:sp>
        <p:nvSpPr>
          <p:cNvPr id="4" name="Footer Placeholder 3"/>
          <p:cNvSpPr>
            <a:spLocks noGrp="1"/>
          </p:cNvSpPr>
          <p:nvPr>
            <p:ph type="ftr" sz="quarter" idx="11"/>
          </p:nvPr>
        </p:nvSpPr>
        <p:spPr/>
        <p:txBody>
          <a:bodyPr/>
          <a:lstStyle/>
          <a:p>
            <a:r>
              <a:rPr lang="en-US" smtClean="0"/>
              <a:t>https://github.com/pgirgaonkar/ThreadExample</a:t>
            </a:r>
            <a:endParaRPr lang="en-US"/>
          </a:p>
        </p:txBody>
      </p:sp>
    </p:spTree>
    <p:extLst>
      <p:ext uri="{BB962C8B-B14F-4D97-AF65-F5344CB8AC3E}">
        <p14:creationId xmlns:p14="http://schemas.microsoft.com/office/powerpoint/2010/main" val="1386379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I am an Indian national bank. I have branches in Pune, Mumbai, Chennai, </a:t>
            </a:r>
            <a:r>
              <a:rPr lang="en-US" dirty="0" err="1"/>
              <a:t>B'lore</a:t>
            </a:r>
            <a:r>
              <a:rPr lang="en-US" dirty="0"/>
              <a:t>, Delhi, Kanpur, Kolkata, Patna. Our HQ is at </a:t>
            </a:r>
            <a:r>
              <a:rPr lang="en-US" dirty="0" err="1"/>
              <a:t>Udaypur</a:t>
            </a:r>
            <a:r>
              <a:rPr lang="en-US" dirty="0"/>
              <a:t>. Our data center is located in </a:t>
            </a:r>
            <a:r>
              <a:rPr lang="en-US" dirty="0" err="1"/>
              <a:t>Airoli</a:t>
            </a:r>
            <a:r>
              <a:rPr lang="en-US" dirty="0"/>
              <a:t>. </a:t>
            </a:r>
          </a:p>
          <a:p>
            <a:pPr marL="0" indent="0">
              <a:buNone/>
            </a:pPr>
            <a:endParaRPr lang="en-US" dirty="0"/>
          </a:p>
          <a:p>
            <a:pPr marL="0" indent="0">
              <a:buNone/>
            </a:pPr>
            <a:r>
              <a:rPr lang="en-US" dirty="0"/>
              <a:t>We hold 1 million account per city. Most of our </a:t>
            </a:r>
            <a:r>
              <a:rPr lang="en-US" dirty="0" err="1"/>
              <a:t>cutomers</a:t>
            </a:r>
            <a:r>
              <a:rPr lang="en-US" dirty="0"/>
              <a:t> are businessmen with relying on online transactions. In recent past, the # of </a:t>
            </a:r>
            <a:r>
              <a:rPr lang="en-US" dirty="0" err="1"/>
              <a:t>transacitons</a:t>
            </a:r>
            <a:r>
              <a:rPr lang="en-US" dirty="0"/>
              <a:t> have gone up drastically. Many of our DEBIT and CREDIT transaction are failing and need careful reprocessing. There have been complaints as below</a:t>
            </a:r>
          </a:p>
          <a:p>
            <a:pPr marL="0" indent="0">
              <a:buNone/>
            </a:pPr>
            <a:endParaRPr lang="en-US" dirty="0"/>
          </a:p>
          <a:p>
            <a:pPr marL="0" indent="0">
              <a:buNone/>
            </a:pPr>
            <a:r>
              <a:rPr lang="en-US" dirty="0"/>
              <a:t>1. Additional amount has been deducted</a:t>
            </a:r>
          </a:p>
          <a:p>
            <a:pPr marL="0" indent="0">
              <a:buNone/>
            </a:pPr>
            <a:r>
              <a:rPr lang="en-US" dirty="0"/>
              <a:t>2. Insufficient amount in the account</a:t>
            </a:r>
          </a:p>
          <a:p>
            <a:pPr marL="0" indent="0">
              <a:buNone/>
            </a:pPr>
            <a:r>
              <a:rPr lang="en-US" dirty="0"/>
              <a:t>3. approved transactions are failing</a:t>
            </a:r>
          </a:p>
          <a:p>
            <a:pPr marL="0" indent="0">
              <a:buNone/>
            </a:pPr>
            <a:r>
              <a:rPr lang="en-US" dirty="0"/>
              <a:t>4. Older transactions are failing</a:t>
            </a:r>
          </a:p>
          <a:p>
            <a:pPr marL="0" indent="0">
              <a:buNone/>
            </a:pPr>
            <a:r>
              <a:rPr lang="en-US" dirty="0"/>
              <a:t>5. Newer transaction may get processed earlier.</a:t>
            </a:r>
          </a:p>
          <a:p>
            <a:pPr marL="0" indent="0">
              <a:buNone/>
            </a:pPr>
            <a:r>
              <a:rPr lang="en-US" dirty="0"/>
              <a:t>6. Money transfer is failing to meet SLA.</a:t>
            </a:r>
          </a:p>
          <a:p>
            <a:pPr marL="0" indent="0">
              <a:buNone/>
            </a:pPr>
            <a:r>
              <a:rPr lang="en-US" dirty="0"/>
              <a:t>7. Customers are </a:t>
            </a:r>
            <a:r>
              <a:rPr lang="en-US" dirty="0" err="1"/>
              <a:t>repoted</a:t>
            </a:r>
            <a:r>
              <a:rPr lang="en-US" dirty="0"/>
              <a:t> with failed transactions.</a:t>
            </a:r>
          </a:p>
          <a:p>
            <a:pPr marL="0" indent="0">
              <a:buNone/>
            </a:pPr>
            <a:endParaRPr lang="en-US" dirty="0"/>
          </a:p>
          <a:p>
            <a:pPr marL="0" indent="0">
              <a:buNone/>
            </a:pPr>
            <a:endParaRPr lang="en-US" dirty="0"/>
          </a:p>
          <a:p>
            <a:pPr marL="0" indent="0">
              <a:buNone/>
            </a:pPr>
            <a:r>
              <a:rPr lang="en-US" dirty="0"/>
              <a:t>We are appointing you to review our current banking software as I am not a </a:t>
            </a:r>
            <a:r>
              <a:rPr lang="en-US" dirty="0" err="1"/>
              <a:t>technicall</a:t>
            </a:r>
            <a:r>
              <a:rPr lang="en-US" dirty="0"/>
              <a:t> person. You need to perform RCA &amp; suggest-implement solution for me.</a:t>
            </a:r>
          </a:p>
        </p:txBody>
      </p:sp>
      <p:sp>
        <p:nvSpPr>
          <p:cNvPr id="4" name="Footer Placeholder 3"/>
          <p:cNvSpPr>
            <a:spLocks noGrp="1"/>
          </p:cNvSpPr>
          <p:nvPr>
            <p:ph type="ftr" sz="quarter" idx="11"/>
          </p:nvPr>
        </p:nvSpPr>
        <p:spPr/>
        <p:txBody>
          <a:bodyPr/>
          <a:lstStyle/>
          <a:p>
            <a:r>
              <a:rPr lang="en-US" smtClean="0"/>
              <a:t>https://github.com/pgirgaonkar/ThreadExample</a:t>
            </a:r>
            <a:endParaRPr lang="en-US"/>
          </a:p>
        </p:txBody>
      </p:sp>
    </p:spTree>
    <p:extLst>
      <p:ext uri="{BB962C8B-B14F-4D97-AF65-F5344CB8AC3E}">
        <p14:creationId xmlns:p14="http://schemas.microsoft.com/office/powerpoint/2010/main" val="3595084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Processes</a:t>
            </a:r>
            <a:endParaRPr lang="en-US" dirty="0"/>
          </a:p>
        </p:txBody>
      </p:sp>
      <p:sp>
        <p:nvSpPr>
          <p:cNvPr id="3" name="Content Placeholder 2"/>
          <p:cNvSpPr>
            <a:spLocks noGrp="1"/>
          </p:cNvSpPr>
          <p:nvPr>
            <p:ph idx="1"/>
          </p:nvPr>
        </p:nvSpPr>
        <p:spPr/>
        <p:txBody>
          <a:bodyPr/>
          <a:lstStyle/>
          <a:p>
            <a:r>
              <a:rPr lang="en-US" dirty="0" smtClean="0"/>
              <a:t>Independent program</a:t>
            </a:r>
          </a:p>
          <a:p>
            <a:endParaRPr lang="en-US" dirty="0" smtClean="0"/>
          </a:p>
          <a:p>
            <a:r>
              <a:rPr lang="en-US" dirty="0" smtClean="0"/>
              <a:t>Has full stack of memory associated for its own use</a:t>
            </a:r>
          </a:p>
          <a:p>
            <a:endParaRPr lang="en-US" dirty="0" smtClean="0"/>
          </a:p>
          <a:p>
            <a:r>
              <a:rPr lang="en-US" dirty="0" smtClean="0"/>
              <a:t>Does not depend on another process for execution</a:t>
            </a:r>
          </a:p>
        </p:txBody>
      </p:sp>
      <p:sp>
        <p:nvSpPr>
          <p:cNvPr id="4" name="Footer Placeholder 3"/>
          <p:cNvSpPr>
            <a:spLocks noGrp="1"/>
          </p:cNvSpPr>
          <p:nvPr>
            <p:ph type="ftr" sz="quarter" idx="11"/>
          </p:nvPr>
        </p:nvSpPr>
        <p:spPr/>
        <p:txBody>
          <a:bodyPr/>
          <a:lstStyle/>
          <a:p>
            <a:r>
              <a:rPr lang="en-US" smtClean="0"/>
              <a:t>https://github.com/pgirgaonkar/ThreadExample</a:t>
            </a:r>
            <a:endParaRPr lang="en-US"/>
          </a:p>
        </p:txBody>
      </p:sp>
    </p:spTree>
    <p:extLst>
      <p:ext uri="{BB962C8B-B14F-4D97-AF65-F5344CB8AC3E}">
        <p14:creationId xmlns:p14="http://schemas.microsoft.com/office/powerpoint/2010/main" val="2567455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p:txBody>
          <a:bodyPr/>
          <a:lstStyle/>
          <a:p>
            <a:r>
              <a:rPr lang="en-US" dirty="0" smtClean="0"/>
              <a:t>Process that does not have a full stack of memory</a:t>
            </a:r>
          </a:p>
          <a:p>
            <a:endParaRPr lang="en-US" dirty="0" smtClean="0"/>
          </a:p>
          <a:p>
            <a:r>
              <a:rPr lang="en-US" dirty="0" smtClean="0"/>
              <a:t>Tied to a parent process, it’s merely an offshoot of execution</a:t>
            </a:r>
          </a:p>
          <a:p>
            <a:endParaRPr lang="en-US" dirty="0" smtClean="0"/>
          </a:p>
          <a:p>
            <a:r>
              <a:rPr lang="en-US" dirty="0" smtClean="0"/>
              <a:t>Typically run on the same computer, but can execute simultaneously on separate cores</a:t>
            </a:r>
            <a:endParaRPr lang="en-US" dirty="0"/>
          </a:p>
        </p:txBody>
      </p:sp>
      <p:sp>
        <p:nvSpPr>
          <p:cNvPr id="4" name="Footer Placeholder 3"/>
          <p:cNvSpPr>
            <a:spLocks noGrp="1"/>
          </p:cNvSpPr>
          <p:nvPr>
            <p:ph type="ftr" sz="quarter" idx="11"/>
          </p:nvPr>
        </p:nvSpPr>
        <p:spPr/>
        <p:txBody>
          <a:bodyPr/>
          <a:lstStyle/>
          <a:p>
            <a:r>
              <a:rPr lang="en-US" smtClean="0"/>
              <a:t>https://github.com/pgirgaonkar/ThreadExample</a:t>
            </a:r>
            <a:endParaRPr lang="en-US"/>
          </a:p>
        </p:txBody>
      </p:sp>
    </p:spTree>
    <p:extLst>
      <p:ext uri="{BB962C8B-B14F-4D97-AF65-F5344CB8AC3E}">
        <p14:creationId xmlns:p14="http://schemas.microsoft.com/office/powerpoint/2010/main" val="681208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a:t>
            </a:r>
            <a:endParaRPr lang="en-US" dirty="0"/>
          </a:p>
        </p:txBody>
      </p:sp>
      <p:sp>
        <p:nvSpPr>
          <p:cNvPr id="3" name="Content Placeholder 2"/>
          <p:cNvSpPr>
            <a:spLocks noGrp="1"/>
          </p:cNvSpPr>
          <p:nvPr>
            <p:ph idx="1"/>
          </p:nvPr>
        </p:nvSpPr>
        <p:spPr/>
        <p:txBody>
          <a:bodyPr>
            <a:normAutofit lnSpcReduction="10000"/>
          </a:bodyPr>
          <a:lstStyle/>
          <a:p>
            <a:r>
              <a:rPr lang="en-US" dirty="0" smtClean="0"/>
              <a:t>In a single threaded application, one thread of execution must do everything.</a:t>
            </a:r>
          </a:p>
          <a:p>
            <a:pPr lvl="1"/>
            <a:r>
              <a:rPr lang="en-US" dirty="0" smtClean="0"/>
              <a:t>If there are several tasks to perform, they will be done sequentially</a:t>
            </a:r>
          </a:p>
          <a:p>
            <a:r>
              <a:rPr lang="en-US" dirty="0" smtClean="0"/>
              <a:t>In a multithreaded application, each task can be performed in a separate thread</a:t>
            </a:r>
          </a:p>
          <a:p>
            <a:pPr lvl="1"/>
            <a:r>
              <a:rPr lang="en-US" dirty="0" smtClean="0"/>
              <a:t>If one thread is executing a long process, it does not make the entire application wait for it to finish</a:t>
            </a:r>
          </a:p>
          <a:p>
            <a:pPr lvl="1"/>
            <a:endParaRPr lang="en-US" dirty="0" smtClean="0"/>
          </a:p>
          <a:p>
            <a:r>
              <a:rPr lang="en-US" dirty="0" smtClean="0"/>
              <a:t>If a multithreaded application is being executed on a system that has multiple processors, the OS may execute separate threads simultaneously on separate processors.</a:t>
            </a:r>
          </a:p>
        </p:txBody>
      </p:sp>
      <p:sp>
        <p:nvSpPr>
          <p:cNvPr id="4" name="Footer Placeholder 3"/>
          <p:cNvSpPr>
            <a:spLocks noGrp="1"/>
          </p:cNvSpPr>
          <p:nvPr>
            <p:ph type="ftr" sz="quarter" idx="11"/>
          </p:nvPr>
        </p:nvSpPr>
        <p:spPr/>
        <p:txBody>
          <a:bodyPr/>
          <a:lstStyle/>
          <a:p>
            <a:r>
              <a:rPr lang="en-US" smtClean="0"/>
              <a:t>https://github.com/pgirgaonkar/ThreadExample</a:t>
            </a:r>
            <a:endParaRPr lang="en-US"/>
          </a:p>
        </p:txBody>
      </p:sp>
    </p:spTree>
    <p:extLst>
      <p:ext uri="{BB962C8B-B14F-4D97-AF65-F5344CB8AC3E}">
        <p14:creationId xmlns:p14="http://schemas.microsoft.com/office/powerpoint/2010/main" val="3077321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a:t>
            </a:r>
            <a:endParaRPr lang="en-US" dirty="0"/>
          </a:p>
        </p:txBody>
      </p:sp>
      <p:sp>
        <p:nvSpPr>
          <p:cNvPr id="3" name="Content Placeholder 2"/>
          <p:cNvSpPr>
            <a:spLocks noGrp="1"/>
          </p:cNvSpPr>
          <p:nvPr>
            <p:ph idx="1"/>
          </p:nvPr>
        </p:nvSpPr>
        <p:spPr/>
        <p:txBody>
          <a:bodyPr/>
          <a:lstStyle/>
          <a:p>
            <a:r>
              <a:rPr lang="en-US" dirty="0" smtClean="0"/>
              <a:t>Each process has its own address/memory space</a:t>
            </a:r>
          </a:p>
          <a:p>
            <a:endParaRPr lang="en-US" dirty="0" smtClean="0"/>
          </a:p>
          <a:p>
            <a:r>
              <a:rPr lang="en-US" dirty="0" smtClean="0"/>
              <a:t>OS scheduler decides when each is executed</a:t>
            </a:r>
          </a:p>
          <a:p>
            <a:endParaRPr lang="en-US" dirty="0"/>
          </a:p>
        </p:txBody>
      </p:sp>
      <p:sp>
        <p:nvSpPr>
          <p:cNvPr id="4" name="Footer Placeholder 3"/>
          <p:cNvSpPr>
            <a:spLocks noGrp="1"/>
          </p:cNvSpPr>
          <p:nvPr>
            <p:ph type="ftr" sz="quarter" idx="11"/>
          </p:nvPr>
        </p:nvSpPr>
        <p:spPr/>
        <p:txBody>
          <a:bodyPr/>
          <a:lstStyle/>
          <a:p>
            <a:r>
              <a:rPr lang="en-US" smtClean="0"/>
              <a:t>https://github.com/pgirgaonkar/ThreadExample</a:t>
            </a:r>
            <a:endParaRPr lang="en-US"/>
          </a:p>
        </p:txBody>
      </p:sp>
    </p:spTree>
    <p:extLst>
      <p:ext uri="{BB962C8B-B14F-4D97-AF65-F5344CB8AC3E}">
        <p14:creationId xmlns:p14="http://schemas.microsoft.com/office/powerpoint/2010/main" val="903041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What Kind of Applications Use Multithreading?</a:t>
            </a:r>
            <a:endParaRPr lang="en-US" sz="4200" dirty="0"/>
          </a:p>
        </p:txBody>
      </p:sp>
      <p:sp>
        <p:nvSpPr>
          <p:cNvPr id="3" name="Content Placeholder 2"/>
          <p:cNvSpPr>
            <a:spLocks noGrp="1"/>
          </p:cNvSpPr>
          <p:nvPr>
            <p:ph idx="1"/>
          </p:nvPr>
        </p:nvSpPr>
        <p:spPr/>
        <p:txBody>
          <a:bodyPr/>
          <a:lstStyle/>
          <a:p>
            <a:r>
              <a:rPr lang="en-US" dirty="0" smtClean="0"/>
              <a:t>Any kind of application which has distinct tasks which can be performed independently</a:t>
            </a:r>
          </a:p>
          <a:p>
            <a:pPr lvl="1"/>
            <a:r>
              <a:rPr lang="en-US" dirty="0" smtClean="0"/>
              <a:t>Any application with a GUI</a:t>
            </a:r>
          </a:p>
          <a:p>
            <a:pPr lvl="2"/>
            <a:r>
              <a:rPr lang="en-US" dirty="0" smtClean="0"/>
              <a:t>Threads dedicated to the GUI can delegate the processing of user requests to other threads</a:t>
            </a:r>
          </a:p>
          <a:p>
            <a:pPr lvl="2"/>
            <a:r>
              <a:rPr lang="en-US" dirty="0" smtClean="0"/>
              <a:t>GUI remains responsive to user even when the user’s requests are being processed</a:t>
            </a:r>
          </a:p>
          <a:p>
            <a:pPr lvl="1"/>
            <a:r>
              <a:rPr lang="en-US" dirty="0" smtClean="0"/>
              <a:t>Any application that requires asynchronous response</a:t>
            </a:r>
          </a:p>
          <a:p>
            <a:pPr lvl="2"/>
            <a:r>
              <a:rPr lang="en-US" dirty="0" smtClean="0"/>
              <a:t>Network-based applications are ideally suited for multithreading (data can arrive at any time, </a:t>
            </a:r>
            <a:r>
              <a:rPr lang="en-US" dirty="0" err="1" smtClean="0"/>
              <a:t>etc</a:t>
            </a:r>
            <a:r>
              <a:rPr lang="en-US" dirty="0" smtClean="0"/>
              <a:t>)</a:t>
            </a:r>
          </a:p>
          <a:p>
            <a:pPr lvl="2"/>
            <a:r>
              <a:rPr lang="en-US" dirty="0" smtClean="0"/>
              <a:t>Integration applications </a:t>
            </a:r>
            <a:endParaRPr lang="en-US" dirty="0"/>
          </a:p>
        </p:txBody>
      </p:sp>
      <p:sp>
        <p:nvSpPr>
          <p:cNvPr id="4" name="Footer Placeholder 3"/>
          <p:cNvSpPr>
            <a:spLocks noGrp="1"/>
          </p:cNvSpPr>
          <p:nvPr>
            <p:ph type="ftr" sz="quarter" idx="11"/>
          </p:nvPr>
        </p:nvSpPr>
        <p:spPr/>
        <p:txBody>
          <a:bodyPr/>
          <a:lstStyle/>
          <a:p>
            <a:r>
              <a:rPr lang="en-US" smtClean="0"/>
              <a:t>https://github.com/pgirgaonkar/ThreadExample</a:t>
            </a:r>
            <a:endParaRPr lang="en-US"/>
          </a:p>
        </p:txBody>
      </p:sp>
    </p:spTree>
    <p:extLst>
      <p:ext uri="{BB962C8B-B14F-4D97-AF65-F5344CB8AC3E}">
        <p14:creationId xmlns:p14="http://schemas.microsoft.com/office/powerpoint/2010/main" val="1443155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multithreading 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Each thread is given its own ‘context’</a:t>
            </a:r>
          </a:p>
          <a:p>
            <a:pPr lvl="1"/>
            <a:r>
              <a:rPr lang="en-US" dirty="0" smtClean="0"/>
              <a:t>A thread’s context includes virtual registers and its own calling stack</a:t>
            </a:r>
          </a:p>
          <a:p>
            <a:r>
              <a:rPr lang="en-US" dirty="0" smtClean="0"/>
              <a:t>The “scheduler” decides which thread executes at any given time</a:t>
            </a:r>
          </a:p>
          <a:p>
            <a:pPr lvl="1"/>
            <a:r>
              <a:rPr lang="en-US" dirty="0" smtClean="0"/>
              <a:t>VM may have its own scheduler</a:t>
            </a:r>
          </a:p>
          <a:p>
            <a:pPr lvl="1"/>
            <a:r>
              <a:rPr lang="en-US" dirty="0" smtClean="0"/>
              <a:t>Most OS have support for multithreading so the VM may delegate to the system’s scheduler for scheduling threads</a:t>
            </a:r>
          </a:p>
          <a:p>
            <a:r>
              <a:rPr lang="en-US" dirty="0" smtClean="0"/>
              <a:t>The scheduler maintains a list of ready threads (the run queue) and a list of threads waiting for input (the wait queue)</a:t>
            </a:r>
          </a:p>
          <a:p>
            <a:r>
              <a:rPr lang="en-US" dirty="0" smtClean="0"/>
              <a:t>Each thread has a priority.  The scheduler typically schedules between the highest priority threads in the run queue.</a:t>
            </a:r>
          </a:p>
          <a:p>
            <a:pPr lvl="1"/>
            <a:r>
              <a:rPr lang="en-US" dirty="0" smtClean="0"/>
              <a:t>NOTE: A developer cannot make assumptions about how threads are going to be scheduled.  Typically, threads will be executed differently on different platforms.</a:t>
            </a:r>
          </a:p>
        </p:txBody>
      </p:sp>
      <p:sp>
        <p:nvSpPr>
          <p:cNvPr id="4" name="Footer Placeholder 3"/>
          <p:cNvSpPr>
            <a:spLocks noGrp="1"/>
          </p:cNvSpPr>
          <p:nvPr>
            <p:ph type="ftr" sz="quarter" idx="11"/>
          </p:nvPr>
        </p:nvSpPr>
        <p:spPr/>
        <p:txBody>
          <a:bodyPr/>
          <a:lstStyle/>
          <a:p>
            <a:r>
              <a:rPr lang="en-US" smtClean="0"/>
              <a:t>https://github.com/pgirgaonkar/ThreadExample</a:t>
            </a:r>
            <a:endParaRPr lang="en-US"/>
          </a:p>
        </p:txBody>
      </p:sp>
    </p:spTree>
    <p:extLst>
      <p:ext uri="{BB962C8B-B14F-4D97-AF65-F5344CB8AC3E}">
        <p14:creationId xmlns:p14="http://schemas.microsoft.com/office/powerpoint/2010/main" val="4123958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Support in Java</a:t>
            </a:r>
            <a:endParaRPr lang="en-US" dirty="0"/>
          </a:p>
        </p:txBody>
      </p:sp>
      <p:sp>
        <p:nvSpPr>
          <p:cNvPr id="3" name="Content Placeholder 2"/>
          <p:cNvSpPr>
            <a:spLocks noGrp="1"/>
          </p:cNvSpPr>
          <p:nvPr>
            <p:ph idx="1"/>
          </p:nvPr>
        </p:nvSpPr>
        <p:spPr/>
        <p:txBody>
          <a:bodyPr>
            <a:normAutofit lnSpcReduction="10000"/>
          </a:bodyPr>
          <a:lstStyle/>
          <a:p>
            <a:r>
              <a:rPr lang="en-US" dirty="0" smtClean="0"/>
              <a:t>Most high level programming languages support threading</a:t>
            </a:r>
          </a:p>
          <a:p>
            <a:pPr lvl="1"/>
            <a:r>
              <a:rPr lang="en-US" dirty="0" smtClean="0"/>
              <a:t>Some may only have add-on thread support</a:t>
            </a:r>
          </a:p>
          <a:p>
            <a:pPr lvl="1"/>
            <a:r>
              <a:rPr lang="en-US" dirty="0" smtClean="0"/>
              <a:t>Add-on thread support if often cumbersome to use</a:t>
            </a:r>
          </a:p>
          <a:p>
            <a:r>
              <a:rPr lang="en-US" dirty="0" smtClean="0"/>
              <a:t>Java Virtual Machine has its own runtime threads</a:t>
            </a:r>
          </a:p>
          <a:p>
            <a:pPr lvl="1"/>
            <a:r>
              <a:rPr lang="en-US" dirty="0" smtClean="0"/>
              <a:t>Used for garbage collection</a:t>
            </a:r>
          </a:p>
          <a:p>
            <a:r>
              <a:rPr lang="en-US" dirty="0" smtClean="0"/>
              <a:t>Threads are represented by the Thread class</a:t>
            </a:r>
          </a:p>
          <a:p>
            <a:pPr lvl="1"/>
            <a:r>
              <a:rPr lang="en-US" dirty="0" smtClean="0"/>
              <a:t>A thread object maintains the state of a thread</a:t>
            </a:r>
          </a:p>
          <a:p>
            <a:pPr lvl="1"/>
            <a:r>
              <a:rPr lang="en-US" dirty="0" smtClean="0"/>
              <a:t>Provides control methods such as interrupt, start, sleep, yield, and wait</a:t>
            </a:r>
          </a:p>
          <a:p>
            <a:r>
              <a:rPr lang="en-US" dirty="0" smtClean="0"/>
              <a:t>When an application executes, the main method is executed by a single thread</a:t>
            </a:r>
          </a:p>
          <a:p>
            <a:pPr lvl="1"/>
            <a:r>
              <a:rPr lang="en-US" dirty="0" smtClean="0"/>
              <a:t>If the application requires more threads, the application must create them</a:t>
            </a:r>
          </a:p>
        </p:txBody>
      </p:sp>
      <p:sp>
        <p:nvSpPr>
          <p:cNvPr id="4" name="Footer Placeholder 3"/>
          <p:cNvSpPr>
            <a:spLocks noGrp="1"/>
          </p:cNvSpPr>
          <p:nvPr>
            <p:ph type="ftr" sz="quarter" idx="11"/>
          </p:nvPr>
        </p:nvSpPr>
        <p:spPr/>
        <p:txBody>
          <a:bodyPr/>
          <a:lstStyle/>
          <a:p>
            <a:r>
              <a:rPr lang="en-US" smtClean="0"/>
              <a:t>https://github.com/pgirgaonkar/ThreadExample</a:t>
            </a:r>
            <a:endParaRPr lang="en-US"/>
          </a:p>
        </p:txBody>
      </p:sp>
    </p:spTree>
    <p:extLst>
      <p:ext uri="{BB962C8B-B14F-4D97-AF65-F5344CB8AC3E}">
        <p14:creationId xmlns:p14="http://schemas.microsoft.com/office/powerpoint/2010/main" val="2270241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TotalTime>
  <Words>1663</Words>
  <Application>Microsoft Office PowerPoint</Application>
  <PresentationFormat>Widescreen</PresentationFormat>
  <Paragraphs>201</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StarBats</vt:lpstr>
      <vt:lpstr>Times</vt:lpstr>
      <vt:lpstr>Office Theme</vt:lpstr>
      <vt:lpstr>Cores, Processes  and Threads</vt:lpstr>
      <vt:lpstr>Cores</vt:lpstr>
      <vt:lpstr>Processes</vt:lpstr>
      <vt:lpstr>Threads</vt:lpstr>
      <vt:lpstr>Multithreading</vt:lpstr>
      <vt:lpstr>Multithreading</vt:lpstr>
      <vt:lpstr>What Kind of Applications Use Multithreading?</vt:lpstr>
      <vt:lpstr>How does multithreading work?</vt:lpstr>
      <vt:lpstr>Thread Support in Java</vt:lpstr>
      <vt:lpstr>Thread States</vt:lpstr>
      <vt:lpstr>How does a Thread run?</vt:lpstr>
      <vt:lpstr>Creating your own Threads</vt:lpstr>
      <vt:lpstr>Using Runnable</vt:lpstr>
      <vt:lpstr>Thread Priorities</vt:lpstr>
      <vt:lpstr>Yield() and Sleep()</vt:lpstr>
      <vt:lpstr>Join() &amp; Interrupt()</vt:lpstr>
      <vt:lpstr>DeadLock()</vt:lpstr>
      <vt:lpstr>Concurrent Access to Data</vt:lpstr>
      <vt:lpstr>Thread Safety Performance Issues</vt:lpstr>
      <vt:lpstr>Case Study</vt:lpstr>
    </vt:vector>
  </TitlesOfParts>
  <Company>SAS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Processors, Cores  and Threads</dc:title>
  <dc:creator>Paul Samargia</dc:creator>
  <cp:lastModifiedBy>Prafulla Girgaonkar</cp:lastModifiedBy>
  <cp:revision>27</cp:revision>
  <dcterms:created xsi:type="dcterms:W3CDTF">2014-08-28T12:35:18Z</dcterms:created>
  <dcterms:modified xsi:type="dcterms:W3CDTF">2014-09-06T12:54:41Z</dcterms:modified>
</cp:coreProperties>
</file>