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2B289-99C2-4B43-8E4B-994C6665D66D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AD654-A4DD-4FEE-92CD-D2031115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1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AD654-A4DD-4FEE-92CD-D2031115A4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1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http://stackoverflow.com/questions/20333150/java-multithreading-thread-priority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AD654-A4DD-4FEE-92CD-D2031115A4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AD654-A4DD-4FEE-92CD-D2031115A4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7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135C-074C-4223-A392-62660EF2A88F}" type="datetime1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4548-02F4-43F1-A4F9-B5B42FC8622A}" type="datetime1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2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0360-EEDE-4835-8FE5-74F04DCA96E4}" type="datetime1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7D5E-BF0D-41E7-96D3-CECE482D7B38}" type="datetime1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A889-C336-4803-979A-05E5B93E4507}" type="datetime1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716F-F096-42C4-AD38-6743E089830E}" type="datetime1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CBB8-4EB8-45E6-9118-FAD79488AEE7}" type="datetime1">
              <a:rPr lang="en-US" smtClean="0"/>
              <a:t>9/6/2014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EE1-AC7D-484B-B439-CD07B1F613F9}" type="datetime1">
              <a:rPr lang="en-US" smtClean="0"/>
              <a:t>9/6/2014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F9E9-6F70-41E7-99F5-5A480958FE20}" type="datetime1">
              <a:rPr lang="en-US" smtClean="0"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824C-0E6C-4A89-8D2A-E2566C4DF51A}" type="datetime1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8DD0-6B2A-4676-A962-236A2255051B}" type="datetime1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4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B3DD0-C027-40CA-8539-801CABA39B81}" type="datetime1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Cores, Processes</a:t>
            </a:r>
            <a:br>
              <a:rPr lang="en-US" dirty="0" smtClean="0"/>
            </a:br>
            <a:r>
              <a:rPr lang="en-US" dirty="0" smtClean="0"/>
              <a:t> and Threads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1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876799"/>
          </a:xfrm>
        </p:spPr>
        <p:txBody>
          <a:bodyPr/>
          <a:lstStyle/>
          <a:p>
            <a:r>
              <a:rPr lang="en-US" dirty="0" smtClean="0"/>
              <a:t>Threads can be in one of four states</a:t>
            </a:r>
          </a:p>
          <a:p>
            <a:pPr lvl="1"/>
            <a:r>
              <a:rPr lang="en-US" dirty="0" smtClean="0"/>
              <a:t>Created, Running, Blocked, and Dead</a:t>
            </a:r>
          </a:p>
          <a:p>
            <a:r>
              <a:rPr lang="en-US" dirty="0" smtClean="0"/>
              <a:t>A thread’s state changes based on:</a:t>
            </a:r>
          </a:p>
          <a:p>
            <a:pPr lvl="1"/>
            <a:r>
              <a:rPr lang="en-US" dirty="0" smtClean="0"/>
              <a:t>Control methods such as start(), sleep(), yield(), wait(), notify()</a:t>
            </a:r>
          </a:p>
          <a:p>
            <a:pPr lvl="1"/>
            <a:r>
              <a:rPr lang="en-US" dirty="0" smtClean="0"/>
              <a:t>Termination on run method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198688" y="3884613"/>
            <a:ext cx="1154112" cy="398462"/>
          </a:xfrm>
          <a:prstGeom prst="ellipse">
            <a:avLst/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r>
              <a:rPr lang="en-GB" altLang="en-US" sz="1800">
                <a:latin typeface="Times" panose="02020603050405020304" pitchFamily="18" charset="0"/>
              </a:rPr>
              <a:t>Created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573588" y="3884613"/>
            <a:ext cx="1446212" cy="398462"/>
          </a:xfrm>
          <a:prstGeom prst="ellipse">
            <a:avLst/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r>
              <a:rPr lang="en-GB" altLang="en-US" sz="1800" dirty="0">
                <a:latin typeface="Times" panose="02020603050405020304" pitchFamily="18" charset="0"/>
              </a:rPr>
              <a:t>Runnable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627938" y="3886200"/>
            <a:ext cx="1287462" cy="398463"/>
          </a:xfrm>
          <a:prstGeom prst="ellipse">
            <a:avLst/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r>
              <a:rPr lang="en-GB" altLang="en-US" sz="1800">
                <a:latin typeface="Times" panose="02020603050405020304" pitchFamily="18" charset="0"/>
              </a:rPr>
              <a:t>Blocked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895850" y="5467951"/>
            <a:ext cx="912813" cy="912813"/>
          </a:xfrm>
          <a:prstGeom prst="ellipse">
            <a:avLst/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r>
              <a:rPr lang="en-GB" altLang="en-US" sz="1800">
                <a:latin typeface="Times" panose="02020603050405020304" pitchFamily="18" charset="0"/>
              </a:rPr>
              <a:t>Dead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52800" y="4131276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6096000" y="4205889"/>
            <a:ext cx="15144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334000" y="4207476"/>
            <a:ext cx="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711575" y="3784600"/>
            <a:ext cx="4873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start()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222375" y="3802063"/>
            <a:ext cx="7159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Thread()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103313" y="4112226"/>
            <a:ext cx="10779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300413" y="4993289"/>
            <a:ext cx="19859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run() method terminates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499225" y="4258276"/>
            <a:ext cx="5572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sleep()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wait()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6019800" y="3978876"/>
            <a:ext cx="1752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491288" y="3654425"/>
            <a:ext cx="6270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notify()</a:t>
            </a:r>
          </a:p>
        </p:txBody>
      </p:sp>
      <p:pic>
        <p:nvPicPr>
          <p:cNvPr id="2050" name="Picture 2" descr="http://docs.intersystems.com/ens20141/csp/docbook/images/tcos_hands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0"/>
            <a:ext cx="1857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334625" y="1980684"/>
            <a:ext cx="106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 Thread</a:t>
            </a:r>
            <a:endParaRPr lang="en-US" sz="120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Thread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thread class has a run() method</a:t>
            </a:r>
          </a:p>
          <a:p>
            <a:pPr lvl="1"/>
            <a:r>
              <a:rPr lang="en-US" dirty="0" smtClean="0"/>
              <a:t>run() is executed when the thread’s start() method is invoked</a:t>
            </a:r>
          </a:p>
          <a:p>
            <a:r>
              <a:rPr lang="en-US" dirty="0" smtClean="0"/>
              <a:t>The thread terminates if the run method terminates</a:t>
            </a:r>
          </a:p>
          <a:p>
            <a:pPr lvl="1"/>
            <a:r>
              <a:rPr lang="en-US" dirty="0" smtClean="0"/>
              <a:t>To prevent a thread from terminating, the run method must not end</a:t>
            </a:r>
          </a:p>
          <a:p>
            <a:pPr lvl="1"/>
            <a:r>
              <a:rPr lang="en-US" dirty="0" smtClean="0"/>
              <a:t>Run methods often have an endless loop to prevent thread termination</a:t>
            </a:r>
          </a:p>
          <a:p>
            <a:r>
              <a:rPr lang="en-US" dirty="0" smtClean="0"/>
              <a:t>One thread start another by calling its start method</a:t>
            </a:r>
          </a:p>
          <a:p>
            <a:pPr lvl="1"/>
            <a:r>
              <a:rPr lang="en-US" dirty="0" smtClean="0"/>
              <a:t>The sequence of events can be confusing to those more familiar with a single threaded model.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obvious way to create your own threads is to subclass the Thread class and the override the run() method</a:t>
            </a:r>
          </a:p>
          <a:p>
            <a:pPr lvl="1"/>
            <a:r>
              <a:rPr lang="en-US" dirty="0" smtClean="0"/>
              <a:t>It’s the easiest but not recommended way</a:t>
            </a:r>
          </a:p>
          <a:p>
            <a:r>
              <a:rPr lang="en-US" dirty="0" smtClean="0"/>
              <a:t>Since a thread is typically associated with a task, the object which provides the run() method is usually a subclass of some other class</a:t>
            </a:r>
          </a:p>
          <a:p>
            <a:pPr lvl="1"/>
            <a:r>
              <a:rPr lang="en-US" dirty="0" smtClean="0"/>
              <a:t>If it inherits from another class, it cannot inherit from the Thread.</a:t>
            </a:r>
          </a:p>
          <a:p>
            <a:r>
              <a:rPr lang="en-US" dirty="0" smtClean="0"/>
              <a:t>The solution is provided by an interface called Runnable.</a:t>
            </a:r>
          </a:p>
          <a:p>
            <a:pPr lvl="1"/>
            <a:r>
              <a:rPr lang="en-US" dirty="0" smtClean="0"/>
              <a:t>Runnable defines only one method – run()</a:t>
            </a:r>
          </a:p>
          <a:p>
            <a:r>
              <a:rPr lang="en-US" dirty="0" smtClean="0"/>
              <a:t>One of the Thread classes constructor takes a reference to a Runnable object</a:t>
            </a:r>
          </a:p>
          <a:p>
            <a:pPr lvl="1"/>
            <a:r>
              <a:rPr lang="en-US" dirty="0" smtClean="0"/>
              <a:t>When the Thread is started, it invokes the run method in the runnable object instead of its own run method</a:t>
            </a:r>
          </a:p>
        </p:txBody>
      </p:sp>
      <p:pic>
        <p:nvPicPr>
          <p:cNvPr id="4" name="Picture 2" descr="http://docs.intersystems.com/ens20141/csp/docbook/images/tcos_hands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0"/>
            <a:ext cx="1857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18519" y="1690688"/>
            <a:ext cx="106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 Thread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Runnable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example below, when the Thread object is instantiated, it is passed a reference to a Runnable object</a:t>
            </a:r>
          </a:p>
          <a:p>
            <a:pPr lvl="1"/>
            <a:r>
              <a:rPr lang="en-US" dirty="0" smtClean="0"/>
              <a:t>Again, the Runnable object must implement a method called run()</a:t>
            </a:r>
          </a:p>
          <a:p>
            <a:r>
              <a:rPr lang="en-US" dirty="0" smtClean="0"/>
              <a:t>When the Thread object receives a start message, it checks to see if it has a reference to a Runnable object:</a:t>
            </a:r>
          </a:p>
          <a:p>
            <a:pPr lvl="1"/>
            <a:r>
              <a:rPr lang="en-US" dirty="0" smtClean="0"/>
              <a:t>If it does, it runs the run() method of that object</a:t>
            </a:r>
          </a:p>
          <a:p>
            <a:pPr lvl="1"/>
            <a:r>
              <a:rPr lang="en-US" dirty="0" smtClean="0"/>
              <a:t>If not, it runs its own run() method</a:t>
            </a:r>
          </a:p>
          <a:p>
            <a:pPr lvl="1"/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30370" y="5116086"/>
            <a:ext cx="768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dirty="0">
                <a:latin typeface="Times" panose="02020603050405020304" pitchFamily="18" charset="0"/>
              </a:rPr>
              <a:t>Thread1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576595" y="4770011"/>
            <a:ext cx="1974850" cy="1838325"/>
          </a:xfrm>
          <a:prstGeom prst="ellipse">
            <a:avLst/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Thread Object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35233" y="5193873"/>
            <a:ext cx="14605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46533" y="5116086"/>
            <a:ext cx="768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start()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2835233" y="5304998"/>
            <a:ext cx="1400175" cy="1588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26120" y="5133548"/>
            <a:ext cx="768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Thread2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868820" y="5246261"/>
            <a:ext cx="1249363" cy="0"/>
          </a:xfrm>
          <a:prstGeom prst="line">
            <a:avLst/>
          </a:prstGeom>
          <a:noFill/>
          <a:ln w="9525">
            <a:solidFill>
              <a:srgbClr val="FF33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354470" y="5981273"/>
            <a:ext cx="768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run()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237370" y="4752548"/>
            <a:ext cx="1974850" cy="1838325"/>
          </a:xfrm>
          <a:prstGeom prst="ellipse">
            <a:avLst/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Runnable Object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050170" y="5981273"/>
            <a:ext cx="768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run()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751595" y="5357386"/>
            <a:ext cx="1257300" cy="768350"/>
          </a:xfrm>
          <a:prstGeom prst="line">
            <a:avLst/>
          </a:prstGeom>
          <a:noFill/>
          <a:ln w="9525">
            <a:solidFill>
              <a:srgbClr val="FF33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" name="Picture 2" descr="http://docs.intersystems.com/ens20141/csp/docbook/images/tcos_hands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0"/>
            <a:ext cx="1857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126452" y="1800225"/>
            <a:ext cx="106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 Thread</a:t>
            </a:r>
            <a:endParaRPr lang="en-US" sz="12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5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thread is assigned a priority (between 1 and 10)</a:t>
            </a:r>
          </a:p>
          <a:p>
            <a:pPr lvl="1"/>
            <a:r>
              <a:rPr lang="en-US" dirty="0" smtClean="0"/>
              <a:t>Default is 5</a:t>
            </a:r>
          </a:p>
          <a:p>
            <a:pPr lvl="1"/>
            <a:r>
              <a:rPr lang="en-US" dirty="0" smtClean="0"/>
              <a:t>The higher the number, the higher the priority</a:t>
            </a:r>
          </a:p>
          <a:p>
            <a:pPr lvl="1"/>
            <a:r>
              <a:rPr lang="en-US" dirty="0" smtClean="0"/>
              <a:t>Can be set with </a:t>
            </a:r>
            <a:r>
              <a:rPr lang="en-US" dirty="0" err="1" smtClean="0"/>
              <a:t>setPriority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The standard mode of operation is that the scheduler executes threads with the higher priorities first</a:t>
            </a:r>
          </a:p>
          <a:p>
            <a:pPr lvl="1"/>
            <a:r>
              <a:rPr lang="en-US" dirty="0" smtClean="0"/>
              <a:t>Simple scheduling algorithms can cause problems (</a:t>
            </a:r>
            <a:r>
              <a:rPr lang="en-US" dirty="0" err="1" smtClean="0"/>
              <a:t>ie</a:t>
            </a:r>
            <a:r>
              <a:rPr lang="en-US" dirty="0" smtClean="0"/>
              <a:t>, one high priority thread can become a CPU hog)</a:t>
            </a:r>
          </a:p>
          <a:p>
            <a:pPr lvl="1"/>
            <a:r>
              <a:rPr lang="en-US" dirty="0" smtClean="0"/>
              <a:t>Threads using vast amounts of CPU can share CPU time with other threads by invoking yield()</a:t>
            </a:r>
          </a:p>
          <a:p>
            <a:r>
              <a:rPr lang="en-US" dirty="0"/>
              <a:t>Thread priority is just a hint to OS task scheduler and is dependent on the underlying OS. OS will try to allocate more resources to a high priority thread but it does not guarantee it.</a:t>
            </a: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2" descr="http://docs.intersystems.com/ens20141/csp/docbook/images/tcos_hand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0"/>
            <a:ext cx="1857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34625" y="1800225"/>
            <a:ext cx="1219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 Priorities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2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Yield() and Sleep()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 thread can determine that it has nothing to do (</a:t>
            </a:r>
            <a:r>
              <a:rPr lang="en-US" dirty="0" err="1" smtClean="0"/>
              <a:t>ie</a:t>
            </a:r>
            <a:r>
              <a:rPr lang="en-US" dirty="0" smtClean="0"/>
              <a:t>, waiting for I/O</a:t>
            </a:r>
          </a:p>
          <a:p>
            <a:r>
              <a:rPr lang="en-US" dirty="0" smtClean="0"/>
              <a:t>When a thread has nothing to do, it should not use CPU</a:t>
            </a:r>
          </a:p>
          <a:p>
            <a:pPr lvl="1"/>
            <a:r>
              <a:rPr lang="en-US" dirty="0" smtClean="0"/>
              <a:t>This is called a busy-wait</a:t>
            </a:r>
          </a:p>
          <a:p>
            <a:pPr lvl="1"/>
            <a:r>
              <a:rPr lang="en-US" dirty="0" smtClean="0"/>
              <a:t>Often, threads in busy-wait are continually checking a flag to see if there is anything to do</a:t>
            </a:r>
          </a:p>
          <a:p>
            <a:r>
              <a:rPr lang="en-US" dirty="0" smtClean="0"/>
              <a:t>It is worthwhile to run a CPU monitor program on your desktop to see where resources are being consumed</a:t>
            </a:r>
          </a:p>
          <a:p>
            <a:r>
              <a:rPr lang="en-US" dirty="0" smtClean="0"/>
              <a:t>Threads in busy-wait should be moved from the ‘run queue’ to the ‘wait queue’ so that they do not hog CPU</a:t>
            </a:r>
          </a:p>
        </p:txBody>
      </p:sp>
      <p:pic>
        <p:nvPicPr>
          <p:cNvPr id="4" name="Picture 2" descr="http://docs.intersystems.com/ens20141/csp/docbook/images/tcos_hand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0"/>
            <a:ext cx="1857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3777" y="1794306"/>
            <a:ext cx="1864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 Yield/ Thread Sleep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DeadLock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26" name="Picture 2" descr="alt tex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44" y="1690688"/>
            <a:ext cx="6643255" cy="44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ocs.intersystems.com/ens20141/csp/docbook/images/tcos_hands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0"/>
            <a:ext cx="1857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334625" y="1800225"/>
            <a:ext cx="129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 Dead Lock</a:t>
            </a:r>
          </a:p>
          <a:p>
            <a:r>
              <a:rPr lang="en-US" sz="1200" dirty="0" smtClean="0"/>
              <a:t>Thread Notify</a:t>
            </a:r>
          </a:p>
          <a:p>
            <a:r>
              <a:rPr lang="en-US" sz="1200" dirty="0" smtClean="0"/>
              <a:t>Thread Interrupt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8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Access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Those familiar with databases will understand that concurrent access to data can lead to data integrity problems</a:t>
            </a:r>
          </a:p>
          <a:p>
            <a:pPr lvl="1"/>
            <a:r>
              <a:rPr lang="en-US" dirty="0" smtClean="0"/>
              <a:t>If two sources attempt to update the same data at the same time, the result of the data can be undefined</a:t>
            </a:r>
          </a:p>
          <a:p>
            <a:pPr lvl="1"/>
            <a:r>
              <a:rPr lang="en-US" dirty="0" smtClean="0"/>
              <a:t>The outcome is determined by how the scheduler schedules the two sources</a:t>
            </a:r>
          </a:p>
          <a:p>
            <a:pPr lvl="2"/>
            <a:r>
              <a:rPr lang="en-US" dirty="0" smtClean="0"/>
              <a:t>Since the scheduler’s activities cannot be predicted, the outcome should not be predicted.</a:t>
            </a:r>
          </a:p>
          <a:p>
            <a:r>
              <a:rPr lang="en-US" dirty="0" smtClean="0"/>
              <a:t>Databases deal with this problem through “locking”</a:t>
            </a:r>
          </a:p>
          <a:p>
            <a:pPr lvl="1"/>
            <a:r>
              <a:rPr lang="en-US" dirty="0" smtClean="0"/>
              <a:t>If a source is going to update a table or record, it can lock the table or record until such time that the data has been successfully updated.</a:t>
            </a:r>
          </a:p>
          <a:p>
            <a:pPr lvl="1"/>
            <a:r>
              <a:rPr lang="en-US" dirty="0" smtClean="0"/>
              <a:t>While locked, all access is blocked except to the source which holds the lock.</a:t>
            </a:r>
          </a:p>
          <a:p>
            <a:pPr lvl="2"/>
            <a:r>
              <a:rPr lang="en-US" dirty="0" smtClean="0"/>
              <a:t>Therefore, it is within synchronized methods that critical data is updated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Safety 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Synchronization comes with a cost</a:t>
            </a:r>
          </a:p>
          <a:p>
            <a:pPr lvl="1"/>
            <a:r>
              <a:rPr lang="en-US" dirty="0" smtClean="0"/>
              <a:t>Many threads may be waiting to gain access to one of the object’s synchronized methods</a:t>
            </a:r>
          </a:p>
          <a:p>
            <a:pPr lvl="1"/>
            <a:r>
              <a:rPr lang="en-US" dirty="0" smtClean="0"/>
              <a:t>The object remains locked as long as the thread is within a synchronized method.</a:t>
            </a:r>
          </a:p>
          <a:p>
            <a:pPr lvl="1"/>
            <a:r>
              <a:rPr lang="en-US" dirty="0" smtClean="0"/>
              <a:t>Ideally, the method should be kept as short as possible</a:t>
            </a:r>
          </a:p>
          <a:p>
            <a:r>
              <a:rPr lang="en-US" dirty="0" smtClean="0"/>
              <a:t>Another solution is to provide synchronization on a block of code instead of the entire method</a:t>
            </a:r>
          </a:p>
          <a:p>
            <a:pPr lvl="1"/>
            <a:r>
              <a:rPr lang="en-US" dirty="0" smtClean="0"/>
              <a:t>In this case, the object’s lock is only held for the time that the thread is within the block.</a:t>
            </a:r>
          </a:p>
          <a:p>
            <a:pPr lvl="1"/>
            <a:r>
              <a:rPr lang="en-US" dirty="0" smtClean="0"/>
              <a:t>The intent is that we only lock the region of code which requires access to critical data.  Any other code within the method can occur without the lock</a:t>
            </a:r>
          </a:p>
          <a:p>
            <a:pPr lvl="1"/>
            <a:r>
              <a:rPr lang="en-US" dirty="0" smtClean="0"/>
              <a:t>In high load situations where multiple threads are attempting to access critical data, this is a far better implementation.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5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 am an Indian national bank. I have branches in Pune, Mumbai, Chennai, </a:t>
            </a:r>
            <a:r>
              <a:rPr lang="en-US" dirty="0" err="1"/>
              <a:t>B'lore</a:t>
            </a:r>
            <a:r>
              <a:rPr lang="en-US" dirty="0"/>
              <a:t>, Delhi, Kanpur, Kolkata, Patna. Our HQ is at </a:t>
            </a:r>
            <a:r>
              <a:rPr lang="en-US" dirty="0" err="1"/>
              <a:t>Udaypur</a:t>
            </a:r>
            <a:r>
              <a:rPr lang="en-US" dirty="0"/>
              <a:t>. Our data center is located in </a:t>
            </a:r>
            <a:r>
              <a:rPr lang="en-US" dirty="0" err="1"/>
              <a:t>Airoli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hold 1 million account per city. Most of our </a:t>
            </a:r>
            <a:r>
              <a:rPr lang="en-US" dirty="0" err="1"/>
              <a:t>cutomers</a:t>
            </a:r>
            <a:r>
              <a:rPr lang="en-US" dirty="0"/>
              <a:t> are businessmen with relying on online transactions. In recent past, the # of </a:t>
            </a:r>
            <a:r>
              <a:rPr lang="en-US" dirty="0" err="1"/>
              <a:t>transacitons</a:t>
            </a:r>
            <a:r>
              <a:rPr lang="en-US" dirty="0"/>
              <a:t> have gone up drastically. Many of our DEBIT and CREDIT transaction are failing and need careful reprocessing. There have been complaints as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Additional amount has been deducted</a:t>
            </a:r>
          </a:p>
          <a:p>
            <a:pPr marL="0" indent="0">
              <a:buNone/>
            </a:pPr>
            <a:r>
              <a:rPr lang="en-US" dirty="0"/>
              <a:t>2. Insufficient amount in the account</a:t>
            </a:r>
          </a:p>
          <a:p>
            <a:pPr marL="0" indent="0">
              <a:buNone/>
            </a:pPr>
            <a:r>
              <a:rPr lang="en-US" dirty="0"/>
              <a:t>3. approved transactions are failing</a:t>
            </a:r>
          </a:p>
          <a:p>
            <a:pPr marL="0" indent="0">
              <a:buNone/>
            </a:pPr>
            <a:r>
              <a:rPr lang="en-US" dirty="0"/>
              <a:t>4. Older transactions are failing</a:t>
            </a:r>
          </a:p>
          <a:p>
            <a:pPr marL="0" indent="0">
              <a:buNone/>
            </a:pPr>
            <a:r>
              <a:rPr lang="en-US" dirty="0"/>
              <a:t>5. Newer transaction may get processed earlier.</a:t>
            </a:r>
          </a:p>
          <a:p>
            <a:pPr marL="0" indent="0">
              <a:buNone/>
            </a:pPr>
            <a:r>
              <a:rPr lang="en-US" dirty="0"/>
              <a:t>6. Money transfer is failing to meet SLA.</a:t>
            </a:r>
          </a:p>
          <a:p>
            <a:pPr marL="0" indent="0">
              <a:buNone/>
            </a:pPr>
            <a:r>
              <a:rPr lang="en-US" dirty="0"/>
              <a:t>7. Customers are </a:t>
            </a:r>
            <a:r>
              <a:rPr lang="en-US" dirty="0" err="1"/>
              <a:t>repoted</a:t>
            </a:r>
            <a:r>
              <a:rPr lang="en-US" dirty="0"/>
              <a:t> with failed transactions.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appointing you to review our current banking software as I am not a </a:t>
            </a:r>
            <a:r>
              <a:rPr lang="en-US" dirty="0" err="1"/>
              <a:t>technicall</a:t>
            </a:r>
            <a:r>
              <a:rPr lang="en-US" dirty="0"/>
              <a:t> person. You need to perform RCA &amp; suggest-implement solution for 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8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Performs the basic algorithmic, logical, and I/O operations that makes a computer function.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Dual CPU = 2 Physical CPUs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Dual Core = Single CPU having 2 cores to process 2 threads at once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Windows </a:t>
            </a:r>
            <a:r>
              <a:rPr lang="en-US" dirty="0" err="1" smtClean="0"/>
              <a:t>cmd</a:t>
            </a:r>
            <a:r>
              <a:rPr lang="en-US" dirty="0" smtClean="0"/>
              <a:t>, execute:</a:t>
            </a:r>
          </a:p>
          <a:p>
            <a:pPr lvl="1"/>
            <a:r>
              <a:rPr lang="en-US" dirty="0" err="1" smtClean="0"/>
              <a:t>wmic</a:t>
            </a:r>
            <a:r>
              <a:rPr lang="en-US" dirty="0" smtClean="0"/>
              <a:t> </a:t>
            </a:r>
            <a:r>
              <a:rPr lang="en-US" dirty="0" err="1" smtClean="0"/>
              <a:t>cpu</a:t>
            </a:r>
            <a:r>
              <a:rPr lang="en-US" dirty="0" smtClean="0"/>
              <a:t> get </a:t>
            </a:r>
            <a:r>
              <a:rPr lang="en-US" dirty="0" err="1" smtClean="0"/>
              <a:t>DeviceID,NumberOfCores,NumberOfLogicalProcessors</a:t>
            </a:r>
            <a:endParaRPr lang="en-US" dirty="0"/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mic</a:t>
            </a:r>
            <a:r>
              <a:rPr lang="en-US" dirty="0" smtClean="0"/>
              <a:t> </a:t>
            </a:r>
            <a:r>
              <a:rPr lang="en-US" dirty="0" err="1" smtClean="0"/>
              <a:t>cpu</a:t>
            </a:r>
            <a:r>
              <a:rPr lang="en-US" dirty="0" smtClean="0"/>
              <a:t> get /</a:t>
            </a:r>
            <a:r>
              <a:rPr lang="en-US" dirty="0" err="1" smtClean="0"/>
              <a:t>Format:List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program</a:t>
            </a:r>
          </a:p>
          <a:p>
            <a:endParaRPr lang="en-US" dirty="0" smtClean="0"/>
          </a:p>
          <a:p>
            <a:r>
              <a:rPr lang="en-US" dirty="0" smtClean="0"/>
              <a:t>Has full stack of memory associated for its own use</a:t>
            </a:r>
          </a:p>
          <a:p>
            <a:endParaRPr lang="en-US" dirty="0" smtClean="0"/>
          </a:p>
          <a:p>
            <a:r>
              <a:rPr lang="en-US" dirty="0" smtClean="0"/>
              <a:t>Does not depend on another process for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5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that does not have a full stack of memory</a:t>
            </a:r>
          </a:p>
          <a:p>
            <a:endParaRPr lang="en-US" dirty="0" smtClean="0"/>
          </a:p>
          <a:p>
            <a:r>
              <a:rPr lang="en-US" dirty="0" smtClean="0"/>
              <a:t>Tied to a parent process, it’s merely an offshoot of execution</a:t>
            </a:r>
          </a:p>
          <a:p>
            <a:endParaRPr lang="en-US" dirty="0" smtClean="0"/>
          </a:p>
          <a:p>
            <a:r>
              <a:rPr lang="en-US" dirty="0" smtClean="0"/>
              <a:t>Typically run on the same computer, but can execute simultaneously on separate cores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0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single threaded application, one thread of execution must do everything.</a:t>
            </a:r>
          </a:p>
          <a:p>
            <a:pPr lvl="1"/>
            <a:r>
              <a:rPr lang="en-US" dirty="0" smtClean="0"/>
              <a:t>If there are several tasks to perform, they will be done sequentially</a:t>
            </a:r>
          </a:p>
          <a:p>
            <a:r>
              <a:rPr lang="en-US" dirty="0" smtClean="0"/>
              <a:t>In a multithreaded application, each task can be performed in a separate thread</a:t>
            </a:r>
          </a:p>
          <a:p>
            <a:pPr lvl="1"/>
            <a:r>
              <a:rPr lang="en-US" dirty="0" smtClean="0"/>
              <a:t>If one thread is executing a long process, it does not make the entire application wait for it to finish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a multithreaded application is being executed on a system that has multiple processors, the OS may execute separate threads simultaneously on separate processors.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2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has its own address/memory space</a:t>
            </a:r>
          </a:p>
          <a:p>
            <a:endParaRPr lang="en-US" dirty="0" smtClean="0"/>
          </a:p>
          <a:p>
            <a:r>
              <a:rPr lang="en-US" dirty="0" smtClean="0"/>
              <a:t>OS scheduler decides when each is executed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What Kind of Applications Use Multithreading?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kind of application which has distinct tasks which can be performed independently</a:t>
            </a:r>
          </a:p>
          <a:p>
            <a:pPr lvl="1"/>
            <a:r>
              <a:rPr lang="en-US" dirty="0" smtClean="0"/>
              <a:t>Any application with a GUI</a:t>
            </a:r>
          </a:p>
          <a:p>
            <a:pPr lvl="2"/>
            <a:r>
              <a:rPr lang="en-US" dirty="0" smtClean="0"/>
              <a:t>Threads dedicated to the GUI can delegate the processing of user requests to other threads</a:t>
            </a:r>
          </a:p>
          <a:p>
            <a:pPr lvl="2"/>
            <a:r>
              <a:rPr lang="en-US" dirty="0" smtClean="0"/>
              <a:t>GUI remains responsive to user even when the user’s requests are being processed</a:t>
            </a:r>
          </a:p>
          <a:p>
            <a:pPr lvl="1"/>
            <a:r>
              <a:rPr lang="en-US" dirty="0" smtClean="0"/>
              <a:t>Any application that requires asynchronous response</a:t>
            </a:r>
          </a:p>
          <a:p>
            <a:pPr lvl="2"/>
            <a:r>
              <a:rPr lang="en-US" dirty="0" smtClean="0"/>
              <a:t>Network-based applications are ideally suited for multithreading (data can arrive at any time,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Integration applications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5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multithreading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thread is given its own ‘context’</a:t>
            </a:r>
          </a:p>
          <a:p>
            <a:pPr lvl="1"/>
            <a:r>
              <a:rPr lang="en-US" dirty="0" smtClean="0"/>
              <a:t>A thread’s context includes virtual registers and its own calling stack</a:t>
            </a:r>
          </a:p>
          <a:p>
            <a:r>
              <a:rPr lang="en-US" dirty="0" smtClean="0"/>
              <a:t>The “scheduler” decides which thread executes at any given time</a:t>
            </a:r>
          </a:p>
          <a:p>
            <a:pPr lvl="1"/>
            <a:r>
              <a:rPr lang="en-US" dirty="0" smtClean="0"/>
              <a:t>VM may have its own scheduler</a:t>
            </a:r>
          </a:p>
          <a:p>
            <a:pPr lvl="1"/>
            <a:r>
              <a:rPr lang="en-US" dirty="0" smtClean="0"/>
              <a:t>Most OS have support for multithreading so the VM may delegate to the system’s scheduler for scheduling threads</a:t>
            </a:r>
          </a:p>
          <a:p>
            <a:r>
              <a:rPr lang="en-US" dirty="0" smtClean="0"/>
              <a:t>The scheduler maintains a list of ready threads (the run queue) and a list of threads waiting for input (the wait queue)</a:t>
            </a:r>
          </a:p>
          <a:p>
            <a:r>
              <a:rPr lang="en-US" dirty="0" smtClean="0"/>
              <a:t>Each thread has a priority.  The scheduler typically schedules between the highest priority threads in the run queue.</a:t>
            </a:r>
          </a:p>
          <a:p>
            <a:pPr lvl="1"/>
            <a:r>
              <a:rPr lang="en-US" dirty="0" smtClean="0"/>
              <a:t>NOTE: A developer cannot make assumptions about how threads are going to be scheduled.  Typically, threads will be executed differently on different platforms.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Support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high level programming languages support threading</a:t>
            </a:r>
          </a:p>
          <a:p>
            <a:pPr lvl="1"/>
            <a:r>
              <a:rPr lang="en-US" dirty="0" smtClean="0"/>
              <a:t>Some may only have add-on thread support</a:t>
            </a:r>
          </a:p>
          <a:p>
            <a:pPr lvl="1"/>
            <a:r>
              <a:rPr lang="en-US" dirty="0" smtClean="0"/>
              <a:t>Add-on thread support if often cumbersome to use</a:t>
            </a:r>
          </a:p>
          <a:p>
            <a:r>
              <a:rPr lang="en-US" dirty="0" smtClean="0"/>
              <a:t>Java Virtual Machine has its own runtime threads</a:t>
            </a:r>
          </a:p>
          <a:p>
            <a:pPr lvl="1"/>
            <a:r>
              <a:rPr lang="en-US" dirty="0" smtClean="0"/>
              <a:t>Used for garbage collection</a:t>
            </a:r>
          </a:p>
          <a:p>
            <a:r>
              <a:rPr lang="en-US" dirty="0" smtClean="0"/>
              <a:t>Threads are represented by the Thread class</a:t>
            </a:r>
          </a:p>
          <a:p>
            <a:pPr lvl="1"/>
            <a:r>
              <a:rPr lang="en-US" dirty="0" smtClean="0"/>
              <a:t>A thread object maintains the state of a thread</a:t>
            </a:r>
          </a:p>
          <a:p>
            <a:pPr lvl="1"/>
            <a:r>
              <a:rPr lang="en-US" dirty="0" smtClean="0"/>
              <a:t>Provides control methods such as interrupt, start, sleep, yield, and wait</a:t>
            </a:r>
          </a:p>
          <a:p>
            <a:r>
              <a:rPr lang="en-US" dirty="0" smtClean="0"/>
              <a:t>When an application executes, the main method is executed by a single thread</a:t>
            </a:r>
          </a:p>
          <a:p>
            <a:pPr lvl="1"/>
            <a:r>
              <a:rPr lang="en-US" dirty="0" smtClean="0"/>
              <a:t>If the application requires more threads, the application must create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4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1647</Words>
  <Application>Microsoft Office PowerPoint</Application>
  <PresentationFormat>Widescreen</PresentationFormat>
  <Paragraphs>189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StarBats</vt:lpstr>
      <vt:lpstr>Times</vt:lpstr>
      <vt:lpstr>Office Theme</vt:lpstr>
      <vt:lpstr>Cores, Processes  and Threads</vt:lpstr>
      <vt:lpstr>Cores</vt:lpstr>
      <vt:lpstr>Processes</vt:lpstr>
      <vt:lpstr>Threads</vt:lpstr>
      <vt:lpstr>Multithreading</vt:lpstr>
      <vt:lpstr>Multithreading</vt:lpstr>
      <vt:lpstr>What Kind of Applications Use Multithreading?</vt:lpstr>
      <vt:lpstr>How does multithreading work?</vt:lpstr>
      <vt:lpstr>Thread Support in Java</vt:lpstr>
      <vt:lpstr>Thread States</vt:lpstr>
      <vt:lpstr>How does a Thread run?</vt:lpstr>
      <vt:lpstr>Creating your own Threads</vt:lpstr>
      <vt:lpstr>Using Runnable</vt:lpstr>
      <vt:lpstr>Thread Priorities</vt:lpstr>
      <vt:lpstr>Yield() and Sleep()</vt:lpstr>
      <vt:lpstr>DeadLock()</vt:lpstr>
      <vt:lpstr>Concurrent Access to Data</vt:lpstr>
      <vt:lpstr>Thread Safety Performance Issues</vt:lpstr>
      <vt:lpstr>Case Study</vt:lpstr>
    </vt:vector>
  </TitlesOfParts>
  <Company>SAS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Processors, Cores  and Threads</dc:title>
  <dc:creator>Paul Samargia</dc:creator>
  <cp:lastModifiedBy>Prafulla Girgaonkar</cp:lastModifiedBy>
  <cp:revision>24</cp:revision>
  <dcterms:created xsi:type="dcterms:W3CDTF">2014-08-28T12:35:18Z</dcterms:created>
  <dcterms:modified xsi:type="dcterms:W3CDTF">2014-09-06T06:57:20Z</dcterms:modified>
</cp:coreProperties>
</file>