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7" r:id="rId3"/>
    <p:sldMasterId id="2147483700" r:id="rId4"/>
  </p:sldMasterIdLst>
  <p:sldIdLst>
    <p:sldId id="256" r:id="rId5"/>
    <p:sldId id="260" r:id="rId6"/>
    <p:sldId id="261" r:id="rId7"/>
    <p:sldId id="263" r:id="rId8"/>
    <p:sldId id="257" r:id="rId9"/>
    <p:sldId id="258" r:id="rId10"/>
    <p:sldId id="259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1" y="2719917"/>
            <a:ext cx="6737832" cy="1100667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92651" y="4028304"/>
            <a:ext cx="6737349" cy="389815"/>
          </a:xfrm>
        </p:spPr>
        <p:txBody>
          <a:bodyPr anchor="ctr"/>
          <a:lstStyle>
            <a:lvl1pPr>
              <a:buNone/>
              <a:defRPr sz="18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7" name="Picture 3" descr="\\psf\Host\Users\klarso\Desktop\LOGOS FOR POWERPOINT\IDeaS-A-SAS-COMPANY-Stacked-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3258275"/>
            <a:ext cx="2565400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Thank You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1" y="6326187"/>
            <a:ext cx="112161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dirty="0">
                <a:latin typeface="Century Gothic" pitchFamily="34" charset="0"/>
              </a:rPr>
              <a:t>© </a:t>
            </a:r>
            <a:r>
              <a:rPr lang="en-US" sz="900" dirty="0" smtClean="0">
                <a:latin typeface="Century Gothic" pitchFamily="34" charset="0"/>
              </a:rPr>
              <a:t>Copyright Integrated </a:t>
            </a:r>
            <a:r>
              <a:rPr lang="en-US" sz="900" dirty="0">
                <a:latin typeface="Century Gothic" pitchFamily="34" charset="0"/>
              </a:rPr>
              <a:t>Decisions and Systems, Inc. (</a:t>
            </a:r>
            <a:r>
              <a:rPr lang="en-US" sz="900" dirty="0" smtClean="0">
                <a:latin typeface="Century Gothic" pitchFamily="34" charset="0"/>
              </a:rPr>
              <a:t>IDeaS – A SAS COMPANY)</a:t>
            </a:r>
            <a:endParaRPr lang="en-US" sz="900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02" y="5707064"/>
            <a:ext cx="28793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Century Gothic" pitchFamily="34" charset="0"/>
              </a:rPr>
              <a:t>Visit IDeaS online at </a:t>
            </a:r>
            <a:r>
              <a:rPr lang="en-US" sz="1200" b="1" dirty="0">
                <a:solidFill>
                  <a:srgbClr val="0072B3"/>
                </a:solidFill>
                <a:latin typeface="Century Gothic" pitchFamily="34" charset="0"/>
              </a:rPr>
              <a:t>www.ideas.com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212167"/>
            <a:ext cx="11000259" cy="1143000"/>
          </a:xfrm>
        </p:spPr>
        <p:txBody>
          <a:bodyPr/>
          <a:lstStyle>
            <a:lvl1pPr algn="ctr"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609600" y="2544763"/>
            <a:ext cx="11000317" cy="1104900"/>
          </a:xfr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5" name="Picture 3" descr="\\psf\Host\Users\klarso\Desktop\LOGOS FOR POWERPOINT\IDeaS-A-SAS-COMPANY+Tag-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4273253"/>
            <a:ext cx="8365067" cy="1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0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E399C-72C5-40A2-B582-4535AE3A88B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1" y="2719917"/>
            <a:ext cx="6737832" cy="1100667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92651" y="4028304"/>
            <a:ext cx="6737349" cy="389815"/>
          </a:xfrm>
        </p:spPr>
        <p:txBody>
          <a:bodyPr anchor="ctr"/>
          <a:lstStyle>
            <a:lvl1pPr>
              <a:buNone/>
              <a:defRPr sz="18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7" name="Picture 3" descr="\\psf\Host\Users\klarso\Desktop\LOGOS FOR POWERPOINT\IDeaS-A-SAS-COMPANY-Stacked-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3258275"/>
            <a:ext cx="2565400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6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60333"/>
          </a:xfrm>
        </p:spPr>
        <p:txBody>
          <a:bodyPr/>
          <a:lstStyle>
            <a:lvl1pPr>
              <a:buClr>
                <a:srgbClr val="0072B3"/>
              </a:buClr>
              <a:defRPr sz="200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buFont typeface="Arial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9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rgbClr val="0072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09533"/>
          </a:xfrm>
        </p:spPr>
        <p:txBody>
          <a:bodyPr/>
          <a:lstStyle>
            <a:lvl1pPr>
              <a:buClr>
                <a:srgbClr val="0072B3"/>
              </a:buClr>
              <a:buNone/>
              <a:defRPr sz="2000" baseline="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0"/>
            <a:ext cx="5236633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1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318001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18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1"/>
            <a:ext cx="5236633" cy="4318000"/>
          </a:xfr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8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60333"/>
          </a:xfrm>
        </p:spPr>
        <p:txBody>
          <a:bodyPr/>
          <a:lstStyle>
            <a:lvl1pPr>
              <a:buClr>
                <a:srgbClr val="0072B3"/>
              </a:buClr>
              <a:defRPr sz="200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buFont typeface="Arial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10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343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1" y="2851497"/>
            <a:ext cx="7902223" cy="1143000"/>
          </a:xfrm>
        </p:spPr>
        <p:txBody>
          <a:bodyPr/>
          <a:lstStyle>
            <a:lvl1pPr>
              <a:defRPr sz="4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311901"/>
            <a:ext cx="2622551" cy="23018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9BF7B18-5014-4538-A35C-41F5EB7FF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081713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90" y="3435351"/>
            <a:ext cx="1423361" cy="2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07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4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61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59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hank You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1" y="6326187"/>
            <a:ext cx="112161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dirty="0">
                <a:latin typeface="Century Gothic" pitchFamily="34" charset="0"/>
              </a:rPr>
              <a:t>© </a:t>
            </a:r>
            <a:r>
              <a:rPr lang="en-US" sz="900" dirty="0" smtClean="0">
                <a:latin typeface="Century Gothic" pitchFamily="34" charset="0"/>
              </a:rPr>
              <a:t>Copyright Integrated </a:t>
            </a:r>
            <a:r>
              <a:rPr lang="en-US" sz="900" dirty="0">
                <a:latin typeface="Century Gothic" pitchFamily="34" charset="0"/>
              </a:rPr>
              <a:t>Decisions and Systems, Inc. (</a:t>
            </a:r>
            <a:r>
              <a:rPr lang="en-US" sz="900" dirty="0" smtClean="0">
                <a:latin typeface="Century Gothic" pitchFamily="34" charset="0"/>
              </a:rPr>
              <a:t>IDeaS – A SAS COMPANY)</a:t>
            </a:r>
            <a:endParaRPr lang="en-US" sz="900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02" y="5707064"/>
            <a:ext cx="28793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Century Gothic" pitchFamily="34" charset="0"/>
              </a:rPr>
              <a:t>Visit IDeaS online at </a:t>
            </a:r>
            <a:r>
              <a:rPr lang="en-US" sz="1200" b="1" dirty="0">
                <a:solidFill>
                  <a:srgbClr val="0072B3"/>
                </a:solidFill>
                <a:latin typeface="Century Gothic" pitchFamily="34" charset="0"/>
              </a:rPr>
              <a:t>www.ideas.com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212167"/>
            <a:ext cx="11000259" cy="1143000"/>
          </a:xfrm>
        </p:spPr>
        <p:txBody>
          <a:bodyPr/>
          <a:lstStyle>
            <a:lvl1pPr algn="ctr"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609600" y="2544763"/>
            <a:ext cx="11000317" cy="1104900"/>
          </a:xfr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5" name="Picture 3" descr="\\psf\Host\Users\klarso\Desktop\LOGOS FOR POWERPOINT\IDeaS-A-SAS-COMPANY+Tag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4273253"/>
            <a:ext cx="8365067" cy="1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86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768600" y="3600980"/>
            <a:ext cx="2228850" cy="2117"/>
          </a:xfrm>
          <a:prstGeom prst="line">
            <a:avLst/>
          </a:prstGeom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651" y="2719917"/>
            <a:ext cx="6737832" cy="1100667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92651" y="4028304"/>
            <a:ext cx="6737349" cy="389815"/>
          </a:xfrm>
        </p:spPr>
        <p:txBody>
          <a:bodyPr anchor="ctr"/>
          <a:lstStyle>
            <a:lvl1pPr>
              <a:buNone/>
              <a:defRPr sz="18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7" name="Picture 3" descr="\\psf\Host\Users\klarso\Desktop\LOGOS FOR POWERPOINT\IDeaS-A-SAS-COMPANY-Stacked-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3258275"/>
            <a:ext cx="2565400" cy="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02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60333"/>
          </a:xfrm>
        </p:spPr>
        <p:txBody>
          <a:bodyPr/>
          <a:lstStyle>
            <a:lvl1pPr>
              <a:buClr>
                <a:srgbClr val="0072B3"/>
              </a:buClr>
              <a:defRPr sz="200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buFont typeface="Arial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1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rgbClr val="0072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09533"/>
          </a:xfrm>
        </p:spPr>
        <p:txBody>
          <a:bodyPr/>
          <a:lstStyle>
            <a:lvl1pPr>
              <a:buClr>
                <a:srgbClr val="0072B3"/>
              </a:buClr>
              <a:buNone/>
              <a:defRPr sz="2000" baseline="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625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0"/>
            <a:ext cx="5236633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>
                <a:solidFill>
                  <a:srgbClr val="0072B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09533"/>
          </a:xfrm>
        </p:spPr>
        <p:txBody>
          <a:bodyPr/>
          <a:lstStyle>
            <a:lvl1pPr>
              <a:buClr>
                <a:srgbClr val="0072B3"/>
              </a:buClr>
              <a:buNone/>
              <a:defRPr sz="2000" baseline="0"/>
            </a:lvl1pPr>
            <a:lvl2pPr>
              <a:buClr>
                <a:srgbClr val="0072B3"/>
              </a:buClr>
              <a:defRPr sz="1800"/>
            </a:lvl2pPr>
            <a:lvl3pPr>
              <a:buClr>
                <a:srgbClr val="0072B3"/>
              </a:buClr>
              <a:defRPr sz="1600"/>
            </a:lvl3pPr>
            <a:lvl4pPr>
              <a:buClr>
                <a:srgbClr val="0072B3"/>
              </a:buClr>
              <a:defRPr sz="1400"/>
            </a:lvl4pPr>
            <a:lvl5pPr>
              <a:buClr>
                <a:srgbClr val="0072B3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2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318001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18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1"/>
            <a:ext cx="5236633" cy="4318000"/>
          </a:xfr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73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6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959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1" y="2851497"/>
            <a:ext cx="7902223" cy="1143000"/>
          </a:xfrm>
        </p:spPr>
        <p:txBody>
          <a:bodyPr/>
          <a:lstStyle>
            <a:lvl1pPr>
              <a:defRPr sz="4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311901"/>
            <a:ext cx="2622551" cy="23018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Page </a:t>
            </a:r>
            <a:fld id="{69BF7B18-5014-4538-A35C-41F5EB7FF7D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081713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90" y="3435351"/>
            <a:ext cx="1423361" cy="2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746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50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6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4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hank You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1" y="6326187"/>
            <a:ext cx="112161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6C6F70"/>
                </a:solidFill>
                <a:latin typeface="Century Gothic" pitchFamily="34" charset="0"/>
              </a:rPr>
              <a:t>© </a:t>
            </a:r>
            <a:r>
              <a:rPr lang="en-US" sz="900" dirty="0" smtClean="0">
                <a:solidFill>
                  <a:srgbClr val="6C6F70"/>
                </a:solidFill>
                <a:latin typeface="Century Gothic" pitchFamily="34" charset="0"/>
              </a:rPr>
              <a:t>Copyright Integrated </a:t>
            </a:r>
            <a:r>
              <a:rPr lang="en-US" sz="900" dirty="0">
                <a:solidFill>
                  <a:srgbClr val="6C6F70"/>
                </a:solidFill>
                <a:latin typeface="Century Gothic" pitchFamily="34" charset="0"/>
              </a:rPr>
              <a:t>Decisions and Systems, Inc. (</a:t>
            </a:r>
            <a:r>
              <a:rPr lang="en-US" sz="900" dirty="0" smtClean="0">
                <a:solidFill>
                  <a:srgbClr val="6C6F70"/>
                </a:solidFill>
                <a:latin typeface="Century Gothic" pitchFamily="34" charset="0"/>
              </a:rPr>
              <a:t>IDeaS – A SAS COMPANY)</a:t>
            </a:r>
            <a:endParaRPr lang="en-US" sz="900" dirty="0">
              <a:solidFill>
                <a:srgbClr val="6C6F70"/>
              </a:solidFill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02" y="5707064"/>
            <a:ext cx="287931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6C6F70"/>
                </a:solidFill>
                <a:latin typeface="Century Gothic" pitchFamily="34" charset="0"/>
              </a:rPr>
              <a:t>Visit IDeaS online at </a:t>
            </a:r>
            <a:r>
              <a:rPr lang="en-US" sz="1200" b="1" dirty="0">
                <a:solidFill>
                  <a:srgbClr val="0072B3"/>
                </a:solidFill>
                <a:latin typeface="Century Gothic" pitchFamily="34" charset="0"/>
              </a:rPr>
              <a:t>www.ideas.com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1212167"/>
            <a:ext cx="11000259" cy="1143000"/>
          </a:xfrm>
        </p:spPr>
        <p:txBody>
          <a:bodyPr/>
          <a:lstStyle>
            <a:lvl1pPr algn="ctr"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609600" y="2544763"/>
            <a:ext cx="11000317" cy="1104900"/>
          </a:xfrm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075" name="Picture 3" descr="\\psf\Host\Users\klarso\Desktop\LOGOS FOR POWERPOINT\IDeaS-A-SAS-COMPANY+Tag-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4" y="4273253"/>
            <a:ext cx="8365067" cy="11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0261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35C-074C-4223-A392-62660EF2A88F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44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D5E-BF0D-41E7-96D3-CECE482D7B38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0"/>
            <a:ext cx="5236633" cy="43349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70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A889-C336-4803-979A-05E5B93E4507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03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716F-F096-42C4-AD38-6743E089830E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458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CBB8-4EB8-45E6-9118-FAD79488AEE7}" type="datetime1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EE1-AC7D-484B-B439-CD07B1F613F9}" type="datetime1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961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F9E9-6F70-41E7-99F5-5A480958FE20}" type="datetime1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16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24C-0E6C-4A89-8D2A-E2566C4DF51A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1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8DD0-6B2A-4676-A962-236A2255051B}" type="datetime1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086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4548-02F4-43F1-A4F9-B5B42FC8622A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2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360-EEDE-4835-8FE5-74F04DCA96E4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318001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18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345768" y="1600201"/>
            <a:ext cx="5236633" cy="4318000"/>
          </a:xfrm>
        </p:spPr>
        <p:txBody>
          <a:bodyPr/>
          <a:lstStyle>
            <a:lvl1pPr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41" y="6255759"/>
            <a:ext cx="1440569" cy="2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5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8413751" y="3531130"/>
            <a:ext cx="2228850" cy="2116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1" y="2851497"/>
            <a:ext cx="7902223" cy="1143000"/>
          </a:xfrm>
        </p:spPr>
        <p:txBody>
          <a:bodyPr/>
          <a:lstStyle>
            <a:lvl1pPr>
              <a:defRPr sz="4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9600" y="6311901"/>
            <a:ext cx="2622551" cy="230187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9600" y="6081713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090" y="3435351"/>
            <a:ext cx="1423361" cy="2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randScreen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92263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72B3"/>
          </a:solidFill>
          <a:latin typeface="Century Gothic"/>
          <a:ea typeface="ＭＳ Ｐゴシック" charset="0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20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sz="14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2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92263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122E5FEA-9336-409D-89CA-0ECEE5812F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7562" y="6584856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+mn-lt"/>
              </a:rPr>
              <a:t>Confidential - IDeaS Internal Use</a:t>
            </a:r>
            <a:r>
              <a:rPr lang="en-US" sz="1400" b="1" baseline="0" dirty="0" smtClean="0">
                <a:solidFill>
                  <a:srgbClr val="C00000"/>
                </a:solidFill>
                <a:latin typeface="+mn-lt"/>
              </a:rPr>
              <a:t> Only</a:t>
            </a:r>
            <a:endParaRPr lang="en-US" sz="1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72B3"/>
          </a:solidFill>
          <a:latin typeface="Century Gothic"/>
          <a:ea typeface="ＭＳ Ｐゴシック" charset="0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20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sz="14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2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92263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68630"/>
            <a:ext cx="2622551" cy="195262"/>
          </a:xfrm>
          <a:prstGeom prst="rect">
            <a:avLst/>
          </a:prstGeom>
        </p:spPr>
        <p:txBody>
          <a:bodyPr/>
          <a:lstStyle>
            <a:lvl1pPr>
              <a:defRPr sz="1000" b="0" smtClean="0"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6C6F70"/>
                </a:solidFill>
              </a:rPr>
              <a:t>Page </a:t>
            </a:r>
            <a:fld id="{122E5FEA-9336-409D-89CA-0ECEE5812FC3}" type="slidenum">
              <a:rPr lang="en-US">
                <a:solidFill>
                  <a:srgbClr val="6C6F7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150721"/>
            <a:ext cx="6172200" cy="182562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chemeClr val="tx1"/>
                </a:solidFill>
                <a:latin typeface="Century Gothic"/>
                <a:ea typeface="ＭＳ Ｐゴシック" charset="-128"/>
                <a:cs typeface="Century Gothic"/>
              </a:defRPr>
            </a:lvl1pPr>
          </a:lstStyle>
          <a:p>
            <a:pPr>
              <a:defRPr/>
            </a:pPr>
            <a:endParaRPr lang="en-US" dirty="0">
              <a:solidFill>
                <a:srgbClr val="6C6F7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7562" y="6584856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Century Gothic"/>
              </a:rPr>
              <a:t>Confidential - IDeaS Internal Use Only</a:t>
            </a:r>
            <a:endParaRPr lang="en-US" sz="1400" b="1" dirty="0">
              <a:solidFill>
                <a:srgbClr val="C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212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0072B3"/>
          </a:solidFill>
          <a:latin typeface="Century Gothic"/>
          <a:ea typeface="ＭＳ Ｐゴシック" charset="0"/>
          <a:cs typeface="Century Gothic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072B3"/>
          </a:solidFill>
          <a:latin typeface="Century Gothic" charset="0"/>
          <a:ea typeface="ＭＳ Ｐゴシック" charset="0"/>
          <a:cs typeface="Century Gothic" pitchFamily="-105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20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6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–"/>
        <a:defRPr sz="14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2B3"/>
        </a:buClr>
        <a:buFont typeface="Arial" charset="0"/>
        <a:buChar char="•"/>
        <a:defRPr sz="12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3DD0-C027-40CA-8539-801CABA39B81}" type="datetime1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2E90-5F7F-4C3E-B97A-4706E542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6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417638"/>
            <a:ext cx="10972800" cy="5257799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The UNIX operating system is a set of programs that act as a link between the computer and the user.</a:t>
            </a:r>
          </a:p>
          <a:p>
            <a:endParaRPr lang="en-US" sz="1800" dirty="0" smtClean="0"/>
          </a:p>
          <a:p>
            <a:r>
              <a:rPr lang="en-US" sz="1800" dirty="0" smtClean="0"/>
              <a:t>The computer programs that allocate the system resources and coordinate all the details of the computer's internals is called the operating system or kernel.</a:t>
            </a:r>
          </a:p>
          <a:p>
            <a:endParaRPr lang="en-US" sz="1800" dirty="0" smtClean="0"/>
          </a:p>
          <a:p>
            <a:r>
              <a:rPr lang="en-US" sz="1800" dirty="0" smtClean="0"/>
              <a:t>Users communicate with the kernel through a program known as the shell. The shell is a command line </a:t>
            </a:r>
          </a:p>
          <a:p>
            <a:endParaRPr lang="en-US" sz="1800" dirty="0" smtClean="0"/>
          </a:p>
          <a:p>
            <a:r>
              <a:rPr lang="en-US" sz="1800" dirty="0" smtClean="0"/>
              <a:t>interpreter; it translates commands entered by the user and converts them into a language that is understood by the kernel.</a:t>
            </a:r>
          </a:p>
          <a:p>
            <a:endParaRPr lang="en-US" sz="1800" dirty="0" smtClean="0"/>
          </a:p>
          <a:p>
            <a:r>
              <a:rPr lang="en-US" sz="1800" dirty="0" smtClean="0"/>
              <a:t>Unix was originally developed in 1969 by a group of AT&amp;T employees at Bell Labs, including Ken Thompson, Dennis Ritchie, Douglas </a:t>
            </a:r>
            <a:r>
              <a:rPr lang="en-US" sz="1800" dirty="0" err="1" smtClean="0"/>
              <a:t>McIlroy</a:t>
            </a:r>
            <a:r>
              <a:rPr lang="en-US" sz="1800" dirty="0" smtClean="0"/>
              <a:t>, and Joe </a:t>
            </a:r>
            <a:r>
              <a:rPr lang="en-US" sz="1800" dirty="0" err="1" smtClean="0"/>
              <a:t>Ossanna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There are various Unix variants available in the market. Solaris Unix, AIX, HP Unix and BSD are few examples. Linux is also a flavor of Unix which is freely available.</a:t>
            </a:r>
          </a:p>
          <a:p>
            <a:endParaRPr lang="en-US" sz="1800" dirty="0" smtClean="0"/>
          </a:p>
          <a:p>
            <a:r>
              <a:rPr lang="en-US" sz="1800" dirty="0" smtClean="0"/>
              <a:t>Several people can use a UNIX computer at the same time; hence UNIX is called a multiuser system.</a:t>
            </a:r>
          </a:p>
          <a:p>
            <a:endParaRPr lang="en-US" sz="1800" dirty="0" smtClean="0"/>
          </a:p>
          <a:p>
            <a:r>
              <a:rPr lang="en-US" sz="1800" dirty="0" smtClean="0"/>
              <a:t>A user can also run multiple programs at the same time; hence UNIX is called multitasking.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69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2127" y="1690688"/>
            <a:ext cx="3637527" cy="3629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10" y="1388745"/>
            <a:ext cx="82312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Kernel: </a:t>
            </a:r>
            <a:r>
              <a:rPr lang="en-US" dirty="0" smtClean="0">
                <a:solidFill>
                  <a:srgbClr val="FF0000"/>
                </a:solidFill>
              </a:rPr>
              <a:t>The kernel is the heart of the operating system. It interacts with hardware and most of the tasks like memory management, </a:t>
            </a:r>
            <a:r>
              <a:rPr lang="en-US" dirty="0" err="1" smtClean="0">
                <a:solidFill>
                  <a:srgbClr val="FF0000"/>
                </a:solidFill>
              </a:rPr>
              <a:t>tash</a:t>
            </a:r>
            <a:r>
              <a:rPr lang="en-US" dirty="0" smtClean="0">
                <a:solidFill>
                  <a:srgbClr val="FF0000"/>
                </a:solidFill>
              </a:rPr>
              <a:t> scheduling and file management.</a:t>
            </a:r>
          </a:p>
          <a:p>
            <a:endParaRPr lang="en-US" dirty="0" smtClean="0"/>
          </a:p>
          <a:p>
            <a:r>
              <a:rPr lang="en-US" b="1" dirty="0" smtClean="0"/>
              <a:t>Shell: </a:t>
            </a:r>
            <a:r>
              <a:rPr lang="en-US" dirty="0" smtClean="0"/>
              <a:t>The shell is the utility that processes your requests. When you type in a command at your terminal, the shell interprets the command and calls the program that you want. The shell uses standard syntax for all commands. C Shell, Bourne Shell and </a:t>
            </a:r>
            <a:r>
              <a:rPr lang="en-US" dirty="0" err="1" smtClean="0"/>
              <a:t>Korn</a:t>
            </a:r>
            <a:r>
              <a:rPr lang="en-US" dirty="0" smtClean="0"/>
              <a:t> Shell are most famous shells which are available with most of the Unix variants.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Commands and Utilities: </a:t>
            </a:r>
            <a:r>
              <a:rPr lang="en-US" dirty="0" smtClean="0">
                <a:solidFill>
                  <a:srgbClr val="FF0000"/>
                </a:solidFill>
              </a:rPr>
              <a:t>There are various command and utilities which you would use in your day to day activities.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, mv, cat and </a:t>
            </a:r>
            <a:r>
              <a:rPr lang="en-US" dirty="0" err="1" smtClean="0">
                <a:solidFill>
                  <a:srgbClr val="FF0000"/>
                </a:solidFill>
              </a:rPr>
              <a:t>grep</a:t>
            </a:r>
            <a:r>
              <a:rPr lang="en-US" dirty="0" smtClean="0">
                <a:solidFill>
                  <a:srgbClr val="FF0000"/>
                </a:solidFill>
              </a:rPr>
              <a:t> etc. are few examples of commands and utilities. There are over 250 standard commands plus numerous others provided through 3rd party software. All the commands come along with various optional options.</a:t>
            </a:r>
          </a:p>
          <a:p>
            <a:endParaRPr lang="en-US" dirty="0" smtClean="0"/>
          </a:p>
          <a:p>
            <a:r>
              <a:rPr lang="en-US" b="1" dirty="0" smtClean="0"/>
              <a:t>Files and Directories: </a:t>
            </a:r>
            <a:r>
              <a:rPr lang="en-US" dirty="0" smtClean="0"/>
              <a:t>All data in UNIX is organized into files. All files are organized into directories. These directories are organized into a tree-like structure called the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Ordinary Files: </a:t>
            </a:r>
            <a:r>
              <a:rPr lang="en-US" dirty="0"/>
              <a:t>An ordinary file is a file on the system that contains data, text, or program instructions. In this tutorial, you look at working with ordinary files.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Directories</a:t>
            </a:r>
            <a:r>
              <a:rPr lang="en-US" b="1" dirty="0"/>
              <a:t>: </a:t>
            </a:r>
            <a:r>
              <a:rPr lang="en-US" dirty="0"/>
              <a:t>Directories store both special and ordinary files. For users familiar with Windows or Mac OS, UNIX directories are equivalent to folders.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Special </a:t>
            </a:r>
            <a:r>
              <a:rPr lang="en-US" b="1" dirty="0"/>
              <a:t>Files: </a:t>
            </a:r>
            <a:r>
              <a:rPr lang="en-US" dirty="0"/>
              <a:t>Some special files provide access to hardware such as hard drives, CD-ROM drives, modems, and Ethernet adapters. Other special files are similar to aliases or shortcuts and enable you to access a single file using different names.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Commands…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394296"/>
              </p:ext>
            </p:extLst>
          </p:nvPr>
        </p:nvGraphicFramePr>
        <p:xfrm>
          <a:off x="609600" y="1091041"/>
          <a:ext cx="10429008" cy="480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6336"/>
                <a:gridCol w="2896755"/>
                <a:gridCol w="4055917"/>
              </a:tblGrid>
              <a:tr h="278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Example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</a:rPr>
                        <a:t>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Lists files in current directory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ls -alF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List in long format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cd tempdir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Change directory to tempdir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cd ..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Move back one directory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8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cd ~dhyatt/web-docs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Move into </a:t>
                      </a:r>
                      <a:r>
                        <a:rPr lang="en-US" sz="1800" u="none" strike="noStrike" dirty="0" err="1">
                          <a:effectLst/>
                        </a:rPr>
                        <a:t>dhyatt's</a:t>
                      </a:r>
                      <a:r>
                        <a:rPr lang="en-US" sz="1800" u="none" strike="noStrike" dirty="0">
                          <a:effectLst/>
                        </a:rPr>
                        <a:t> web-docs directory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mkdir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mkdir graphics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Make a directory called graphics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rmdir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rmdir emptydir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Remove directory (must be empty)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cp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cp file1 web-docs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Copy file into directory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cp file1 file1.bak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Make backup of file1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 file1.bak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Remove or delete 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rm *.tmp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Remove all 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mv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mv old.html new.html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Move or rename files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81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more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more index.html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Look at file, one page at a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28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man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man 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Online manual (help) about command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5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163551"/>
              </p:ext>
            </p:extLst>
          </p:nvPr>
        </p:nvGraphicFramePr>
        <p:xfrm>
          <a:off x="394854" y="1194952"/>
          <a:ext cx="10522528" cy="4917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6054"/>
                <a:gridCol w="2952173"/>
                <a:gridCol w="3924301"/>
              </a:tblGrid>
              <a:tr h="2982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Example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4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grep &lt;str&gt;&lt;files&gt;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grep "bad word" *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Find which files contain a certain word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chmod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&lt;opt&gt; &lt;file&gt;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chmod 644 *.html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Change file permissions read only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chmod 755 file.exe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Change file permissions to executable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</a:rPr>
                        <a:t>passwd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passwd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Change passwd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ps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&lt;opt&gt;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ps aux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List all running processes by #ID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ps aux   |   grep dhyatt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List process #ID's running by dhyatt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kill &lt;opt&gt; &lt;ID&gt;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kill -9 8453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Kill process with ID #8453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</a:rPr>
                        <a:t>gzip</a:t>
                      </a:r>
                      <a:r>
                        <a:rPr lang="en-US" sz="1800" u="none" strike="noStrike" dirty="0">
                          <a:effectLst/>
                        </a:rPr>
                        <a:t> &lt;file&gt;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gzip bigfile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Compress file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gunzip bigfile.gz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Uncompress 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82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telnet &lt;host&gt;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telnet vortex.tjhsst.edu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Open a connection to vortex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4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 smtClean="0">
                          <a:effectLst/>
                        </a:rPr>
                        <a:t>ssh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&lt;host&gt;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ssh -l dhyatt jazz.tjhsst.edu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Open a secure connection to jazz as user dhyatt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94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 ftp &lt;host&gt;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ftp station1.tjhsst.edu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Upload or Download files to station1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42201"/>
              </p:ext>
            </p:extLst>
          </p:nvPr>
        </p:nvGraphicFramePr>
        <p:xfrm>
          <a:off x="838200" y="1808014"/>
          <a:ext cx="10515600" cy="3521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3263"/>
                <a:gridCol w="4074336"/>
                <a:gridCol w="4078001"/>
              </a:tblGrid>
              <a:tr h="369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Command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Example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See how much free disk space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du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du -b subdir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Estimate disk usage of directory in Bytes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alias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alias lls="ls -alF"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Create new command "lls" for long format of 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tar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tar -cf subdir.tar subdir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Create an archive called subdir.tar of a directory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tar -xvf subdir.tar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Extract files from an archive 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 ping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ping threat.tjhsst.edu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See if machine is alive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36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   (</a:t>
                      </a:r>
                      <a:r>
                        <a:rPr lang="en-US" sz="1800" u="none" strike="noStrike" dirty="0" err="1">
                          <a:effectLst/>
                        </a:rPr>
                        <a:t>traceroute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</a:rPr>
                        <a:t>traceroute</a:t>
                      </a:r>
                      <a:r>
                        <a:rPr lang="en-US" sz="1800" u="none" strike="noStrike" dirty="0">
                          <a:effectLst/>
                        </a:rPr>
                        <a:t> www.yahoo.com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Print data path to a machine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Shutdown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Command </a:t>
            </a:r>
            <a:r>
              <a:rPr lang="en-US" dirty="0"/>
              <a:t>	</a:t>
            </a:r>
            <a:r>
              <a:rPr lang="en-US" b="1" dirty="0"/>
              <a:t>Description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halt </a:t>
            </a:r>
            <a:r>
              <a:rPr lang="en-US" dirty="0"/>
              <a:t>	</a:t>
            </a:r>
            <a:r>
              <a:rPr lang="en-US" dirty="0" smtClean="0"/>
              <a:t>		Brings </a:t>
            </a:r>
            <a:r>
              <a:rPr lang="en-US" dirty="0"/>
              <a:t>the system down immediately. 	</a:t>
            </a:r>
          </a:p>
          <a:p>
            <a:pPr marL="0" indent="0">
              <a:buNone/>
            </a:pPr>
            <a:r>
              <a:rPr lang="en-US" b="1" dirty="0" err="1"/>
              <a:t>init</a:t>
            </a:r>
            <a:r>
              <a:rPr lang="en-US" b="1" dirty="0"/>
              <a:t> 0 </a:t>
            </a:r>
            <a:r>
              <a:rPr lang="en-US" dirty="0"/>
              <a:t>	</a:t>
            </a:r>
            <a:r>
              <a:rPr lang="en-US" dirty="0" smtClean="0"/>
              <a:t>		Powers </a:t>
            </a:r>
            <a:r>
              <a:rPr lang="en-US" dirty="0"/>
              <a:t>off the system using predefined scripts to </a:t>
            </a:r>
            <a:r>
              <a:rPr lang="en-US" dirty="0" smtClean="0"/>
              <a:t>			           						synchronize </a:t>
            </a:r>
            <a:r>
              <a:rPr lang="en-US" dirty="0"/>
              <a:t>and </a:t>
            </a:r>
            <a:r>
              <a:rPr lang="en-US" dirty="0" smtClean="0"/>
              <a:t>clean </a:t>
            </a:r>
            <a:r>
              <a:rPr lang="en-US" dirty="0"/>
              <a:t>up the system prior </a:t>
            </a:r>
            <a:r>
              <a:rPr lang="en-US" dirty="0" smtClean="0"/>
              <a:t>to shutdown.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 err="1"/>
              <a:t>init</a:t>
            </a:r>
            <a:r>
              <a:rPr lang="en-US" b="1" dirty="0"/>
              <a:t> 6 </a:t>
            </a:r>
            <a:r>
              <a:rPr lang="en-US" dirty="0"/>
              <a:t>	</a:t>
            </a:r>
            <a:r>
              <a:rPr lang="en-US" dirty="0" smtClean="0"/>
              <a:t>		Reboots </a:t>
            </a:r>
            <a:r>
              <a:rPr lang="en-US" dirty="0"/>
              <a:t>the system by shutting it down completely and </a:t>
            </a:r>
            <a:r>
              <a:rPr lang="en-US" dirty="0" smtClean="0"/>
              <a:t>		           					then bringing </a:t>
            </a:r>
            <a:r>
              <a:rPr lang="en-US" dirty="0"/>
              <a:t>it completely back </a:t>
            </a:r>
            <a:r>
              <a:rPr lang="en-US" dirty="0" smtClean="0"/>
              <a:t>up.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 err="1"/>
              <a:t>poweroff</a:t>
            </a:r>
            <a:r>
              <a:rPr lang="en-US" b="1" dirty="0"/>
              <a:t> </a:t>
            </a:r>
            <a:r>
              <a:rPr lang="en-US" dirty="0"/>
              <a:t>	</a:t>
            </a:r>
            <a:r>
              <a:rPr lang="en-US" dirty="0" smtClean="0"/>
              <a:t>	Shuts </a:t>
            </a:r>
            <a:r>
              <a:rPr lang="en-US" dirty="0"/>
              <a:t>down the system by powering off. 	</a:t>
            </a:r>
          </a:p>
          <a:p>
            <a:pPr marL="0" indent="0">
              <a:buNone/>
            </a:pPr>
            <a:r>
              <a:rPr lang="en-US" b="1" dirty="0"/>
              <a:t>reboot </a:t>
            </a:r>
            <a:r>
              <a:rPr lang="en-US" dirty="0"/>
              <a:t>	</a:t>
            </a:r>
            <a:r>
              <a:rPr lang="en-US" dirty="0" smtClean="0"/>
              <a:t>		Reboots </a:t>
            </a:r>
            <a:r>
              <a:rPr lang="en-US" dirty="0"/>
              <a:t>the system. 	</a:t>
            </a:r>
          </a:p>
          <a:p>
            <a:pPr marL="0" indent="0">
              <a:buNone/>
            </a:pPr>
            <a:r>
              <a:rPr lang="en-US" b="1" dirty="0"/>
              <a:t>shutdown </a:t>
            </a:r>
            <a:r>
              <a:rPr lang="en-US" dirty="0"/>
              <a:t>	</a:t>
            </a:r>
            <a:r>
              <a:rPr lang="en-US" dirty="0" smtClean="0"/>
              <a:t>	Shuts </a:t>
            </a:r>
            <a:r>
              <a:rPr lang="en-US" dirty="0"/>
              <a:t>down the system.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489765"/>
              </p:ext>
            </p:extLst>
          </p:nvPr>
        </p:nvGraphicFramePr>
        <p:xfrm>
          <a:off x="4002881" y="510173"/>
          <a:ext cx="4673528" cy="604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Acrobat Document" r:id="rId3" imgW="5829054" imgH="7543800" progId="AcroExch.Document.11">
                  <p:embed/>
                </p:oleObj>
              </mc:Choice>
              <mc:Fallback>
                <p:oleObj name="Acrobat Document" r:id="rId3" imgW="5829054" imgH="75438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2881" y="510173"/>
                        <a:ext cx="4673528" cy="604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9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Y11 IDeaS PowerPoint PPT Template">
  <a:themeElements>
    <a:clrScheme name="IDeaS 2011">
      <a:dk1>
        <a:srgbClr val="6C6F70"/>
      </a:dk1>
      <a:lt1>
        <a:sysClr val="window" lastClr="FFFFFF"/>
      </a:lt1>
      <a:dk2>
        <a:srgbClr val="0083BE"/>
      </a:dk2>
      <a:lt2>
        <a:srgbClr val="EEECE1"/>
      </a:lt2>
      <a:accent1>
        <a:srgbClr val="0083BE"/>
      </a:accent1>
      <a:accent2>
        <a:srgbClr val="9E3039"/>
      </a:accent2>
      <a:accent3>
        <a:srgbClr val="6A963B"/>
      </a:accent3>
      <a:accent4>
        <a:srgbClr val="E17000"/>
      </a:accent4>
      <a:accent5>
        <a:srgbClr val="003C69"/>
      </a:accent5>
      <a:accent6>
        <a:srgbClr val="B7B1A9"/>
      </a:accent6>
      <a:hlink>
        <a:srgbClr val="0083BE"/>
      </a:hlink>
      <a:folHlink>
        <a:srgbClr val="0083BE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DeaS_Confidential">
  <a:themeElements>
    <a:clrScheme name="IDeaS 2011">
      <a:dk1>
        <a:srgbClr val="6C6F70"/>
      </a:dk1>
      <a:lt1>
        <a:sysClr val="window" lastClr="FFFFFF"/>
      </a:lt1>
      <a:dk2>
        <a:srgbClr val="0083BE"/>
      </a:dk2>
      <a:lt2>
        <a:srgbClr val="EEECE1"/>
      </a:lt2>
      <a:accent1>
        <a:srgbClr val="0083BE"/>
      </a:accent1>
      <a:accent2>
        <a:srgbClr val="9E3039"/>
      </a:accent2>
      <a:accent3>
        <a:srgbClr val="6A963B"/>
      </a:accent3>
      <a:accent4>
        <a:srgbClr val="E17000"/>
      </a:accent4>
      <a:accent5>
        <a:srgbClr val="003C69"/>
      </a:accent5>
      <a:accent6>
        <a:srgbClr val="B7B1A9"/>
      </a:accent6>
      <a:hlink>
        <a:srgbClr val="0083BE"/>
      </a:hlink>
      <a:folHlink>
        <a:srgbClr val="0083BE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IDeaS_Confidential">
  <a:themeElements>
    <a:clrScheme name="IDeaS 2011">
      <a:dk1>
        <a:srgbClr val="6C6F70"/>
      </a:dk1>
      <a:lt1>
        <a:sysClr val="window" lastClr="FFFFFF"/>
      </a:lt1>
      <a:dk2>
        <a:srgbClr val="0083BE"/>
      </a:dk2>
      <a:lt2>
        <a:srgbClr val="EEECE1"/>
      </a:lt2>
      <a:accent1>
        <a:srgbClr val="0083BE"/>
      </a:accent1>
      <a:accent2>
        <a:srgbClr val="9E3039"/>
      </a:accent2>
      <a:accent3>
        <a:srgbClr val="6A963B"/>
      </a:accent3>
      <a:accent4>
        <a:srgbClr val="E17000"/>
      </a:accent4>
      <a:accent5>
        <a:srgbClr val="003C69"/>
      </a:accent5>
      <a:accent6>
        <a:srgbClr val="B7B1A9"/>
      </a:accent6>
      <a:hlink>
        <a:srgbClr val="0083BE"/>
      </a:hlink>
      <a:folHlink>
        <a:srgbClr val="0083BE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currenc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 @ IDeaS</Template>
  <TotalTime>83</TotalTime>
  <Words>837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Century Gothic</vt:lpstr>
      <vt:lpstr>Times New Roman</vt:lpstr>
      <vt:lpstr>FY11 IDeaS PowerPoint PPT Template</vt:lpstr>
      <vt:lpstr>IDeaS_Confidential</vt:lpstr>
      <vt:lpstr>1_IDeaS_Confidential</vt:lpstr>
      <vt:lpstr>Concurrency</vt:lpstr>
      <vt:lpstr>Acrobat Document</vt:lpstr>
      <vt:lpstr>UNIX</vt:lpstr>
      <vt:lpstr>What is Unix?</vt:lpstr>
      <vt:lpstr>Unix Architecture</vt:lpstr>
      <vt:lpstr>File System</vt:lpstr>
      <vt:lpstr>Commands…</vt:lpstr>
      <vt:lpstr>Commands…</vt:lpstr>
      <vt:lpstr>Commands…</vt:lpstr>
      <vt:lpstr>System Shutdown</vt:lpstr>
      <vt:lpstr>PowerPoint Presentation</vt:lpstr>
      <vt:lpstr>Thank You!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 Useful UNIX commands</dc:title>
  <dc:creator>Prafulla Girgaonkar</dc:creator>
  <cp:lastModifiedBy>Prafulla Girgaonkar</cp:lastModifiedBy>
  <cp:revision>9</cp:revision>
  <dcterms:created xsi:type="dcterms:W3CDTF">2014-09-08T16:18:01Z</dcterms:created>
  <dcterms:modified xsi:type="dcterms:W3CDTF">2014-09-09T05:24:18Z</dcterms:modified>
</cp:coreProperties>
</file>