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  <p:sldId id="264" r:id="rId3"/>
    <p:sldId id="259" r:id="rId4"/>
    <p:sldId id="256" r:id="rId5"/>
    <p:sldId id="257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6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2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4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1635-8FE5-4ADF-B69B-A3A94746597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8516-09A7-448F-9FBE-5E540F53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Algerian" pitchFamily="82" charset="0"/>
              </a:rPr>
              <a:t>MOTOR INSURANCE DATABASE</a:t>
            </a:r>
            <a:endParaRPr lang="en-US" sz="6000" b="1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048000"/>
            <a:ext cx="495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Berlin Sans FB Demi" pitchFamily="34" charset="0"/>
              </a:rPr>
              <a:t>Done by- P.GIRI KISHORE</a:t>
            </a:r>
          </a:p>
          <a:p>
            <a:r>
              <a:rPr lang="en-US" sz="2800" dirty="0" err="1" smtClean="0">
                <a:solidFill>
                  <a:srgbClr val="0070C0"/>
                </a:solidFill>
                <a:latin typeface="Berlin Sans FB Demi" pitchFamily="34" charset="0"/>
              </a:rPr>
              <a:t>Usn</a:t>
            </a:r>
            <a:r>
              <a:rPr lang="en-US" sz="2800" dirty="0" smtClean="0">
                <a:solidFill>
                  <a:srgbClr val="0070C0"/>
                </a:solidFill>
                <a:latin typeface="Berlin Sans FB Demi" pitchFamily="34" charset="0"/>
              </a:rPr>
              <a:t>- 1NH16CS104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Berlin Sans FB Demi" pitchFamily="34" charset="0"/>
              </a:rPr>
              <a:t>Class-5</a:t>
            </a:r>
            <a:r>
              <a:rPr lang="en-US" sz="2800" baseline="30000" dirty="0" smtClean="0">
                <a:solidFill>
                  <a:srgbClr val="0070C0"/>
                </a:solidFill>
                <a:latin typeface="Berlin Sans FB Demi" pitchFamily="34" charset="0"/>
              </a:rPr>
              <a:t>th</a:t>
            </a:r>
            <a:endParaRPr lang="en-US" sz="2800" dirty="0" smtClean="0">
              <a:solidFill>
                <a:srgbClr val="0070C0"/>
              </a:solidFill>
              <a:latin typeface="Berlin Sans FB Demi" pitchFamily="34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Berlin Sans FB Demi" pitchFamily="34" charset="0"/>
              </a:rPr>
              <a:t>Section-’B’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Berlin Sans FB Demi" pitchFamily="34" charset="0"/>
              </a:rPr>
              <a:t>Course- DBMS</a:t>
            </a:r>
            <a:endParaRPr lang="en-US" sz="2800" dirty="0">
              <a:solidFill>
                <a:srgbClr val="0070C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latin typeface="Algerian" pitchFamily="82" charset="0"/>
              </a:rPr>
              <a:t>Objectives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Should be able to create ER diagram for the given assumptions</a:t>
            </a:r>
          </a:p>
          <a:p>
            <a:r>
              <a:rPr lang="en-US" sz="2400" dirty="0" smtClean="0"/>
              <a:t>Should be able to map the ER diagram into relational schema.</a:t>
            </a:r>
          </a:p>
          <a:p>
            <a:r>
              <a:rPr lang="en-US" sz="2400" dirty="0" smtClean="0"/>
              <a:t>Should be able to query the tables and get required output.</a:t>
            </a:r>
          </a:p>
          <a:p>
            <a:r>
              <a:rPr lang="en-US" sz="2400" dirty="0" smtClean="0"/>
              <a:t>Should be aware of </a:t>
            </a:r>
            <a:r>
              <a:rPr lang="en-US" sz="2400" dirty="0" err="1" smtClean="0"/>
              <a:t>normalisation</a:t>
            </a:r>
            <a:r>
              <a:rPr lang="en-US" sz="2400" dirty="0" smtClean="0"/>
              <a:t> and should be able to </a:t>
            </a:r>
            <a:r>
              <a:rPr lang="en-US" sz="2400" dirty="0" err="1" smtClean="0"/>
              <a:t>normalise</a:t>
            </a:r>
            <a:r>
              <a:rPr lang="en-US" sz="2400" dirty="0" smtClean="0"/>
              <a:t> the table until Boyce </a:t>
            </a:r>
            <a:r>
              <a:rPr lang="en-US" sz="2400" dirty="0" err="1" smtClean="0"/>
              <a:t>Codd</a:t>
            </a:r>
            <a:r>
              <a:rPr lang="en-US" sz="2400" dirty="0" smtClean="0"/>
              <a:t> Normal Form(BCNF).</a:t>
            </a:r>
          </a:p>
          <a:p>
            <a:r>
              <a:rPr lang="en-US" sz="2400" dirty="0" smtClean="0"/>
              <a:t>Should be able to create an appropriate front end for the database.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itchFamily="82" charset="0"/>
              </a:rPr>
              <a:t>PROBLEM STATEMENT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8458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This project allows users to create a new motor insurance policy by entering in their personal details and the vehicles details.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admin updates the policy information in the policy table maintained by the insurance company.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customer can claim insurance by filling in the claim form 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Admin can either approve the claim or reject the claim. 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approved claim is updated in the settlement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615619" y="1704885"/>
            <a:ext cx="924192" cy="25343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Cust_ID</a:t>
            </a:r>
            <a:endParaRPr 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4396811" y="1400084"/>
            <a:ext cx="778066" cy="2617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13" name="Oval 12"/>
          <p:cNvSpPr/>
          <p:nvPr/>
        </p:nvSpPr>
        <p:spPr>
          <a:xfrm>
            <a:off x="3405231" y="1400084"/>
            <a:ext cx="790840" cy="26171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Gender</a:t>
            </a:r>
            <a:endParaRPr lang="en-US" sz="800" dirty="0"/>
          </a:p>
        </p:txBody>
      </p:sp>
      <p:sp>
        <p:nvSpPr>
          <p:cNvPr id="16" name="Oval 15"/>
          <p:cNvSpPr/>
          <p:nvPr/>
        </p:nvSpPr>
        <p:spPr>
          <a:xfrm>
            <a:off x="3025210" y="1802627"/>
            <a:ext cx="676007" cy="21204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DOB</a:t>
            </a:r>
            <a:endParaRPr lang="en-US" sz="800" dirty="0"/>
          </a:p>
        </p:txBody>
      </p:sp>
      <p:sp>
        <p:nvSpPr>
          <p:cNvPr id="17" name="Oval 16"/>
          <p:cNvSpPr/>
          <p:nvPr/>
        </p:nvSpPr>
        <p:spPr>
          <a:xfrm>
            <a:off x="3863410" y="1704884"/>
            <a:ext cx="642357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Email</a:t>
            </a:r>
            <a:endParaRPr lang="en-US" sz="800" dirty="0"/>
          </a:p>
        </p:txBody>
      </p:sp>
      <p:sp>
        <p:nvSpPr>
          <p:cNvPr id="18" name="Oval 17"/>
          <p:cNvSpPr/>
          <p:nvPr/>
        </p:nvSpPr>
        <p:spPr>
          <a:xfrm>
            <a:off x="5358568" y="2014669"/>
            <a:ext cx="781050" cy="29981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Phone</a:t>
            </a:r>
            <a:endParaRPr lang="en-US" sz="800" dirty="0"/>
          </a:p>
        </p:txBody>
      </p:sp>
      <p:sp>
        <p:nvSpPr>
          <p:cNvPr id="19" name="Oval 18"/>
          <p:cNvSpPr/>
          <p:nvPr/>
        </p:nvSpPr>
        <p:spPr>
          <a:xfrm>
            <a:off x="3634812" y="2966011"/>
            <a:ext cx="889294" cy="26545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Lincense</a:t>
            </a:r>
            <a:endParaRPr lang="en-US" sz="800" dirty="0"/>
          </a:p>
        </p:txBody>
      </p:sp>
      <p:sp>
        <p:nvSpPr>
          <p:cNvPr id="20" name="Oval 19"/>
          <p:cNvSpPr/>
          <p:nvPr/>
        </p:nvSpPr>
        <p:spPr>
          <a:xfrm>
            <a:off x="4396811" y="3177341"/>
            <a:ext cx="816166" cy="3048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Address</a:t>
            </a:r>
            <a:endParaRPr lang="en-US" sz="800" dirty="0"/>
          </a:p>
        </p:txBody>
      </p:sp>
      <p:sp>
        <p:nvSpPr>
          <p:cNvPr id="25" name="Flowchart: Decision 24"/>
          <p:cNvSpPr/>
          <p:nvPr/>
        </p:nvSpPr>
        <p:spPr>
          <a:xfrm>
            <a:off x="2644632" y="2987544"/>
            <a:ext cx="838200" cy="609600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33996" y="3519600"/>
            <a:ext cx="1219200" cy="4572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Vehicle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1800846" y="2890482"/>
            <a:ext cx="952500" cy="25592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VehicleID</a:t>
            </a:r>
            <a:endParaRPr lang="en-US" sz="800" dirty="0"/>
          </a:p>
        </p:txBody>
      </p:sp>
      <p:sp>
        <p:nvSpPr>
          <p:cNvPr id="32" name="Oval 31"/>
          <p:cNvSpPr/>
          <p:nvPr/>
        </p:nvSpPr>
        <p:spPr>
          <a:xfrm>
            <a:off x="1466135" y="2653506"/>
            <a:ext cx="990600" cy="17394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Year</a:t>
            </a:r>
            <a:endParaRPr lang="en-US" sz="800" dirty="0"/>
          </a:p>
        </p:txBody>
      </p:sp>
      <p:sp>
        <p:nvSpPr>
          <p:cNvPr id="33" name="Oval 32"/>
          <p:cNvSpPr/>
          <p:nvPr/>
        </p:nvSpPr>
        <p:spPr>
          <a:xfrm>
            <a:off x="1643995" y="3315016"/>
            <a:ext cx="762000" cy="2285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Make</a:t>
            </a:r>
            <a:endParaRPr lang="en-US" sz="800" dirty="0"/>
          </a:p>
        </p:txBody>
      </p:sp>
      <p:sp>
        <p:nvSpPr>
          <p:cNvPr id="34" name="Oval 33"/>
          <p:cNvSpPr/>
          <p:nvPr/>
        </p:nvSpPr>
        <p:spPr>
          <a:xfrm>
            <a:off x="1008935" y="4611057"/>
            <a:ext cx="762000" cy="2039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Model</a:t>
            </a:r>
            <a:endParaRPr lang="en-US" sz="800" dirty="0"/>
          </a:p>
        </p:txBody>
      </p:sp>
      <p:sp>
        <p:nvSpPr>
          <p:cNvPr id="35" name="Oval 34"/>
          <p:cNvSpPr/>
          <p:nvPr/>
        </p:nvSpPr>
        <p:spPr>
          <a:xfrm>
            <a:off x="427020" y="4408228"/>
            <a:ext cx="762000" cy="21133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Color</a:t>
            </a:r>
            <a:endParaRPr lang="en-US" sz="800" dirty="0"/>
          </a:p>
        </p:txBody>
      </p:sp>
      <p:sp>
        <p:nvSpPr>
          <p:cNvPr id="36" name="Oval 35"/>
          <p:cNvSpPr/>
          <p:nvPr/>
        </p:nvSpPr>
        <p:spPr>
          <a:xfrm>
            <a:off x="5695" y="4815000"/>
            <a:ext cx="876300" cy="2349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RegNum</a:t>
            </a:r>
            <a:endParaRPr lang="en-US" sz="800" dirty="0"/>
          </a:p>
        </p:txBody>
      </p:sp>
      <p:sp>
        <p:nvSpPr>
          <p:cNvPr id="37" name="Oval 36"/>
          <p:cNvSpPr/>
          <p:nvPr/>
        </p:nvSpPr>
        <p:spPr>
          <a:xfrm>
            <a:off x="881995" y="2876022"/>
            <a:ext cx="800100" cy="2468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EngNum</a:t>
            </a:r>
            <a:endParaRPr lang="en-US" sz="800" dirty="0"/>
          </a:p>
        </p:txBody>
      </p:sp>
      <p:sp>
        <p:nvSpPr>
          <p:cNvPr id="38" name="Oval 37"/>
          <p:cNvSpPr/>
          <p:nvPr/>
        </p:nvSpPr>
        <p:spPr>
          <a:xfrm>
            <a:off x="246935" y="2611904"/>
            <a:ext cx="1066800" cy="22610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ChassisNum</a:t>
            </a:r>
            <a:endParaRPr lang="en-US" sz="800" dirty="0"/>
          </a:p>
        </p:txBody>
      </p:sp>
      <p:sp>
        <p:nvSpPr>
          <p:cNvPr id="39" name="Oval 38"/>
          <p:cNvSpPr/>
          <p:nvPr/>
        </p:nvSpPr>
        <p:spPr>
          <a:xfrm>
            <a:off x="1496936" y="4075165"/>
            <a:ext cx="1219200" cy="25085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DateOfPurchase</a:t>
            </a:r>
            <a:endParaRPr lang="en-US" sz="800" dirty="0"/>
          </a:p>
        </p:txBody>
      </p:sp>
      <p:sp>
        <p:nvSpPr>
          <p:cNvPr id="40" name="Oval 39"/>
          <p:cNvSpPr/>
          <p:nvPr/>
        </p:nvSpPr>
        <p:spPr>
          <a:xfrm>
            <a:off x="1703235" y="4815000"/>
            <a:ext cx="1207271" cy="3048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CityOfPurchase</a:t>
            </a:r>
            <a:endParaRPr lang="en-US" sz="800" dirty="0"/>
          </a:p>
        </p:txBody>
      </p:sp>
      <p:sp>
        <p:nvSpPr>
          <p:cNvPr id="55" name="Flowchart: Decision 54"/>
          <p:cNvSpPr/>
          <p:nvPr/>
        </p:nvSpPr>
        <p:spPr>
          <a:xfrm>
            <a:off x="1148052" y="1495812"/>
            <a:ext cx="1263354" cy="483729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Claims</a:t>
            </a:r>
            <a:endParaRPr lang="en-US" sz="12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777237" y="1174457"/>
            <a:ext cx="2139" cy="321354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1581040" y="790841"/>
            <a:ext cx="1295400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Insurance</a:t>
            </a:r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>
            <a:off x="955774" y="422070"/>
            <a:ext cx="914400" cy="2670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ClaimID</a:t>
            </a:r>
            <a:endParaRPr lang="en-US" sz="800" dirty="0"/>
          </a:p>
        </p:txBody>
      </p:sp>
      <p:sp>
        <p:nvSpPr>
          <p:cNvPr id="60" name="Oval 59"/>
          <p:cNvSpPr/>
          <p:nvPr/>
        </p:nvSpPr>
        <p:spPr>
          <a:xfrm>
            <a:off x="663858" y="762120"/>
            <a:ext cx="840202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ClaimAmt</a:t>
            </a:r>
            <a:endParaRPr lang="en-US" sz="800" dirty="0"/>
          </a:p>
        </p:txBody>
      </p:sp>
      <p:sp>
        <p:nvSpPr>
          <p:cNvPr id="4" name="Rectangle 3"/>
          <p:cNvSpPr/>
          <p:nvPr/>
        </p:nvSpPr>
        <p:spPr>
          <a:xfrm>
            <a:off x="3929818" y="2314484"/>
            <a:ext cx="1143000" cy="381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57484" y="1015387"/>
            <a:ext cx="1142999" cy="2617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DamageType</a:t>
            </a:r>
            <a:endParaRPr lang="en-US" sz="800" dirty="0"/>
          </a:p>
        </p:txBody>
      </p:sp>
      <p:sp>
        <p:nvSpPr>
          <p:cNvPr id="62" name="Oval 61"/>
          <p:cNvSpPr/>
          <p:nvPr/>
        </p:nvSpPr>
        <p:spPr>
          <a:xfrm>
            <a:off x="165821" y="1451805"/>
            <a:ext cx="979739" cy="1689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FIRnum</a:t>
            </a:r>
            <a:endParaRPr lang="en-US" sz="800" dirty="0"/>
          </a:p>
        </p:txBody>
      </p:sp>
      <p:sp>
        <p:nvSpPr>
          <p:cNvPr id="63" name="Oval 62"/>
          <p:cNvSpPr/>
          <p:nvPr/>
        </p:nvSpPr>
        <p:spPr>
          <a:xfrm>
            <a:off x="1951715" y="409548"/>
            <a:ext cx="914399" cy="2795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ClaimDate</a:t>
            </a:r>
            <a:endParaRPr lang="en-US" sz="800" dirty="0"/>
          </a:p>
        </p:txBody>
      </p:sp>
      <p:sp>
        <p:nvSpPr>
          <p:cNvPr id="64" name="Oval 63"/>
          <p:cNvSpPr/>
          <p:nvPr/>
        </p:nvSpPr>
        <p:spPr>
          <a:xfrm>
            <a:off x="2847795" y="524497"/>
            <a:ext cx="1421629" cy="26634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ClaimStatus</a:t>
            </a:r>
            <a:endParaRPr lang="en-US" sz="800" dirty="0"/>
          </a:p>
        </p:txBody>
      </p:sp>
      <p:sp>
        <p:nvSpPr>
          <p:cNvPr id="65" name="Oval 64"/>
          <p:cNvSpPr/>
          <p:nvPr/>
        </p:nvSpPr>
        <p:spPr>
          <a:xfrm>
            <a:off x="2007975" y="1335133"/>
            <a:ext cx="1133207" cy="16067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Description</a:t>
            </a:r>
            <a:endParaRPr lang="en-US" sz="800" dirty="0"/>
          </a:p>
        </p:txBody>
      </p:sp>
      <p:sp>
        <p:nvSpPr>
          <p:cNvPr id="66" name="Oval 65"/>
          <p:cNvSpPr/>
          <p:nvPr/>
        </p:nvSpPr>
        <p:spPr>
          <a:xfrm>
            <a:off x="1025829" y="1287509"/>
            <a:ext cx="838200" cy="1142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Date</a:t>
            </a:r>
            <a:endParaRPr lang="en-US" sz="800" dirty="0"/>
          </a:p>
        </p:txBody>
      </p:sp>
      <p:cxnSp>
        <p:nvCxnSpPr>
          <p:cNvPr id="68" name="Straight Connector 67"/>
          <p:cNvCxnSpPr>
            <a:stCxn id="58" idx="3"/>
          </p:cNvCxnSpPr>
          <p:nvPr/>
        </p:nvCxnSpPr>
        <p:spPr>
          <a:xfrm>
            <a:off x="2876440" y="981341"/>
            <a:ext cx="2820468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9" name="Flowchart: Decision 68"/>
          <p:cNvSpPr/>
          <p:nvPr/>
        </p:nvSpPr>
        <p:spPr>
          <a:xfrm>
            <a:off x="5072818" y="752741"/>
            <a:ext cx="847993" cy="418744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Has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26938" y="728820"/>
            <a:ext cx="1219200" cy="45684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Settlement</a:t>
            </a:r>
            <a:endParaRPr 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6759945" y="1390955"/>
            <a:ext cx="1381393" cy="241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Dateofclaim</a:t>
            </a:r>
            <a:endParaRPr lang="en-US" sz="800" dirty="0"/>
          </a:p>
        </p:txBody>
      </p:sp>
      <p:sp>
        <p:nvSpPr>
          <p:cNvPr id="74" name="Oval 73"/>
          <p:cNvSpPr/>
          <p:nvPr/>
        </p:nvSpPr>
        <p:spPr>
          <a:xfrm>
            <a:off x="8217538" y="1319013"/>
            <a:ext cx="685800" cy="18800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Amt</a:t>
            </a:r>
            <a:endParaRPr 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6701861" y="3058590"/>
            <a:ext cx="1143000" cy="34575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Policy</a:t>
            </a:r>
            <a:endParaRPr lang="en-US" sz="1200" dirty="0"/>
          </a:p>
        </p:txBody>
      </p:sp>
      <p:sp>
        <p:nvSpPr>
          <p:cNvPr id="76" name="Oval 75"/>
          <p:cNvSpPr/>
          <p:nvPr/>
        </p:nvSpPr>
        <p:spPr>
          <a:xfrm>
            <a:off x="6625661" y="2592265"/>
            <a:ext cx="1066800" cy="27582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PolicyNum</a:t>
            </a:r>
            <a:endParaRPr lang="en-US" sz="800" dirty="0"/>
          </a:p>
        </p:txBody>
      </p:sp>
      <p:sp>
        <p:nvSpPr>
          <p:cNvPr id="77" name="Oval 76"/>
          <p:cNvSpPr/>
          <p:nvPr/>
        </p:nvSpPr>
        <p:spPr>
          <a:xfrm>
            <a:off x="7882961" y="2802884"/>
            <a:ext cx="1066800" cy="21159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IssueDate</a:t>
            </a:r>
            <a:endParaRPr lang="en-US" sz="800" dirty="0"/>
          </a:p>
        </p:txBody>
      </p:sp>
      <p:sp>
        <p:nvSpPr>
          <p:cNvPr id="78" name="Oval 77"/>
          <p:cNvSpPr/>
          <p:nvPr/>
        </p:nvSpPr>
        <p:spPr>
          <a:xfrm>
            <a:off x="7959161" y="2460903"/>
            <a:ext cx="914400" cy="20477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Effdate</a:t>
            </a:r>
            <a:endParaRPr lang="en-US" sz="800" dirty="0"/>
          </a:p>
        </p:txBody>
      </p:sp>
      <p:sp>
        <p:nvSpPr>
          <p:cNvPr id="79" name="Oval 78"/>
          <p:cNvSpPr/>
          <p:nvPr/>
        </p:nvSpPr>
        <p:spPr>
          <a:xfrm>
            <a:off x="7959161" y="3219952"/>
            <a:ext cx="914400" cy="2086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ExpiryDate</a:t>
            </a:r>
            <a:endParaRPr lang="en-US" sz="800" dirty="0"/>
          </a:p>
        </p:txBody>
      </p:sp>
      <p:sp>
        <p:nvSpPr>
          <p:cNvPr id="81" name="Oval 80"/>
          <p:cNvSpPr/>
          <p:nvPr/>
        </p:nvSpPr>
        <p:spPr>
          <a:xfrm>
            <a:off x="7917032" y="3634790"/>
            <a:ext cx="1219200" cy="24101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CoverageType</a:t>
            </a:r>
            <a:endParaRPr lang="en-US" sz="900" dirty="0"/>
          </a:p>
        </p:txBody>
      </p:sp>
      <p:sp>
        <p:nvSpPr>
          <p:cNvPr id="82" name="Oval 81"/>
          <p:cNvSpPr/>
          <p:nvPr/>
        </p:nvSpPr>
        <p:spPr>
          <a:xfrm>
            <a:off x="5872918" y="3573617"/>
            <a:ext cx="95250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TotalAmt</a:t>
            </a:r>
            <a:endParaRPr lang="en-US" sz="900" dirty="0"/>
          </a:p>
        </p:txBody>
      </p:sp>
      <p:cxnSp>
        <p:nvCxnSpPr>
          <p:cNvPr id="84" name="Straight Connector 83"/>
          <p:cNvCxnSpPr>
            <a:stCxn id="28" idx="3"/>
            <a:endCxn id="28" idx="3"/>
          </p:cNvCxnSpPr>
          <p:nvPr/>
        </p:nvCxnSpPr>
        <p:spPr>
          <a:xfrm>
            <a:off x="1553196" y="374820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2" name="Flowchart: Decision 91"/>
          <p:cNvSpPr/>
          <p:nvPr/>
        </p:nvSpPr>
        <p:spPr>
          <a:xfrm>
            <a:off x="4580478" y="3493187"/>
            <a:ext cx="1044010" cy="570254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</a:t>
            </a:r>
            <a:endParaRPr lang="en-US" sz="1200" dirty="0"/>
          </a:p>
        </p:txBody>
      </p:sp>
      <p:cxnSp>
        <p:nvCxnSpPr>
          <p:cNvPr id="102" name="Straight Connector 101"/>
          <p:cNvCxnSpPr>
            <a:endCxn id="33" idx="2"/>
          </p:cNvCxnSpPr>
          <p:nvPr/>
        </p:nvCxnSpPr>
        <p:spPr>
          <a:xfrm flipV="1">
            <a:off x="1543403" y="3429316"/>
            <a:ext cx="100592" cy="127743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endCxn id="32" idx="4"/>
          </p:cNvCxnSpPr>
          <p:nvPr/>
        </p:nvCxnSpPr>
        <p:spPr>
          <a:xfrm flipV="1">
            <a:off x="1300381" y="2827450"/>
            <a:ext cx="661054" cy="67870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12" name="Straight Connector 111"/>
          <p:cNvCxnSpPr>
            <a:endCxn id="37" idx="4"/>
          </p:cNvCxnSpPr>
          <p:nvPr/>
        </p:nvCxnSpPr>
        <p:spPr>
          <a:xfrm flipV="1">
            <a:off x="1095996" y="3122872"/>
            <a:ext cx="186049" cy="383284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14" name="Straight Connector 113"/>
          <p:cNvCxnSpPr>
            <a:stCxn id="28" idx="0"/>
            <a:endCxn id="38" idx="4"/>
          </p:cNvCxnSpPr>
          <p:nvPr/>
        </p:nvCxnSpPr>
        <p:spPr>
          <a:xfrm flipH="1" flipV="1">
            <a:off x="780335" y="2838012"/>
            <a:ext cx="163261" cy="68158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18" name="Straight Connector 117"/>
          <p:cNvCxnSpPr>
            <a:endCxn id="39" idx="0"/>
          </p:cNvCxnSpPr>
          <p:nvPr/>
        </p:nvCxnSpPr>
        <p:spPr>
          <a:xfrm>
            <a:off x="1496936" y="3976800"/>
            <a:ext cx="609600" cy="98365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28" name="Straight Connector 127"/>
          <p:cNvCxnSpPr>
            <a:endCxn id="18" idx="4"/>
          </p:cNvCxnSpPr>
          <p:nvPr/>
        </p:nvCxnSpPr>
        <p:spPr>
          <a:xfrm>
            <a:off x="5077715" y="2314484"/>
            <a:ext cx="671378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30" name="Straight Connector 129"/>
          <p:cNvCxnSpPr>
            <a:endCxn id="7" idx="4"/>
          </p:cNvCxnSpPr>
          <p:nvPr/>
        </p:nvCxnSpPr>
        <p:spPr>
          <a:xfrm flipV="1">
            <a:off x="4804894" y="1958321"/>
            <a:ext cx="272821" cy="347141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32" name="Straight Connector 131"/>
          <p:cNvCxnSpPr>
            <a:endCxn id="10" idx="3"/>
          </p:cNvCxnSpPr>
          <p:nvPr/>
        </p:nvCxnSpPr>
        <p:spPr>
          <a:xfrm flipH="1" flipV="1">
            <a:off x="4510756" y="1623471"/>
            <a:ext cx="104863" cy="681991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34" name="Straight Connector 133"/>
          <p:cNvCxnSpPr>
            <a:stCxn id="4" idx="0"/>
            <a:endCxn id="17" idx="4"/>
          </p:cNvCxnSpPr>
          <p:nvPr/>
        </p:nvCxnSpPr>
        <p:spPr>
          <a:xfrm flipH="1" flipV="1">
            <a:off x="4184589" y="1933484"/>
            <a:ext cx="316729" cy="3810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36" name="Straight Connector 135"/>
          <p:cNvCxnSpPr>
            <a:endCxn id="13" idx="3"/>
          </p:cNvCxnSpPr>
          <p:nvPr/>
        </p:nvCxnSpPr>
        <p:spPr>
          <a:xfrm flipH="1" flipV="1">
            <a:off x="3521047" y="1623472"/>
            <a:ext cx="820926" cy="691013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39" name="Straight Connector 138"/>
          <p:cNvCxnSpPr>
            <a:endCxn id="16" idx="4"/>
          </p:cNvCxnSpPr>
          <p:nvPr/>
        </p:nvCxnSpPr>
        <p:spPr>
          <a:xfrm flipH="1" flipV="1">
            <a:off x="3363214" y="2014669"/>
            <a:ext cx="716245" cy="29981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42" name="Straight Connector 141"/>
          <p:cNvCxnSpPr>
            <a:endCxn id="19" idx="0"/>
          </p:cNvCxnSpPr>
          <p:nvPr/>
        </p:nvCxnSpPr>
        <p:spPr>
          <a:xfrm>
            <a:off x="4079459" y="2684460"/>
            <a:ext cx="0" cy="281551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44" name="Straight Connector 143"/>
          <p:cNvCxnSpPr>
            <a:endCxn id="20" idx="0"/>
          </p:cNvCxnSpPr>
          <p:nvPr/>
        </p:nvCxnSpPr>
        <p:spPr>
          <a:xfrm>
            <a:off x="4785844" y="2716463"/>
            <a:ext cx="19050" cy="4608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46" name="Straight Connector 145"/>
          <p:cNvCxnSpPr>
            <a:endCxn id="31" idx="3"/>
          </p:cNvCxnSpPr>
          <p:nvPr/>
        </p:nvCxnSpPr>
        <p:spPr>
          <a:xfrm flipV="1">
            <a:off x="1466135" y="3108930"/>
            <a:ext cx="474201" cy="39722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51" name="Straight Connector 150"/>
          <p:cNvCxnSpPr>
            <a:endCxn id="35" idx="0"/>
          </p:cNvCxnSpPr>
          <p:nvPr/>
        </p:nvCxnSpPr>
        <p:spPr>
          <a:xfrm>
            <a:off x="676896" y="3976800"/>
            <a:ext cx="131124" cy="43142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53" name="Straight Connector 152"/>
          <p:cNvCxnSpPr>
            <a:endCxn id="34" idx="0"/>
          </p:cNvCxnSpPr>
          <p:nvPr/>
        </p:nvCxnSpPr>
        <p:spPr>
          <a:xfrm>
            <a:off x="1095996" y="3976800"/>
            <a:ext cx="293939" cy="634257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>
            <a:endCxn id="40" idx="1"/>
          </p:cNvCxnSpPr>
          <p:nvPr/>
        </p:nvCxnSpPr>
        <p:spPr>
          <a:xfrm>
            <a:off x="1282045" y="3976800"/>
            <a:ext cx="597991" cy="882837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59" name="Straight Connector 158"/>
          <p:cNvCxnSpPr>
            <a:stCxn id="58" idx="0"/>
            <a:endCxn id="59" idx="4"/>
          </p:cNvCxnSpPr>
          <p:nvPr/>
        </p:nvCxnSpPr>
        <p:spPr>
          <a:xfrm flipH="1" flipV="1">
            <a:off x="1412974" y="689126"/>
            <a:ext cx="815766" cy="101715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61" name="Straight Connector 160"/>
          <p:cNvCxnSpPr>
            <a:endCxn id="60" idx="5"/>
          </p:cNvCxnSpPr>
          <p:nvPr/>
        </p:nvCxnSpPr>
        <p:spPr>
          <a:xfrm flipH="1">
            <a:off x="1381015" y="876420"/>
            <a:ext cx="197242" cy="80822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63" name="Straight Connector 162"/>
          <p:cNvCxnSpPr>
            <a:stCxn id="58" idx="1"/>
            <a:endCxn id="61" idx="6"/>
          </p:cNvCxnSpPr>
          <p:nvPr/>
        </p:nvCxnSpPr>
        <p:spPr>
          <a:xfrm flipH="1">
            <a:off x="1200483" y="981341"/>
            <a:ext cx="380557" cy="164903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67" name="Straight Connector 166"/>
          <p:cNvCxnSpPr>
            <a:endCxn id="62" idx="0"/>
          </p:cNvCxnSpPr>
          <p:nvPr/>
        </p:nvCxnSpPr>
        <p:spPr>
          <a:xfrm flipH="1">
            <a:off x="655691" y="1136356"/>
            <a:ext cx="471533" cy="315449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330044" y="1174456"/>
            <a:ext cx="0" cy="160677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76" name="Flowchart: Decision 175"/>
          <p:cNvSpPr/>
          <p:nvPr/>
        </p:nvSpPr>
        <p:spPr>
          <a:xfrm>
            <a:off x="5882711" y="1454562"/>
            <a:ext cx="990600" cy="382247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</a:t>
            </a:r>
            <a:endParaRPr lang="en-US" sz="1200" dirty="0"/>
          </a:p>
        </p:txBody>
      </p:sp>
      <p:cxnSp>
        <p:nvCxnSpPr>
          <p:cNvPr id="182" name="Straight Connector 181"/>
          <p:cNvCxnSpPr>
            <a:endCxn id="73" idx="0"/>
          </p:cNvCxnSpPr>
          <p:nvPr/>
        </p:nvCxnSpPr>
        <p:spPr>
          <a:xfrm flipH="1">
            <a:off x="7450642" y="1185664"/>
            <a:ext cx="157296" cy="205291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84" name="Straight Connector 183"/>
          <p:cNvCxnSpPr>
            <a:endCxn id="74" idx="0"/>
          </p:cNvCxnSpPr>
          <p:nvPr/>
        </p:nvCxnSpPr>
        <p:spPr>
          <a:xfrm>
            <a:off x="8141338" y="1185664"/>
            <a:ext cx="419100" cy="133349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86" name="Straight Connector 185"/>
          <p:cNvCxnSpPr>
            <a:endCxn id="76" idx="4"/>
          </p:cNvCxnSpPr>
          <p:nvPr/>
        </p:nvCxnSpPr>
        <p:spPr>
          <a:xfrm flipV="1">
            <a:off x="7082861" y="2868090"/>
            <a:ext cx="76200" cy="1814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88" name="Straight Connector 187"/>
          <p:cNvCxnSpPr>
            <a:endCxn id="78" idx="3"/>
          </p:cNvCxnSpPr>
          <p:nvPr/>
        </p:nvCxnSpPr>
        <p:spPr>
          <a:xfrm flipV="1">
            <a:off x="7463861" y="2635689"/>
            <a:ext cx="629211" cy="422902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90" name="Straight Connector 189"/>
          <p:cNvCxnSpPr>
            <a:endCxn id="77" idx="2"/>
          </p:cNvCxnSpPr>
          <p:nvPr/>
        </p:nvCxnSpPr>
        <p:spPr>
          <a:xfrm flipV="1">
            <a:off x="7692461" y="2908683"/>
            <a:ext cx="190500" cy="140885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92" name="Straight Connector 191"/>
          <p:cNvCxnSpPr>
            <a:stCxn id="75" idx="3"/>
            <a:endCxn id="79" idx="0"/>
          </p:cNvCxnSpPr>
          <p:nvPr/>
        </p:nvCxnSpPr>
        <p:spPr>
          <a:xfrm flipV="1">
            <a:off x="7844861" y="3219952"/>
            <a:ext cx="571500" cy="11513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96" name="Straight Connector 195"/>
          <p:cNvCxnSpPr>
            <a:stCxn id="75" idx="2"/>
            <a:endCxn id="81" idx="0"/>
          </p:cNvCxnSpPr>
          <p:nvPr/>
        </p:nvCxnSpPr>
        <p:spPr>
          <a:xfrm>
            <a:off x="7273361" y="3404340"/>
            <a:ext cx="1253271" cy="23045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98" name="Straight Connector 197"/>
          <p:cNvCxnSpPr>
            <a:endCxn id="82" idx="0"/>
          </p:cNvCxnSpPr>
          <p:nvPr/>
        </p:nvCxnSpPr>
        <p:spPr>
          <a:xfrm flipH="1">
            <a:off x="6349168" y="3412849"/>
            <a:ext cx="381000" cy="16076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01" name="Flowchart: Decision 200"/>
          <p:cNvSpPr/>
          <p:nvPr/>
        </p:nvSpPr>
        <p:spPr>
          <a:xfrm>
            <a:off x="6803898" y="4102739"/>
            <a:ext cx="1028700" cy="585075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</a:t>
            </a:r>
            <a:endParaRPr lang="en-US" sz="1200" dirty="0"/>
          </a:p>
        </p:txBody>
      </p:sp>
      <p:sp>
        <p:nvSpPr>
          <p:cNvPr id="204" name="Rectangle 203"/>
          <p:cNvSpPr/>
          <p:nvPr/>
        </p:nvSpPr>
        <p:spPr>
          <a:xfrm>
            <a:off x="6940266" y="5393996"/>
            <a:ext cx="838200" cy="4572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</a:t>
            </a:r>
            <a:endParaRPr lang="en-US" sz="1200" dirty="0"/>
          </a:p>
        </p:txBody>
      </p:sp>
      <p:sp>
        <p:nvSpPr>
          <p:cNvPr id="205" name="Oval 204"/>
          <p:cNvSpPr/>
          <p:nvPr/>
        </p:nvSpPr>
        <p:spPr>
          <a:xfrm>
            <a:off x="6625661" y="6205611"/>
            <a:ext cx="688248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Date</a:t>
            </a:r>
            <a:endParaRPr lang="en-US" sz="900" dirty="0"/>
          </a:p>
        </p:txBody>
      </p:sp>
      <p:sp>
        <p:nvSpPr>
          <p:cNvPr id="206" name="Oval 205"/>
          <p:cNvSpPr/>
          <p:nvPr/>
        </p:nvSpPr>
        <p:spPr>
          <a:xfrm>
            <a:off x="7463861" y="6186561"/>
            <a:ext cx="1219200" cy="2667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AmountPaid</a:t>
            </a:r>
            <a:endParaRPr lang="en-US" sz="900" dirty="0"/>
          </a:p>
        </p:txBody>
      </p:sp>
      <p:cxnSp>
        <p:nvCxnSpPr>
          <p:cNvPr id="208" name="Straight Connector 207"/>
          <p:cNvCxnSpPr>
            <a:stCxn id="204" idx="1"/>
          </p:cNvCxnSpPr>
          <p:nvPr/>
        </p:nvCxnSpPr>
        <p:spPr>
          <a:xfrm flipH="1">
            <a:off x="5111466" y="5622596"/>
            <a:ext cx="182880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09" name="Flowchart: Decision 208"/>
          <p:cNvSpPr/>
          <p:nvPr/>
        </p:nvSpPr>
        <p:spPr>
          <a:xfrm>
            <a:off x="5040146" y="5298745"/>
            <a:ext cx="937547" cy="647701"/>
          </a:xfrm>
          <a:prstGeom prst="flowChartDecision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</a:t>
            </a:r>
            <a:endParaRPr lang="en-US" sz="1200" dirty="0"/>
          </a:p>
        </p:txBody>
      </p:sp>
      <p:sp>
        <p:nvSpPr>
          <p:cNvPr id="212" name="Rectangle 211"/>
          <p:cNvSpPr/>
          <p:nvPr/>
        </p:nvSpPr>
        <p:spPr>
          <a:xfrm>
            <a:off x="2359351" y="5368835"/>
            <a:ext cx="1161696" cy="4191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</a:t>
            </a:r>
            <a:endParaRPr lang="en-US" sz="1200" dirty="0"/>
          </a:p>
        </p:txBody>
      </p:sp>
      <p:sp>
        <p:nvSpPr>
          <p:cNvPr id="213" name="Oval 212"/>
          <p:cNvSpPr/>
          <p:nvPr/>
        </p:nvSpPr>
        <p:spPr>
          <a:xfrm>
            <a:off x="3429990" y="6092380"/>
            <a:ext cx="723455" cy="2667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Fname</a:t>
            </a:r>
            <a:endParaRPr lang="en-US" sz="800" dirty="0"/>
          </a:p>
        </p:txBody>
      </p:sp>
      <p:sp>
        <p:nvSpPr>
          <p:cNvPr id="214" name="Oval 213"/>
          <p:cNvSpPr/>
          <p:nvPr/>
        </p:nvSpPr>
        <p:spPr>
          <a:xfrm>
            <a:off x="2553721" y="6091311"/>
            <a:ext cx="809491" cy="26776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Mname</a:t>
            </a:r>
            <a:endParaRPr lang="en-US" sz="900" dirty="0"/>
          </a:p>
        </p:txBody>
      </p:sp>
      <p:sp>
        <p:nvSpPr>
          <p:cNvPr id="215" name="Oval 214"/>
          <p:cNvSpPr/>
          <p:nvPr/>
        </p:nvSpPr>
        <p:spPr>
          <a:xfrm>
            <a:off x="1668210" y="6048516"/>
            <a:ext cx="777487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Lname</a:t>
            </a:r>
            <a:endParaRPr lang="en-US" sz="900" dirty="0"/>
          </a:p>
        </p:txBody>
      </p:sp>
      <p:sp>
        <p:nvSpPr>
          <p:cNvPr id="216" name="Oval 215"/>
          <p:cNvSpPr/>
          <p:nvPr/>
        </p:nvSpPr>
        <p:spPr>
          <a:xfrm>
            <a:off x="608709" y="5787935"/>
            <a:ext cx="1059501" cy="26527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BankNname</a:t>
            </a:r>
            <a:endParaRPr lang="en-US" sz="900" dirty="0"/>
          </a:p>
        </p:txBody>
      </p:sp>
      <p:sp>
        <p:nvSpPr>
          <p:cNvPr id="217" name="Oval 216"/>
          <p:cNvSpPr/>
          <p:nvPr/>
        </p:nvSpPr>
        <p:spPr>
          <a:xfrm>
            <a:off x="3929818" y="5787935"/>
            <a:ext cx="924193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IsCard</a:t>
            </a:r>
            <a:r>
              <a:rPr lang="en-US" sz="900" dirty="0" smtClean="0"/>
              <a:t>?</a:t>
            </a:r>
            <a:endParaRPr lang="en-US" sz="900" dirty="0"/>
          </a:p>
        </p:txBody>
      </p:sp>
      <p:sp>
        <p:nvSpPr>
          <p:cNvPr id="218" name="Oval 217"/>
          <p:cNvSpPr/>
          <p:nvPr/>
        </p:nvSpPr>
        <p:spPr>
          <a:xfrm>
            <a:off x="894060" y="5330735"/>
            <a:ext cx="1205890" cy="228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CardNumber</a:t>
            </a:r>
            <a:endParaRPr lang="en-US" sz="900" dirty="0"/>
          </a:p>
        </p:txBody>
      </p:sp>
      <p:sp>
        <p:nvSpPr>
          <p:cNvPr id="219" name="Oval 218"/>
          <p:cNvSpPr/>
          <p:nvPr/>
        </p:nvSpPr>
        <p:spPr>
          <a:xfrm>
            <a:off x="3373272" y="4842808"/>
            <a:ext cx="980275" cy="20115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ExpiryDate</a:t>
            </a:r>
            <a:endParaRPr lang="en-US" sz="800" dirty="0"/>
          </a:p>
        </p:txBody>
      </p:sp>
      <p:cxnSp>
        <p:nvCxnSpPr>
          <p:cNvPr id="223" name="Straight Connector 222"/>
          <p:cNvCxnSpPr>
            <a:endCxn id="217" idx="1"/>
          </p:cNvCxnSpPr>
          <p:nvPr/>
        </p:nvCxnSpPr>
        <p:spPr>
          <a:xfrm>
            <a:off x="3521047" y="5711735"/>
            <a:ext cx="544116" cy="109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25" name="Straight Connector 224"/>
          <p:cNvCxnSpPr>
            <a:endCxn id="213" idx="0"/>
          </p:cNvCxnSpPr>
          <p:nvPr/>
        </p:nvCxnSpPr>
        <p:spPr>
          <a:xfrm>
            <a:off x="3363212" y="5787935"/>
            <a:ext cx="428506" cy="304445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27" name="Straight Connector 226"/>
          <p:cNvCxnSpPr>
            <a:stCxn id="212" idx="2"/>
            <a:endCxn id="214" idx="0"/>
          </p:cNvCxnSpPr>
          <p:nvPr/>
        </p:nvCxnSpPr>
        <p:spPr>
          <a:xfrm>
            <a:off x="2940199" y="5787935"/>
            <a:ext cx="18268" cy="3033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29" name="Straight Connector 228"/>
          <p:cNvCxnSpPr>
            <a:endCxn id="215" idx="0"/>
          </p:cNvCxnSpPr>
          <p:nvPr/>
        </p:nvCxnSpPr>
        <p:spPr>
          <a:xfrm flipH="1">
            <a:off x="2056954" y="5778618"/>
            <a:ext cx="696660" cy="26989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31" name="Straight Connector 230"/>
          <p:cNvCxnSpPr>
            <a:stCxn id="212" idx="1"/>
            <a:endCxn id="216" idx="0"/>
          </p:cNvCxnSpPr>
          <p:nvPr/>
        </p:nvCxnSpPr>
        <p:spPr>
          <a:xfrm flipH="1">
            <a:off x="1138460" y="5578385"/>
            <a:ext cx="1220891" cy="20955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35" name="Straight Connector 234"/>
          <p:cNvCxnSpPr>
            <a:endCxn id="219" idx="4"/>
          </p:cNvCxnSpPr>
          <p:nvPr/>
        </p:nvCxnSpPr>
        <p:spPr>
          <a:xfrm flipV="1">
            <a:off x="3253811" y="5043961"/>
            <a:ext cx="609599" cy="324874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54" name="Straight Connector 253"/>
          <p:cNvCxnSpPr>
            <a:stCxn id="212" idx="3"/>
            <a:endCxn id="209" idx="1"/>
          </p:cNvCxnSpPr>
          <p:nvPr/>
        </p:nvCxnSpPr>
        <p:spPr>
          <a:xfrm>
            <a:off x="3521047" y="5578385"/>
            <a:ext cx="1519099" cy="44211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320110" y="3975554"/>
            <a:ext cx="106910" cy="83944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55" idx="2"/>
          </p:cNvCxnSpPr>
          <p:nvPr/>
        </p:nvCxnSpPr>
        <p:spPr>
          <a:xfrm>
            <a:off x="1779729" y="1979541"/>
            <a:ext cx="0" cy="42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779729" y="2390684"/>
            <a:ext cx="2150089" cy="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1" idx="0"/>
            <a:endCxn id="75" idx="2"/>
          </p:cNvCxnSpPr>
          <p:nvPr/>
        </p:nvCxnSpPr>
        <p:spPr>
          <a:xfrm flipH="1" flipV="1">
            <a:off x="7273361" y="3404340"/>
            <a:ext cx="44887" cy="69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2"/>
            <a:endCxn id="204" idx="0"/>
          </p:cNvCxnSpPr>
          <p:nvPr/>
        </p:nvCxnSpPr>
        <p:spPr>
          <a:xfrm>
            <a:off x="7318248" y="4687814"/>
            <a:ext cx="41118" cy="706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72" idx="1"/>
            <a:endCxn id="69" idx="3"/>
          </p:cNvCxnSpPr>
          <p:nvPr/>
        </p:nvCxnSpPr>
        <p:spPr>
          <a:xfrm flipH="1">
            <a:off x="5920811" y="957242"/>
            <a:ext cx="1306127" cy="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4" idx="3"/>
          </p:cNvCxnSpPr>
          <p:nvPr/>
        </p:nvCxnSpPr>
        <p:spPr>
          <a:xfrm flipV="1">
            <a:off x="5072818" y="2460903"/>
            <a:ext cx="1305193" cy="4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endCxn id="176" idx="2"/>
          </p:cNvCxnSpPr>
          <p:nvPr/>
        </p:nvCxnSpPr>
        <p:spPr>
          <a:xfrm flipV="1">
            <a:off x="6378011" y="1836809"/>
            <a:ext cx="0" cy="62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76" idx="0"/>
          </p:cNvCxnSpPr>
          <p:nvPr/>
        </p:nvCxnSpPr>
        <p:spPr>
          <a:xfrm flipH="1" flipV="1">
            <a:off x="6376586" y="1063792"/>
            <a:ext cx="1425" cy="39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6376586" y="1063792"/>
            <a:ext cx="85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8" idx="3"/>
          </p:cNvCxnSpPr>
          <p:nvPr/>
        </p:nvCxnSpPr>
        <p:spPr>
          <a:xfrm>
            <a:off x="1553196" y="3748200"/>
            <a:ext cx="3062423" cy="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2" idx="3"/>
          </p:cNvCxnSpPr>
          <p:nvPr/>
        </p:nvCxnSpPr>
        <p:spPr>
          <a:xfrm flipV="1">
            <a:off x="5624488" y="3231465"/>
            <a:ext cx="0" cy="54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75" idx="1"/>
          </p:cNvCxnSpPr>
          <p:nvPr/>
        </p:nvCxnSpPr>
        <p:spPr>
          <a:xfrm>
            <a:off x="5624488" y="3219952"/>
            <a:ext cx="1077373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25" idx="2"/>
          </p:cNvCxnSpPr>
          <p:nvPr/>
        </p:nvCxnSpPr>
        <p:spPr>
          <a:xfrm flipH="1">
            <a:off x="1557271" y="3597144"/>
            <a:ext cx="1506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4" idx="1"/>
          </p:cNvCxnSpPr>
          <p:nvPr/>
        </p:nvCxnSpPr>
        <p:spPr>
          <a:xfrm flipH="1">
            <a:off x="3084407" y="2504984"/>
            <a:ext cx="84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5" idx="0"/>
          </p:cNvCxnSpPr>
          <p:nvPr/>
        </p:nvCxnSpPr>
        <p:spPr>
          <a:xfrm flipV="1">
            <a:off x="3063732" y="2504984"/>
            <a:ext cx="0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218" idx="6"/>
          </p:cNvCxnSpPr>
          <p:nvPr/>
        </p:nvCxnSpPr>
        <p:spPr>
          <a:xfrm>
            <a:off x="2099950" y="5445035"/>
            <a:ext cx="259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64" idx="2"/>
          </p:cNvCxnSpPr>
          <p:nvPr/>
        </p:nvCxnSpPr>
        <p:spPr>
          <a:xfrm flipH="1">
            <a:off x="2644632" y="657669"/>
            <a:ext cx="203163" cy="13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4"/>
            <a:endCxn id="58" idx="0"/>
          </p:cNvCxnSpPr>
          <p:nvPr/>
        </p:nvCxnSpPr>
        <p:spPr>
          <a:xfrm flipH="1">
            <a:off x="2228740" y="689126"/>
            <a:ext cx="180175" cy="10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0"/>
          </p:cNvCxnSpPr>
          <p:nvPr/>
        </p:nvCxnSpPr>
        <p:spPr>
          <a:xfrm flipV="1">
            <a:off x="1444929" y="1171485"/>
            <a:ext cx="112342" cy="1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05" idx="0"/>
            <a:endCxn id="204" idx="2"/>
          </p:cNvCxnSpPr>
          <p:nvPr/>
        </p:nvCxnSpPr>
        <p:spPr>
          <a:xfrm flipV="1">
            <a:off x="6969785" y="5851196"/>
            <a:ext cx="389581" cy="35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06" idx="0"/>
            <a:endCxn id="204" idx="2"/>
          </p:cNvCxnSpPr>
          <p:nvPr/>
        </p:nvCxnSpPr>
        <p:spPr>
          <a:xfrm flipH="1" flipV="1">
            <a:off x="7359366" y="5851196"/>
            <a:ext cx="714095" cy="33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21336" y="-29177"/>
            <a:ext cx="2099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ER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8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546" y="838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Cust_ID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601054" y="838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Fname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1134454" y="838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Mname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744054" y="838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Lname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2345820" y="838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Gender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955420" y="838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DOB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565020" y="838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Phone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174620" y="838200"/>
            <a:ext cx="76983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License Issue Date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4944454" y="838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LincenseIssueState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6730881" y="838200"/>
            <a:ext cx="5248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Street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5648058" y="838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LicenseNum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6257658" y="838200"/>
            <a:ext cx="47322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Hno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7255735" y="838200"/>
            <a:ext cx="48141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City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7737149" y="838200"/>
            <a:ext cx="5155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State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8252745" y="838200"/>
            <a:ext cx="47856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Pin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8731309" y="838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Active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27475" y="1676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VehicleID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813275" y="1676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Years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530423"/>
            <a:ext cx="899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424281" y="1676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Make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033881" y="1676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Model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2650621" y="1676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Color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3260221" y="1676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RegNum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4588736" y="1676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Engine Number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3968098" y="1676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   Type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5214715" y="1676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Chassis Number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5824315" y="1676400"/>
            <a:ext cx="71250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DateOf</a:t>
            </a:r>
            <a:r>
              <a:rPr lang="en-US" sz="1000" dirty="0" smtClean="0"/>
              <a:t> Purchase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6553556" y="1676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CityOfPurchase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7163156" y="1665006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CustID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100414" y="2667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Claim_ID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786214" y="2667000"/>
            <a:ext cx="72924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ClaimAmt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1481234" y="2667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Damage Type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2167034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FIRNum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277804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DateOfClaim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338764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Claim Status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400438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DateOf</a:t>
            </a:r>
            <a:r>
              <a:rPr lang="en-US" sz="1000" dirty="0" smtClean="0"/>
              <a:t> Incident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4613980" y="2667000"/>
            <a:ext cx="79622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Description</a:t>
            </a:r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413049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CustID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101820" y="3505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787620" y="3505200"/>
            <a:ext cx="72924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1482640" y="3505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Amt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2168440" y="3505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CustID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2779446" y="35052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ClaimID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101820" y="4343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Policy </a:t>
            </a:r>
            <a:r>
              <a:rPr lang="en-US" sz="1000" dirty="0" err="1" smtClean="0"/>
              <a:t>Num</a:t>
            </a:r>
            <a:endParaRPr lang="en-US" sz="1000" dirty="0"/>
          </a:p>
        </p:txBody>
      </p:sp>
      <p:sp>
        <p:nvSpPr>
          <p:cNvPr id="69" name="Rectangle 68"/>
          <p:cNvSpPr/>
          <p:nvPr/>
        </p:nvSpPr>
        <p:spPr>
          <a:xfrm>
            <a:off x="787620" y="4343400"/>
            <a:ext cx="72924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IssueDate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1482640" y="4343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EffectiveDate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2168440" y="4343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Expiry Date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2779446" y="4343400"/>
            <a:ext cx="78557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Coverage Type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3573210" y="4343400"/>
            <a:ext cx="69968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TotalAmt</a:t>
            </a:r>
            <a:endParaRPr lang="en-US" sz="1000" dirty="0"/>
          </a:p>
        </p:txBody>
      </p:sp>
      <p:sp>
        <p:nvSpPr>
          <p:cNvPr id="77" name="Rectangle 76"/>
          <p:cNvSpPr/>
          <p:nvPr/>
        </p:nvSpPr>
        <p:spPr>
          <a:xfrm>
            <a:off x="4269441" y="4343400"/>
            <a:ext cx="78557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Active</a:t>
            </a:r>
            <a:endParaRPr lang="en-US" sz="1000" dirty="0"/>
          </a:p>
        </p:txBody>
      </p:sp>
      <p:sp>
        <p:nvSpPr>
          <p:cNvPr id="78" name="Rectangle 77"/>
          <p:cNvSpPr/>
          <p:nvPr/>
        </p:nvSpPr>
        <p:spPr>
          <a:xfrm>
            <a:off x="5063205" y="4361204"/>
            <a:ext cx="69968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VID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100414" y="51816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Billnum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786214" y="5181600"/>
            <a:ext cx="72924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1481234" y="51816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Amt</a:t>
            </a:r>
            <a:endParaRPr 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167034" y="51816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PymtID</a:t>
            </a:r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>
            <a:off x="2778040" y="51816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Pnum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100395" y="60198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Pymt_ID</a:t>
            </a:r>
            <a:endParaRPr lang="en-US" sz="1000" dirty="0"/>
          </a:p>
        </p:txBody>
      </p:sp>
      <p:sp>
        <p:nvSpPr>
          <p:cNvPr id="85" name="Rectangle 84"/>
          <p:cNvSpPr/>
          <p:nvPr/>
        </p:nvSpPr>
        <p:spPr>
          <a:xfrm>
            <a:off x="786195" y="6019800"/>
            <a:ext cx="72924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Fname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1481215" y="60198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Mname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2167015" y="60198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Lname</a:t>
            </a:r>
            <a:endParaRPr lang="en-US" sz="1000" dirty="0"/>
          </a:p>
        </p:txBody>
      </p:sp>
      <p:sp>
        <p:nvSpPr>
          <p:cNvPr id="88" name="Rectangle 87"/>
          <p:cNvSpPr/>
          <p:nvPr/>
        </p:nvSpPr>
        <p:spPr>
          <a:xfrm>
            <a:off x="2778021" y="60198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Bank Name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3387621" y="60198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Acct </a:t>
            </a:r>
            <a:r>
              <a:rPr lang="en-US" sz="1000" dirty="0" err="1" smtClean="0"/>
              <a:t>Num</a:t>
            </a:r>
            <a:endParaRPr lang="en-US" sz="1000" dirty="0"/>
          </a:p>
        </p:txBody>
      </p:sp>
      <p:sp>
        <p:nvSpPr>
          <p:cNvPr id="90" name="Rectangle 89"/>
          <p:cNvSpPr/>
          <p:nvPr/>
        </p:nvSpPr>
        <p:spPr>
          <a:xfrm>
            <a:off x="4004361" y="60198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IsCard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4613961" y="6019800"/>
            <a:ext cx="79622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Card Number</a:t>
            </a:r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5413030" y="60198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Expiry Date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3759" y="139940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VEHICLE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01820" y="2390001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INSURANCE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9969" y="3228201"/>
            <a:ext cx="1004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SETTLEMENT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83759" y="4084205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POLICY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152400" y="4904601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BILL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116326" y="5742801"/>
            <a:ext cx="7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PAYEMNT</a:t>
            </a:r>
            <a:endParaRPr lang="en-US" sz="1200" dirty="0"/>
          </a:p>
        </p:txBody>
      </p:sp>
      <p:cxnSp>
        <p:nvCxnSpPr>
          <p:cNvPr id="114" name="Straight Connector 113"/>
          <p:cNvCxnSpPr>
            <a:stCxn id="2" idx="2"/>
          </p:cNvCxnSpPr>
          <p:nvPr/>
        </p:nvCxnSpPr>
        <p:spPr>
          <a:xfrm>
            <a:off x="296254" y="1143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96254" y="1295400"/>
            <a:ext cx="7095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7391400" y="1295400"/>
            <a:ext cx="0" cy="369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2843" y="1143000"/>
            <a:ext cx="0" cy="25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2843" y="1399401"/>
            <a:ext cx="7689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252745" y="1399401"/>
            <a:ext cx="0" cy="14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54" idx="3"/>
          </p:cNvCxnSpPr>
          <p:nvPr/>
        </p:nvCxnSpPr>
        <p:spPr>
          <a:xfrm flipH="1">
            <a:off x="6022649" y="2819400"/>
            <a:ext cx="2230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9969" y="11430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9969" y="3962400"/>
            <a:ext cx="2401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62" idx="2"/>
          </p:cNvCxnSpPr>
          <p:nvPr/>
        </p:nvCxnSpPr>
        <p:spPr>
          <a:xfrm flipV="1">
            <a:off x="2473240" y="3810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68969" y="2971800"/>
            <a:ext cx="140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70375" y="3124200"/>
            <a:ext cx="2613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63" idx="0"/>
          </p:cNvCxnSpPr>
          <p:nvPr/>
        </p:nvCxnSpPr>
        <p:spPr>
          <a:xfrm>
            <a:off x="3084246" y="3124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20" idx="2"/>
          </p:cNvCxnSpPr>
          <p:nvPr/>
        </p:nvCxnSpPr>
        <p:spPr>
          <a:xfrm flipH="1">
            <a:off x="469672" y="1981200"/>
            <a:ext cx="703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70023" y="2209800"/>
            <a:ext cx="5787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257658" y="2209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78" idx="3"/>
          </p:cNvCxnSpPr>
          <p:nvPr/>
        </p:nvCxnSpPr>
        <p:spPr>
          <a:xfrm flipH="1">
            <a:off x="5762893" y="4513604"/>
            <a:ext cx="494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62843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83" idx="0"/>
          </p:cNvCxnSpPr>
          <p:nvPr/>
        </p:nvCxnSpPr>
        <p:spPr>
          <a:xfrm flipH="1">
            <a:off x="3082840" y="4800600"/>
            <a:ext cx="1406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62843" y="4800600"/>
            <a:ext cx="2521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84" idx="1"/>
          </p:cNvCxnSpPr>
          <p:nvPr/>
        </p:nvCxnSpPr>
        <p:spPr>
          <a:xfrm flipH="1">
            <a:off x="69969" y="6172200"/>
            <a:ext cx="30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9969" y="56388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9969" y="5638800"/>
            <a:ext cx="2401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82" idx="2"/>
          </p:cNvCxnSpPr>
          <p:nvPr/>
        </p:nvCxnSpPr>
        <p:spPr>
          <a:xfrm flipH="1" flipV="1">
            <a:off x="2471834" y="5486400"/>
            <a:ext cx="1406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94930" y="76200"/>
            <a:ext cx="154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SCHEMA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2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0" y="228600"/>
            <a:ext cx="119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378" y="860278"/>
            <a:ext cx="8899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alibri Light" pitchFamily="34" charset="0"/>
                <a:cs typeface="Calibri Light" pitchFamily="34" charset="0"/>
              </a:rPr>
              <a:t>CREATE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TABLE `insurance`(`</a:t>
            </a:r>
            <a:r>
              <a:rPr lang="en-US" b="1" dirty="0" err="1" smtClean="0">
                <a:latin typeface="Calibri Light" pitchFamily="34" charset="0"/>
                <a:cs typeface="Calibri Light" pitchFamily="34" charset="0"/>
              </a:rPr>
              <a:t>Claim_ID`bigint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(20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) NOT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NULL AUTO_INCREMENT,`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ClaimAmt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` decimal(10,2) DEFAULT NULL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,`</a:t>
            </a:r>
            <a:r>
              <a:rPr lang="en-US" b="1" dirty="0" err="1" smtClean="0">
                <a:latin typeface="Calibri Light" pitchFamily="34" charset="0"/>
                <a:cs typeface="Calibri Light" pitchFamily="34" charset="0"/>
              </a:rPr>
              <a:t>DamageType`varchar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(20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) DEFAULT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NULL,`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FIR_Number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` 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varchar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(20) DEFAULT NULL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,`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DateofClaim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` date DEFAULT NULL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,`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ClaimStatus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` 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varchar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(20) DEFAULT NULL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, `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CustID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` 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bigint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(20) DEFAULT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NULL,PRIMARY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KEY (`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Claim_ID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`),KEY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`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CustID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` (`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CustID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`),CONSTRAINT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`insurance_ibfk_1` FOREIGN KEY (`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CustID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`) REFERENCES `customer` (`</a:t>
            </a:r>
            <a:r>
              <a:rPr lang="en-US" b="1" dirty="0" err="1">
                <a:latin typeface="Calibri Light" pitchFamily="34" charset="0"/>
                <a:cs typeface="Calibri Light" pitchFamily="34" charset="0"/>
              </a:rPr>
              <a:t>cust_id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`) ON DELETE SET NULL ON UPDATE </a:t>
            </a: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CASCADE)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" y="2743200"/>
            <a:ext cx="8915399" cy="33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6096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SELECT * FROM POLICY 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199"/>
            <a:ext cx="9144000" cy="39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VIEW </a:t>
            </a:r>
            <a:r>
              <a:rPr lang="en-US" dirty="0" err="1" smtClean="0"/>
              <a:t>billdet</a:t>
            </a:r>
            <a:r>
              <a:rPr lang="en-US" dirty="0" smtClean="0"/>
              <a:t> AS SELECT </a:t>
            </a:r>
            <a:r>
              <a:rPr lang="en-US" dirty="0" err="1" smtClean="0"/>
              <a:t>Fname,AmountPaid</a:t>
            </a:r>
            <a:r>
              <a:rPr lang="en-US" dirty="0" smtClean="0"/>
              <a:t> FROM </a:t>
            </a:r>
            <a:r>
              <a:rPr lang="en-US" dirty="0" err="1" smtClean="0"/>
              <a:t>customer,vehicle,policy,bill</a:t>
            </a:r>
            <a:r>
              <a:rPr lang="en-US" dirty="0" smtClean="0"/>
              <a:t> WHERE </a:t>
            </a:r>
            <a:r>
              <a:rPr lang="en-US" dirty="0" err="1" smtClean="0"/>
              <a:t>CustID</a:t>
            </a:r>
            <a:r>
              <a:rPr lang="en-US" dirty="0" smtClean="0"/>
              <a:t>=</a:t>
            </a:r>
            <a:r>
              <a:rPr lang="en-US" dirty="0" err="1" smtClean="0"/>
              <a:t>Cust_ID</a:t>
            </a:r>
            <a:r>
              <a:rPr lang="en-US" dirty="0" smtClean="0"/>
              <a:t> AND VID=</a:t>
            </a:r>
            <a:r>
              <a:rPr lang="en-US" dirty="0" err="1" smtClean="0"/>
              <a:t>VehicleID</a:t>
            </a:r>
            <a:r>
              <a:rPr lang="en-US" dirty="0" smtClean="0"/>
              <a:t> AND </a:t>
            </a:r>
            <a:r>
              <a:rPr lang="en-US" dirty="0" err="1" smtClean="0"/>
              <a:t>Pnum</a:t>
            </a:r>
            <a:r>
              <a:rPr lang="en-US" dirty="0" smtClean="0"/>
              <a:t>=</a:t>
            </a:r>
            <a:r>
              <a:rPr lang="en-US" dirty="0" err="1" smtClean="0"/>
              <a:t>PolicyNum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21" y="1447800"/>
            <a:ext cx="485842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622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00B0F0"/>
                </a:solidFill>
                <a:latin typeface="Algerian" pitchFamily="82" charset="0"/>
              </a:rPr>
              <a:t>THANK YOU</a:t>
            </a:r>
            <a:endParaRPr lang="en-US" sz="7200" dirty="0">
              <a:solidFill>
                <a:srgbClr val="00B0F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5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411</Words>
  <Application>Microsoft Office PowerPoint</Application>
  <PresentationFormat>On-screen Show (4:3)</PresentationFormat>
  <Paragraphs>157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MOTOR INSURANCE DATABASE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 Kishore</dc:creator>
  <cp:lastModifiedBy>Giri Kishore</cp:lastModifiedBy>
  <cp:revision>35</cp:revision>
  <dcterms:created xsi:type="dcterms:W3CDTF">2018-11-01T09:30:35Z</dcterms:created>
  <dcterms:modified xsi:type="dcterms:W3CDTF">2018-11-24T04:31:37Z</dcterms:modified>
</cp:coreProperties>
</file>