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5" r:id="rId20"/>
    <p:sldId id="281" r:id="rId21"/>
    <p:sldId id="277" r:id="rId22"/>
    <p:sldId id="279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C22746-7581-EE43-A44A-C51079D41E16}" v="45" dt="2025-02-18T11:41:17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10"/>
  </p:normalViewPr>
  <p:slideViewPr>
    <p:cSldViewPr snapToGrid="0">
      <p:cViewPr varScale="1">
        <p:scale>
          <a:sx n="102" d="100"/>
          <a:sy n="102" d="100"/>
        </p:scale>
        <p:origin x="95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Givisiez" userId="ab20e05c86851b7e" providerId="LiveId" clId="{9EC22746-7581-EE43-A44A-C51079D41E16}"/>
    <pc:docChg chg="undo custSel addSld delSld modSld sldOrd">
      <pc:chgData name="Patrick Givisiez" userId="ab20e05c86851b7e" providerId="LiveId" clId="{9EC22746-7581-EE43-A44A-C51079D41E16}" dt="2025-02-18T11:42:11.404" v="1910" actId="313"/>
      <pc:docMkLst>
        <pc:docMk/>
      </pc:docMkLst>
      <pc:sldChg chg="modSp mod">
        <pc:chgData name="Patrick Givisiez" userId="ab20e05c86851b7e" providerId="LiveId" clId="{9EC22746-7581-EE43-A44A-C51079D41E16}" dt="2025-02-18T10:53:05.262" v="1283" actId="20577"/>
        <pc:sldMkLst>
          <pc:docMk/>
          <pc:sldMk cId="2522887790" sldId="257"/>
        </pc:sldMkLst>
        <pc:spChg chg="mod">
          <ac:chgData name="Patrick Givisiez" userId="ab20e05c86851b7e" providerId="LiveId" clId="{9EC22746-7581-EE43-A44A-C51079D41E16}" dt="2025-02-18T10:53:05.262" v="1283" actId="20577"/>
          <ac:spMkLst>
            <pc:docMk/>
            <pc:sldMk cId="2522887790" sldId="257"/>
            <ac:spMk id="3" creationId="{EDF1127B-4F8C-C288-F1CE-910C101351BA}"/>
          </ac:spMkLst>
        </pc:spChg>
      </pc:sldChg>
      <pc:sldChg chg="modSp add mod">
        <pc:chgData name="Patrick Givisiez" userId="ab20e05c86851b7e" providerId="LiveId" clId="{9EC22746-7581-EE43-A44A-C51079D41E16}" dt="2025-02-18T10:37:29.429" v="2" actId="20577"/>
        <pc:sldMkLst>
          <pc:docMk/>
          <pc:sldMk cId="1478850947" sldId="275"/>
        </pc:sldMkLst>
        <pc:spChg chg="mod">
          <ac:chgData name="Patrick Givisiez" userId="ab20e05c86851b7e" providerId="LiveId" clId="{9EC22746-7581-EE43-A44A-C51079D41E16}" dt="2025-02-18T10:37:29.429" v="2" actId="20577"/>
          <ac:spMkLst>
            <pc:docMk/>
            <pc:sldMk cId="1478850947" sldId="275"/>
            <ac:spMk id="2" creationId="{96F738AD-21F1-AF97-DD01-9BC84F982A2B}"/>
          </ac:spMkLst>
        </pc:spChg>
      </pc:sldChg>
      <pc:sldChg chg="addSp modSp add del mod">
        <pc:chgData name="Patrick Givisiez" userId="ab20e05c86851b7e" providerId="LiveId" clId="{9EC22746-7581-EE43-A44A-C51079D41E16}" dt="2025-02-18T11:28:17.535" v="1850" actId="2696"/>
        <pc:sldMkLst>
          <pc:docMk/>
          <pc:sldMk cId="1081941888" sldId="276"/>
        </pc:sldMkLst>
        <pc:spChg chg="mod">
          <ac:chgData name="Patrick Givisiez" userId="ab20e05c86851b7e" providerId="LiveId" clId="{9EC22746-7581-EE43-A44A-C51079D41E16}" dt="2025-02-18T10:37:48.767" v="13" actId="20577"/>
          <ac:spMkLst>
            <pc:docMk/>
            <pc:sldMk cId="1081941888" sldId="276"/>
            <ac:spMk id="2" creationId="{FB02F615-7F1C-664E-088F-D9A4A6606DAB}"/>
          </ac:spMkLst>
        </pc:spChg>
        <pc:spChg chg="mod">
          <ac:chgData name="Patrick Givisiez" userId="ab20e05c86851b7e" providerId="LiveId" clId="{9EC22746-7581-EE43-A44A-C51079D41E16}" dt="2025-02-18T11:08:48.150" v="1516" actId="5793"/>
          <ac:spMkLst>
            <pc:docMk/>
            <pc:sldMk cId="1081941888" sldId="276"/>
            <ac:spMk id="3" creationId="{F02794D3-10B7-D498-4166-0A55CFB0CE3D}"/>
          </ac:spMkLst>
        </pc:spChg>
        <pc:spChg chg="add mod">
          <ac:chgData name="Patrick Givisiez" userId="ab20e05c86851b7e" providerId="LiveId" clId="{9EC22746-7581-EE43-A44A-C51079D41E16}" dt="2025-02-18T11:13:15.436" v="1553" actId="20577"/>
          <ac:spMkLst>
            <pc:docMk/>
            <pc:sldMk cId="1081941888" sldId="276"/>
            <ac:spMk id="4" creationId="{10036B9C-AB0D-01AE-7D30-C169972BA5E6}"/>
          </ac:spMkLst>
        </pc:spChg>
        <pc:spChg chg="add mod">
          <ac:chgData name="Patrick Givisiez" userId="ab20e05c86851b7e" providerId="LiveId" clId="{9EC22746-7581-EE43-A44A-C51079D41E16}" dt="2025-02-18T11:13:10.971" v="1552" actId="20577"/>
          <ac:spMkLst>
            <pc:docMk/>
            <pc:sldMk cId="1081941888" sldId="276"/>
            <ac:spMk id="5" creationId="{30147C11-EE8B-E639-3E68-52E3341B4FDF}"/>
          </ac:spMkLst>
        </pc:spChg>
        <pc:spChg chg="add mod">
          <ac:chgData name="Patrick Givisiez" userId="ab20e05c86851b7e" providerId="LiveId" clId="{9EC22746-7581-EE43-A44A-C51079D41E16}" dt="2025-02-18T11:08:27.239" v="1512"/>
          <ac:spMkLst>
            <pc:docMk/>
            <pc:sldMk cId="1081941888" sldId="276"/>
            <ac:spMk id="6" creationId="{C3517690-6A92-E13D-9495-5CF70D683908}"/>
          </ac:spMkLst>
        </pc:spChg>
        <pc:spChg chg="add mod">
          <ac:chgData name="Patrick Givisiez" userId="ab20e05c86851b7e" providerId="LiveId" clId="{9EC22746-7581-EE43-A44A-C51079D41E16}" dt="2025-02-18T11:09:07.143" v="1521" actId="20577"/>
          <ac:spMkLst>
            <pc:docMk/>
            <pc:sldMk cId="1081941888" sldId="276"/>
            <ac:spMk id="7" creationId="{96EEA821-18B4-39DA-48A0-56D19F790191}"/>
          </ac:spMkLst>
        </pc:spChg>
      </pc:sldChg>
      <pc:sldChg chg="modSp add mod">
        <pc:chgData name="Patrick Givisiez" userId="ab20e05c86851b7e" providerId="LiveId" clId="{9EC22746-7581-EE43-A44A-C51079D41E16}" dt="2025-02-18T11:14:08.080" v="1657" actId="20577"/>
        <pc:sldMkLst>
          <pc:docMk/>
          <pc:sldMk cId="1802029580" sldId="277"/>
        </pc:sldMkLst>
        <pc:spChg chg="mod">
          <ac:chgData name="Patrick Givisiez" userId="ab20e05c86851b7e" providerId="LiveId" clId="{9EC22746-7581-EE43-A44A-C51079D41E16}" dt="2025-02-18T10:44:17.744" v="396" actId="20577"/>
          <ac:spMkLst>
            <pc:docMk/>
            <pc:sldMk cId="1802029580" sldId="277"/>
            <ac:spMk id="2" creationId="{340D68FE-8409-382D-76E1-C9B424CDDF2F}"/>
          </ac:spMkLst>
        </pc:spChg>
        <pc:spChg chg="mod">
          <ac:chgData name="Patrick Givisiez" userId="ab20e05c86851b7e" providerId="LiveId" clId="{9EC22746-7581-EE43-A44A-C51079D41E16}" dt="2025-02-18T11:14:08.080" v="1657" actId="20577"/>
          <ac:spMkLst>
            <pc:docMk/>
            <pc:sldMk cId="1802029580" sldId="277"/>
            <ac:spMk id="3" creationId="{BCE0AF37-6779-28BB-BE45-7197DFB39CD9}"/>
          </ac:spMkLst>
        </pc:spChg>
      </pc:sldChg>
      <pc:sldChg chg="modSp add mod">
        <pc:chgData name="Patrick Givisiez" userId="ab20e05c86851b7e" providerId="LiveId" clId="{9EC22746-7581-EE43-A44A-C51079D41E16}" dt="2025-02-18T10:52:41.887" v="1274" actId="113"/>
        <pc:sldMkLst>
          <pc:docMk/>
          <pc:sldMk cId="3130257312" sldId="278"/>
        </pc:sldMkLst>
        <pc:spChg chg="mod">
          <ac:chgData name="Patrick Givisiez" userId="ab20e05c86851b7e" providerId="LiveId" clId="{9EC22746-7581-EE43-A44A-C51079D41E16}" dt="2025-02-18T10:50:13.266" v="1031" actId="20577"/>
          <ac:spMkLst>
            <pc:docMk/>
            <pc:sldMk cId="3130257312" sldId="278"/>
            <ac:spMk id="2" creationId="{9D5CFE55-D731-6A99-6612-C043652B2FED}"/>
          </ac:spMkLst>
        </pc:spChg>
        <pc:spChg chg="mod">
          <ac:chgData name="Patrick Givisiez" userId="ab20e05c86851b7e" providerId="LiveId" clId="{9EC22746-7581-EE43-A44A-C51079D41E16}" dt="2025-02-18T10:52:41.887" v="1274" actId="113"/>
          <ac:spMkLst>
            <pc:docMk/>
            <pc:sldMk cId="3130257312" sldId="278"/>
            <ac:spMk id="3" creationId="{A779CABD-99D5-B594-68D6-12BD95D40729}"/>
          </ac:spMkLst>
        </pc:spChg>
      </pc:sldChg>
      <pc:sldChg chg="modSp add mod">
        <pc:chgData name="Patrick Givisiez" userId="ab20e05c86851b7e" providerId="LiveId" clId="{9EC22746-7581-EE43-A44A-C51079D41E16}" dt="2025-02-18T10:49:49.518" v="1022" actId="20577"/>
        <pc:sldMkLst>
          <pc:docMk/>
          <pc:sldMk cId="1034762382" sldId="279"/>
        </pc:sldMkLst>
        <pc:spChg chg="mod">
          <ac:chgData name="Patrick Givisiez" userId="ab20e05c86851b7e" providerId="LiveId" clId="{9EC22746-7581-EE43-A44A-C51079D41E16}" dt="2025-02-18T10:49:49.518" v="1022" actId="20577"/>
          <ac:spMkLst>
            <pc:docMk/>
            <pc:sldMk cId="1034762382" sldId="279"/>
            <ac:spMk id="3" creationId="{4721B646-9535-CB15-DB5D-456AD3754AE1}"/>
          </ac:spMkLst>
        </pc:spChg>
      </pc:sldChg>
      <pc:sldChg chg="modSp add mod ord">
        <pc:chgData name="Patrick Givisiez" userId="ab20e05c86851b7e" providerId="LiveId" clId="{9EC22746-7581-EE43-A44A-C51079D41E16}" dt="2025-02-18T11:07:59.213" v="1508" actId="113"/>
        <pc:sldMkLst>
          <pc:docMk/>
          <pc:sldMk cId="1216770050" sldId="280"/>
        </pc:sldMkLst>
        <pc:spChg chg="mod">
          <ac:chgData name="Patrick Givisiez" userId="ab20e05c86851b7e" providerId="LiveId" clId="{9EC22746-7581-EE43-A44A-C51079D41E16}" dt="2025-02-18T11:04:34.717" v="1291" actId="20577"/>
          <ac:spMkLst>
            <pc:docMk/>
            <pc:sldMk cId="1216770050" sldId="280"/>
            <ac:spMk id="2" creationId="{B1B00C4E-BFDE-9399-5353-7F367C19CA6B}"/>
          </ac:spMkLst>
        </pc:spChg>
        <pc:spChg chg="mod">
          <ac:chgData name="Patrick Givisiez" userId="ab20e05c86851b7e" providerId="LiveId" clId="{9EC22746-7581-EE43-A44A-C51079D41E16}" dt="2025-02-18T11:07:59.213" v="1508" actId="113"/>
          <ac:spMkLst>
            <pc:docMk/>
            <pc:sldMk cId="1216770050" sldId="280"/>
            <ac:spMk id="3" creationId="{1064915E-BAB1-4FC8-63CA-3CDFF9E13283}"/>
          </ac:spMkLst>
        </pc:spChg>
      </pc:sldChg>
      <pc:sldChg chg="addSp delSp modSp add mod">
        <pc:chgData name="Patrick Givisiez" userId="ab20e05c86851b7e" providerId="LiveId" clId="{9EC22746-7581-EE43-A44A-C51079D41E16}" dt="2025-02-18T11:42:11.404" v="1910" actId="313"/>
        <pc:sldMkLst>
          <pc:docMk/>
          <pc:sldMk cId="1891258704" sldId="281"/>
        </pc:sldMkLst>
        <pc:spChg chg="mod">
          <ac:chgData name="Patrick Givisiez" userId="ab20e05c86851b7e" providerId="LiveId" clId="{9EC22746-7581-EE43-A44A-C51079D41E16}" dt="2025-02-18T11:27:38.933" v="1840" actId="20577"/>
          <ac:spMkLst>
            <pc:docMk/>
            <pc:sldMk cId="1891258704" sldId="281"/>
            <ac:spMk id="3" creationId="{018D4F87-5AB4-46D0-5973-A1FB85614D1B}"/>
          </ac:spMkLst>
        </pc:spChg>
        <pc:spChg chg="del">
          <ac:chgData name="Patrick Givisiez" userId="ab20e05c86851b7e" providerId="LiveId" clId="{9EC22746-7581-EE43-A44A-C51079D41E16}" dt="2025-02-18T11:27:41.685" v="1841" actId="478"/>
          <ac:spMkLst>
            <pc:docMk/>
            <pc:sldMk cId="1891258704" sldId="281"/>
            <ac:spMk id="4" creationId="{272B9A3D-B5EC-017A-8E45-214AB0E2BBFD}"/>
          </ac:spMkLst>
        </pc:spChg>
        <pc:spChg chg="del">
          <ac:chgData name="Patrick Givisiez" userId="ab20e05c86851b7e" providerId="LiveId" clId="{9EC22746-7581-EE43-A44A-C51079D41E16}" dt="2025-02-18T11:27:43.504" v="1842" actId="478"/>
          <ac:spMkLst>
            <pc:docMk/>
            <pc:sldMk cId="1891258704" sldId="281"/>
            <ac:spMk id="5" creationId="{741F0075-D7C3-AE61-8645-8652FCA48058}"/>
          </ac:spMkLst>
        </pc:spChg>
        <pc:spChg chg="del mod">
          <ac:chgData name="Patrick Givisiez" userId="ab20e05c86851b7e" providerId="LiveId" clId="{9EC22746-7581-EE43-A44A-C51079D41E16}" dt="2025-02-18T11:27:36.917" v="1839" actId="478"/>
          <ac:spMkLst>
            <pc:docMk/>
            <pc:sldMk cId="1891258704" sldId="281"/>
            <ac:spMk id="7" creationId="{B9AB7C21-D220-1818-6FEF-8CE1AAB74D6E}"/>
          </ac:spMkLst>
        </pc:spChg>
        <pc:graphicFrameChg chg="add del modGraphic">
          <ac:chgData name="Patrick Givisiez" userId="ab20e05c86851b7e" providerId="LiveId" clId="{9EC22746-7581-EE43-A44A-C51079D41E16}" dt="2025-02-18T11:25:13.815" v="1662" actId="3680"/>
          <ac:graphicFrameMkLst>
            <pc:docMk/>
            <pc:sldMk cId="1891258704" sldId="281"/>
            <ac:graphicFrameMk id="6" creationId="{C2EADD83-857E-9927-2472-C4BFCB418595}"/>
          </ac:graphicFrameMkLst>
        </pc:graphicFrameChg>
        <pc:graphicFrameChg chg="add mod modGraphic">
          <ac:chgData name="Patrick Givisiez" userId="ab20e05c86851b7e" providerId="LiveId" clId="{9EC22746-7581-EE43-A44A-C51079D41E16}" dt="2025-02-18T11:42:11.404" v="1910" actId="313"/>
          <ac:graphicFrameMkLst>
            <pc:docMk/>
            <pc:sldMk cId="1891258704" sldId="281"/>
            <ac:graphicFrameMk id="8" creationId="{A75D133B-F914-8737-E49E-A22C59C0309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613EC-C1E9-4249-A495-6392EBA742A3}" type="datetimeFigureOut">
              <a:rPr lang="en-BR" smtClean="0"/>
              <a:t>18/02/25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B45B4-A9EB-AC48-9204-CAC7025574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4994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B45B4-A9EB-AC48-9204-CAC702557454}" type="slidenum">
              <a:rPr lang="en-BR" smtClean="0"/>
              <a:t>16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698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C0363-355A-F0BE-F857-67C235AC3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BA79A-7B2E-A476-56F0-38493CBB1E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7B135-A4EC-5A74-420F-0867615AD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10073-CD81-CE35-CFF5-4AD28EEB1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B45B4-A9EB-AC48-9204-CAC702557454}" type="slidenum">
              <a:rPr lang="en-BR" smtClean="0"/>
              <a:t>17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0994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A6805-C060-488E-2B33-198FBCEA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42EED-9286-9D37-32AD-9791B57FD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A2509-477A-7D96-2BED-51D5B32D1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D404-9696-B602-8CFA-FD1C2D32D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B45B4-A9EB-AC48-9204-CAC702557454}" type="slidenum">
              <a:rPr lang="en-BR" smtClean="0"/>
              <a:t>18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4300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FA5DE-0F6F-BFB8-63E6-CE72A4709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8D926-66DE-46F3-5CA1-BD669254E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401D1-159C-5D96-4618-C395F4911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46531-C725-BC36-4B04-E3F22114AA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B45B4-A9EB-AC48-9204-CAC702557454}" type="slidenum">
              <a:rPr lang="en-BR" smtClean="0"/>
              <a:t>20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53379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63C97-0EAB-2E68-AC13-2B46CA366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10D74-A9DF-0B97-4D22-0F367D9D5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6134A-DAAE-7172-21F0-BA1A74DA6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DB538-E28F-5AAA-72EE-04644AE98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B45B4-A9EB-AC48-9204-CAC702557454}" type="slidenum">
              <a:rPr lang="en-BR" smtClean="0"/>
              <a:t>21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6398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D1D06-16BA-7AE9-60E8-526335176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1BEAA-19C5-D1C2-8C4E-1AF90F3B6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96BEF4-6DDE-9B9B-6E79-D206D61E4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51E03-6053-E989-098B-8441CDFED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B45B4-A9EB-AC48-9204-CAC702557454}" type="slidenum">
              <a:rPr lang="en-BR" smtClean="0"/>
              <a:t>22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9924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F8C1C-BFE4-9BDF-2BDE-4B4BD2832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2C6E1E-107A-F313-A6E2-F90FA07BF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3CE97E-1AB8-341D-23E4-56BED7553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312AE-9860-4716-9E04-CC1D3D357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B45B4-A9EB-AC48-9204-CAC702557454}" type="slidenum">
              <a:rPr lang="en-BR" smtClean="0"/>
              <a:t>23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9670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3abionet.github.io/H3ABioNet-ML-glossary/reinforcement_learning_intro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ivisiez/fiap-r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3abionet.github.io/H3ABioNet-ML-glossary/reinforcement_learning_intro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a.pressbooks.pub/industrialengineeringintro/chapter/what-is-problem-solvin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cmit.mit.edu/problem-solv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EF3E-33FC-4AE4-CA0E-2D661764C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R" dirty="0"/>
              <a:t>Fundo automatizado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4B1E6-4871-8263-C9E7-E0B7CC00D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BR" dirty="0"/>
              <a:t>uantum Finance</a:t>
            </a:r>
          </a:p>
        </p:txBody>
      </p:sp>
    </p:spTree>
    <p:extLst>
      <p:ext uri="{BB962C8B-B14F-4D97-AF65-F5344CB8AC3E}">
        <p14:creationId xmlns:p14="http://schemas.microsoft.com/office/powerpoint/2010/main" val="2890288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FAA1-F4B7-4068-63BE-4E4A8905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1738-25DC-2014-710D-7EECB777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Metas </a:t>
            </a:r>
            <a:r>
              <a:rPr lang="en-US" dirty="0" err="1"/>
              <a:t>Detalhadas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FC7A-99C2-D53E-B583-D54AA7FE5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Definição</a:t>
            </a:r>
            <a:r>
              <a:rPr lang="en-US" b="1" dirty="0"/>
              <a:t> do </a:t>
            </a:r>
            <a:r>
              <a:rPr lang="en-US" b="1" dirty="0" err="1"/>
              <a:t>Problema</a:t>
            </a:r>
            <a:r>
              <a:rPr lang="en-US" b="1" dirty="0"/>
              <a:t> de RL: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estados</a:t>
            </a:r>
            <a:r>
              <a:rPr lang="en-US" dirty="0"/>
              <a:t> (</a:t>
            </a:r>
            <a:r>
              <a:rPr lang="en-US" dirty="0" err="1"/>
              <a:t>informações</a:t>
            </a:r>
            <a:r>
              <a:rPr lang="en-US" dirty="0"/>
              <a:t> de mercado), </a:t>
            </a:r>
            <a:r>
              <a:rPr lang="en-US" dirty="0" err="1"/>
              <a:t>ações</a:t>
            </a:r>
            <a:r>
              <a:rPr lang="en-US" dirty="0"/>
              <a:t> (</a:t>
            </a:r>
            <a:r>
              <a:rPr lang="en-US" dirty="0" err="1"/>
              <a:t>estratégias</a:t>
            </a:r>
            <a:r>
              <a:rPr lang="en-US" dirty="0"/>
              <a:t> de </a:t>
            </a:r>
            <a:r>
              <a:rPr lang="en-US" dirty="0" err="1"/>
              <a:t>negociação</a:t>
            </a:r>
            <a:r>
              <a:rPr lang="en-US" dirty="0"/>
              <a:t>) e </a:t>
            </a:r>
            <a:r>
              <a:rPr lang="en-US" dirty="0" err="1"/>
              <a:t>recompensa</a:t>
            </a:r>
            <a:r>
              <a:rPr lang="en-US" dirty="0"/>
              <a:t> (</a:t>
            </a:r>
            <a:r>
              <a:rPr lang="en-US" dirty="0" err="1"/>
              <a:t>retorno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 err="1"/>
              <a:t>Implementação</a:t>
            </a:r>
            <a:r>
              <a:rPr lang="en-US" b="1" dirty="0"/>
              <a:t> do </a:t>
            </a:r>
            <a:r>
              <a:rPr lang="en-US" b="1" dirty="0" err="1"/>
              <a:t>Agente</a:t>
            </a:r>
            <a:r>
              <a:rPr lang="en-US" b="1" dirty="0"/>
              <a:t>: </a:t>
            </a:r>
            <a:r>
              <a:rPr lang="en-US" dirty="0" err="1"/>
              <a:t>Treinar</a:t>
            </a:r>
            <a:r>
              <a:rPr lang="en-US" dirty="0"/>
              <a:t> o </a:t>
            </a:r>
            <a:r>
              <a:rPr lang="en-US" dirty="0" err="1"/>
              <a:t>agente</a:t>
            </a:r>
            <a:r>
              <a:rPr lang="en-US" dirty="0"/>
              <a:t> com dados </a:t>
            </a:r>
            <a:r>
              <a:rPr lang="en-US" dirty="0" err="1"/>
              <a:t>históricos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Validação</a:t>
            </a:r>
            <a:r>
              <a:rPr lang="en-US" b="1" dirty="0"/>
              <a:t> e </a:t>
            </a:r>
            <a:r>
              <a:rPr lang="en-US" b="1" dirty="0" err="1"/>
              <a:t>Análise</a:t>
            </a:r>
            <a:r>
              <a:rPr lang="en-US" b="1" dirty="0"/>
              <a:t> de </a:t>
            </a:r>
            <a:r>
              <a:rPr lang="en-US" b="1" dirty="0" err="1"/>
              <a:t>Resultados</a:t>
            </a:r>
            <a:r>
              <a:rPr lang="en-US" b="1" dirty="0"/>
              <a:t>: </a:t>
            </a:r>
            <a:r>
              <a:rPr lang="en-US" dirty="0" err="1"/>
              <a:t>Comparar</a:t>
            </a:r>
            <a:r>
              <a:rPr lang="en-US" dirty="0"/>
              <a:t> o </a:t>
            </a:r>
            <a:r>
              <a:rPr lang="en-US" dirty="0" err="1"/>
              <a:t>agente</a:t>
            </a:r>
            <a:r>
              <a:rPr lang="en-US" dirty="0"/>
              <a:t> com </a:t>
            </a:r>
            <a:r>
              <a:rPr lang="en-US" dirty="0" err="1"/>
              <a:t>estratégias</a:t>
            </a:r>
            <a:r>
              <a:rPr lang="en-US" dirty="0"/>
              <a:t> simples (buy &amp; hold,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 err="1"/>
              <a:t>Discussão</a:t>
            </a:r>
            <a:r>
              <a:rPr lang="en-US" b="1" dirty="0"/>
              <a:t> de </a:t>
            </a:r>
            <a:r>
              <a:rPr lang="en-US" b="1" dirty="0" err="1"/>
              <a:t>Potenciais</a:t>
            </a:r>
            <a:r>
              <a:rPr lang="en-US" b="1" dirty="0"/>
              <a:t> </a:t>
            </a:r>
            <a:r>
              <a:rPr lang="en-US" b="1" dirty="0" err="1"/>
              <a:t>Melhorias</a:t>
            </a:r>
            <a:r>
              <a:rPr lang="en-US" b="1" dirty="0"/>
              <a:t>: </a:t>
            </a: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, custos de </a:t>
            </a:r>
            <a:r>
              <a:rPr lang="en-US" dirty="0" err="1"/>
              <a:t>transação</a:t>
            </a:r>
            <a:r>
              <a:rPr lang="en-US" dirty="0"/>
              <a:t>, etc.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1281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47910-D75A-1C73-CE9A-B60222E0B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697A6-82C6-D627-A0AE-355784B8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aplicação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42E8E-8100-F2F2-4228-764619699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5" name="Picture 4" descr="A cartoon of a person&#10;&#10;AI-generated content may be incorrect.">
            <a:extLst>
              <a:ext uri="{FF2B5EF4-FFF2-40B4-BE49-F238E27FC236}">
                <a16:creationId xmlns:a16="http://schemas.microsoft.com/office/drawing/2014/main" id="{EF2A6F10-F117-563A-E77E-0A1111A02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3402" y="480439"/>
            <a:ext cx="5098985" cy="25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8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AD8B6-4451-8E9C-D488-A91BAC1D8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4491-7D0A-DD61-D167-A12A11F2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C0CA-E8AB-CE36-F57D-F15F2D008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Coleta de dados da B3</a:t>
            </a:r>
          </a:p>
          <a:p>
            <a:pPr lvl="1"/>
            <a:r>
              <a:rPr lang="en-US" b="1" dirty="0" err="1"/>
              <a:t>Foram</a:t>
            </a:r>
            <a:r>
              <a:rPr lang="en-US" b="1" dirty="0"/>
              <a:t> </a:t>
            </a:r>
            <a:r>
              <a:rPr lang="en-US" b="1" dirty="0" err="1"/>
              <a:t>coletados</a:t>
            </a:r>
            <a:r>
              <a:rPr lang="en-US" b="1" dirty="0"/>
              <a:t> dados de 01/2022 </a:t>
            </a:r>
            <a:r>
              <a:rPr lang="en-US" b="1" dirty="0" err="1"/>
              <a:t>até</a:t>
            </a:r>
            <a:r>
              <a:rPr lang="en-US" b="1" dirty="0"/>
              <a:t> 02/2025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A638D8-3E07-7A7F-BCDE-5EAAD524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10" y="3004195"/>
            <a:ext cx="5183955" cy="365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72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09B60-875E-2AE5-B7BE-A8C6F671E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9C2C-3ECF-C7FB-6DFA-F8772AC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82C7-7596-EBF9-42A0-31EB0EF6E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Formatação</a:t>
            </a:r>
            <a:r>
              <a:rPr lang="en-US" b="1" dirty="0"/>
              <a:t> dos dados</a:t>
            </a:r>
          </a:p>
          <a:p>
            <a:pPr lvl="1"/>
            <a:r>
              <a:rPr lang="en-US" b="1" dirty="0" err="1"/>
              <a:t>Os</a:t>
            </a:r>
            <a:r>
              <a:rPr lang="en-US" b="1" dirty="0"/>
              <a:t> dados </a:t>
            </a:r>
            <a:r>
              <a:rPr lang="en-US" b="1" dirty="0" err="1"/>
              <a:t>fornecidos</a:t>
            </a:r>
            <a:r>
              <a:rPr lang="en-US" b="1" dirty="0"/>
              <a:t> </a:t>
            </a:r>
            <a:r>
              <a:rPr lang="en-US" b="1" dirty="0" err="1"/>
              <a:t>são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colunas</a:t>
            </a:r>
            <a:r>
              <a:rPr lang="en-US" b="1" dirty="0"/>
              <a:t> de </a:t>
            </a:r>
            <a:r>
              <a:rPr lang="en-US" b="1" dirty="0" err="1"/>
              <a:t>tamanho</a:t>
            </a:r>
            <a:r>
              <a:rPr lang="en-US" b="1" dirty="0"/>
              <a:t> </a:t>
            </a:r>
            <a:r>
              <a:rPr lang="en-US" b="1" dirty="0" err="1"/>
              <a:t>fixo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F8F2C-8FB2-1B01-8E93-B045EC88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" y="3355942"/>
            <a:ext cx="11986554" cy="331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03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1272-C568-F4F9-79F2-899F6C029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B603-F2E6-58FC-AE0E-24167D03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F934-6934-A50F-827D-CD413A52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Transformação</a:t>
            </a:r>
            <a:r>
              <a:rPr lang="en-US" b="1" dirty="0"/>
              <a:t> dos dados</a:t>
            </a:r>
          </a:p>
          <a:p>
            <a:pPr lvl="1"/>
            <a:r>
              <a:rPr lang="en-US" b="1" dirty="0" err="1"/>
              <a:t>Foi</a:t>
            </a:r>
            <a:r>
              <a:rPr lang="en-US" b="1" dirty="0"/>
              <a:t> </a:t>
            </a:r>
            <a:r>
              <a:rPr lang="en-US" b="1" dirty="0" err="1"/>
              <a:t>criado</a:t>
            </a:r>
            <a:r>
              <a:rPr lang="en-US" b="1" dirty="0"/>
              <a:t> um script python para converter </a:t>
            </a:r>
            <a:r>
              <a:rPr lang="en-US" b="1" dirty="0" err="1"/>
              <a:t>os</a:t>
            </a:r>
            <a:r>
              <a:rPr lang="en-US" b="1" dirty="0"/>
              <a:t> dados para CSV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099F7-9712-D9C7-5200-DD3DE73C4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9" y="2948073"/>
            <a:ext cx="10742629" cy="37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CC677-CE19-91D1-0625-0B747AAA0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3481-45E8-B458-7D2B-377351E3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do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A054-EF62-7F52-125D-FB6263BE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 </a:t>
            </a:r>
            <a:r>
              <a:rPr lang="en-US" b="1" dirty="0" err="1"/>
              <a:t>auxílio</a:t>
            </a:r>
            <a:r>
              <a:rPr lang="en-US" b="1" dirty="0"/>
              <a:t> do Chat GPT </a:t>
            </a:r>
            <a:r>
              <a:rPr lang="en-US" b="1" dirty="0" err="1"/>
              <a:t>foi</a:t>
            </a:r>
            <a:r>
              <a:rPr lang="en-US" b="1" dirty="0"/>
              <a:t> </a:t>
            </a:r>
            <a:r>
              <a:rPr lang="en-US" b="1" dirty="0" err="1"/>
              <a:t>criado</a:t>
            </a:r>
            <a:r>
              <a:rPr lang="en-US" b="1" dirty="0"/>
              <a:t> o </a:t>
            </a:r>
            <a:r>
              <a:rPr lang="en-US" b="1" dirty="0" err="1"/>
              <a:t>esboço</a:t>
            </a:r>
            <a:r>
              <a:rPr lang="en-US" b="1" dirty="0"/>
              <a:t> do notebook para a </a:t>
            </a:r>
            <a:r>
              <a:rPr lang="en-US" b="1" dirty="0" err="1"/>
              <a:t>solução</a:t>
            </a:r>
            <a:r>
              <a:rPr lang="en-US" b="1" dirty="0"/>
              <a:t> do </a:t>
            </a:r>
            <a:r>
              <a:rPr lang="en-US" b="1" dirty="0" err="1"/>
              <a:t>problema</a:t>
            </a:r>
            <a:r>
              <a:rPr lang="en-US" b="1" dirty="0"/>
              <a:t> com a </a:t>
            </a:r>
            <a:r>
              <a:rPr lang="en-US" b="1" dirty="0" err="1"/>
              <a:t>seguinte</a:t>
            </a:r>
            <a:r>
              <a:rPr lang="en-US" b="1" dirty="0"/>
              <a:t> </a:t>
            </a:r>
            <a:r>
              <a:rPr lang="en-US" b="1" dirty="0" err="1"/>
              <a:t>metodologia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lvl="1"/>
            <a:r>
              <a:rPr lang="en-US" b="1" dirty="0" err="1"/>
              <a:t>Foi</a:t>
            </a:r>
            <a:r>
              <a:rPr lang="en-US" b="1" dirty="0"/>
              <a:t> </a:t>
            </a:r>
            <a:r>
              <a:rPr lang="en-US" b="1" dirty="0" err="1"/>
              <a:t>extraida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amostra</a:t>
            </a:r>
            <a:r>
              <a:rPr lang="en-US" b="1" dirty="0"/>
              <a:t> da base</a:t>
            </a:r>
          </a:p>
          <a:p>
            <a:pPr lvl="1"/>
            <a:r>
              <a:rPr lang="en-US" b="1" dirty="0"/>
              <a:t>Criado </a:t>
            </a:r>
            <a:r>
              <a:rPr lang="en-US" b="1" dirty="0" err="1"/>
              <a:t>metadados</a:t>
            </a:r>
            <a:r>
              <a:rPr lang="en-US" b="1" dirty="0"/>
              <a:t> das </a:t>
            </a:r>
            <a:r>
              <a:rPr lang="en-US" b="1" dirty="0" err="1"/>
              <a:t>colunas</a:t>
            </a:r>
            <a:endParaRPr lang="en-US" b="1" dirty="0"/>
          </a:p>
          <a:p>
            <a:pPr lvl="1"/>
            <a:r>
              <a:rPr lang="en-US" b="1" dirty="0"/>
              <a:t>Prompts com </a:t>
            </a:r>
            <a:r>
              <a:rPr lang="en-US" b="1" dirty="0" err="1"/>
              <a:t>estes</a:t>
            </a:r>
            <a:r>
              <a:rPr lang="en-US" b="1" dirty="0"/>
              <a:t> </a:t>
            </a:r>
            <a:r>
              <a:rPr lang="en-US" b="1" dirty="0" err="1"/>
              <a:t>conteúdos</a:t>
            </a:r>
            <a:r>
              <a:rPr lang="en-US" b="1" dirty="0"/>
              <a:t> para </a:t>
            </a:r>
            <a:r>
              <a:rPr lang="en-US" b="1" dirty="0" err="1"/>
              <a:t>treinar</a:t>
            </a:r>
            <a:r>
              <a:rPr lang="en-US" b="1" dirty="0"/>
              <a:t> o Chat GPT com o </a:t>
            </a:r>
            <a:r>
              <a:rPr lang="en-US" b="1" dirty="0" err="1"/>
              <a:t>entendimento</a:t>
            </a:r>
            <a:r>
              <a:rPr lang="en-US" b="1" dirty="0"/>
              <a:t> do </a:t>
            </a:r>
            <a:r>
              <a:rPr lang="en-US" b="1" dirty="0" err="1"/>
              <a:t>problema</a:t>
            </a:r>
            <a:endParaRPr lang="en-US" b="1" dirty="0"/>
          </a:p>
          <a:p>
            <a:pPr lvl="1"/>
            <a:r>
              <a:rPr lang="en-US" b="1" dirty="0" err="1"/>
              <a:t>Instruções</a:t>
            </a:r>
            <a:r>
              <a:rPr lang="en-US" b="1" dirty="0"/>
              <a:t> </a:t>
            </a:r>
            <a:r>
              <a:rPr lang="en-US" b="1" dirty="0" err="1"/>
              <a:t>específicas</a:t>
            </a:r>
            <a:r>
              <a:rPr lang="en-US" b="1" dirty="0"/>
              <a:t> da </a:t>
            </a:r>
            <a:r>
              <a:rPr lang="en-US" b="1" dirty="0" err="1"/>
              <a:t>necessidade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 de RL com Q Learning </a:t>
            </a:r>
            <a:r>
              <a:rPr lang="en-US" b="1" dirty="0" err="1"/>
              <a:t>suportado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gymnasium.</a:t>
            </a: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51363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D812C-A766-77BB-3561-12D41FD2B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8F67-234E-CC10-5013-9D1B7EF5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personalização</a:t>
            </a:r>
            <a:r>
              <a:rPr lang="en-US" dirty="0"/>
              <a:t> do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62BD5-883C-AFED-1AE1-B9292591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 Notebook </a:t>
            </a:r>
            <a:r>
              <a:rPr lang="en-US" b="1" dirty="0" err="1"/>
              <a:t>foi</a:t>
            </a:r>
            <a:r>
              <a:rPr lang="en-US" b="1" dirty="0"/>
              <a:t> </a:t>
            </a:r>
            <a:r>
              <a:rPr lang="en-US" b="1" dirty="0" err="1"/>
              <a:t>modificado</a:t>
            </a:r>
            <a:r>
              <a:rPr lang="en-US" b="1" dirty="0"/>
              <a:t> para:</a:t>
            </a:r>
          </a:p>
          <a:p>
            <a:pPr lvl="1"/>
            <a:r>
              <a:rPr lang="en-US" b="1" dirty="0" err="1"/>
              <a:t>Uso</a:t>
            </a:r>
            <a:r>
              <a:rPr lang="en-US" b="1" dirty="0"/>
              <a:t> dos dados reais.</a:t>
            </a:r>
          </a:p>
          <a:p>
            <a:pPr lvl="1"/>
            <a:r>
              <a:rPr lang="en-US" b="1" dirty="0" err="1"/>
              <a:t>Experiências</a:t>
            </a:r>
            <a:r>
              <a:rPr lang="en-US" b="1" dirty="0"/>
              <a:t> com </a:t>
            </a:r>
            <a:r>
              <a:rPr lang="en-US" b="1" dirty="0" err="1"/>
              <a:t>diferentes</a:t>
            </a:r>
            <a:r>
              <a:rPr lang="en-US" b="1" dirty="0"/>
              <a:t> campos da base.</a:t>
            </a:r>
          </a:p>
          <a:p>
            <a:pPr lvl="1"/>
            <a:r>
              <a:rPr lang="en-US" b="1" dirty="0" err="1"/>
              <a:t>Treinamentos</a:t>
            </a:r>
            <a:r>
              <a:rPr lang="en-US" b="1" dirty="0"/>
              <a:t> e </a:t>
            </a:r>
            <a:r>
              <a:rPr lang="en-US" b="1" dirty="0" err="1"/>
              <a:t>análise</a:t>
            </a:r>
            <a:r>
              <a:rPr lang="en-US" b="1" dirty="0"/>
              <a:t> dos </a:t>
            </a:r>
            <a:r>
              <a:rPr lang="en-US" b="1" dirty="0" err="1"/>
              <a:t>resultados</a:t>
            </a:r>
            <a:r>
              <a:rPr lang="en-US" b="1" dirty="0"/>
              <a:t>.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Notebook com </a:t>
            </a:r>
            <a:r>
              <a:rPr lang="en-US" b="1" dirty="0" err="1"/>
              <a:t>detalhes</a:t>
            </a:r>
            <a:r>
              <a:rPr lang="en-US" b="1" dirty="0"/>
              <a:t> no GitHub:</a:t>
            </a:r>
          </a:p>
          <a:p>
            <a:pPr marL="457200" lvl="1" indent="0">
              <a:buNone/>
            </a:pPr>
            <a:endParaRPr lang="en-US" b="1"/>
          </a:p>
          <a:p>
            <a:pPr marL="457200" lvl="1" indent="0">
              <a:buNone/>
            </a:pPr>
            <a:endParaRPr lang="en-US" b="1"/>
          </a:p>
          <a:p>
            <a:pPr marL="457200" lvl="1" indent="0">
              <a:buNone/>
            </a:pP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6911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D5FD9-6F91-C5F8-3927-B952DB02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A1CD-BBAA-7612-1DC2-BD45AD35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do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A39A4-D53B-C8AB-8F7B-57BD66CE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Chat GPT </a:t>
            </a:r>
            <a:r>
              <a:rPr lang="en-US" b="1" dirty="0" err="1"/>
              <a:t>forneceu</a:t>
            </a:r>
            <a:r>
              <a:rPr lang="en-US" b="1" dirty="0"/>
              <a:t> a base do Notebook com o </a:t>
            </a:r>
            <a:r>
              <a:rPr lang="en-US" b="1" dirty="0" err="1"/>
              <a:t>entendimento</a:t>
            </a:r>
            <a:r>
              <a:rPr lang="en-US" b="1" dirty="0"/>
              <a:t> </a:t>
            </a:r>
            <a:r>
              <a:rPr lang="en-US" b="1" dirty="0" err="1"/>
              <a:t>após</a:t>
            </a:r>
            <a:r>
              <a:rPr lang="en-US" b="1" dirty="0"/>
              <a:t> </a:t>
            </a:r>
            <a:r>
              <a:rPr lang="en-US" b="1" dirty="0" err="1"/>
              <a:t>algumas</a:t>
            </a:r>
            <a:r>
              <a:rPr lang="en-US" b="1" dirty="0"/>
              <a:t> </a:t>
            </a:r>
            <a:r>
              <a:rPr lang="en-US" b="1" dirty="0" err="1"/>
              <a:t>iterações</a:t>
            </a:r>
            <a:endParaRPr lang="en-US" dirty="0"/>
          </a:p>
          <a:p>
            <a:endParaRPr lang="en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8A2CB-3EFC-B9CA-54F5-06920309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5" y="2867368"/>
            <a:ext cx="5963240" cy="297371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E7D810-4124-2208-B834-C741D47CB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490" y="3280548"/>
            <a:ext cx="5727197" cy="331978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C25FE-2B65-C3C7-F830-BC5C4DBCD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568" y="3377157"/>
            <a:ext cx="8490893" cy="28415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995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EF7C3-0E5C-1DC1-0CE7-93D140CD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0C4E-BFDE-9399-5353-7F367C19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codigo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915E-BAB1-4FC8-63CA-3CDFF9E1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 Código </a:t>
            </a:r>
            <a:r>
              <a:rPr lang="en-US" b="1" dirty="0" err="1"/>
              <a:t>utilizado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no </a:t>
            </a:r>
            <a:r>
              <a:rPr lang="en-US" b="1" dirty="0" err="1"/>
              <a:t>seguinte</a:t>
            </a:r>
            <a:r>
              <a:rPr lang="en-US" b="1" dirty="0"/>
              <a:t> </a:t>
            </a:r>
            <a:r>
              <a:rPr lang="en-US" b="1" dirty="0" err="1"/>
              <a:t>repositório</a:t>
            </a:r>
            <a:r>
              <a:rPr lang="en-US" b="1" dirty="0"/>
              <a:t>: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hlinkClick r:id="rId3"/>
              </a:rPr>
              <a:t>https://github.com/pgivisiez/fiap-rl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converte_base.py</a:t>
            </a:r>
            <a:r>
              <a:rPr lang="en-US" b="1" dirty="0"/>
              <a:t>: </a:t>
            </a:r>
            <a:r>
              <a:rPr lang="en-US" dirty="0" err="1"/>
              <a:t>Usado</a:t>
            </a:r>
            <a:r>
              <a:rPr lang="en-US" dirty="0"/>
              <a:t> para converter a base da B3 </a:t>
            </a:r>
            <a:r>
              <a:rPr lang="en-US" dirty="0" err="1"/>
              <a:t>em</a:t>
            </a:r>
            <a:r>
              <a:rPr lang="en-US" dirty="0"/>
              <a:t> um CSV</a:t>
            </a:r>
          </a:p>
          <a:p>
            <a:endParaRPr lang="en-US" dirty="0"/>
          </a:p>
          <a:p>
            <a:r>
              <a:rPr lang="en-US" b="1" dirty="0"/>
              <a:t>b3.ipynb</a:t>
            </a:r>
            <a:r>
              <a:rPr lang="en-US" dirty="0"/>
              <a:t>: Notebook</a:t>
            </a:r>
          </a:p>
          <a:p>
            <a:endParaRPr lang="en-BR" dirty="0"/>
          </a:p>
          <a:p>
            <a:r>
              <a:rPr lang="en-US" b="1" dirty="0"/>
              <a:t>b</a:t>
            </a:r>
            <a:r>
              <a:rPr lang="en-BR" b="1" dirty="0"/>
              <a:t>3-sample.csv</a:t>
            </a:r>
            <a:r>
              <a:rPr lang="en-BR" dirty="0"/>
              <a:t>: Primeiras mil linhas da base</a:t>
            </a:r>
          </a:p>
        </p:txBody>
      </p:sp>
    </p:spTree>
    <p:extLst>
      <p:ext uri="{BB962C8B-B14F-4D97-AF65-F5344CB8AC3E}">
        <p14:creationId xmlns:p14="http://schemas.microsoft.com/office/powerpoint/2010/main" val="121677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AE9AF-7941-5419-4DD6-E8E550F5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38AD-21F1-AF97-DD01-9BC84F98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Considerações e Potencial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FBDF4-9BA9-A950-CFAD-500A35ED8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5" name="Picture 4" descr="A cartoon of a person&#10;&#10;AI-generated content may be incorrect.">
            <a:extLst>
              <a:ext uri="{FF2B5EF4-FFF2-40B4-BE49-F238E27FC236}">
                <a16:creationId xmlns:a16="http://schemas.microsoft.com/office/drawing/2014/main" id="{12CB8B6E-716F-581F-68FA-EFCB9D8E2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3402" y="480439"/>
            <a:ext cx="5098985" cy="25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8C1E-5AB0-77AF-D0D0-6A6DE6A8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Roteiro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127B-4F8C-C288-F1CE-910C10135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Introdução e Problemática</a:t>
            </a:r>
          </a:p>
          <a:p>
            <a:r>
              <a:rPr lang="en-BR" dirty="0"/>
              <a:t>Motivação e Objetivo</a:t>
            </a:r>
          </a:p>
          <a:p>
            <a:r>
              <a:rPr lang="en-BR" dirty="0"/>
              <a:t>Aplicação</a:t>
            </a:r>
          </a:p>
          <a:p>
            <a:r>
              <a:rPr lang="en-BR" dirty="0"/>
              <a:t>Considerações e Melhorias</a:t>
            </a:r>
          </a:p>
        </p:txBody>
      </p:sp>
    </p:spTree>
    <p:extLst>
      <p:ext uri="{BB962C8B-B14F-4D97-AF65-F5344CB8AC3E}">
        <p14:creationId xmlns:p14="http://schemas.microsoft.com/office/powerpoint/2010/main" val="2522887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77497-F86F-ADDE-7301-FB4A02F12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B1D4-82E4-8909-C290-BE1F154F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4F87-5AB4-46D0-5973-A1FB8561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obtidos</a:t>
            </a:r>
            <a:r>
              <a:rPr lang="en-US" b="1" dirty="0"/>
              <a:t> para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carteira</a:t>
            </a:r>
            <a:r>
              <a:rPr lang="en-US" b="1" dirty="0"/>
              <a:t> de R$ 10.000,00: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5D133B-F914-8737-E49E-A22C59C03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701275"/>
              </p:ext>
            </p:extLst>
          </p:nvPr>
        </p:nvGraphicFramePr>
        <p:xfrm>
          <a:off x="816974" y="2723829"/>
          <a:ext cx="10689225" cy="336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845">
                  <a:extLst>
                    <a:ext uri="{9D8B030D-6E8A-4147-A177-3AD203B41FA5}">
                      <a16:colId xmlns:a16="http://schemas.microsoft.com/office/drawing/2014/main" val="1949266829"/>
                    </a:ext>
                  </a:extLst>
                </a:gridCol>
                <a:gridCol w="2137845">
                  <a:extLst>
                    <a:ext uri="{9D8B030D-6E8A-4147-A177-3AD203B41FA5}">
                      <a16:colId xmlns:a16="http://schemas.microsoft.com/office/drawing/2014/main" val="1311517291"/>
                    </a:ext>
                  </a:extLst>
                </a:gridCol>
                <a:gridCol w="2137845">
                  <a:extLst>
                    <a:ext uri="{9D8B030D-6E8A-4147-A177-3AD203B41FA5}">
                      <a16:colId xmlns:a16="http://schemas.microsoft.com/office/drawing/2014/main" val="42177429"/>
                    </a:ext>
                  </a:extLst>
                </a:gridCol>
                <a:gridCol w="2137845">
                  <a:extLst>
                    <a:ext uri="{9D8B030D-6E8A-4147-A177-3AD203B41FA5}">
                      <a16:colId xmlns:a16="http://schemas.microsoft.com/office/drawing/2014/main" val="2973354632"/>
                    </a:ext>
                  </a:extLst>
                </a:gridCol>
                <a:gridCol w="2137845">
                  <a:extLst>
                    <a:ext uri="{9D8B030D-6E8A-4147-A177-3AD203B41FA5}">
                      <a16:colId xmlns:a16="http://schemas.microsoft.com/office/drawing/2014/main" val="619615853"/>
                    </a:ext>
                  </a:extLst>
                </a:gridCol>
              </a:tblGrid>
              <a:tr h="561633">
                <a:tc>
                  <a:txBody>
                    <a:bodyPr/>
                    <a:lstStyle/>
                    <a:p>
                      <a:r>
                        <a:rPr lang="en-BR" sz="2400"/>
                        <a:t>Rodada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400"/>
                        <a:t>1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400"/>
                        <a:t>2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400"/>
                        <a:t>3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sz="2400"/>
                        <a:t>4</a:t>
                      </a:r>
                      <a:endParaRPr lang="en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88465"/>
                  </a:ext>
                </a:extLst>
              </a:tr>
              <a:tr h="561633">
                <a:tc>
                  <a:txBody>
                    <a:bodyPr/>
                    <a:lstStyle/>
                    <a:p>
                      <a:r>
                        <a:rPr lang="en-BR" sz="2400"/>
                        <a:t>Episódios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1500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2000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236778"/>
                  </a:ext>
                </a:extLst>
              </a:tr>
              <a:tr h="561633">
                <a:tc>
                  <a:txBody>
                    <a:bodyPr/>
                    <a:lstStyle/>
                    <a:p>
                      <a:r>
                        <a:rPr lang="en-BR" sz="2400"/>
                        <a:t>Valor final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10.156,61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10.157,22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 dirty="0"/>
                        <a:t>10.112,93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2400"/>
                        <a:t>10.166,41</a:t>
                      </a:r>
                      <a:endParaRPr lang="en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509461"/>
                  </a:ext>
                </a:extLst>
              </a:tr>
              <a:tr h="561633">
                <a:tc>
                  <a:txBody>
                    <a:bodyPr/>
                    <a:lstStyle/>
                    <a:p>
                      <a:r>
                        <a:rPr lang="en-BR" sz="2400"/>
                        <a:t>Lucro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156,61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157,22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 dirty="0"/>
                        <a:t>112,93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2400"/>
                        <a:t>166,41</a:t>
                      </a:r>
                      <a:endParaRPr lang="en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246523"/>
                  </a:ext>
                </a:extLst>
              </a:tr>
              <a:tr h="561633">
                <a:tc>
                  <a:txBody>
                    <a:bodyPr/>
                    <a:lstStyle/>
                    <a:p>
                      <a:r>
                        <a:rPr lang="en-BR" sz="2400"/>
                        <a:t>Sahpe Ratio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3,97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4,03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 dirty="0"/>
                        <a:t>2,85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3,97</a:t>
                      </a:r>
                      <a:endParaRPr lang="en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51103"/>
                  </a:ext>
                </a:extLst>
              </a:tr>
              <a:tr h="561633">
                <a:tc>
                  <a:txBody>
                    <a:bodyPr/>
                    <a:lstStyle/>
                    <a:p>
                      <a:r>
                        <a:rPr lang="en-BR" sz="2400"/>
                        <a:t>Tempo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17’12”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23’31”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BR" sz="2400"/>
                        <a:t>23’7”</a:t>
                      </a:r>
                      <a:endParaRPr lang="en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R" sz="2400" dirty="0"/>
                        <a:t>27’40”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9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25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00D5-E1F8-9F14-491E-4A2D7CCCF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68FE-8409-382D-76E1-C9B424CDD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AF37-6779-28BB-BE45-7197DFB3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Com um </a:t>
            </a:r>
            <a:r>
              <a:rPr lang="en-US" b="1" dirty="0" err="1"/>
              <a:t>pequeno</a:t>
            </a:r>
            <a:r>
              <a:rPr lang="en-US" b="1" dirty="0"/>
              <a:t> </a:t>
            </a:r>
            <a:r>
              <a:rPr lang="en-US" b="1" dirty="0" err="1"/>
              <a:t>intervalo</a:t>
            </a:r>
            <a:r>
              <a:rPr lang="en-US" b="1" dirty="0"/>
              <a:t> de </a:t>
            </a:r>
            <a:r>
              <a:rPr lang="en-US" b="1" dirty="0" err="1"/>
              <a:t>treinamento</a:t>
            </a:r>
            <a:r>
              <a:rPr lang="en-US" b="1" dirty="0"/>
              <a:t> </a:t>
            </a:r>
            <a:r>
              <a:rPr lang="en-US" b="1" dirty="0" err="1"/>
              <a:t>já</a:t>
            </a:r>
            <a:r>
              <a:rPr lang="en-US" b="1" dirty="0"/>
              <a:t> </a:t>
            </a:r>
            <a:r>
              <a:rPr lang="en-US" b="1" dirty="0" err="1"/>
              <a:t>foi</a:t>
            </a:r>
            <a:r>
              <a:rPr lang="en-US" b="1" dirty="0"/>
              <a:t> </a:t>
            </a:r>
            <a:r>
              <a:rPr lang="en-US" b="1" dirty="0" err="1"/>
              <a:t>possível</a:t>
            </a:r>
            <a:r>
              <a:rPr lang="en-US" b="1" dirty="0"/>
              <a:t> </a:t>
            </a:r>
            <a:r>
              <a:rPr lang="en-US" b="1" dirty="0" err="1"/>
              <a:t>obter</a:t>
            </a:r>
            <a:r>
              <a:rPr lang="en-US" b="1" dirty="0"/>
              <a:t> </a:t>
            </a:r>
            <a:r>
              <a:rPr lang="en-US" b="1" dirty="0" err="1"/>
              <a:t>algum</a:t>
            </a:r>
            <a:r>
              <a:rPr lang="en-US" b="1" dirty="0"/>
              <a:t> </a:t>
            </a:r>
            <a:r>
              <a:rPr lang="en-US" b="1" dirty="0" err="1"/>
              <a:t>resultado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 O </a:t>
            </a:r>
            <a:r>
              <a:rPr lang="en-US" b="1" dirty="0" err="1"/>
              <a:t>incremento</a:t>
            </a:r>
            <a:r>
              <a:rPr lang="en-US" b="1" dirty="0"/>
              <a:t> de </a:t>
            </a:r>
            <a:r>
              <a:rPr lang="en-US" b="1" dirty="0" err="1"/>
              <a:t>episódios</a:t>
            </a:r>
            <a:r>
              <a:rPr lang="en-US" b="1" dirty="0"/>
              <a:t> </a:t>
            </a:r>
            <a:r>
              <a:rPr lang="en-US" b="1" dirty="0" err="1"/>
              <a:t>alterou</a:t>
            </a:r>
            <a:r>
              <a:rPr lang="en-US" b="1" dirty="0"/>
              <a:t> o </a:t>
            </a:r>
            <a:r>
              <a:rPr lang="en-US" b="1" dirty="0" err="1"/>
              <a:t>lucro</a:t>
            </a:r>
            <a:r>
              <a:rPr lang="en-US" b="1" dirty="0"/>
              <a:t> </a:t>
            </a:r>
            <a:r>
              <a:rPr lang="en-US" b="1" dirty="0" err="1"/>
              <a:t>acumulado</a:t>
            </a:r>
            <a:r>
              <a:rPr lang="en-US" b="1" dirty="0"/>
              <a:t> (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vezes</a:t>
            </a:r>
            <a:r>
              <a:rPr lang="en-US" b="1" dirty="0"/>
              <a:t> para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para </a:t>
            </a:r>
            <a:r>
              <a:rPr lang="en-US" b="1" dirty="0" err="1"/>
              <a:t>menos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b="1" dirty="0"/>
              <a:t>O </a:t>
            </a:r>
            <a:r>
              <a:rPr lang="en-US" b="1" dirty="0" err="1"/>
              <a:t>treinamento</a:t>
            </a:r>
            <a:r>
              <a:rPr lang="en-US" b="1" dirty="0"/>
              <a:t> </a:t>
            </a:r>
            <a:r>
              <a:rPr lang="en-US" b="1" dirty="0" err="1"/>
              <a:t>demonstra</a:t>
            </a:r>
            <a:r>
              <a:rPr lang="en-US" b="1" dirty="0"/>
              <a:t> </a:t>
            </a:r>
            <a:r>
              <a:rPr lang="en-US" b="1" dirty="0" err="1"/>
              <a:t>muito</a:t>
            </a:r>
            <a:r>
              <a:rPr lang="en-US" b="1" dirty="0"/>
              <a:t> </a:t>
            </a:r>
            <a:r>
              <a:rPr lang="en-US" b="1" dirty="0" err="1"/>
              <a:t>eficaz</a:t>
            </a:r>
            <a:r>
              <a:rPr lang="en-US" b="1" dirty="0"/>
              <a:t>, </a:t>
            </a:r>
            <a:r>
              <a:rPr lang="en-US" b="1" dirty="0" err="1"/>
              <a:t>enquanto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testes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seguem</a:t>
            </a:r>
            <a:r>
              <a:rPr lang="en-US" b="1" dirty="0"/>
              <a:t> </a:t>
            </a:r>
            <a:r>
              <a:rPr lang="en-US" b="1" dirty="0" err="1"/>
              <a:t>tão</a:t>
            </a:r>
            <a:r>
              <a:rPr lang="en-US" b="1" dirty="0"/>
              <a:t> </a:t>
            </a:r>
            <a:r>
              <a:rPr lang="en-US" b="1" dirty="0" err="1"/>
              <a:t>bom</a:t>
            </a:r>
            <a:r>
              <a:rPr lang="en-US" b="1" dirty="0"/>
              <a:t> </a:t>
            </a:r>
            <a:r>
              <a:rPr lang="en-US" b="1" dirty="0" err="1"/>
              <a:t>quanto</a:t>
            </a:r>
            <a:r>
              <a:rPr lang="en-US" b="1" dirty="0"/>
              <a:t>.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80202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C4D1B-1009-420B-C90D-54FF89BC2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2974-2DE6-414F-6F87-C357F3585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conclusões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B646-9535-CB15-DB5D-456AD3754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Nas </a:t>
            </a:r>
            <a:r>
              <a:rPr lang="en-US" b="1" dirty="0" err="1"/>
              <a:t>execuções</a:t>
            </a:r>
            <a:r>
              <a:rPr lang="en-US" b="1" dirty="0"/>
              <a:t> </a:t>
            </a:r>
            <a:r>
              <a:rPr lang="en-US" b="1" dirty="0" err="1"/>
              <a:t>anteriores</a:t>
            </a:r>
            <a:r>
              <a:rPr lang="en-US" b="1" dirty="0"/>
              <a:t> </a:t>
            </a:r>
            <a:r>
              <a:rPr lang="en-US" b="1" dirty="0" err="1"/>
              <a:t>aos</a:t>
            </a:r>
            <a:r>
              <a:rPr lang="en-US" b="1" dirty="0"/>
              <a:t> testes </a:t>
            </a:r>
            <a:r>
              <a:rPr lang="en-US" b="1" dirty="0" err="1"/>
              <a:t>realizados</a:t>
            </a:r>
            <a:r>
              <a:rPr lang="en-US" b="1" dirty="0"/>
              <a:t> para </a:t>
            </a:r>
            <a:r>
              <a:rPr lang="en-US" b="1" dirty="0" err="1"/>
              <a:t>esta</a:t>
            </a:r>
            <a:r>
              <a:rPr lang="en-US" b="1" dirty="0"/>
              <a:t> </a:t>
            </a:r>
            <a:r>
              <a:rPr lang="en-US" b="1" dirty="0" err="1"/>
              <a:t>conclusão</a:t>
            </a:r>
            <a:r>
              <a:rPr lang="en-US" b="1" dirty="0"/>
              <a:t> </a:t>
            </a:r>
            <a:r>
              <a:rPr lang="en-US" b="1" dirty="0" err="1"/>
              <a:t>foram</a:t>
            </a:r>
            <a:r>
              <a:rPr lang="en-US" b="1" dirty="0"/>
              <a:t> </a:t>
            </a:r>
            <a:r>
              <a:rPr lang="en-US" b="1" dirty="0" err="1"/>
              <a:t>feitos</a:t>
            </a:r>
            <a:r>
              <a:rPr lang="en-US" b="1" dirty="0"/>
              <a:t> com </a:t>
            </a:r>
            <a:r>
              <a:rPr lang="en-US" b="1" dirty="0" err="1"/>
              <a:t>menos</a:t>
            </a:r>
            <a:r>
              <a:rPr lang="en-US" b="1" dirty="0"/>
              <a:t> </a:t>
            </a:r>
            <a:r>
              <a:rPr lang="en-US" b="1" dirty="0" err="1"/>
              <a:t>análises</a:t>
            </a:r>
            <a:r>
              <a:rPr lang="en-US" b="1" dirty="0"/>
              <a:t>, </a:t>
            </a:r>
            <a:r>
              <a:rPr lang="en-US" b="1" dirty="0" err="1"/>
              <a:t>sendo</a:t>
            </a:r>
            <a:r>
              <a:rPr lang="en-US" b="1" dirty="0"/>
              <a:t> </a:t>
            </a:r>
            <a:r>
              <a:rPr lang="en-US" b="1" dirty="0" err="1"/>
              <a:t>acrescentados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seguintes</a:t>
            </a:r>
            <a:r>
              <a:rPr lang="en-US" b="1" dirty="0"/>
              <a:t> </a:t>
            </a:r>
            <a:r>
              <a:rPr lang="en-US" b="1" dirty="0" err="1"/>
              <a:t>recursos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err="1"/>
              <a:t>Diferença</a:t>
            </a:r>
            <a:r>
              <a:rPr lang="en-US" dirty="0"/>
              <a:t> </a:t>
            </a:r>
            <a:r>
              <a:rPr lang="en-US" dirty="0" err="1"/>
              <a:t>discretizada</a:t>
            </a:r>
            <a:r>
              <a:rPr lang="en-US" dirty="0"/>
              <a:t> do </a:t>
            </a:r>
            <a:r>
              <a:rPr lang="en-US" dirty="0" err="1"/>
              <a:t>preço</a:t>
            </a:r>
            <a:endParaRPr lang="en-US" dirty="0"/>
          </a:p>
          <a:p>
            <a:r>
              <a:rPr lang="en-US" dirty="0" err="1"/>
              <a:t>Indicador</a:t>
            </a:r>
            <a:r>
              <a:rPr lang="en-US" dirty="0"/>
              <a:t> se o </a:t>
            </a:r>
            <a:r>
              <a:rPr lang="en-US" dirty="0" err="1"/>
              <a:t>preço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da </a:t>
            </a:r>
            <a:r>
              <a:rPr lang="en-US" dirty="0" err="1"/>
              <a:t>média</a:t>
            </a:r>
            <a:r>
              <a:rPr lang="en-US" dirty="0"/>
              <a:t> </a:t>
            </a:r>
            <a:r>
              <a:rPr lang="en-US" dirty="0" err="1"/>
              <a:t>móvell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err="1"/>
              <a:t>Após</a:t>
            </a:r>
            <a:r>
              <a:rPr lang="en-US" b="1" dirty="0"/>
              <a:t> a </a:t>
            </a:r>
            <a:r>
              <a:rPr lang="en-US" b="1" dirty="0" err="1"/>
              <a:t>aplicação</a:t>
            </a:r>
            <a:r>
              <a:rPr lang="en-US" b="1" dirty="0"/>
              <a:t> </a:t>
            </a:r>
            <a:r>
              <a:rPr lang="en-US" b="1" dirty="0" err="1"/>
              <a:t>destes</a:t>
            </a:r>
            <a:r>
              <a:rPr lang="en-US" b="1" dirty="0"/>
              <a:t> </a:t>
            </a:r>
            <a:r>
              <a:rPr lang="en-US" b="1" dirty="0" err="1"/>
              <a:t>recursos</a:t>
            </a:r>
            <a:r>
              <a:rPr lang="en-US" b="1" dirty="0"/>
              <a:t>, o </a:t>
            </a:r>
            <a:r>
              <a:rPr lang="en-US" b="1" dirty="0" err="1"/>
              <a:t>modelo</a:t>
            </a:r>
            <a:r>
              <a:rPr lang="en-US" b="1" dirty="0"/>
              <a:t> </a:t>
            </a:r>
            <a:r>
              <a:rPr lang="en-US" b="1" dirty="0" err="1"/>
              <a:t>apresentou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</a:t>
            </a:r>
            <a:r>
              <a:rPr lang="en-US" b="1" dirty="0" err="1"/>
              <a:t>leve</a:t>
            </a:r>
            <a:r>
              <a:rPr lang="en-US" b="1" dirty="0"/>
              <a:t> </a:t>
            </a:r>
            <a:r>
              <a:rPr lang="en-US" b="1" dirty="0" err="1"/>
              <a:t>melhora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34762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A8722-E9AA-9CA7-A8A2-CAB8591C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FE55-D731-6A99-6612-C043652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err="1"/>
              <a:t>melhorias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CABD-99D5-B594-68D6-12BD95D4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Oportunidades</a:t>
            </a:r>
            <a:r>
              <a:rPr lang="en-US" b="1" dirty="0"/>
              <a:t> de </a:t>
            </a:r>
            <a:r>
              <a:rPr lang="en-US" b="1" dirty="0" err="1"/>
              <a:t>melhoria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Reajustar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parâmetros</a:t>
            </a:r>
            <a:r>
              <a:rPr lang="en-US" b="1" dirty="0"/>
              <a:t> </a:t>
            </a:r>
            <a:r>
              <a:rPr lang="en-US" b="1" dirty="0" err="1"/>
              <a:t>eperimentando</a:t>
            </a:r>
            <a:r>
              <a:rPr lang="en-US" b="1" dirty="0"/>
              <a:t> </a:t>
            </a:r>
            <a:r>
              <a:rPr lang="en-US" b="1" dirty="0" err="1"/>
              <a:t>novos</a:t>
            </a:r>
            <a:r>
              <a:rPr lang="en-US" b="1" dirty="0"/>
              <a:t> </a:t>
            </a:r>
            <a:r>
              <a:rPr lang="en-US" b="1" dirty="0" err="1"/>
              <a:t>cenários</a:t>
            </a:r>
            <a:br>
              <a:rPr lang="en-US" b="1" dirty="0"/>
            </a:br>
            <a:endParaRPr lang="en-US" b="1" dirty="0"/>
          </a:p>
          <a:p>
            <a:r>
              <a:rPr lang="en-US" b="1" dirty="0" err="1"/>
              <a:t>Incrementar</a:t>
            </a:r>
            <a:r>
              <a:rPr lang="en-US" b="1" dirty="0"/>
              <a:t> a </a:t>
            </a:r>
            <a:r>
              <a:rPr lang="en-US" b="1" dirty="0" err="1"/>
              <a:t>quantiade</a:t>
            </a:r>
            <a:r>
              <a:rPr lang="en-US" b="1" dirty="0"/>
              <a:t> de </a:t>
            </a:r>
            <a:r>
              <a:rPr lang="en-US" b="1" dirty="0" err="1"/>
              <a:t>episódios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Adicionar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custos reais </a:t>
            </a:r>
            <a:r>
              <a:rPr lang="en-US" b="1" dirty="0" err="1"/>
              <a:t>referente</a:t>
            </a:r>
            <a:r>
              <a:rPr lang="en-US" b="1" dirty="0"/>
              <a:t> </a:t>
            </a:r>
            <a:r>
              <a:rPr lang="en-US" b="1" dirty="0" err="1"/>
              <a:t>às</a:t>
            </a:r>
            <a:r>
              <a:rPr lang="en-US" b="1" dirty="0"/>
              <a:t> </a:t>
            </a:r>
            <a:r>
              <a:rPr lang="en-US" b="1" dirty="0" err="1"/>
              <a:t>transações</a:t>
            </a:r>
            <a:br>
              <a:rPr lang="en-US" b="1" dirty="0"/>
            </a:br>
            <a:r>
              <a:rPr lang="en-US" i="1" dirty="0" err="1"/>
              <a:t>Foi</a:t>
            </a:r>
            <a:r>
              <a:rPr lang="en-US" i="1" dirty="0"/>
              <a:t> </a:t>
            </a:r>
            <a:r>
              <a:rPr lang="en-US" i="1" dirty="0" err="1"/>
              <a:t>adicionado</a:t>
            </a:r>
            <a:r>
              <a:rPr lang="en-US" i="1" dirty="0"/>
              <a:t> </a:t>
            </a:r>
            <a:r>
              <a:rPr lang="en-US" i="1" dirty="0" err="1"/>
              <a:t>uma</a:t>
            </a:r>
            <a:r>
              <a:rPr lang="en-US" i="1" dirty="0"/>
              <a:t> taxa </a:t>
            </a:r>
            <a:r>
              <a:rPr lang="en-US" b="1" i="1" dirty="0"/>
              <a:t>alpha</a:t>
            </a:r>
            <a:r>
              <a:rPr lang="en-US" i="1" dirty="0"/>
              <a:t> para </a:t>
            </a:r>
            <a:r>
              <a:rPr lang="en-US" i="1" dirty="0" err="1"/>
              <a:t>simular</a:t>
            </a:r>
            <a:endParaRPr lang="en-US" i="1" dirty="0"/>
          </a:p>
          <a:p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13025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9AA5-9569-C30C-5613-CC7BB4AE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Introdução e problemática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F1DF-9B64-5C01-9BDB-915FF12D4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5" name="Picture 4" descr="A group of questions with question marks&#10;&#10;AI-generated content may be incorrect.">
            <a:extLst>
              <a:ext uri="{FF2B5EF4-FFF2-40B4-BE49-F238E27FC236}">
                <a16:creationId xmlns:a16="http://schemas.microsoft.com/office/drawing/2014/main" id="{22EC5DC3-DAA7-F8C9-221F-9B64D228D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2606" y="226243"/>
            <a:ext cx="4498333" cy="25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3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8171-CCB1-4E71-389A-FB7BFE38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Problemática</a:t>
            </a:r>
            <a:r>
              <a:rPr lang="en-US" dirty="0"/>
              <a:t> e </a:t>
            </a:r>
            <a:r>
              <a:rPr lang="en-US" dirty="0" err="1"/>
              <a:t>Desafios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94AA-3832-26B7-78CD-D1BE7DA1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Problema</a:t>
            </a:r>
            <a:r>
              <a:rPr lang="en-US" b="1" dirty="0"/>
              <a:t> Central:</a:t>
            </a:r>
          </a:p>
          <a:p>
            <a:pPr lvl="1"/>
            <a:r>
              <a:rPr lang="en-US" dirty="0" err="1"/>
              <a:t>Desenvolver</a:t>
            </a:r>
            <a:r>
              <a:rPr lang="en-US" dirty="0"/>
              <a:t> e </a:t>
            </a:r>
            <a:r>
              <a:rPr lang="en-US" dirty="0" err="1"/>
              <a:t>simular</a:t>
            </a:r>
            <a:r>
              <a:rPr lang="en-US" dirty="0"/>
              <a:t> um </a:t>
            </a:r>
            <a:r>
              <a:rPr lang="en-US" dirty="0" err="1"/>
              <a:t>agente</a:t>
            </a:r>
            <a:r>
              <a:rPr lang="en-US" dirty="0"/>
              <a:t> de Reinforcement Learning (RL) que execute </a:t>
            </a:r>
            <a:r>
              <a:rPr lang="en-US" dirty="0" err="1"/>
              <a:t>operações</a:t>
            </a:r>
            <a:r>
              <a:rPr lang="en-US" dirty="0"/>
              <a:t> de </a:t>
            </a:r>
            <a:r>
              <a:rPr lang="en-US" dirty="0" err="1"/>
              <a:t>compra</a:t>
            </a:r>
            <a:r>
              <a:rPr lang="en-US" dirty="0"/>
              <a:t>, </a:t>
            </a:r>
            <a:r>
              <a:rPr lang="en-US" dirty="0" err="1"/>
              <a:t>venda</a:t>
            </a:r>
            <a:r>
              <a:rPr lang="en-US" dirty="0"/>
              <a:t> e </a:t>
            </a:r>
            <a:r>
              <a:rPr lang="en-US" dirty="0" err="1"/>
              <a:t>manutenção</a:t>
            </a:r>
            <a:r>
              <a:rPr lang="en-US" dirty="0"/>
              <a:t> para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VALE [VALE3]</a:t>
            </a:r>
          </a:p>
          <a:p>
            <a:pPr lvl="2"/>
            <a:r>
              <a:rPr lang="en-US" dirty="0" err="1"/>
              <a:t>Petrobrás</a:t>
            </a:r>
            <a:r>
              <a:rPr lang="en-US" dirty="0"/>
              <a:t> [PETR4]</a:t>
            </a:r>
          </a:p>
          <a:p>
            <a:pPr lvl="2"/>
            <a:r>
              <a:rPr lang="en-US" dirty="0" err="1"/>
              <a:t>Brasil</a:t>
            </a:r>
            <a:r>
              <a:rPr lang="en-US" dirty="0"/>
              <a:t> Foods [BRFS3]</a:t>
            </a:r>
          </a:p>
          <a:p>
            <a:pPr lvl="2"/>
            <a:endParaRPr lang="en-US" dirty="0"/>
          </a:p>
          <a:p>
            <a:r>
              <a:rPr lang="en-US" dirty="0" err="1"/>
              <a:t>Desafios</a:t>
            </a:r>
            <a:r>
              <a:rPr lang="en-US" dirty="0"/>
              <a:t> </a:t>
            </a:r>
            <a:r>
              <a:rPr lang="en-US" dirty="0" err="1"/>
              <a:t>envolvidos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Modelagem</a:t>
            </a:r>
            <a:r>
              <a:rPr lang="en-US" dirty="0"/>
              <a:t> do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dados </a:t>
            </a:r>
            <a:r>
              <a:rPr lang="en-US" dirty="0" err="1"/>
              <a:t>históricos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Definição</a:t>
            </a:r>
            <a:r>
              <a:rPr lang="en-US" dirty="0"/>
              <a:t> de </a:t>
            </a:r>
            <a:r>
              <a:rPr lang="en-US" dirty="0" err="1"/>
              <a:t>estados</a:t>
            </a:r>
            <a:r>
              <a:rPr lang="en-US" dirty="0"/>
              <a:t>, </a:t>
            </a:r>
            <a:r>
              <a:rPr lang="en-US" dirty="0" err="1"/>
              <a:t>ações</a:t>
            </a:r>
            <a:r>
              <a:rPr lang="en-US" dirty="0"/>
              <a:t> e </a:t>
            </a:r>
            <a:r>
              <a:rPr lang="en-US" dirty="0" err="1"/>
              <a:t>recompensas</a:t>
            </a:r>
            <a:r>
              <a:rPr lang="en-US" dirty="0"/>
              <a:t> que </a:t>
            </a:r>
            <a:r>
              <a:rPr lang="en-US" dirty="0" err="1"/>
              <a:t>representem</a:t>
            </a:r>
            <a:r>
              <a:rPr lang="en-US" dirty="0"/>
              <a:t> a </a:t>
            </a:r>
            <a:r>
              <a:rPr lang="en-US" dirty="0" err="1"/>
              <a:t>realidade</a:t>
            </a:r>
            <a:r>
              <a:rPr lang="en-US" dirty="0"/>
              <a:t> do mercado.</a:t>
            </a:r>
          </a:p>
          <a:p>
            <a:pPr lvl="1"/>
            <a:r>
              <a:rPr lang="en-US" dirty="0" err="1"/>
              <a:t>Ingestão</a:t>
            </a:r>
            <a:r>
              <a:rPr lang="en-US" dirty="0"/>
              <a:t> e </a:t>
            </a:r>
            <a:r>
              <a:rPr lang="en-US" dirty="0" err="1"/>
              <a:t>processamento</a:t>
            </a:r>
            <a:r>
              <a:rPr lang="en-US" dirty="0"/>
              <a:t> dos dados</a:t>
            </a:r>
            <a:br>
              <a:rPr lang="en-US" dirty="0"/>
            </a:br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6250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AA17-0A54-8DE1-E11D-605D3231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da </a:t>
            </a:r>
            <a:r>
              <a:rPr lang="en-US" dirty="0" err="1"/>
              <a:t>Abordagem</a:t>
            </a:r>
            <a:r>
              <a:rPr lang="en-US" dirty="0"/>
              <a:t> com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A9FC4-7615-E6D3-25C2-4A4D5F8E7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Etapas</a:t>
            </a:r>
            <a:r>
              <a:rPr lang="en-US" b="1" dirty="0"/>
              <a:t> da </a:t>
            </a:r>
            <a:r>
              <a:rPr lang="en-US" b="1" dirty="0" err="1"/>
              <a:t>Solução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Definição</a:t>
            </a:r>
            <a:r>
              <a:rPr lang="en-US" dirty="0"/>
              <a:t> do </a:t>
            </a:r>
            <a:r>
              <a:rPr lang="en-US" dirty="0" err="1"/>
              <a:t>Problema</a:t>
            </a:r>
            <a:r>
              <a:rPr lang="en-US" dirty="0"/>
              <a:t> de RL</a:t>
            </a:r>
            <a:br>
              <a:rPr lang="en-US" dirty="0"/>
            </a:br>
            <a:r>
              <a:rPr lang="en-US" sz="1600" dirty="0" err="1"/>
              <a:t>Identificação</a:t>
            </a:r>
            <a:r>
              <a:rPr lang="en-US" sz="1600" dirty="0"/>
              <a:t> dos </a:t>
            </a:r>
            <a:r>
              <a:rPr lang="en-US" sz="1600" dirty="0" err="1"/>
              <a:t>estados</a:t>
            </a:r>
            <a:r>
              <a:rPr lang="en-US" sz="1600" dirty="0"/>
              <a:t> (ex.: </a:t>
            </a:r>
            <a:r>
              <a:rPr lang="en-US" sz="1600" dirty="0" err="1"/>
              <a:t>variação</a:t>
            </a:r>
            <a:r>
              <a:rPr lang="en-US" sz="1600" dirty="0"/>
              <a:t> de </a:t>
            </a:r>
            <a:r>
              <a:rPr lang="en-US" sz="1600" dirty="0" err="1"/>
              <a:t>preços</a:t>
            </a:r>
            <a:r>
              <a:rPr lang="en-US" sz="1600" dirty="0"/>
              <a:t> e </a:t>
            </a:r>
            <a:r>
              <a:rPr lang="en-US" sz="1600" dirty="0" err="1"/>
              <a:t>posição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carteira</a:t>
            </a:r>
            <a:r>
              <a:rPr lang="en-US" sz="1600" dirty="0"/>
              <a:t>), </a:t>
            </a:r>
            <a:r>
              <a:rPr lang="en-US" sz="1600" dirty="0" err="1"/>
              <a:t>ações</a:t>
            </a:r>
            <a:r>
              <a:rPr lang="en-US" sz="1600" dirty="0"/>
              <a:t> (</a:t>
            </a:r>
            <a:r>
              <a:rPr lang="en-US" sz="1600" dirty="0" err="1"/>
              <a:t>comprar</a:t>
            </a:r>
            <a:r>
              <a:rPr lang="en-US" sz="1600" dirty="0"/>
              <a:t>, vender, </a:t>
            </a:r>
            <a:r>
              <a:rPr lang="en-US" sz="1600" dirty="0" err="1"/>
              <a:t>manter</a:t>
            </a:r>
            <a:r>
              <a:rPr lang="en-US" sz="1600" dirty="0"/>
              <a:t>) e </a:t>
            </a:r>
            <a:r>
              <a:rPr lang="en-US" sz="1600" dirty="0" err="1"/>
              <a:t>recompensas</a:t>
            </a:r>
            <a:r>
              <a:rPr lang="en-US" sz="1600" dirty="0"/>
              <a:t> (</a:t>
            </a:r>
            <a:r>
              <a:rPr lang="en-US" sz="1600" dirty="0" err="1"/>
              <a:t>variação</a:t>
            </a:r>
            <a:r>
              <a:rPr lang="en-US" sz="1600" dirty="0"/>
              <a:t> do valor da </a:t>
            </a:r>
            <a:r>
              <a:rPr lang="en-US" sz="1600" dirty="0" err="1"/>
              <a:t>carteira</a:t>
            </a:r>
            <a:r>
              <a:rPr lang="en-US" sz="1600" dirty="0"/>
              <a:t>).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 err="1"/>
              <a:t>Implementação</a:t>
            </a:r>
            <a:r>
              <a:rPr lang="en-US" dirty="0"/>
              <a:t> do </a:t>
            </a:r>
            <a:r>
              <a:rPr lang="en-US" dirty="0" err="1"/>
              <a:t>Agente</a:t>
            </a:r>
            <a:br>
              <a:rPr lang="en-US" dirty="0"/>
            </a:br>
            <a:r>
              <a:rPr lang="en-US" sz="1600" dirty="0" err="1"/>
              <a:t>Utilização</a:t>
            </a:r>
            <a:r>
              <a:rPr lang="en-US" sz="1600" dirty="0"/>
              <a:t> do Q Learning para </a:t>
            </a:r>
            <a:r>
              <a:rPr lang="en-US" sz="1600" dirty="0" err="1"/>
              <a:t>treinamento</a:t>
            </a:r>
            <a:r>
              <a:rPr lang="en-US" sz="1600" dirty="0"/>
              <a:t> com dados </a:t>
            </a:r>
            <a:r>
              <a:rPr lang="en-US" sz="1600" dirty="0" err="1"/>
              <a:t>históricos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dirty="0" err="1"/>
              <a:t>Avaliação</a:t>
            </a:r>
            <a:r>
              <a:rPr lang="en-US" dirty="0"/>
              <a:t> de </a:t>
            </a:r>
            <a:r>
              <a:rPr lang="en-US" dirty="0" err="1"/>
              <a:t>Desempenho</a:t>
            </a:r>
            <a:br>
              <a:rPr lang="en-US" dirty="0"/>
            </a:br>
            <a:r>
              <a:rPr lang="en-US" sz="1600" dirty="0" err="1"/>
              <a:t>Medição</a:t>
            </a:r>
            <a:r>
              <a:rPr lang="en-US" sz="1600" dirty="0"/>
              <a:t> dos </a:t>
            </a:r>
            <a:r>
              <a:rPr lang="en-US" sz="1600" dirty="0" err="1"/>
              <a:t>resultados</a:t>
            </a:r>
            <a:r>
              <a:rPr lang="en-US" sz="1600" dirty="0"/>
              <a:t> </a:t>
            </a:r>
            <a:r>
              <a:rPr lang="en-US" sz="1600" dirty="0" err="1"/>
              <a:t>através</a:t>
            </a:r>
            <a:r>
              <a:rPr lang="en-US" sz="1600" dirty="0"/>
              <a:t> de </a:t>
            </a:r>
            <a:r>
              <a:rPr lang="en-US" sz="1600" dirty="0" err="1"/>
              <a:t>métricas</a:t>
            </a:r>
            <a:r>
              <a:rPr lang="en-US" sz="1600" dirty="0"/>
              <a:t> </a:t>
            </a:r>
            <a:r>
              <a:rPr lang="en-US" sz="1600" dirty="0" err="1"/>
              <a:t>financeiras</a:t>
            </a:r>
            <a:endParaRPr lang="en-US" sz="1600" dirty="0"/>
          </a:p>
          <a:p>
            <a:r>
              <a:rPr lang="en-US" b="1" dirty="0" err="1"/>
              <a:t>Importância</a:t>
            </a:r>
            <a:br>
              <a:rPr lang="en-US" dirty="0"/>
            </a:br>
            <a:r>
              <a:rPr lang="en-US" dirty="0" err="1"/>
              <a:t>Criar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que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só</a:t>
            </a:r>
            <a:r>
              <a:rPr lang="en-US" dirty="0"/>
              <a:t> automatize as </a:t>
            </a:r>
            <a:r>
              <a:rPr lang="en-US" dirty="0" err="1"/>
              <a:t>decisões</a:t>
            </a:r>
            <a:r>
              <a:rPr lang="en-US" dirty="0"/>
              <a:t>, mas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ofereça</a:t>
            </a:r>
            <a:r>
              <a:rPr lang="en-US" dirty="0"/>
              <a:t> insights para </a:t>
            </a: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 e </a:t>
            </a:r>
            <a:r>
              <a:rPr lang="en-US" dirty="0" err="1"/>
              <a:t>oportunidades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28168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875FA-626C-FF92-E2B6-59BFB7B8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EC79-966B-F120-66C2-5A0C887C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Impacto da </a:t>
            </a:r>
            <a:r>
              <a:rPr lang="en-US" dirty="0" err="1"/>
              <a:t>Solução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B924-2665-E1AE-28C4-C2EF81A7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 a Quantum Finance</a:t>
            </a:r>
            <a:r>
              <a:rPr lang="en-US" b="1" dirty="0"/>
              <a:t>:</a:t>
            </a:r>
          </a:p>
          <a:p>
            <a:pPr lvl="1"/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operar</a:t>
            </a:r>
            <a:r>
              <a:rPr lang="en-US" dirty="0"/>
              <a:t> de forma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e </a:t>
            </a:r>
            <a:r>
              <a:rPr lang="en-US" dirty="0" err="1"/>
              <a:t>eficiente</a:t>
            </a:r>
            <a:r>
              <a:rPr lang="en-US" dirty="0"/>
              <a:t> no mercado.</a:t>
            </a:r>
          </a:p>
          <a:p>
            <a:pPr lvl="1"/>
            <a:r>
              <a:rPr lang="en-US" dirty="0" err="1"/>
              <a:t>Redução</a:t>
            </a:r>
            <a:r>
              <a:rPr lang="en-US" dirty="0"/>
              <a:t> da </a:t>
            </a:r>
            <a:r>
              <a:rPr lang="en-US" dirty="0" err="1"/>
              <a:t>influência</a:t>
            </a:r>
            <a:r>
              <a:rPr lang="en-US" dirty="0"/>
              <a:t> de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emocionais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Potencial</a:t>
            </a:r>
            <a:r>
              <a:rPr lang="en-US" dirty="0"/>
              <a:t> de </a:t>
            </a:r>
            <a:r>
              <a:rPr lang="en-US" dirty="0" err="1"/>
              <a:t>otimizar</a:t>
            </a:r>
            <a:r>
              <a:rPr lang="en-US" dirty="0"/>
              <a:t> </a:t>
            </a:r>
            <a:r>
              <a:rPr lang="en-US" dirty="0" err="1"/>
              <a:t>lucros</a:t>
            </a:r>
            <a:r>
              <a:rPr lang="en-US" dirty="0"/>
              <a:t> e </a:t>
            </a:r>
            <a:r>
              <a:rPr lang="en-US" dirty="0" err="1"/>
              <a:t>minimizar</a:t>
            </a:r>
            <a:r>
              <a:rPr lang="en-US" dirty="0"/>
              <a:t> </a:t>
            </a:r>
            <a:r>
              <a:rPr lang="en-US" dirty="0" err="1"/>
              <a:t>riscos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 o </a:t>
            </a:r>
            <a:r>
              <a:rPr lang="en-US" dirty="0" err="1"/>
              <a:t>Setor</a:t>
            </a:r>
            <a:r>
              <a:rPr lang="en-US" dirty="0"/>
              <a:t> </a:t>
            </a:r>
            <a:r>
              <a:rPr lang="en-US" dirty="0" err="1"/>
              <a:t>Financeiro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Demonstração</a:t>
            </a:r>
            <a:r>
              <a:rPr lang="en-US" dirty="0"/>
              <a:t> do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inteligência</a:t>
            </a:r>
            <a:r>
              <a:rPr lang="en-US" dirty="0"/>
              <a:t> artificial para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reais.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Incentivo</a:t>
            </a:r>
            <a:r>
              <a:rPr lang="en-US" dirty="0"/>
              <a:t> à </a:t>
            </a:r>
            <a:r>
              <a:rPr lang="en-US" dirty="0" err="1"/>
              <a:t>adoção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disruptivas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</a:t>
            </a:r>
            <a:r>
              <a:rPr lang="en-US" dirty="0" err="1"/>
              <a:t>fundos</a:t>
            </a:r>
            <a:r>
              <a:rPr lang="en-US" dirty="0"/>
              <a:t> e </a:t>
            </a:r>
            <a:r>
              <a:rPr lang="en-US" dirty="0" err="1"/>
              <a:t>investimentos</a:t>
            </a:r>
            <a:r>
              <a:rPr lang="en-US" dirty="0"/>
              <a:t>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0050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78D44-4DD7-8B62-20B6-FBEDC3010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7DAB-8E7D-087D-D2EB-3BF79B40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Motivação e Objetivo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B005B-775F-0B56-C158-F8FDA4471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6" name="Picture 5" descr="A group of light bulbs with faces&#10;&#10;AI-generated content may be incorrect.">
            <a:extLst>
              <a:ext uri="{FF2B5EF4-FFF2-40B4-BE49-F238E27FC236}">
                <a16:creationId xmlns:a16="http://schemas.microsoft.com/office/drawing/2014/main" id="{B90E8332-58DB-722A-3B3E-BFF9D610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" y="278173"/>
            <a:ext cx="3479649" cy="22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2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36B3-7FEF-DDE0-F1E5-D04177EBF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BE24-4375-0F1B-C79D-F9075F80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Por que </a:t>
            </a:r>
            <a:r>
              <a:rPr lang="en-US" dirty="0" err="1"/>
              <a:t>aplicar</a:t>
            </a:r>
            <a:r>
              <a:rPr lang="en-US" dirty="0"/>
              <a:t> Reinforcement Learning </a:t>
            </a:r>
            <a:r>
              <a:rPr lang="en-US" dirty="0" err="1"/>
              <a:t>em</a:t>
            </a:r>
            <a:r>
              <a:rPr lang="en-US" dirty="0"/>
              <a:t> Trading?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E396E-1483-1CFA-6102-9F62A9B98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Mercado </a:t>
            </a:r>
            <a:r>
              <a:rPr lang="en-US" dirty="0" err="1"/>
              <a:t>Financeiro</a:t>
            </a:r>
            <a:r>
              <a:rPr lang="en-US" dirty="0"/>
              <a:t> </a:t>
            </a:r>
            <a:r>
              <a:rPr lang="en-US" dirty="0" err="1"/>
              <a:t>Competitivo</a:t>
            </a:r>
            <a:endParaRPr lang="en-US" dirty="0"/>
          </a:p>
          <a:p>
            <a:pPr lvl="1"/>
            <a:r>
              <a:rPr lang="en-US" dirty="0"/>
              <a:t>Alta </a:t>
            </a:r>
            <a:r>
              <a:rPr lang="en-US" dirty="0" err="1"/>
              <a:t>velocidade</a:t>
            </a:r>
            <a:r>
              <a:rPr lang="en-US" dirty="0"/>
              <a:t> de </a:t>
            </a:r>
            <a:r>
              <a:rPr lang="en-US" dirty="0" err="1"/>
              <a:t>negociação</a:t>
            </a:r>
            <a:r>
              <a:rPr lang="en-US" dirty="0"/>
              <a:t> e </a:t>
            </a:r>
            <a:r>
              <a:rPr lang="en-US" dirty="0" err="1"/>
              <a:t>grande</a:t>
            </a:r>
            <a:r>
              <a:rPr lang="en-US" dirty="0"/>
              <a:t> volume de dados.</a:t>
            </a:r>
          </a:p>
          <a:p>
            <a:pPr lvl="1"/>
            <a:r>
              <a:rPr lang="en-US" dirty="0" err="1"/>
              <a:t>Necessidade</a:t>
            </a:r>
            <a:r>
              <a:rPr lang="en-US" dirty="0"/>
              <a:t> de </a:t>
            </a:r>
            <a:r>
              <a:rPr lang="en-US" dirty="0" err="1"/>
              <a:t>tomadas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Vantagens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Inteligentes</a:t>
            </a:r>
            <a:endParaRPr lang="en-US" dirty="0"/>
          </a:p>
          <a:p>
            <a:pPr lvl="1"/>
            <a:r>
              <a:rPr lang="en-US" dirty="0" err="1"/>
              <a:t>Redução</a:t>
            </a:r>
            <a:r>
              <a:rPr lang="en-US" dirty="0"/>
              <a:t> de </a:t>
            </a:r>
            <a:r>
              <a:rPr lang="en-US" dirty="0" err="1"/>
              <a:t>viés</a:t>
            </a:r>
            <a:r>
              <a:rPr lang="en-US" dirty="0"/>
              <a:t> </a:t>
            </a:r>
            <a:r>
              <a:rPr lang="en-US" dirty="0" err="1"/>
              <a:t>humano</a:t>
            </a:r>
            <a:r>
              <a:rPr lang="en-US" dirty="0"/>
              <a:t> e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emocionais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Possibilidade</a:t>
            </a:r>
            <a:r>
              <a:rPr lang="en-US" dirty="0"/>
              <a:t> de </a:t>
            </a:r>
            <a:r>
              <a:rPr lang="en-US" dirty="0" err="1"/>
              <a:t>descoberta</a:t>
            </a:r>
            <a:r>
              <a:rPr lang="en-US" dirty="0"/>
              <a:t> de </a:t>
            </a:r>
            <a:r>
              <a:rPr lang="en-US" dirty="0" err="1"/>
              <a:t>padrões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dados </a:t>
            </a:r>
            <a:r>
              <a:rPr lang="en-US" dirty="0" err="1"/>
              <a:t>históricos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Crescimento</a:t>
            </a:r>
            <a:r>
              <a:rPr lang="en-US" dirty="0"/>
              <a:t> de AI e RL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Finanças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Casos de </a:t>
            </a:r>
            <a:r>
              <a:rPr lang="en-US" dirty="0" err="1"/>
              <a:t>sucesso</a:t>
            </a:r>
            <a:r>
              <a:rPr lang="en-US" dirty="0"/>
              <a:t> de </a:t>
            </a:r>
            <a:r>
              <a:rPr lang="en-US" dirty="0" err="1"/>
              <a:t>algoritmos</a:t>
            </a:r>
            <a:r>
              <a:rPr lang="en-US" dirty="0"/>
              <a:t> de </a:t>
            </a:r>
            <a:r>
              <a:rPr lang="en-US" dirty="0" err="1"/>
              <a:t>aprendizado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reforço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fundos</a:t>
            </a:r>
            <a:r>
              <a:rPr lang="en-US" dirty="0"/>
              <a:t> de </a:t>
            </a:r>
            <a:r>
              <a:rPr lang="en-US" dirty="0" err="1"/>
              <a:t>investimento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Crescente</a:t>
            </a:r>
            <a:r>
              <a:rPr lang="en-US" dirty="0"/>
              <a:t> interesse </a:t>
            </a:r>
            <a:r>
              <a:rPr lang="en-US" dirty="0" err="1"/>
              <a:t>acadêmico</a:t>
            </a:r>
            <a:r>
              <a:rPr lang="en-US" dirty="0"/>
              <a:t> e </a:t>
            </a:r>
            <a:r>
              <a:rPr lang="en-US" dirty="0" err="1"/>
              <a:t>empresarial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data-driven.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64049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F1317-644B-3070-51E3-225ED7C9A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18CA-4218-6D33-DF20-A8C0D139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do </a:t>
            </a:r>
            <a:r>
              <a:rPr lang="en-US" dirty="0" err="1"/>
              <a:t>Projeto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7E31-FAE9-7AD2-B41F-7F19386AE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Desenvolver</a:t>
            </a:r>
            <a:r>
              <a:rPr lang="en-US" b="1" dirty="0"/>
              <a:t> um </a:t>
            </a:r>
            <a:r>
              <a:rPr lang="en-US" b="1" dirty="0" err="1"/>
              <a:t>Agente</a:t>
            </a:r>
            <a:r>
              <a:rPr lang="en-US" b="1" dirty="0"/>
              <a:t> de RL</a:t>
            </a:r>
            <a:r>
              <a:rPr lang="en-US" dirty="0"/>
              <a:t> para </a:t>
            </a:r>
            <a:r>
              <a:rPr lang="en-US" dirty="0" err="1"/>
              <a:t>operar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três</a:t>
            </a:r>
            <a:r>
              <a:rPr lang="en-US" dirty="0"/>
              <a:t> </a:t>
            </a:r>
            <a:r>
              <a:rPr lang="en-US" dirty="0" err="1"/>
              <a:t>ativos</a:t>
            </a:r>
            <a:r>
              <a:rPr lang="en-US" dirty="0"/>
              <a:t> (VALE, PETR e BRFS).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Tomar </a:t>
            </a:r>
            <a:r>
              <a:rPr lang="en-US" b="1" dirty="0" err="1"/>
              <a:t>Decisões</a:t>
            </a:r>
            <a:r>
              <a:rPr lang="en-US" b="1" dirty="0"/>
              <a:t> de </a:t>
            </a:r>
            <a:r>
              <a:rPr lang="en-US" b="1" dirty="0" err="1"/>
              <a:t>Compra</a:t>
            </a:r>
            <a:r>
              <a:rPr lang="en-US" b="1" dirty="0"/>
              <a:t>, Venda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Manutenção</a:t>
            </a:r>
            <a:r>
              <a:rPr lang="en-US" dirty="0"/>
              <a:t> com base </a:t>
            </a:r>
            <a:r>
              <a:rPr lang="en-US" dirty="0" err="1"/>
              <a:t>em</a:t>
            </a:r>
            <a:r>
              <a:rPr lang="en-US" dirty="0"/>
              <a:t> dados </a:t>
            </a:r>
            <a:r>
              <a:rPr lang="en-US" dirty="0" err="1"/>
              <a:t>históricos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b="1" dirty="0" err="1"/>
              <a:t>Avaliar</a:t>
            </a:r>
            <a:r>
              <a:rPr lang="en-US" b="1" dirty="0"/>
              <a:t> a Performance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métricas</a:t>
            </a:r>
            <a:r>
              <a:rPr lang="en-US" dirty="0"/>
              <a:t> </a:t>
            </a:r>
            <a:r>
              <a:rPr lang="en-US" dirty="0" err="1"/>
              <a:t>financeiras</a:t>
            </a:r>
            <a:r>
              <a:rPr lang="en-US" dirty="0"/>
              <a:t> (ex.: </a:t>
            </a:r>
            <a:r>
              <a:rPr lang="en-US" dirty="0" err="1"/>
              <a:t>lucro</a:t>
            </a:r>
            <a:r>
              <a:rPr lang="en-US" dirty="0"/>
              <a:t>, Sharpe Ratio, drawdown).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169750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108</TotalTime>
  <Words>868</Words>
  <Application>Microsoft Macintosh PowerPoint</Application>
  <PresentationFormat>Widescreen</PresentationFormat>
  <Paragraphs>166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Century Gothic</vt:lpstr>
      <vt:lpstr>Vapor Trail</vt:lpstr>
      <vt:lpstr>Fundo automatizado</vt:lpstr>
      <vt:lpstr>Roteiro</vt:lpstr>
      <vt:lpstr>Introdução e problemática</vt:lpstr>
      <vt:lpstr>Problemática e Desafios</vt:lpstr>
      <vt:lpstr>Visão Geral da Abordagem com RL</vt:lpstr>
      <vt:lpstr>Impacto da Solução</vt:lpstr>
      <vt:lpstr>Motivação e Objetivo</vt:lpstr>
      <vt:lpstr>Por que aplicar Reinforcement Learning em Trading?</vt:lpstr>
      <vt:lpstr>Objetivo Geral do Projeto</vt:lpstr>
      <vt:lpstr>Metas Detalhadas</vt:lpstr>
      <vt:lpstr>aplicação</vt:lpstr>
      <vt:lpstr>Base</vt:lpstr>
      <vt:lpstr>Base</vt:lpstr>
      <vt:lpstr>Base</vt:lpstr>
      <vt:lpstr>Base do Notebook</vt:lpstr>
      <vt:lpstr> personalização do Notebook</vt:lpstr>
      <vt:lpstr>Base do Notebook</vt:lpstr>
      <vt:lpstr>codigo</vt:lpstr>
      <vt:lpstr>Considerações e Potencial</vt:lpstr>
      <vt:lpstr> resultados</vt:lpstr>
      <vt:lpstr> conclusões</vt:lpstr>
      <vt:lpstr> conclusões</vt:lpstr>
      <vt:lpstr>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GIVISIEZ ANTUNES DE SOUSA</dc:creator>
  <cp:lastModifiedBy>PATRICK GIVISIEZ ANTUNES DE SOUSA</cp:lastModifiedBy>
  <cp:revision>1</cp:revision>
  <dcterms:created xsi:type="dcterms:W3CDTF">2025-02-14T10:56:03Z</dcterms:created>
  <dcterms:modified xsi:type="dcterms:W3CDTF">2025-02-18T11:42:13Z</dcterms:modified>
</cp:coreProperties>
</file>