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65" r:id="rId3"/>
    <p:sldId id="269" r:id="rId4"/>
    <p:sldId id="266" r:id="rId5"/>
    <p:sldId id="267" r:id="rId6"/>
    <p:sldId id="268" r:id="rId7"/>
    <p:sldId id="258" r:id="rId8"/>
    <p:sldId id="260" r:id="rId9"/>
    <p:sldId id="262" r:id="rId10"/>
    <p:sldId id="271" r:id="rId11"/>
    <p:sldId id="272" r:id="rId12"/>
  </p:sldIdLst>
  <p:sldSz cx="12192000" cy="6858000"/>
  <p:notesSz cx="6858000" cy="9144000"/>
  <p:photoAlbum/>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gkeerthi9849@gmail.com" userId="73ab3fdf289c4a6c" providerId="LiveId" clId="{2054357C-FDCE-410D-9680-CDAA18BB1715}"/>
    <pc:docChg chg="custSel modSld">
      <pc:chgData name="pgkeerthi9849@gmail.com" userId="73ab3fdf289c4a6c" providerId="LiveId" clId="{2054357C-FDCE-410D-9680-CDAA18BB1715}" dt="2025-01-29T12:22:37.340" v="17" actId="20577"/>
      <pc:docMkLst>
        <pc:docMk/>
      </pc:docMkLst>
      <pc:sldChg chg="modSp mod">
        <pc:chgData name="pgkeerthi9849@gmail.com" userId="73ab3fdf289c4a6c" providerId="LiveId" clId="{2054357C-FDCE-410D-9680-CDAA18BB1715}" dt="2025-01-29T12:22:37.340" v="17" actId="20577"/>
        <pc:sldMkLst>
          <pc:docMk/>
          <pc:sldMk cId="3428209869" sldId="256"/>
        </pc:sldMkLst>
        <pc:spChg chg="mod">
          <ac:chgData name="pgkeerthi9849@gmail.com" userId="73ab3fdf289c4a6c" providerId="LiveId" clId="{2054357C-FDCE-410D-9680-CDAA18BB1715}" dt="2025-01-29T12:22:37.340" v="17" actId="20577"/>
          <ac:spMkLst>
            <pc:docMk/>
            <pc:sldMk cId="3428209869" sldId="25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AB512-98C8-48E6-B065-CB479A89B68C}"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222794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AB512-98C8-48E6-B065-CB479A89B68C}"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357467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AB512-98C8-48E6-B065-CB479A89B68C}"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544BAF-1663-4D0E-A6FC-D77D7E47E27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1612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2AB512-98C8-48E6-B065-CB479A89B68C}"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2042567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2AB512-98C8-48E6-B065-CB479A89B68C}"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544BAF-1663-4D0E-A6FC-D77D7E47E27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8088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2AB512-98C8-48E6-B065-CB479A89B68C}"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645170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AB512-98C8-48E6-B065-CB479A89B68C}"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1877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AB512-98C8-48E6-B065-CB479A89B68C}"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360831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AB512-98C8-48E6-B065-CB479A89B68C}"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4113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AB512-98C8-48E6-B065-CB479A89B68C}"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377543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AB512-98C8-48E6-B065-CB479A89B68C}"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290375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AB512-98C8-48E6-B065-CB479A89B68C}"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170327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AB512-98C8-48E6-B065-CB479A89B68C}"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327031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AB512-98C8-48E6-B065-CB479A89B68C}"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215213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AB512-98C8-48E6-B065-CB479A89B68C}"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193610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AB512-98C8-48E6-B065-CB479A89B68C}"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544BAF-1663-4D0E-A6FC-D77D7E47E27A}" type="slidenum">
              <a:rPr lang="en-US" smtClean="0"/>
              <a:t>‹#›</a:t>
            </a:fld>
            <a:endParaRPr lang="en-US"/>
          </a:p>
        </p:txBody>
      </p:sp>
    </p:spTree>
    <p:extLst>
      <p:ext uri="{BB962C8B-B14F-4D97-AF65-F5344CB8AC3E}">
        <p14:creationId xmlns:p14="http://schemas.microsoft.com/office/powerpoint/2010/main" val="296682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22AB512-98C8-48E6-B065-CB479A89B68C}" type="datetimeFigureOut">
              <a:rPr lang="en-US" smtClean="0"/>
              <a:t>1/29/2025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544BAF-1663-4D0E-A6FC-D77D7E47E27A}" type="slidenum">
              <a:rPr lang="en-US" smtClean="0"/>
              <a:t>‹#›</a:t>
            </a:fld>
            <a:endParaRPr lang="en-US"/>
          </a:p>
        </p:txBody>
      </p:sp>
    </p:spTree>
    <p:extLst>
      <p:ext uri="{BB962C8B-B14F-4D97-AF65-F5344CB8AC3E}">
        <p14:creationId xmlns:p14="http://schemas.microsoft.com/office/powerpoint/2010/main" val="1256287813"/>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51793" y="1378102"/>
            <a:ext cx="8915399" cy="2262781"/>
          </a:xfrm>
        </p:spPr>
        <p:txBody>
          <a:bodyPr>
            <a:normAutofit/>
          </a:bodyPr>
          <a:lstStyle/>
          <a:p>
            <a:pPr algn="ctr"/>
            <a:r>
              <a:rPr lang="en-IN" sz="9600" b="1" i="0" dirty="0" err="1">
                <a:solidFill>
                  <a:schemeClr val="accent2">
                    <a:lumMod val="50000"/>
                  </a:schemeClr>
                </a:solidFill>
                <a:effectLst/>
                <a:latin typeface="Arial Rounded MT Bold" panose="020F0704030504030204" pitchFamily="34" charset="0"/>
              </a:rPr>
              <a:t>Hydro</a:t>
            </a:r>
            <a:r>
              <a:rPr lang="en-IN" sz="10700" b="1" i="0" dirty="0" err="1">
                <a:solidFill>
                  <a:schemeClr val="accent2">
                    <a:lumMod val="50000"/>
                  </a:schemeClr>
                </a:solidFill>
                <a:effectLst/>
                <a:latin typeface="Arial Rounded MT Bold" panose="020F0704030504030204" pitchFamily="34" charset="0"/>
              </a:rPr>
              <a:t>Safe</a:t>
            </a:r>
            <a:endParaRPr lang="en-US" sz="10700" b="1" dirty="0">
              <a:solidFill>
                <a:schemeClr val="accent2">
                  <a:lumMod val="50000"/>
                </a:schemeClr>
              </a:solidFill>
              <a:latin typeface="Arial Rounded MT Bold" panose="020F0704030504030204" pitchFamily="34" charset="0"/>
            </a:endParaRPr>
          </a:p>
        </p:txBody>
      </p:sp>
      <p:sp>
        <p:nvSpPr>
          <p:cNvPr id="5" name="Subtitle 4">
            <a:extLst>
              <a:ext uri="{FF2B5EF4-FFF2-40B4-BE49-F238E27FC236}">
                <a16:creationId xmlns:a16="http://schemas.microsoft.com/office/drawing/2014/main" id="{50158A5A-931B-4D85-8ECF-30C6D32BCCB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2820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5190" y="623277"/>
            <a:ext cx="8596668" cy="1612900"/>
          </a:xfrm>
        </p:spPr>
        <p:txBody>
          <a:bodyPr>
            <a:normAutofit/>
          </a:bodyPr>
          <a:lstStyle/>
          <a:p>
            <a:r>
              <a:rPr lang="en-US" sz="4000" b="1" dirty="0">
                <a:solidFill>
                  <a:schemeClr val="accent2">
                    <a:lumMod val="50000"/>
                  </a:schemeClr>
                </a:solidFill>
                <a:latin typeface="Arial Rounded MT Bold" panose="020F0704030504030204" pitchFamily="34" charset="0"/>
              </a:rPr>
              <a:t>CONCLUSION:</a:t>
            </a:r>
          </a:p>
        </p:txBody>
      </p:sp>
      <p:sp>
        <p:nvSpPr>
          <p:cNvPr id="6" name="Content Placeholder 5"/>
          <p:cNvSpPr>
            <a:spLocks noGrp="1"/>
          </p:cNvSpPr>
          <p:nvPr>
            <p:ph idx="1"/>
          </p:nvPr>
        </p:nvSpPr>
        <p:spPr>
          <a:xfrm>
            <a:off x="1822532" y="1997737"/>
            <a:ext cx="9019326" cy="4860263"/>
          </a:xfrm>
        </p:spPr>
        <p:txBody>
          <a:bodyPr>
            <a:noAutofit/>
          </a:bodyPr>
          <a:lstStyle/>
          <a:p>
            <a:r>
              <a:rPr lang="en-US" sz="2000" dirty="0">
                <a:latin typeface="Comic Sans MS" panose="030F0702030302020204" pitchFamily="66" charset="0"/>
              </a:rPr>
              <a:t>Advancements in technology have facilitated the development of various solutions for improving water portability.</a:t>
            </a:r>
          </a:p>
          <a:p>
            <a:r>
              <a:rPr lang="en-US" sz="2000" dirty="0">
                <a:latin typeface="Comic Sans MS" panose="030F0702030302020204" pitchFamily="66" charset="0"/>
              </a:rPr>
              <a:t>These include portable water purification systems, lightweight storage containers, and innovative transportation methods such as pipelines and tanker trucks.</a:t>
            </a:r>
          </a:p>
          <a:p>
            <a:r>
              <a:rPr lang="en-US" sz="2000" dirty="0">
                <a:latin typeface="Comic Sans MS" panose="030F0702030302020204" pitchFamily="66" charset="0"/>
              </a:rPr>
              <a:t>This would be possible by constructing the model using Python.</a:t>
            </a:r>
          </a:p>
          <a:p>
            <a:pPr marL="0" indent="0">
              <a:buNone/>
            </a:pPr>
            <a:endParaRPr lang="en-US" sz="2000" dirty="0">
              <a:latin typeface="Comic Sans MS" panose="030F0702030302020204" pitchFamily="66" charset="0"/>
            </a:endParaRPr>
          </a:p>
          <a:p>
            <a:endParaRPr lang="en-US" sz="2000" dirty="0">
              <a:latin typeface="Comic Sans MS" panose="030F0702030302020204" pitchFamily="66" charset="0"/>
            </a:endParaRPr>
          </a:p>
        </p:txBody>
      </p:sp>
    </p:spTree>
    <p:extLst>
      <p:ext uri="{BB962C8B-B14F-4D97-AF65-F5344CB8AC3E}">
        <p14:creationId xmlns:p14="http://schemas.microsoft.com/office/powerpoint/2010/main" val="364038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974" y="2223999"/>
            <a:ext cx="8596668" cy="2557112"/>
          </a:xfrm>
        </p:spPr>
        <p:txBody>
          <a:bodyPr>
            <a:noAutofit/>
          </a:bodyPr>
          <a:lstStyle/>
          <a:p>
            <a:pPr algn="ctr"/>
            <a:r>
              <a:rPr lang="en-US" sz="10000" b="1" dirty="0">
                <a:solidFill>
                  <a:schemeClr val="accent2">
                    <a:lumMod val="5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84309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676" y="624110"/>
            <a:ext cx="8911687" cy="1280890"/>
          </a:xfrm>
        </p:spPr>
        <p:txBody>
          <a:bodyPr>
            <a:normAutofit/>
          </a:bodyPr>
          <a:lstStyle/>
          <a:p>
            <a:r>
              <a:rPr lang="en-US" sz="4000" b="1" dirty="0">
                <a:solidFill>
                  <a:schemeClr val="accent2">
                    <a:lumMod val="50000"/>
                  </a:schemeClr>
                </a:solidFill>
                <a:latin typeface="Arial Rounded MT Bold" panose="020F0704030504030204" pitchFamily="34" charset="0"/>
              </a:rPr>
              <a:t>ABOUT DATASET</a:t>
            </a:r>
            <a:endParaRPr lang="en-US" sz="4000" dirty="0">
              <a:latin typeface="Arial Rounded MT Bold" panose="020F0704030504030204" pitchFamily="34" charset="0"/>
            </a:endParaRPr>
          </a:p>
        </p:txBody>
      </p:sp>
      <p:sp>
        <p:nvSpPr>
          <p:cNvPr id="3" name="Content Placeholder 2"/>
          <p:cNvSpPr>
            <a:spLocks noGrp="1"/>
          </p:cNvSpPr>
          <p:nvPr>
            <p:ph sz="half" idx="1"/>
          </p:nvPr>
        </p:nvSpPr>
        <p:spPr>
          <a:xfrm>
            <a:off x="1708676" y="1905000"/>
            <a:ext cx="4939695" cy="4709594"/>
          </a:xfrm>
        </p:spPr>
        <p:txBody>
          <a:bodyPr>
            <a:noAutofit/>
          </a:bodyPr>
          <a:lstStyle/>
          <a:p>
            <a:pPr fontAlgn="base"/>
            <a:r>
              <a:rPr lang="en-US" dirty="0" err="1">
                <a:latin typeface="Comic Sans MS" panose="030F0702030302020204" pitchFamily="66" charset="0"/>
              </a:rPr>
              <a:t>Potability</a:t>
            </a:r>
            <a:r>
              <a:rPr lang="en-US" dirty="0">
                <a:latin typeface="Comic Sans MS" panose="030F0702030302020204" pitchFamily="66" charset="0"/>
              </a:rPr>
              <a:t> of  water decides if it is suitable for human consumption (i.e., water that can be used for drinking or cooking). The term implies that the water is drinkable as well as safe.</a:t>
            </a:r>
          </a:p>
          <a:p>
            <a:pPr fontAlgn="base"/>
            <a:r>
              <a:rPr lang="en-US" dirty="0">
                <a:latin typeface="Comic Sans MS" panose="030F0702030302020204" pitchFamily="66" charset="0"/>
              </a:rPr>
              <a:t>pH: The pH level of the water.</a:t>
            </a:r>
          </a:p>
          <a:p>
            <a:pPr fontAlgn="base"/>
            <a:r>
              <a:rPr lang="en-US" dirty="0">
                <a:latin typeface="Comic Sans MS" panose="030F0702030302020204" pitchFamily="66" charset="0"/>
              </a:rPr>
              <a:t>Hardness: A measure of mineral content</a:t>
            </a:r>
          </a:p>
          <a:p>
            <a:pPr fontAlgn="base"/>
            <a:r>
              <a:rPr lang="en-US" dirty="0">
                <a:latin typeface="Comic Sans MS" panose="030F0702030302020204" pitchFamily="66" charset="0"/>
              </a:rPr>
              <a:t>Solids: Total dissolved solids in the water</a:t>
            </a:r>
          </a:p>
          <a:p>
            <a:pPr fontAlgn="base"/>
            <a:r>
              <a:rPr lang="en-US" dirty="0">
                <a:latin typeface="Comic Sans MS" panose="030F0702030302020204" pitchFamily="66" charset="0"/>
              </a:rPr>
              <a:t>Chloramines: Chloramines in the water.</a:t>
            </a:r>
          </a:p>
          <a:p>
            <a:pPr marL="0" indent="0" fontAlgn="base">
              <a:buNone/>
            </a:pPr>
            <a:br>
              <a:rPr lang="en-US" sz="2000" dirty="0">
                <a:latin typeface="Comic Sans MS" panose="030F0702030302020204" pitchFamily="66" charset="0"/>
              </a:rPr>
            </a:br>
            <a:br>
              <a:rPr lang="en-US" sz="2000" dirty="0">
                <a:latin typeface="Comic Sans MS" panose="030F0702030302020204" pitchFamily="66" charset="0"/>
              </a:rPr>
            </a:br>
            <a:br>
              <a:rPr lang="en-US" sz="2000" dirty="0">
                <a:latin typeface="Comic Sans MS" panose="030F0702030302020204" pitchFamily="66" charset="0"/>
              </a:rPr>
            </a:br>
            <a:br>
              <a:rPr lang="en-US" sz="2000" dirty="0">
                <a:latin typeface="Comic Sans MS" panose="030F0702030302020204" pitchFamily="66" charset="0"/>
              </a:rPr>
            </a:br>
            <a:endParaRPr lang="en-US" sz="2000" dirty="0">
              <a:latin typeface="Comic Sans MS" panose="030F0702030302020204" pitchFamily="66" charset="0"/>
            </a:endParaRP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18684" y="2297869"/>
            <a:ext cx="5075338" cy="2583809"/>
          </a:xfrm>
        </p:spPr>
      </p:pic>
    </p:spTree>
    <p:extLst>
      <p:ext uri="{BB962C8B-B14F-4D97-AF65-F5344CB8AC3E}">
        <p14:creationId xmlns:p14="http://schemas.microsoft.com/office/powerpoint/2010/main" val="100285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683" y="543723"/>
            <a:ext cx="8911687" cy="1280890"/>
          </a:xfrm>
        </p:spPr>
        <p:txBody>
          <a:bodyPr>
            <a:normAutofit/>
          </a:bodyPr>
          <a:lstStyle/>
          <a:p>
            <a:r>
              <a:rPr lang="en-US" sz="4000" dirty="0">
                <a:solidFill>
                  <a:schemeClr val="accent2">
                    <a:lumMod val="50000"/>
                  </a:schemeClr>
                </a:solidFill>
                <a:latin typeface="Arial Rounded MT Bold" panose="020F0704030504030204" pitchFamily="34" charset="0"/>
              </a:rPr>
              <a:t>HISTOGRAM</a:t>
            </a:r>
          </a:p>
        </p:txBody>
      </p:sp>
      <p:sp>
        <p:nvSpPr>
          <p:cNvPr id="3" name="Content Placeholder 2"/>
          <p:cNvSpPr>
            <a:spLocks noGrp="1"/>
          </p:cNvSpPr>
          <p:nvPr>
            <p:ph idx="1"/>
          </p:nvPr>
        </p:nvSpPr>
        <p:spPr>
          <a:xfrm>
            <a:off x="1758556" y="2166257"/>
            <a:ext cx="4756808" cy="4808180"/>
          </a:xfrm>
        </p:spPr>
        <p:txBody>
          <a:bodyPr/>
          <a:lstStyle/>
          <a:p>
            <a:pPr fontAlgn="ctr"/>
            <a:r>
              <a:rPr lang="en-US" dirty="0">
                <a:latin typeface="Comic Sans MS" panose="030F0702030302020204" pitchFamily="66" charset="0"/>
              </a:rPr>
              <a:t>A histogram is a visual representation of the distribution of numeric data. It's a type of chart that shows the frequency distribution of data points across a continuous range of numerical values. </a:t>
            </a:r>
          </a:p>
          <a:p>
            <a:r>
              <a:rPr lang="en-US" dirty="0">
                <a:latin typeface="Comic Sans MS" panose="030F0702030302020204" pitchFamily="66" charset="0"/>
              </a:rPr>
              <a:t>CODE</a:t>
            </a:r>
          </a:p>
          <a:p>
            <a:r>
              <a:rPr lang="en-US" dirty="0">
                <a:latin typeface="Comic Sans MS" panose="030F0702030302020204" pitchFamily="66" charset="0"/>
              </a:rPr>
              <a:t>OUTPUT</a:t>
            </a:r>
            <a:br>
              <a:rPr lang="en-US" dirty="0">
                <a:latin typeface="Comic Sans MS" panose="030F0702030302020204" pitchFamily="66" charset="0"/>
              </a:rPr>
            </a:br>
            <a:endParaRPr lang="en-US" dirty="0">
              <a:latin typeface="Comic Sans MS" panose="030F0702030302020204"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364" y="1462873"/>
            <a:ext cx="5142015" cy="4342235"/>
          </a:xfrm>
          <a:prstGeom prst="rect">
            <a:avLst/>
          </a:prstGeom>
        </p:spPr>
      </p:pic>
    </p:spTree>
    <p:extLst>
      <p:ext uri="{BB962C8B-B14F-4D97-AF65-F5344CB8AC3E}">
        <p14:creationId xmlns:p14="http://schemas.microsoft.com/office/powerpoint/2010/main" val="43329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39783" y="212076"/>
            <a:ext cx="8911687" cy="1280890"/>
          </a:xfrm>
        </p:spPr>
        <p:txBody>
          <a:bodyPr>
            <a:normAutofit/>
          </a:bodyPr>
          <a:lstStyle/>
          <a:p>
            <a:r>
              <a:rPr lang="en-US" sz="4000" dirty="0">
                <a:solidFill>
                  <a:schemeClr val="accent2">
                    <a:lumMod val="50000"/>
                  </a:schemeClr>
                </a:solidFill>
                <a:latin typeface="Arial Rounded MT Bold" panose="020F0704030504030204" pitchFamily="34" charset="0"/>
              </a:rPr>
              <a:t>HEATMAP</a:t>
            </a:r>
          </a:p>
        </p:txBody>
      </p:sp>
      <p:sp>
        <p:nvSpPr>
          <p:cNvPr id="6" name="Content Placeholder 5"/>
          <p:cNvSpPr>
            <a:spLocks noGrp="1"/>
          </p:cNvSpPr>
          <p:nvPr>
            <p:ph idx="1"/>
          </p:nvPr>
        </p:nvSpPr>
        <p:spPr>
          <a:xfrm>
            <a:off x="1797666" y="1096216"/>
            <a:ext cx="8596668" cy="4665568"/>
          </a:xfrm>
        </p:spPr>
        <p:txBody>
          <a:bodyPr/>
          <a:lstStyle/>
          <a:p>
            <a:r>
              <a:rPr lang="en-US" dirty="0">
                <a:latin typeface="Comic Sans MS" panose="030F0702030302020204" pitchFamily="66" charset="0"/>
              </a:rPr>
              <a:t>A </a:t>
            </a:r>
            <a:r>
              <a:rPr lang="en-US" dirty="0" err="1">
                <a:latin typeface="Comic Sans MS" panose="030F0702030302020204" pitchFamily="66" charset="0"/>
              </a:rPr>
              <a:t>heatmap</a:t>
            </a:r>
            <a:r>
              <a:rPr lang="en-US" dirty="0">
                <a:latin typeface="Comic Sans MS" panose="030F0702030302020204" pitchFamily="66" charset="0"/>
              </a:rPr>
              <a:t> is a graphical representation of data that uses a system of color coding to represent different values.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250" y="1887891"/>
            <a:ext cx="7834752" cy="4647501"/>
          </a:xfrm>
          <a:prstGeom prst="rect">
            <a:avLst/>
          </a:prstGeom>
        </p:spPr>
      </p:pic>
    </p:spTree>
    <p:extLst>
      <p:ext uri="{BB962C8B-B14F-4D97-AF65-F5344CB8AC3E}">
        <p14:creationId xmlns:p14="http://schemas.microsoft.com/office/powerpoint/2010/main" val="281906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973" y="624980"/>
            <a:ext cx="8911687" cy="1280890"/>
          </a:xfrm>
        </p:spPr>
        <p:txBody>
          <a:bodyPr>
            <a:normAutofit fontScale="90000"/>
          </a:bodyPr>
          <a:lstStyle/>
          <a:p>
            <a:r>
              <a:rPr lang="en-US" sz="4000" dirty="0">
                <a:solidFill>
                  <a:schemeClr val="accent2">
                    <a:lumMod val="50000"/>
                  </a:schemeClr>
                </a:solidFill>
                <a:latin typeface="Arial Rounded MT Bold" panose="020F0704030504030204" pitchFamily="34" charset="0"/>
              </a:rPr>
              <a:t>COUNTER</a:t>
            </a:r>
            <a:r>
              <a:rPr lang="en-US" sz="4000" dirty="0">
                <a:latin typeface="Arial Rounded MT Bold" panose="020F0704030504030204" pitchFamily="34" charset="0"/>
              </a:rPr>
              <a:t> </a:t>
            </a:r>
            <a:r>
              <a:rPr lang="en-US" sz="4000" dirty="0">
                <a:solidFill>
                  <a:schemeClr val="accent2">
                    <a:lumMod val="50000"/>
                  </a:schemeClr>
                </a:solidFill>
                <a:latin typeface="Arial Rounded MT Bold" panose="020F0704030504030204" pitchFamily="34" charset="0"/>
              </a:rPr>
              <a:t>PLOT FOR THE DATASET</a:t>
            </a:r>
          </a:p>
        </p:txBody>
      </p:sp>
      <p:sp>
        <p:nvSpPr>
          <p:cNvPr id="3" name="Content Placeholder 2"/>
          <p:cNvSpPr>
            <a:spLocks noGrp="1"/>
          </p:cNvSpPr>
          <p:nvPr>
            <p:ph idx="1"/>
          </p:nvPr>
        </p:nvSpPr>
        <p:spPr>
          <a:xfrm>
            <a:off x="1303559" y="1377278"/>
            <a:ext cx="8596668" cy="4735162"/>
          </a:xfrm>
        </p:spPr>
        <p:txBody>
          <a:bodyPr/>
          <a:lstStyle/>
          <a:p>
            <a:r>
              <a:rPr lang="en-US" dirty="0">
                <a:latin typeface="Comic Sans MS" panose="030F0702030302020204" pitchFamily="66" charset="0"/>
              </a:rPr>
              <a:t>The </a:t>
            </a:r>
            <a:r>
              <a:rPr lang="en-US" dirty="0" err="1">
                <a:latin typeface="Comic Sans MS" panose="030F0702030302020204" pitchFamily="66" charset="0"/>
              </a:rPr>
              <a:t>countplot</a:t>
            </a:r>
            <a:r>
              <a:rPr lang="en-US" dirty="0">
                <a:latin typeface="Comic Sans MS" panose="030F0702030302020204" pitchFamily="66" charset="0"/>
              </a:rPr>
              <a:t> is used to represent the occurrence(counts) of the observation present in the categorical variable. It uses the concept of a bar chart for the visual depiction.</a:t>
            </a:r>
          </a:p>
          <a:p>
            <a:r>
              <a:rPr lang="en-US" dirty="0">
                <a:latin typeface="Comic Sans MS" panose="030F0702030302020204" pitchFamily="66" charset="0"/>
              </a:rPr>
              <a:t>CODE :</a:t>
            </a:r>
          </a:p>
          <a:p>
            <a:endParaRPr lang="en-US" dirty="0">
              <a:latin typeface="Comic Sans MS" panose="030F0702030302020204" pitchFamily="66" charset="0"/>
            </a:endParaRPr>
          </a:p>
          <a:p>
            <a:r>
              <a:rPr lang="en-US" dirty="0">
                <a:latin typeface="Comic Sans MS" panose="030F0702030302020204" pitchFamily="66" charset="0"/>
              </a:rPr>
              <a:t>OUTPUT :</a:t>
            </a:r>
          </a:p>
          <a:p>
            <a:pPr marL="0" indent="0">
              <a:buNone/>
            </a:pPr>
            <a:endParaRPr lang="en-US" dirty="0">
              <a:latin typeface="Comic Sans MS" panose="030F0702030302020204" pitchFamily="66" charset="0"/>
            </a:endParaRPr>
          </a:p>
          <a:p>
            <a:pPr marL="0" indent="0">
              <a:buNone/>
            </a:pPr>
            <a:endParaRPr lang="en-US" dirty="0">
              <a:latin typeface="Comic Sans MS" panose="030F0702030302020204"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066" y="2400674"/>
            <a:ext cx="5518434" cy="6413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1084" y="3322931"/>
            <a:ext cx="4648439" cy="3391074"/>
          </a:xfrm>
          <a:prstGeom prst="rect">
            <a:avLst/>
          </a:prstGeom>
        </p:spPr>
      </p:pic>
    </p:spTree>
    <p:extLst>
      <p:ext uri="{BB962C8B-B14F-4D97-AF65-F5344CB8AC3E}">
        <p14:creationId xmlns:p14="http://schemas.microsoft.com/office/powerpoint/2010/main" val="32136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105" y="226339"/>
            <a:ext cx="8911687" cy="1280890"/>
          </a:xfrm>
        </p:spPr>
        <p:txBody>
          <a:bodyPr>
            <a:noAutofit/>
          </a:bodyPr>
          <a:lstStyle/>
          <a:p>
            <a:r>
              <a:rPr lang="en-US" sz="4000" dirty="0">
                <a:solidFill>
                  <a:schemeClr val="accent2">
                    <a:lumMod val="50000"/>
                  </a:schemeClr>
                </a:solidFill>
                <a:latin typeface="Arial Rounded MT Bold" panose="020F0704030504030204" pitchFamily="34" charset="0"/>
              </a:rPr>
              <a:t>VISUALIZATION OF DATASET FOR OUTLIERS</a:t>
            </a:r>
          </a:p>
        </p:txBody>
      </p:sp>
      <p:sp>
        <p:nvSpPr>
          <p:cNvPr id="3" name="Content Placeholder 2"/>
          <p:cNvSpPr>
            <a:spLocks noGrp="1"/>
          </p:cNvSpPr>
          <p:nvPr>
            <p:ph idx="1"/>
          </p:nvPr>
        </p:nvSpPr>
        <p:spPr>
          <a:xfrm>
            <a:off x="1260138" y="1507229"/>
            <a:ext cx="8596668" cy="4590067"/>
          </a:xfrm>
        </p:spPr>
        <p:txBody>
          <a:bodyPr/>
          <a:lstStyle/>
          <a:p>
            <a:r>
              <a:rPr lang="en-US" dirty="0">
                <a:latin typeface="Comic Sans MS" panose="030F0702030302020204" pitchFamily="66" charset="0"/>
              </a:rPr>
              <a:t>Box plots, are a great chart to use when showing the distribution of data points across a selected measure.</a:t>
            </a:r>
          </a:p>
          <a:p>
            <a:r>
              <a:rPr lang="en-US" dirty="0">
                <a:latin typeface="Comic Sans MS" panose="030F0702030302020204" pitchFamily="66" charset="0"/>
              </a:rPr>
              <a:t>CODE :</a:t>
            </a:r>
          </a:p>
          <a:p>
            <a:endParaRPr lang="en-US" dirty="0">
              <a:latin typeface="Comic Sans MS" panose="030F0702030302020204" pitchFamily="66" charset="0"/>
            </a:endParaRPr>
          </a:p>
          <a:p>
            <a:endParaRPr lang="en-US" dirty="0">
              <a:latin typeface="Comic Sans MS" panose="030F0702030302020204" pitchFamily="66" charset="0"/>
            </a:endParaRPr>
          </a:p>
          <a:p>
            <a:r>
              <a:rPr lang="en-US" dirty="0">
                <a:latin typeface="Comic Sans MS" panose="030F0702030302020204" pitchFamily="66" charset="0"/>
              </a:rPr>
              <a:t>OUTPUT: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190" y="2173496"/>
            <a:ext cx="6966308" cy="4534133"/>
          </a:xfrm>
          <a:prstGeom prst="rect">
            <a:avLst/>
          </a:prstGeom>
        </p:spPr>
      </p:pic>
    </p:spTree>
    <p:extLst>
      <p:ext uri="{BB962C8B-B14F-4D97-AF65-F5344CB8AC3E}">
        <p14:creationId xmlns:p14="http://schemas.microsoft.com/office/powerpoint/2010/main" val="345578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60362" y="644207"/>
            <a:ext cx="8911687" cy="1280890"/>
          </a:xfrm>
        </p:spPr>
        <p:txBody>
          <a:bodyPr>
            <a:normAutofit/>
          </a:bodyPr>
          <a:lstStyle/>
          <a:p>
            <a:r>
              <a:rPr lang="en-US" sz="4000" b="1" dirty="0">
                <a:solidFill>
                  <a:schemeClr val="accent2">
                    <a:lumMod val="50000"/>
                  </a:schemeClr>
                </a:solidFill>
                <a:latin typeface="Arial Rounded MT Bold" panose="020F0704030504030204" pitchFamily="34" charset="0"/>
              </a:rPr>
              <a:t>WHAT IS LOGISTIC REGRESSION?</a:t>
            </a:r>
            <a:endParaRPr lang="en-US" sz="4000" dirty="0">
              <a:latin typeface="Arial Rounded MT Bold" panose="020F0704030504030204" pitchFamily="34" charset="0"/>
            </a:endParaRPr>
          </a:p>
        </p:txBody>
      </p:sp>
      <p:sp>
        <p:nvSpPr>
          <p:cNvPr id="5" name="Content Placeholder 4"/>
          <p:cNvSpPr>
            <a:spLocks noGrp="1"/>
          </p:cNvSpPr>
          <p:nvPr>
            <p:ph sz="half" idx="1"/>
          </p:nvPr>
        </p:nvSpPr>
        <p:spPr>
          <a:xfrm>
            <a:off x="1646798" y="2337079"/>
            <a:ext cx="5286565" cy="5415094"/>
          </a:xfrm>
        </p:spPr>
        <p:txBody>
          <a:bodyPr>
            <a:normAutofit/>
          </a:bodyPr>
          <a:lstStyle/>
          <a:p>
            <a:r>
              <a:rPr lang="en-US" dirty="0">
                <a:latin typeface="Comic Sans MS" panose="030F0702030302020204" pitchFamily="66" charset="0"/>
              </a:rPr>
              <a:t>Logistic regression predicts the output of a categorical dependent variable. </a:t>
            </a:r>
          </a:p>
          <a:p>
            <a:r>
              <a:rPr lang="en-US" dirty="0">
                <a:latin typeface="Comic Sans MS" panose="030F0702030302020204" pitchFamily="66" charset="0"/>
              </a:rPr>
              <a:t>Therefore the outcome must be a categorical or discrete value.</a:t>
            </a:r>
          </a:p>
          <a:p>
            <a:r>
              <a:rPr lang="en-US" dirty="0">
                <a:latin typeface="Comic Sans MS" panose="030F0702030302020204" pitchFamily="66" charset="0"/>
              </a:rPr>
              <a:t>It gives the probabilistic values which lie between 0 and 1.</a:t>
            </a:r>
          </a:p>
          <a:p>
            <a:r>
              <a:rPr lang="en-US" dirty="0">
                <a:latin typeface="Comic Sans MS" panose="030F0702030302020204" pitchFamily="66" charset="0"/>
              </a:rPr>
              <a:t>Logistic regression is used for solving the classification problems.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48767" y="2100106"/>
            <a:ext cx="4407325" cy="3154345"/>
          </a:xfrm>
        </p:spPr>
      </p:pic>
    </p:spTree>
    <p:extLst>
      <p:ext uri="{BB962C8B-B14F-4D97-AF65-F5344CB8AC3E}">
        <p14:creationId xmlns:p14="http://schemas.microsoft.com/office/powerpoint/2010/main" val="137529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50000"/>
                  </a:schemeClr>
                </a:solidFill>
                <a:effectLst>
                  <a:outerShdw blurRad="38100" dist="38100" dir="2700000" algn="tl">
                    <a:srgbClr val="000000">
                      <a:alpha val="43137"/>
                    </a:srgbClr>
                  </a:outerShdw>
                </a:effectLst>
              </a:rPr>
              <a:t>WHAT IS DECISION TREE CLASSIFIER?</a:t>
            </a:r>
          </a:p>
        </p:txBody>
      </p:sp>
      <p:sp>
        <p:nvSpPr>
          <p:cNvPr id="3" name="Content Placeholder 2"/>
          <p:cNvSpPr>
            <a:spLocks noGrp="1"/>
          </p:cNvSpPr>
          <p:nvPr>
            <p:ph sz="half" idx="1"/>
          </p:nvPr>
        </p:nvSpPr>
        <p:spPr>
          <a:xfrm>
            <a:off x="2049864" y="2133600"/>
            <a:ext cx="4933740" cy="3777622"/>
          </a:xfrm>
        </p:spPr>
        <p:txBody>
          <a:bodyPr>
            <a:normAutofit/>
          </a:bodyPr>
          <a:lstStyle/>
          <a:p>
            <a:r>
              <a:rPr lang="en-US" dirty="0">
                <a:latin typeface="Comic Sans MS" panose="030F0702030302020204" pitchFamily="66" charset="0"/>
              </a:rPr>
              <a:t>Decision Tree is a Supervised learning technique used for solving Classification problems. </a:t>
            </a:r>
          </a:p>
          <a:p>
            <a:r>
              <a:rPr lang="en-US" dirty="0">
                <a:latin typeface="Comic Sans MS" panose="030F0702030302020204" pitchFamily="66" charset="0"/>
              </a:rPr>
              <a:t>It is a tree-structured classifier, where</a:t>
            </a:r>
            <a:r>
              <a:rPr lang="en-US" b="1" dirty="0">
                <a:latin typeface="Comic Sans MS" panose="030F0702030302020204" pitchFamily="66" charset="0"/>
              </a:rPr>
              <a:t> </a:t>
            </a:r>
            <a:r>
              <a:rPr lang="en-US" dirty="0">
                <a:latin typeface="Comic Sans MS" panose="030F0702030302020204" pitchFamily="66" charset="0"/>
              </a:rPr>
              <a:t>internal nodes represent the features of a dataset, branches represent the decision rules and each leaf node represents the outcome.</a:t>
            </a:r>
          </a:p>
          <a:p>
            <a:r>
              <a:rPr lang="en-US" dirty="0">
                <a:latin typeface="Comic Sans MS" panose="030F0702030302020204" pitchFamily="66" charset="0"/>
              </a:rPr>
              <a:t>The decisions or the test are performed on the basis of features of the given dataset.</a:t>
            </a:r>
          </a:p>
          <a:p>
            <a:endParaRPr lang="en-US" dirty="0">
              <a:latin typeface="Comic Sans MS" panose="030F0702030302020204" pitchFamily="66"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9961" y="2301074"/>
            <a:ext cx="4366272" cy="2733150"/>
          </a:xfrm>
        </p:spPr>
      </p:pic>
    </p:spTree>
    <p:extLst>
      <p:ext uri="{BB962C8B-B14F-4D97-AF65-F5344CB8AC3E}">
        <p14:creationId xmlns:p14="http://schemas.microsoft.com/office/powerpoint/2010/main" val="411864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0651" y="414705"/>
            <a:ext cx="8911687" cy="1280890"/>
          </a:xfrm>
        </p:spPr>
        <p:txBody>
          <a:bodyPr>
            <a:noAutofit/>
          </a:bodyPr>
          <a:lstStyle/>
          <a:p>
            <a:r>
              <a:rPr lang="en-US" sz="4000" b="1" dirty="0">
                <a:solidFill>
                  <a:schemeClr val="accent2">
                    <a:lumMod val="50000"/>
                  </a:schemeClr>
                </a:solidFill>
                <a:latin typeface="Arial Rounded MT Bold" panose="020F0704030504030204" pitchFamily="34" charset="0"/>
              </a:rPr>
              <a:t>WHAT IS A RANDOM FOREST CLASSIFIER?</a:t>
            </a:r>
          </a:p>
        </p:txBody>
      </p:sp>
      <p:sp>
        <p:nvSpPr>
          <p:cNvPr id="5" name="Content Placeholder 4"/>
          <p:cNvSpPr>
            <a:spLocks noGrp="1"/>
          </p:cNvSpPr>
          <p:nvPr>
            <p:ph sz="half" idx="1"/>
          </p:nvPr>
        </p:nvSpPr>
        <p:spPr>
          <a:xfrm>
            <a:off x="2108046" y="2275905"/>
            <a:ext cx="4809472" cy="4237728"/>
          </a:xfrm>
        </p:spPr>
        <p:txBody>
          <a:bodyPr>
            <a:normAutofit/>
          </a:bodyPr>
          <a:lstStyle/>
          <a:p>
            <a:r>
              <a:rPr lang="en-US" dirty="0">
                <a:latin typeface="Comic Sans MS" panose="030F0702030302020204" pitchFamily="66" charset="0"/>
              </a:rPr>
              <a:t>Random Forest is a classifier that contains a number of decision trees on various subsets of the given dataset and takes the average to improve the predictive accuracy of that dataset.</a:t>
            </a:r>
          </a:p>
          <a:p>
            <a:r>
              <a:rPr lang="en-US" dirty="0">
                <a:latin typeface="Comic Sans MS" panose="030F0702030302020204" pitchFamily="66" charset="0"/>
              </a:rPr>
              <a:t>It is based on the concept of ensemble learning, which is a process of </a:t>
            </a:r>
            <a:r>
              <a:rPr lang="en-US" i="1" dirty="0">
                <a:latin typeface="Comic Sans MS" panose="030F0702030302020204" pitchFamily="66" charset="0"/>
              </a:rPr>
              <a:t>combining multiple classifiers to solve a complex problem.</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1300" y="2148394"/>
            <a:ext cx="4163532" cy="2782276"/>
          </a:xfrm>
        </p:spPr>
      </p:pic>
    </p:spTree>
    <p:extLst>
      <p:ext uri="{BB962C8B-B14F-4D97-AF65-F5344CB8AC3E}">
        <p14:creationId xmlns:p14="http://schemas.microsoft.com/office/powerpoint/2010/main" val="3611362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226</TotalTime>
  <Words>438</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Century Gothic</vt:lpstr>
      <vt:lpstr>Comic Sans MS</vt:lpstr>
      <vt:lpstr>Wingdings 3</vt:lpstr>
      <vt:lpstr>Wisp</vt:lpstr>
      <vt:lpstr>HydroSafe</vt:lpstr>
      <vt:lpstr>ABOUT DATASET</vt:lpstr>
      <vt:lpstr>HISTOGRAM</vt:lpstr>
      <vt:lpstr>HEATMAP</vt:lpstr>
      <vt:lpstr>COUNTER PLOT FOR THE DATASET</vt:lpstr>
      <vt:lpstr>VISUALIZATION OF DATASET FOR OUTLIERS</vt:lpstr>
      <vt:lpstr>WHAT IS LOGISTIC REGRESSION?</vt:lpstr>
      <vt:lpstr>WHAT IS DECISION TREE CLASSIFIER?</vt:lpstr>
      <vt:lpstr>WHAT IS A RANDOM FOREST CLASSIFIER?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POTABILITY</dc:title>
  <dc:creator>manisha</dc:creator>
  <cp:lastModifiedBy>pgkeerthi9849@gmail.com</cp:lastModifiedBy>
  <cp:revision>4</cp:revision>
  <dcterms:created xsi:type="dcterms:W3CDTF">2024-02-01T05:31:55Z</dcterms:created>
  <dcterms:modified xsi:type="dcterms:W3CDTF">2025-01-29T12:22:47Z</dcterms:modified>
</cp:coreProperties>
</file>