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4"/>
  </p:notesMasterIdLst>
  <p:sldIdLst>
    <p:sldId id="416" r:id="rId2"/>
    <p:sldId id="434" r:id="rId3"/>
    <p:sldId id="417" r:id="rId4"/>
    <p:sldId id="422" r:id="rId5"/>
    <p:sldId id="433" r:id="rId6"/>
    <p:sldId id="418" r:id="rId7"/>
    <p:sldId id="419" r:id="rId8"/>
    <p:sldId id="420" r:id="rId9"/>
    <p:sldId id="421" r:id="rId10"/>
    <p:sldId id="423" r:id="rId11"/>
    <p:sldId id="427" r:id="rId12"/>
    <p:sldId id="426" r:id="rId13"/>
    <p:sldId id="432" r:id="rId14"/>
    <p:sldId id="425" r:id="rId15"/>
    <p:sldId id="443" r:id="rId16"/>
    <p:sldId id="442" r:id="rId17"/>
    <p:sldId id="451" r:id="rId18"/>
    <p:sldId id="444" r:id="rId19"/>
    <p:sldId id="445" r:id="rId20"/>
    <p:sldId id="446" r:id="rId21"/>
    <p:sldId id="448" r:id="rId22"/>
    <p:sldId id="447" r:id="rId23"/>
    <p:sldId id="449" r:id="rId24"/>
    <p:sldId id="450" r:id="rId25"/>
    <p:sldId id="452" r:id="rId26"/>
    <p:sldId id="453" r:id="rId27"/>
    <p:sldId id="439" r:id="rId28"/>
    <p:sldId id="430" r:id="rId29"/>
    <p:sldId id="441" r:id="rId30"/>
    <p:sldId id="440" r:id="rId31"/>
    <p:sldId id="428" r:id="rId32"/>
    <p:sldId id="438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D3696-8804-4217-80D5-19840EE4513F}" v="267" dt="2019-10-30T03:00:36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34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aley, Paul G - (kealey)" userId="S::kealey@email.arizona.edu::3bd53081-4600-4fe3-b393-3488bbc7b939" providerId="AD" clId="Web-{000D3696-8804-4217-80D5-19840EE4513F}"/>
    <pc:docChg chg="addSld delSld modSld sldOrd">
      <pc:chgData name="Kealey, Paul G - (kealey)" userId="S::kealey@email.arizona.edu::3bd53081-4600-4fe3-b393-3488bbc7b939" providerId="AD" clId="Web-{000D3696-8804-4217-80D5-19840EE4513F}" dt="2019-10-30T03:00:36.460" v="266" actId="20577"/>
      <pc:docMkLst>
        <pc:docMk/>
      </pc:docMkLst>
      <pc:sldChg chg="modSp">
        <pc:chgData name="Kealey, Paul G - (kealey)" userId="S::kealey@email.arizona.edu::3bd53081-4600-4fe3-b393-3488bbc7b939" providerId="AD" clId="Web-{000D3696-8804-4217-80D5-19840EE4513F}" dt="2019-10-30T02:19:49.509" v="76" actId="20577"/>
        <pc:sldMkLst>
          <pc:docMk/>
          <pc:sldMk cId="828304397" sldId="397"/>
        </pc:sldMkLst>
        <pc:spChg chg="mod">
          <ac:chgData name="Kealey, Paul G - (kealey)" userId="S::kealey@email.arizona.edu::3bd53081-4600-4fe3-b393-3488bbc7b939" providerId="AD" clId="Web-{000D3696-8804-4217-80D5-19840EE4513F}" dt="2019-10-30T02:19:49.509" v="76" actId="20577"/>
          <ac:spMkLst>
            <pc:docMk/>
            <pc:sldMk cId="828304397" sldId="397"/>
            <ac:spMk id="2" creationId="{00000000-0000-0000-0000-000000000000}"/>
          </ac:spMkLst>
        </pc:spChg>
      </pc:sldChg>
      <pc:sldChg chg="del">
        <pc:chgData name="Kealey, Paul G - (kealey)" userId="S::kealey@email.arizona.edu::3bd53081-4600-4fe3-b393-3488bbc7b939" providerId="AD" clId="Web-{000D3696-8804-4217-80D5-19840EE4513F}" dt="2019-10-30T01:09:08.675" v="4"/>
        <pc:sldMkLst>
          <pc:docMk/>
          <pc:sldMk cId="700171295" sldId="402"/>
        </pc:sldMkLst>
      </pc:sldChg>
      <pc:sldChg chg="del">
        <pc:chgData name="Kealey, Paul G - (kealey)" userId="S::kealey@email.arizona.edu::3bd53081-4600-4fe3-b393-3488bbc7b939" providerId="AD" clId="Web-{000D3696-8804-4217-80D5-19840EE4513F}" dt="2019-10-30T01:09:53.347" v="5"/>
        <pc:sldMkLst>
          <pc:docMk/>
          <pc:sldMk cId="999946454" sldId="404"/>
        </pc:sldMkLst>
      </pc:sldChg>
      <pc:sldChg chg="modSp">
        <pc:chgData name="Kealey, Paul G - (kealey)" userId="S::kealey@email.arizona.edu::3bd53081-4600-4fe3-b393-3488bbc7b939" providerId="AD" clId="Web-{000D3696-8804-4217-80D5-19840EE4513F}" dt="2019-10-30T02:20:21.728" v="82" actId="20577"/>
        <pc:sldMkLst>
          <pc:docMk/>
          <pc:sldMk cId="1841842497" sldId="409"/>
        </pc:sldMkLst>
        <pc:spChg chg="mod">
          <ac:chgData name="Kealey, Paul G - (kealey)" userId="S::kealey@email.arizona.edu::3bd53081-4600-4fe3-b393-3488bbc7b939" providerId="AD" clId="Web-{000D3696-8804-4217-80D5-19840EE4513F}" dt="2019-10-30T02:20:21.728" v="82" actId="20577"/>
          <ac:spMkLst>
            <pc:docMk/>
            <pc:sldMk cId="1841842497" sldId="409"/>
            <ac:spMk id="2" creationId="{00000000-0000-0000-0000-000000000000}"/>
          </ac:spMkLst>
        </pc:spChg>
      </pc:sldChg>
      <pc:sldChg chg="modSp new ord">
        <pc:chgData name="Kealey, Paul G - (kealey)" userId="S::kealey@email.arizona.edu::3bd53081-4600-4fe3-b393-3488bbc7b939" providerId="AD" clId="Web-{000D3696-8804-4217-80D5-19840EE4513F}" dt="2019-10-30T03:00:33.647" v="264" actId="20577"/>
        <pc:sldMkLst>
          <pc:docMk/>
          <pc:sldMk cId="652047096" sldId="411"/>
        </pc:sldMkLst>
        <pc:spChg chg="mod">
          <ac:chgData name="Kealey, Paul G - (kealey)" userId="S::kealey@email.arizona.edu::3bd53081-4600-4fe3-b393-3488bbc7b939" providerId="AD" clId="Web-{000D3696-8804-4217-80D5-19840EE4513F}" dt="2019-10-30T03:00:33.647" v="264" actId="20577"/>
          <ac:spMkLst>
            <pc:docMk/>
            <pc:sldMk cId="652047096" sldId="411"/>
            <ac:spMk id="2" creationId="{EE633E91-9747-4873-8849-E5FC701F44AC}"/>
          </ac:spMkLst>
        </pc:spChg>
        <pc:spChg chg="mod">
          <ac:chgData name="Kealey, Paul G - (kealey)" userId="S::kealey@email.arizona.edu::3bd53081-4600-4fe3-b393-3488bbc7b939" providerId="AD" clId="Web-{000D3696-8804-4217-80D5-19840EE4513F}" dt="2019-10-30T02:58:58.559" v="176" actId="20577"/>
          <ac:spMkLst>
            <pc:docMk/>
            <pc:sldMk cId="652047096" sldId="411"/>
            <ac:spMk id="3" creationId="{A0012AEB-D94A-4108-BD7F-E19AA5C75F25}"/>
          </ac:spMkLst>
        </pc:spChg>
      </pc:sldChg>
      <pc:sldChg chg="del">
        <pc:chgData name="Kealey, Paul G - (kealey)" userId="S::kealey@email.arizona.edu::3bd53081-4600-4fe3-b393-3488bbc7b939" providerId="AD" clId="Web-{000D3696-8804-4217-80D5-19840EE4513F}" dt="2019-10-30T01:08:46.347" v="1"/>
        <pc:sldMkLst>
          <pc:docMk/>
          <pc:sldMk cId="1879094524" sldId="411"/>
        </pc:sldMkLst>
      </pc:sldChg>
      <pc:sldChg chg="del">
        <pc:chgData name="Kealey, Paul G - (kealey)" userId="S::kealey@email.arizona.edu::3bd53081-4600-4fe3-b393-3488bbc7b939" providerId="AD" clId="Web-{000D3696-8804-4217-80D5-19840EE4513F}" dt="2019-10-30T01:08:51.269" v="2"/>
        <pc:sldMkLst>
          <pc:docMk/>
          <pc:sldMk cId="1047152086" sldId="412"/>
        </pc:sldMkLst>
      </pc:sldChg>
      <pc:sldChg chg="del">
        <pc:chgData name="Kealey, Paul G - (kealey)" userId="S::kealey@email.arizona.edu::3bd53081-4600-4fe3-b393-3488bbc7b939" providerId="AD" clId="Web-{000D3696-8804-4217-80D5-19840EE4513F}" dt="2019-10-30T01:08:55.941" v="3"/>
        <pc:sldMkLst>
          <pc:docMk/>
          <pc:sldMk cId="856622237" sldId="413"/>
        </pc:sldMkLst>
      </pc:sldChg>
      <pc:sldChg chg="del">
        <pc:chgData name="Kealey, Paul G - (kealey)" userId="S::kealey@email.arizona.edu::3bd53081-4600-4fe3-b393-3488bbc7b939" providerId="AD" clId="Web-{000D3696-8804-4217-80D5-19840EE4513F}" dt="2019-10-30T01:08:28.300" v="0"/>
        <pc:sldMkLst>
          <pc:docMk/>
          <pc:sldMk cId="444596567" sldId="4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DDDD1-CE50-4B35-8C03-B23CC96235C3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49978-50B8-4781-95C3-B0E9B8E37C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7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3798BE-EBF2-824B-8984-2F734322AAC9}"/>
              </a:ext>
            </a:extLst>
          </p:cNvPr>
          <p:cNvSpPr/>
          <p:nvPr/>
        </p:nvSpPr>
        <p:spPr>
          <a:xfrm>
            <a:off x="135924" y="160640"/>
            <a:ext cx="11914904" cy="63513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8FB97-8DE8-294D-9054-D339CEE70329}"/>
              </a:ext>
            </a:extLst>
          </p:cNvPr>
          <p:cNvSpPr/>
          <p:nvPr/>
        </p:nvSpPr>
        <p:spPr>
          <a:xfrm>
            <a:off x="4114800" y="5349877"/>
            <a:ext cx="3966520" cy="1392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C9B66E4-E4E3-A248-BB83-1094CA616009}"/>
              </a:ext>
            </a:extLst>
          </p:cNvPr>
          <p:cNvSpPr/>
          <p:nvPr/>
        </p:nvSpPr>
        <p:spPr>
          <a:xfrm rot="5400000">
            <a:off x="358347" y="310615"/>
            <a:ext cx="531341" cy="593124"/>
          </a:xfrm>
          <a:prstGeom prst="rtTriangl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664BC-80EA-7149-8387-244680D0F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009" y="1122363"/>
            <a:ext cx="11569567" cy="2387600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49FB3-4BA7-E848-AF88-2E9ADF50C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09" y="3602038"/>
            <a:ext cx="115695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 cap="all" baseline="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67" y="6036474"/>
            <a:ext cx="3680048" cy="804641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5005" y="6107806"/>
            <a:ext cx="435935" cy="365125"/>
          </a:xfrm>
          <a:prstGeom prst="rect">
            <a:avLst/>
          </a:prstGeom>
        </p:spPr>
        <p:txBody>
          <a:bodyPr/>
          <a:lstStyle/>
          <a:p>
            <a:pPr algn="ctr"/>
            <a:fld id="{31CF25BA-9910-45A4-A54A-700E76042DB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9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ACBF-D494-A247-A601-301DE5BF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A3DAE-3084-6B44-BC8F-9415C6A44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9558" y="1727309"/>
            <a:ext cx="11392929" cy="44232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1" y="6107806"/>
            <a:ext cx="490139" cy="357651"/>
          </a:xfrm>
          <a:prstGeom prst="rect">
            <a:avLst/>
          </a:prstGeom>
        </p:spPr>
        <p:txBody>
          <a:bodyPr/>
          <a:lstStyle/>
          <a:p>
            <a:pPr algn="ctr"/>
            <a:fld id="{31CF25BA-9910-45A4-A54A-700E76042DB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6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632F5-A73D-AA47-9046-85792798E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68598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FC737-B64F-E74E-9231-E7FDD0D35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23165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1" y="6107806"/>
            <a:ext cx="490139" cy="357651"/>
          </a:xfrm>
          <a:prstGeom prst="rect">
            <a:avLst/>
          </a:prstGeom>
        </p:spPr>
        <p:txBody>
          <a:bodyPr/>
          <a:lstStyle/>
          <a:p>
            <a:pPr algn="ctr"/>
            <a:fld id="{31CF25BA-9910-45A4-A54A-700E76042DB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5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6193-C576-5641-9C81-D9B09B43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EEFE-950B-D14B-9AAB-CD835E214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5005" y="6107806"/>
            <a:ext cx="435935" cy="365125"/>
          </a:xfrm>
          <a:prstGeom prst="rect">
            <a:avLst/>
          </a:prstGeom>
        </p:spPr>
        <p:txBody>
          <a:bodyPr/>
          <a:lstStyle/>
          <a:p>
            <a:pPr algn="ctr"/>
            <a:fld id="{31CF25BA-9910-45A4-A54A-700E76042DB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6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DB68-DEA3-794B-B888-E79DBC17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A9EA-000E-AE4E-96B9-CEE661B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670854"/>
            <a:ext cx="10515600" cy="1418796"/>
          </a:xfrm>
        </p:spPr>
        <p:txBody>
          <a:bodyPr/>
          <a:lstStyle>
            <a:lvl1pPr marL="0" indent="0" algn="ctr">
              <a:buNone/>
              <a:defRPr sz="1800" b="1" cap="all" baseline="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5005" y="6107806"/>
            <a:ext cx="435935" cy="365125"/>
          </a:xfrm>
          <a:prstGeom prst="rect">
            <a:avLst/>
          </a:prstGeom>
        </p:spPr>
        <p:txBody>
          <a:bodyPr/>
          <a:lstStyle/>
          <a:p>
            <a:pPr algn="ctr"/>
            <a:fld id="{31CF25BA-9910-45A4-A54A-700E76042DB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9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D2BF-7E04-644F-8146-E5FFE1CD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6B0D-31F2-524F-B408-E66C1AD54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6E6C-4279-594F-9056-75015964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5005" y="6107806"/>
            <a:ext cx="435935" cy="365125"/>
          </a:xfrm>
          <a:prstGeom prst="rect">
            <a:avLst/>
          </a:prstGeom>
        </p:spPr>
        <p:txBody>
          <a:bodyPr/>
          <a:lstStyle/>
          <a:p>
            <a:pPr algn="ctr"/>
            <a:fld id="{31CF25BA-9910-45A4-A54A-700E76042DB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9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6388-296E-DA4A-B8D4-2B424F19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CEE-1AE9-A640-A58E-62B063F31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4C588-A767-5A47-BA1B-6EBA36DA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CDE3B-840B-CA4E-AFC6-E1D20134A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874A0-8EFB-894B-BF70-0AFF7317B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35005" y="6107806"/>
            <a:ext cx="435935" cy="365125"/>
          </a:xfrm>
          <a:prstGeom prst="rect">
            <a:avLst/>
          </a:prstGeom>
        </p:spPr>
        <p:txBody>
          <a:bodyPr/>
          <a:lstStyle/>
          <a:p>
            <a:pPr algn="ctr"/>
            <a:fld id="{31CF25BA-9910-45A4-A54A-700E76042DB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5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E85F-1EE7-7248-8168-CB6D8A60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5005" y="6107806"/>
            <a:ext cx="435935" cy="365125"/>
          </a:xfrm>
          <a:prstGeom prst="rect">
            <a:avLst/>
          </a:prstGeom>
        </p:spPr>
        <p:txBody>
          <a:bodyPr/>
          <a:lstStyle/>
          <a:p>
            <a:pPr algn="ctr"/>
            <a:fld id="{31CF25BA-9910-45A4-A54A-700E76042DB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8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5005" y="6107806"/>
            <a:ext cx="435935" cy="365125"/>
          </a:xfrm>
          <a:prstGeom prst="rect">
            <a:avLst/>
          </a:prstGeom>
        </p:spPr>
        <p:txBody>
          <a:bodyPr/>
          <a:lstStyle/>
          <a:p>
            <a:pPr algn="ctr"/>
            <a:fld id="{31CF25BA-9910-45A4-A54A-700E76042DB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6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6799-8995-6247-A08A-57CE6836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230D-9077-C54E-8217-EE1005CEE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3522E-6516-0646-B30C-2CE4045D7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1" y="6107806"/>
            <a:ext cx="490139" cy="357651"/>
          </a:xfrm>
          <a:prstGeom prst="rect">
            <a:avLst/>
          </a:prstGeom>
        </p:spPr>
        <p:txBody>
          <a:bodyPr/>
          <a:lstStyle/>
          <a:p>
            <a:pPr algn="ctr"/>
            <a:fld id="{31CF25BA-9910-45A4-A54A-700E76042DB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8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4C1B-4B7C-AC41-BC10-FDB3367F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DB76E-4886-9C49-A286-DC1C14790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F94C7-399A-E749-A061-27E17178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1" y="6107806"/>
            <a:ext cx="490139" cy="357651"/>
          </a:xfrm>
          <a:prstGeom prst="rect">
            <a:avLst/>
          </a:prstGeom>
        </p:spPr>
        <p:txBody>
          <a:bodyPr/>
          <a:lstStyle/>
          <a:p>
            <a:pPr algn="ctr"/>
            <a:fld id="{31CF25BA-9910-45A4-A54A-700E76042DB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AB55ACF-6164-814C-873C-9A251F905BC5}"/>
              </a:ext>
            </a:extLst>
          </p:cNvPr>
          <p:cNvSpPr/>
          <p:nvPr/>
        </p:nvSpPr>
        <p:spPr>
          <a:xfrm>
            <a:off x="135924" y="160640"/>
            <a:ext cx="11914904" cy="63513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893B6-E818-3947-8C7A-0F5C0418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8" y="172997"/>
            <a:ext cx="115812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B9DF6-58F1-1542-A288-31DAB8BD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558" y="1727309"/>
            <a:ext cx="11581271" cy="4423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1548C-36EA-024A-B46C-F97DB2945B85}"/>
              </a:ext>
            </a:extLst>
          </p:cNvPr>
          <p:cNvSpPr/>
          <p:nvPr/>
        </p:nvSpPr>
        <p:spPr>
          <a:xfrm>
            <a:off x="4721192" y="6006371"/>
            <a:ext cx="2743200" cy="736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0CD18E2-8C62-3142-9CEF-1D573497D537}"/>
              </a:ext>
            </a:extLst>
          </p:cNvPr>
          <p:cNvSpPr/>
          <p:nvPr/>
        </p:nvSpPr>
        <p:spPr>
          <a:xfrm rot="5400000">
            <a:off x="358347" y="310615"/>
            <a:ext cx="531341" cy="593124"/>
          </a:xfrm>
          <a:prstGeom prst="rtTriangl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99" y="6212131"/>
            <a:ext cx="2527988" cy="552743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5005" y="6107806"/>
            <a:ext cx="435935" cy="365125"/>
          </a:xfrm>
          <a:prstGeom prst="rect">
            <a:avLst/>
          </a:prstGeom>
        </p:spPr>
        <p:txBody>
          <a:bodyPr/>
          <a:lstStyle/>
          <a:p>
            <a:pPr algn="ctr"/>
            <a:fld id="{31CF25BA-9910-45A4-A54A-700E76042DB3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0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www.jetbrains.com/help/pycharm/2023.2/getting-started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241" y="781190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latin typeface="Calibri" charset="0"/>
                <a:cs typeface="Calibri" charset="0"/>
              </a:rPr>
              <a:t>Python Boot Camp </a:t>
            </a:r>
          </a:p>
          <a:p>
            <a:pPr marL="0" indent="0" algn="ctr">
              <a:buNone/>
            </a:pPr>
            <a:r>
              <a:rPr lang="en-US" sz="6000" b="1" dirty="0">
                <a:latin typeface="Calibri" charset="0"/>
                <a:cs typeface="Calibri" charset="0"/>
              </a:rPr>
              <a:t> Part 2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97C0C-4ACF-8FA9-D12B-487A19FC61BF}"/>
              </a:ext>
            </a:extLst>
          </p:cNvPr>
          <p:cNvSpPr txBox="1"/>
          <p:nvPr/>
        </p:nvSpPr>
        <p:spPr>
          <a:xfrm>
            <a:off x="2890869" y="2695249"/>
            <a:ext cx="8740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https://github.com/pgkireland/bootcamp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35693-566D-1AD9-D6A7-EF59FF35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52" y="3429000"/>
            <a:ext cx="5490949" cy="252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1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41" y="1"/>
            <a:ext cx="78867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Indentation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6344" y="1004882"/>
            <a:ext cx="1069848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Indentation refers to the spaces at the beginning of a code line.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b="1" u="sng" dirty="0"/>
              <a:t>Where in other programming languages the indentation in code is for readability only, the indentation in Python is very important.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Python uses indentation to indicate a block of code. Python will give you an error if you skip the indentation: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The number of spaces is up to you as a programmer, the most common use is four, but it has to be at least one.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You have to use the same number of spaces in the same block of code, otherwise Python will give you an error:</a:t>
            </a:r>
          </a:p>
        </p:txBody>
      </p:sp>
    </p:spTree>
    <p:extLst>
      <p:ext uri="{BB962C8B-B14F-4D97-AF65-F5344CB8AC3E}">
        <p14:creationId xmlns:p14="http://schemas.microsoft.com/office/powerpoint/2010/main" val="179645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221" y="84777"/>
            <a:ext cx="78867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4088" y="1132898"/>
            <a:ext cx="10744200" cy="4351338"/>
          </a:xfrm>
        </p:spPr>
        <p:txBody>
          <a:bodyPr>
            <a:normAutofit/>
          </a:bodyPr>
          <a:lstStyle/>
          <a:p>
            <a:r>
              <a:rPr lang="en-US" sz="2800" dirty="0"/>
              <a:t>Python has commenting capability for the purpose of in-code documentation.</a:t>
            </a:r>
          </a:p>
          <a:p>
            <a:endParaRPr lang="en-US" sz="2800" dirty="0"/>
          </a:p>
          <a:p>
            <a:r>
              <a:rPr lang="en-US" sz="2800" dirty="0"/>
              <a:t>Comments start with a #, and Python will render the rest of the </a:t>
            </a:r>
            <a:r>
              <a:rPr lang="en-US" sz="2800" u="sng" dirty="0"/>
              <a:t>line </a:t>
            </a:r>
            <a:r>
              <a:rPr lang="en-US" sz="2800" dirty="0"/>
              <a:t>as a comment: You cannot use return to continue the comment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This is a comment.</a:t>
            </a:r>
          </a:p>
          <a:p>
            <a:pPr marL="0" indent="0">
              <a:buNone/>
            </a:pPr>
            <a:r>
              <a:rPr lang="en-US" sz="2800" dirty="0"/>
              <a:t>print("Hello, World!")</a:t>
            </a:r>
          </a:p>
        </p:txBody>
      </p:sp>
    </p:spTree>
    <p:extLst>
      <p:ext uri="{BB962C8B-B14F-4D97-AF65-F5344CB8AC3E}">
        <p14:creationId xmlns:p14="http://schemas.microsoft.com/office/powerpoint/2010/main" val="59374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41" y="1"/>
            <a:ext cx="78867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0D12A-3350-3ADE-21B5-82C917CC8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155065"/>
            <a:ext cx="10808208" cy="4351338"/>
          </a:xfrm>
        </p:spPr>
        <p:txBody>
          <a:bodyPr>
            <a:normAutofit/>
          </a:bodyPr>
          <a:lstStyle/>
          <a:p>
            <a:r>
              <a:rPr lang="en-US" sz="2800" dirty="0"/>
              <a:t>Breakpoints are special markers, which represent places and/or conditions when the debugger needs to step in and freeze the program state. </a:t>
            </a:r>
          </a:p>
          <a:p>
            <a:endParaRPr lang="en-US" sz="2800" dirty="0"/>
          </a:p>
          <a:p>
            <a:r>
              <a:rPr lang="en-US" sz="2800" dirty="0"/>
              <a:t>A program, which has been frozen by the debugger is referred to as suspended.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JetBrains Sans"/>
              </a:rPr>
              <a:t>The debugger provides you with the information about variable values, the current state of the threads, breakdown of objects that are currently in the heap, and so on. 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5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9" y="-124524"/>
            <a:ext cx="78867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65" y="1069864"/>
            <a:ext cx="7985275" cy="4204636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BAF68A84-A878-B82F-FE16-A1B442F59739}"/>
              </a:ext>
            </a:extLst>
          </p:cNvPr>
          <p:cNvSpPr/>
          <p:nvPr/>
        </p:nvSpPr>
        <p:spPr>
          <a:xfrm rot="5400000">
            <a:off x="5065776" y="4160520"/>
            <a:ext cx="466344" cy="7307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CCDCB-723C-9C21-79E3-27544D28E233}"/>
              </a:ext>
            </a:extLst>
          </p:cNvPr>
          <p:cNvSpPr txBox="1"/>
          <p:nvPr/>
        </p:nvSpPr>
        <p:spPr>
          <a:xfrm>
            <a:off x="9096909" y="1663561"/>
            <a:ext cx="20075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comments are not indented under the function, so Python thinks the function body is missing. Every line inside the function must be indented.</a:t>
            </a:r>
          </a:p>
        </p:txBody>
      </p:sp>
    </p:spTree>
    <p:extLst>
      <p:ext uri="{BB962C8B-B14F-4D97-AF65-F5344CB8AC3E}">
        <p14:creationId xmlns:p14="http://schemas.microsoft.com/office/powerpoint/2010/main" val="414966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621" y="1"/>
            <a:ext cx="78867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56" y="1053389"/>
            <a:ext cx="6926199" cy="4924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7DEAB-4B55-A856-0ED5-27911F269769}"/>
              </a:ext>
            </a:extLst>
          </p:cNvPr>
          <p:cNvSpPr txBox="1"/>
          <p:nvPr/>
        </p:nvSpPr>
        <p:spPr>
          <a:xfrm>
            <a:off x="7663749" y="1053389"/>
            <a:ext cx="31521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Here, the first error comes from entering f when it asked Enter any number here:. Python tried to convert "f" into an integer → int("f"), which is </a:t>
            </a:r>
            <a:r>
              <a:rPr lang="en-US" dirty="0" err="1"/>
              <a:t>invalid.That</a:t>
            </a:r>
            <a:r>
              <a:rPr lang="en-US" dirty="0"/>
              <a:t> part is expected, because you are handling invalid input with try/except.</a:t>
            </a:r>
          </a:p>
          <a:p>
            <a:endParaRPr lang="en-US" dirty="0"/>
          </a:p>
          <a:p>
            <a:r>
              <a:rPr lang="en-US" dirty="0"/>
              <a:t>The real error is at line 15:pint("Invalid input. Please enter an only an integer.") You accidentally typed pint instead of print.</a:t>
            </a:r>
          </a:p>
        </p:txBody>
      </p:sp>
    </p:spTree>
    <p:extLst>
      <p:ext uri="{BB962C8B-B14F-4D97-AF65-F5344CB8AC3E}">
        <p14:creationId xmlns:p14="http://schemas.microsoft.com/office/powerpoint/2010/main" val="177035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B719-1119-05E1-7225-912EF53A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Google </a:t>
            </a:r>
            <a:r>
              <a:rPr lang="en-US" b="1" dirty="0" err="1"/>
              <a:t>Colaboratory</a:t>
            </a:r>
            <a:r>
              <a:rPr lang="en-US" b="1" dirty="0"/>
              <a:t>: Python in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830A-4BA3-E039-0600-2A46104FC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05001"/>
            <a:ext cx="11277600" cy="435133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400" dirty="0"/>
              <a:t>Google </a:t>
            </a:r>
            <a:r>
              <a:rPr lang="en-US" sz="3400" dirty="0" err="1"/>
              <a:t>Colaboratory</a:t>
            </a:r>
            <a:r>
              <a:rPr lang="en-US" sz="3400" dirty="0"/>
              <a:t>, or "</a:t>
            </a:r>
            <a:r>
              <a:rPr lang="en-US" sz="3400" dirty="0" err="1"/>
              <a:t>Colab</a:t>
            </a:r>
            <a:r>
              <a:rPr lang="en-US" sz="3400" dirty="0"/>
              <a:t>" for short, is a cloud-based </a:t>
            </a:r>
            <a:r>
              <a:rPr lang="en-US" sz="3400" dirty="0" err="1"/>
              <a:t>Jupyter</a:t>
            </a:r>
            <a:r>
              <a:rPr lang="en-US" sz="3400" dirty="0"/>
              <a:t> notebook environment that requires no setup and runs entirely in the cloud. It is a product from Google Research that allows you to write and execute Python code through your browser.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2900" b="1" dirty="0"/>
              <a:t>Python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Built for Python</a:t>
            </a:r>
            <a:r>
              <a:rPr lang="en-US" dirty="0"/>
              <a:t>: </a:t>
            </a:r>
            <a:r>
              <a:rPr lang="en-US" dirty="0" err="1"/>
              <a:t>Colab</a:t>
            </a:r>
            <a:r>
              <a:rPr lang="en-US" dirty="0"/>
              <a:t> is specifically designed to work with Python, supporting all major Python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Pre-installed Libraries</a:t>
            </a:r>
            <a:r>
              <a:rPr lang="en-US" dirty="0"/>
              <a:t>: Comes with popular data science packages already installed (NumPy, Pandas, Matplotlib, TensorFlow,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Seamless Execution</a:t>
            </a:r>
            <a:r>
              <a:rPr lang="en-US" dirty="0"/>
              <a:t>: Run Python code cells individually or in sequence with simple keyboard shortcuts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2900" b="1" dirty="0"/>
              <a:t>Key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Free GPU/TPU Access</a:t>
            </a:r>
            <a:r>
              <a:rPr lang="en-US" dirty="0"/>
              <a:t>: Provides free access to GPUs and TPUs for accelerated computing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Google Drive Integration</a:t>
            </a:r>
            <a:r>
              <a:rPr lang="en-US" dirty="0"/>
              <a:t>: Connect directly to your Google Drive for saving and loading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Collaborative Features</a:t>
            </a:r>
            <a:r>
              <a:rPr lang="en-US" dirty="0"/>
              <a:t>: Share notebooks with others for real-time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Rich Output Display</a:t>
            </a:r>
            <a:r>
              <a:rPr lang="en-US" dirty="0"/>
              <a:t>: Visualize data with interactive charts, graphs, and multimedia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Local Environment Needed</a:t>
            </a:r>
            <a:r>
              <a:rPr lang="en-US" dirty="0"/>
              <a:t>: Everything runs in the cloud—no need for local Python installation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C4948-FD93-5F7B-0761-F9FC31DD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517" y="4301135"/>
            <a:ext cx="705883" cy="6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8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7C3E-A640-6D3B-27BA-58DDAE50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8" y="172997"/>
            <a:ext cx="11581271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Python and </a:t>
            </a:r>
            <a:r>
              <a:rPr lang="en-US" b="1" dirty="0" err="1"/>
              <a:t>Colab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42F2-06EF-B9DA-C00B-BA5709CC7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5785" y="1552536"/>
            <a:ext cx="5937738" cy="50054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57014-74E1-825C-B02A-A4F50899F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8" y="1249169"/>
            <a:ext cx="3864771" cy="3582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8F1A1A-C687-6C20-6686-428D5E0B6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578" y="2226960"/>
            <a:ext cx="2191945" cy="3807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9648B5-BD8B-4FFD-BD59-BC0C03ACF4F3}"/>
              </a:ext>
            </a:extLst>
          </p:cNvPr>
          <p:cNvSpPr txBox="1"/>
          <p:nvPr/>
        </p:nvSpPr>
        <p:spPr>
          <a:xfrm>
            <a:off x="534790" y="5136236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analysis and visualization</a:t>
            </a:r>
          </a:p>
          <a:p>
            <a:r>
              <a:rPr lang="en-US" dirty="0"/>
              <a:t>Machine learning and deep learning 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429082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BEB8-E793-B378-A19A-D0593FD1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Generate a network traffic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D3C0-1EFF-64DB-E546-F7F00374B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847" y="1164190"/>
            <a:ext cx="5181600" cy="344192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4900" b="1" dirty="0"/>
              <a:t>Prompt to generate a network traffic CSV file:</a:t>
            </a:r>
          </a:p>
          <a:p>
            <a:r>
              <a:rPr lang="en-US" dirty="0"/>
              <a:t># Generate a CSV file containing simulated network traffic data. Call it </a:t>
            </a:r>
            <a:r>
              <a:rPr lang="en-US" dirty="0" err="1"/>
              <a:t>Boot_Camp_Netwoek</a:t>
            </a:r>
            <a:r>
              <a:rPr lang="en-US" dirty="0"/>
              <a:t> Traffic</a:t>
            </a:r>
          </a:p>
          <a:p>
            <a:r>
              <a:rPr lang="en-US" dirty="0"/>
              <a:t># The CSV should have at least 100 rows and include the following columns:</a:t>
            </a:r>
          </a:p>
          <a:p>
            <a:r>
              <a:rPr lang="en-US" dirty="0"/>
              <a:t># - Timestamp: The date and time of the network event (format: YYYY-MM-DD HH:MM:SS)</a:t>
            </a:r>
          </a:p>
          <a:p>
            <a:r>
              <a:rPr lang="en-US" dirty="0"/>
              <a:t># - </a:t>
            </a:r>
            <a:r>
              <a:rPr lang="en-US" dirty="0" err="1"/>
              <a:t>Source_IP</a:t>
            </a:r>
            <a:r>
              <a:rPr lang="en-US" dirty="0"/>
              <a:t>: The source IP address</a:t>
            </a:r>
          </a:p>
          <a:p>
            <a:r>
              <a:rPr lang="en-US" dirty="0"/>
              <a:t># - </a:t>
            </a:r>
            <a:r>
              <a:rPr lang="en-US" dirty="0" err="1"/>
              <a:t>Destination_IP</a:t>
            </a:r>
            <a:r>
              <a:rPr lang="en-US" dirty="0"/>
              <a:t>: The destination IP address</a:t>
            </a:r>
          </a:p>
          <a:p>
            <a:r>
              <a:rPr lang="en-US" dirty="0"/>
              <a:t># - </a:t>
            </a:r>
            <a:r>
              <a:rPr lang="en-US" dirty="0" err="1"/>
              <a:t>Source_Port</a:t>
            </a:r>
            <a:r>
              <a:rPr lang="en-US" dirty="0"/>
              <a:t>: The source port number</a:t>
            </a:r>
          </a:p>
          <a:p>
            <a:r>
              <a:rPr lang="en-US" dirty="0"/>
              <a:t># - </a:t>
            </a:r>
            <a:r>
              <a:rPr lang="en-US" dirty="0" err="1"/>
              <a:t>Destination_Port</a:t>
            </a:r>
            <a:r>
              <a:rPr lang="en-US" dirty="0"/>
              <a:t>: The destination port number</a:t>
            </a:r>
          </a:p>
          <a:p>
            <a:r>
              <a:rPr lang="en-US" dirty="0"/>
              <a:t># - Protocol: The network protocol (e.g., TCP, UDP, ICMP)</a:t>
            </a:r>
          </a:p>
          <a:p>
            <a:r>
              <a:rPr lang="en-US" dirty="0"/>
              <a:t># - </a:t>
            </a:r>
            <a:r>
              <a:rPr lang="en-US" dirty="0" err="1"/>
              <a:t>Bytes_Sent</a:t>
            </a:r>
            <a:r>
              <a:rPr lang="en-US" dirty="0"/>
              <a:t>: The number of bytes sent in the network event</a:t>
            </a:r>
          </a:p>
          <a:p>
            <a:r>
              <a:rPr lang="en-US" dirty="0"/>
              <a:t># - </a:t>
            </a:r>
            <a:r>
              <a:rPr lang="en-US" dirty="0" err="1"/>
              <a:t>Bytes_Received</a:t>
            </a:r>
            <a:r>
              <a:rPr lang="en-US" dirty="0"/>
              <a:t>: The number of bytes received in the network event</a:t>
            </a:r>
          </a:p>
          <a:p>
            <a:r>
              <a:rPr lang="en-US" dirty="0"/>
              <a:t># - </a:t>
            </a:r>
            <a:r>
              <a:rPr lang="en-US" dirty="0" err="1"/>
              <a:t>Duration_Seconds</a:t>
            </a:r>
            <a:r>
              <a:rPr lang="en-US" dirty="0"/>
              <a:t>: The duration of the network connection in seconds</a:t>
            </a:r>
          </a:p>
          <a:p>
            <a:r>
              <a:rPr lang="en-US" dirty="0"/>
              <a:t># - Flags: TCP flags (e.g., SYN, ACK, FIN) or other protocol-specific flags</a:t>
            </a:r>
          </a:p>
          <a:p>
            <a:r>
              <a:rPr lang="en-US" dirty="0"/>
              <a:t># - Info: Additional information about the network traffic (e.g., HTTP request method, DNS query type)</a:t>
            </a:r>
          </a:p>
          <a:p>
            <a:r>
              <a:rPr lang="en-US" dirty="0"/>
              <a:t># - </a:t>
            </a:r>
            <a:r>
              <a:rPr lang="en-US" dirty="0" err="1"/>
              <a:t>Geo_Location_Source</a:t>
            </a:r>
            <a:r>
              <a:rPr lang="en-US" dirty="0"/>
              <a:t>: Geographical location of the source IP address (e.g., City, Country)</a:t>
            </a:r>
          </a:p>
          <a:p>
            <a:r>
              <a:rPr lang="en-US" dirty="0"/>
              <a:t># - </a:t>
            </a:r>
            <a:r>
              <a:rPr lang="en-US" dirty="0" err="1"/>
              <a:t>Geo_Location_Destination</a:t>
            </a:r>
            <a:r>
              <a:rPr lang="en-US" dirty="0"/>
              <a:t>: Geographical location of the destination IP address (e.g., City, Country)</a:t>
            </a:r>
          </a:p>
          <a:p>
            <a:r>
              <a:rPr lang="en-US" dirty="0"/>
              <a:t># - </a:t>
            </a:r>
            <a:r>
              <a:rPr lang="en-US" dirty="0" err="1"/>
              <a:t>Network_Layer</a:t>
            </a:r>
            <a:r>
              <a:rPr lang="en-US" dirty="0"/>
              <a:t>: The network layer (e.g., Layer 3, Layer 4, Layer 7)</a:t>
            </a:r>
          </a:p>
          <a:p>
            <a:r>
              <a:rPr lang="en-US" dirty="0"/>
              <a:t># - </a:t>
            </a:r>
            <a:r>
              <a:rPr lang="en-US" dirty="0" err="1"/>
              <a:t>Packet_Count</a:t>
            </a:r>
            <a:r>
              <a:rPr lang="en-US" dirty="0"/>
              <a:t>: The number of packets exchanged in the network event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03D29-6622-9B5A-B9EC-5A8757214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8427" y="1164190"/>
            <a:ext cx="5181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400" b="1" dirty="0"/>
              <a:t>Analyze the network traffic data. The Process</a:t>
            </a:r>
          </a:p>
          <a:p>
            <a:pPr marL="0" indent="0">
              <a:buNone/>
            </a:pPr>
            <a:r>
              <a:rPr lang="en-US" sz="4900" b="1" dirty="0"/>
              <a:t>Generate the code</a:t>
            </a:r>
            <a:r>
              <a:rPr lang="en-US" sz="4900" dirty="0"/>
              <a:t>: Generate the code to create a pandas </a:t>
            </a:r>
            <a:r>
              <a:rPr lang="en-US" sz="4900" dirty="0" err="1"/>
              <a:t>DataFrame</a:t>
            </a:r>
            <a:r>
              <a:rPr lang="en-US" sz="4900" dirty="0"/>
              <a:t> with sample network traffic data in the selected cell.</a:t>
            </a:r>
          </a:p>
          <a:p>
            <a:pPr marL="0" indent="0">
              <a:buNone/>
            </a:pPr>
            <a:r>
              <a:rPr lang="en-US" sz="4900" b="1" dirty="0"/>
              <a:t>Load the data</a:t>
            </a:r>
            <a:r>
              <a:rPr lang="en-US" sz="4900" dirty="0"/>
              <a:t>: Load the network_traffic.csv file into a pandas </a:t>
            </a:r>
            <a:r>
              <a:rPr lang="en-US" sz="4900" dirty="0" err="1"/>
              <a:t>DataFrame</a:t>
            </a:r>
            <a:r>
              <a:rPr lang="en-US" sz="4900" dirty="0"/>
              <a:t>.</a:t>
            </a:r>
          </a:p>
          <a:p>
            <a:pPr marL="0" indent="0">
              <a:buNone/>
            </a:pPr>
            <a:r>
              <a:rPr lang="en-US" sz="4900" b="1" dirty="0"/>
              <a:t>Explore the data</a:t>
            </a:r>
            <a:r>
              <a:rPr lang="en-US" sz="4900" dirty="0"/>
              <a:t>: Display the first few rows, check the data types, and look at summary statistics to understand the dataset.</a:t>
            </a:r>
          </a:p>
          <a:p>
            <a:pPr marL="0" indent="0">
              <a:buNone/>
            </a:pPr>
            <a:r>
              <a:rPr lang="en-US" sz="4900" b="1" dirty="0"/>
              <a:t>Basic analysis</a:t>
            </a:r>
            <a:r>
              <a:rPr lang="en-US" sz="4900" dirty="0"/>
              <a:t>: Perform some basic analysis, such as checking the distribution of protocols, ports, or geographical locations.</a:t>
            </a:r>
          </a:p>
          <a:p>
            <a:pPr marL="0" indent="0">
              <a:buNone/>
            </a:pPr>
            <a:r>
              <a:rPr lang="en-US" sz="4900" b="1" dirty="0"/>
              <a:t>Finish task</a:t>
            </a:r>
            <a:r>
              <a:rPr lang="en-US" sz="4900" dirty="0"/>
              <a:t>: Summarize the findings and present them clearly.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C0254B-9B47-A3F2-427A-5D782599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634" y="3341276"/>
            <a:ext cx="3364446" cy="312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1359-690D-3ED6-A499-A0D99196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Notebook and analyze network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3902F-03B2-6BA9-971D-DABBA8E00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5247" y="1494615"/>
            <a:ext cx="5181600" cy="4351338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Create sample network traffic data</a:t>
            </a:r>
          </a:p>
          <a:p>
            <a:r>
              <a:rPr lang="en-US" sz="1800" dirty="0"/>
              <a:t>File- New Notebook on Drive</a:t>
            </a:r>
          </a:p>
          <a:p>
            <a:r>
              <a:rPr lang="en-US" sz="1800" dirty="0"/>
              <a:t>Select Generate with AI</a:t>
            </a:r>
          </a:p>
          <a:p>
            <a:r>
              <a:rPr lang="en-US" sz="1800" b="1" dirty="0"/>
              <a:t>Generate sample data using the previous prompt</a:t>
            </a:r>
            <a:r>
              <a:rPr lang="en-US" sz="1800" dirty="0"/>
              <a:t>:</a:t>
            </a:r>
            <a:endParaRPr lang="en-US" sz="1800" i="1" dirty="0"/>
          </a:p>
          <a:p>
            <a:r>
              <a:rPr lang="en-US" sz="1800" i="1" dirty="0"/>
              <a:t>Examine the Python Code</a:t>
            </a:r>
          </a:p>
          <a:p>
            <a:r>
              <a:rPr lang="en-US" sz="1800" dirty="0"/>
              <a:t>Accept and Run</a:t>
            </a:r>
            <a:endParaRPr lang="en-US" sz="1800" i="1" dirty="0"/>
          </a:p>
          <a:p>
            <a:r>
              <a:rPr lang="en-US" sz="1800" b="1" dirty="0"/>
              <a:t>Save data to csv</a:t>
            </a:r>
            <a:r>
              <a:rPr lang="en-US" sz="1800" dirty="0"/>
              <a:t>: Save the generated </a:t>
            </a:r>
            <a:r>
              <a:rPr lang="en-US" sz="1800" dirty="0" err="1"/>
              <a:t>DataFrame</a:t>
            </a:r>
            <a:r>
              <a:rPr lang="en-US" sz="1800" dirty="0"/>
              <a:t> to a CSV file.</a:t>
            </a:r>
          </a:p>
          <a:p>
            <a:r>
              <a:rPr lang="en-US" sz="1800" b="1" dirty="0"/>
              <a:t>Display sample data</a:t>
            </a:r>
            <a:r>
              <a:rPr lang="en-US" sz="1800" dirty="0"/>
              <a:t>: Display the first few rows of the generated </a:t>
            </a:r>
            <a:r>
              <a:rPr lang="en-US" sz="1800" dirty="0" err="1"/>
              <a:t>DataFrame</a:t>
            </a:r>
            <a:r>
              <a:rPr lang="en-US" sz="1800" dirty="0"/>
              <a:t> to show the user the data.</a:t>
            </a:r>
          </a:p>
          <a:p>
            <a:r>
              <a:rPr lang="en-US" sz="1800" b="1" dirty="0"/>
              <a:t>Finish task: </a:t>
            </a:r>
            <a:r>
              <a:rPr lang="en-US" sz="1800" dirty="0"/>
              <a:t>Inform the user that the sample data has been generated and saved to a CSV file.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E260B6-9F76-F179-A47B-4F4B9BC0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279" y="1246177"/>
            <a:ext cx="5702465" cy="2111009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DFFA5A79-C8BB-54A1-D2A4-39BF2F6B43EF}"/>
              </a:ext>
            </a:extLst>
          </p:cNvPr>
          <p:cNvSpPr/>
          <p:nvPr/>
        </p:nvSpPr>
        <p:spPr>
          <a:xfrm>
            <a:off x="8321899" y="2035150"/>
            <a:ext cx="191269" cy="6469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A739E-1056-F75C-CB8E-0E7ADDB6A243}"/>
              </a:ext>
            </a:extLst>
          </p:cNvPr>
          <p:cNvSpPr txBox="1"/>
          <p:nvPr/>
        </p:nvSpPr>
        <p:spPr>
          <a:xfrm>
            <a:off x="7582662" y="3218687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Create sample network traffic data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3D7697BE-E007-9795-D360-137E980003D7}"/>
              </a:ext>
            </a:extLst>
          </p:cNvPr>
          <p:cNvSpPr/>
          <p:nvPr/>
        </p:nvSpPr>
        <p:spPr>
          <a:xfrm>
            <a:off x="7021772" y="2104305"/>
            <a:ext cx="191269" cy="46743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7FC33-462A-778C-E6F6-268E785C9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408" y="2292748"/>
            <a:ext cx="2024987" cy="811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30C32-4FD5-3A98-7836-15F85235E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549" y="3670284"/>
            <a:ext cx="5995847" cy="20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7208-7F50-24CE-8940-9A347516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Explain the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253311-097D-2DEB-2559-ED18298D48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9558" y="1346105"/>
            <a:ext cx="5181600" cy="29146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5BB6B-8F6C-CA3F-EA0B-9C940C593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1304" y="1114330"/>
            <a:ext cx="5861138" cy="48749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b="1" dirty="0"/>
              <a:t>Import Libraries:</a:t>
            </a:r>
          </a:p>
          <a:p>
            <a:r>
              <a:rPr lang="en-US" sz="2900" dirty="0"/>
              <a:t> It imports pandas for data manipulation and </a:t>
            </a:r>
            <a:r>
              <a:rPr lang="en-US" sz="2900" dirty="0" err="1"/>
              <a:t>numpy</a:t>
            </a:r>
            <a:r>
              <a:rPr lang="en-US" sz="2900" dirty="0"/>
              <a:t> for numerical operations.</a:t>
            </a:r>
          </a:p>
          <a:p>
            <a:pPr marL="0" indent="0">
              <a:buNone/>
            </a:pPr>
            <a:r>
              <a:rPr lang="en-US" sz="2900" b="1" dirty="0"/>
              <a:t>Create Data Dictionary: </a:t>
            </a:r>
            <a:r>
              <a:rPr lang="en-US" sz="2900" dirty="0"/>
              <a:t>A dictionary data is created to hold lists for each column:</a:t>
            </a:r>
          </a:p>
          <a:p>
            <a:r>
              <a:rPr lang="en-US" sz="2900" dirty="0" err="1"/>
              <a:t>Source_IP</a:t>
            </a:r>
            <a:r>
              <a:rPr lang="en-US" sz="2900" dirty="0"/>
              <a:t>: Generates a list of sample source IP addresses.</a:t>
            </a:r>
          </a:p>
          <a:p>
            <a:r>
              <a:rPr lang="en-US" sz="2900" dirty="0" err="1"/>
              <a:t>Destination_IP</a:t>
            </a:r>
            <a:r>
              <a:rPr lang="en-US" sz="2900" dirty="0"/>
              <a:t>: Generates a list of sample destination IP addresses.</a:t>
            </a:r>
          </a:p>
          <a:p>
            <a:r>
              <a:rPr lang="en-US" sz="2900" dirty="0"/>
              <a:t>Port: Generates a list of random port numbers between 80 and 8080.</a:t>
            </a:r>
          </a:p>
          <a:p>
            <a:r>
              <a:rPr lang="en-US" sz="2900" dirty="0"/>
              <a:t>Protocol: Randomly selects 'TCP' or 'UDP' for each entry.</a:t>
            </a:r>
          </a:p>
          <a:p>
            <a:r>
              <a:rPr lang="en-US" sz="2900" dirty="0" err="1"/>
              <a:t>Bytes_Sent</a:t>
            </a:r>
            <a:r>
              <a:rPr lang="en-US" sz="2900" dirty="0"/>
              <a:t>: Generates a list of random byte counts between 100 and 5000.</a:t>
            </a:r>
          </a:p>
          <a:p>
            <a:r>
              <a:rPr lang="en-US" sz="2900" dirty="0"/>
              <a:t>Timestamp: Creates a list of timestamps starting from '2023-01-01' with 1-second intervals.</a:t>
            </a:r>
          </a:p>
          <a:p>
            <a:pPr marL="0" indent="0">
              <a:buNone/>
            </a:pPr>
            <a:r>
              <a:rPr lang="en-US" sz="2900" b="1" dirty="0"/>
              <a:t>Create </a:t>
            </a:r>
            <a:r>
              <a:rPr lang="en-US" sz="2900" b="1" dirty="0" err="1"/>
              <a:t>DataFrame</a:t>
            </a:r>
            <a:r>
              <a:rPr lang="en-US" sz="2900" b="1" dirty="0"/>
              <a:t>: </a:t>
            </a:r>
            <a:r>
              <a:rPr lang="en-US" sz="2900" dirty="0"/>
              <a:t>The data dictionary is used to create a Pandas </a:t>
            </a:r>
            <a:r>
              <a:rPr lang="en-US" sz="2900" dirty="0" err="1"/>
              <a:t>DataFrame</a:t>
            </a:r>
            <a:r>
              <a:rPr lang="en-US" sz="2900" dirty="0"/>
              <a:t> named </a:t>
            </a:r>
            <a:r>
              <a:rPr lang="en-US" sz="2900" dirty="0" err="1"/>
              <a:t>df</a:t>
            </a:r>
            <a:r>
              <a:rPr lang="en-US" sz="2900" dirty="0"/>
              <a:t>.</a:t>
            </a:r>
          </a:p>
          <a:p>
            <a:pPr marL="0" indent="0">
              <a:buNone/>
            </a:pPr>
            <a:r>
              <a:rPr lang="en-US" sz="2900" b="1" dirty="0"/>
              <a:t>Display Head: </a:t>
            </a:r>
            <a:r>
              <a:rPr lang="en-US" sz="2900" dirty="0"/>
              <a:t>display(</a:t>
            </a:r>
            <a:r>
              <a:rPr lang="en-US" sz="2900" dirty="0" err="1"/>
              <a:t>df.head</a:t>
            </a:r>
            <a:r>
              <a:rPr lang="en-US" sz="2900" dirty="0"/>
              <a:t>()) shows the first 5 rows of the created </a:t>
            </a:r>
            <a:r>
              <a:rPr lang="en-US" sz="2900" dirty="0" err="1"/>
              <a:t>DataFrame</a:t>
            </a:r>
            <a:r>
              <a:rPr lang="en-US" sz="2900" dirty="0"/>
              <a:t> to give a preview of the generated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1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296" y="1"/>
            <a:ext cx="78867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Python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086" y="900720"/>
            <a:ext cx="9050881" cy="4009608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r>
              <a:rPr lang="en-US" sz="3200" dirty="0"/>
              <a:t>After this exercise, you should be able to: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 Work with user input in Python</a:t>
            </a:r>
          </a:p>
          <a:p>
            <a:r>
              <a:rPr lang="en-US" sz="3200" dirty="0"/>
              <a:t> Work with conditional statements and loops</a:t>
            </a:r>
          </a:p>
          <a:p>
            <a:r>
              <a:rPr lang="en-US" sz="3200" dirty="0"/>
              <a:t> Work with File objects and file methods</a:t>
            </a:r>
          </a:p>
        </p:txBody>
      </p:sp>
    </p:spTree>
    <p:extLst>
      <p:ext uri="{BB962C8B-B14F-4D97-AF65-F5344CB8AC3E}">
        <p14:creationId xmlns:p14="http://schemas.microsoft.com/office/powerpoint/2010/main" val="186499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2CAA-516C-5F0F-341F-2F03F3DC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64" y="172997"/>
            <a:ext cx="11581271" cy="1325563"/>
          </a:xfrm>
        </p:spPr>
        <p:txBody>
          <a:bodyPr/>
          <a:lstStyle/>
          <a:p>
            <a:r>
              <a:rPr lang="en-US" b="1" dirty="0"/>
              <a:t>Sample Network Analysis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709BB7-1385-9D97-0F24-341BEC6CD57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32419" y="1498560"/>
            <a:ext cx="103280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 the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Load the network traffic data from the CSV file into a pandas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traffic volume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Calculate the total bytes sent and the number of connections for each protocol (TCP and UDP).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top talkers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Find the top source and destination IP addresses based on the number of bytes sent or connections.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port usage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Determine the most frequently used ports and their associated protocols.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traffic over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Analyze the traffic volume over time to identify patterns or anomalies.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Finish task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Summarize the types of analysis performed and suggest potential next steps, such as visualizing the results or performing more advanced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82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C400-C034-78FC-64D6-165A6822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8" y="172997"/>
            <a:ext cx="11581271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Bar chart showing the traffic volume by protocol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ACD48-E1A0-2DD1-ABBB-718FB2917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308" y="140628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PROMPT: </a:t>
            </a:r>
            <a:r>
              <a:rPr lang="en-US" i="1" dirty="0"/>
              <a:t>bar chart showing the traffic volume by protocol.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8CFAA-8420-EE02-C5A6-E1D2C4CA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141" y="1814852"/>
            <a:ext cx="6141502" cy="35342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449494-3B92-C91C-AD14-A7CA52061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3229484"/>
            <a:ext cx="3304821" cy="284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84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A61D-BF9A-54C6-5061-83A55B85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Bar chart showing the total bytes sent IP addresses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F2B7A5-0C93-B2A4-7978-71811518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06" y="1243584"/>
            <a:ext cx="4924846" cy="4811141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4C08385-31AC-6DA3-8106-B95337A3E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558" y="161064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PROMPT: </a:t>
            </a:r>
            <a:r>
              <a:rPr lang="en-US" i="1" dirty="0"/>
              <a:t>a bar chart showing the total bytes sent by the top source IP addresses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helps illustrate the concept of "top talkers" and can spark discussions about identifying potential sources of high traffic, which could be normal behavior or indicate something unusual.</a:t>
            </a:r>
          </a:p>
        </p:txBody>
      </p:sp>
    </p:spTree>
    <p:extLst>
      <p:ext uri="{BB962C8B-B14F-4D97-AF65-F5344CB8AC3E}">
        <p14:creationId xmlns:p14="http://schemas.microsoft.com/office/powerpoint/2010/main" val="26964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9D15-B4EF-76C5-D503-E3632C00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frequently used ports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179A-E273-4EC2-F81E-84D13D1C0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558" y="1623788"/>
            <a:ext cx="4449914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PROMPT: </a:t>
            </a:r>
            <a:r>
              <a:rPr lang="en-US" i="1" dirty="0"/>
              <a:t>Analyze frequently used ports in more detail: Investigate the </a:t>
            </a:r>
            <a:r>
              <a:rPr lang="en-US" i="1" dirty="0" err="1"/>
              <a:t>port_protocol_counts</a:t>
            </a:r>
            <a:r>
              <a:rPr lang="en-US" i="1" dirty="0"/>
              <a:t> </a:t>
            </a:r>
            <a:r>
              <a:rPr lang="en-US" i="1" dirty="0" err="1"/>
              <a:t>DataFrame</a:t>
            </a:r>
            <a:r>
              <a:rPr lang="en-US" i="1" dirty="0"/>
              <a:t> further to identify the top ports and discuss why certain ports are more frequently used (e.g., port 80 for HTTP, 443 for HTTPS).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C96F5F-E5EE-3CE3-1ED8-9BD99D8A89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0846" y="1462249"/>
            <a:ext cx="6398740" cy="39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90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094A-6422-C8FE-1FF2-E3ACC26D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Google Sans Text"/>
              </a:rPr>
              <a:t>Visualize the traffic volume over time to identify patterns or anomalies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DF25E3-F309-2D80-58E8-2743DE0C05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9558" y="1682497"/>
            <a:ext cx="5265316" cy="38260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48409-60F2-21CC-A283-05C2AFCE2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32584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algn="l">
              <a:spcAft>
                <a:spcPts val="60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The plot shows the network traffic volume (total bytes sent) over time, sampled every second.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In a real-world scenario, this type of visualization can reveal: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 Text"/>
              </a:rPr>
              <a:t>Traffic patterns: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 You might see consistent peaks and valleys indicating busy and idle periods.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 Text"/>
              </a:rPr>
              <a:t>Anomalies: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 Sudden spikes or drops in traffic could indicate unusual events, such as a large data transfer, a denial-of-service attack, or a network issue.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Since our data is randomly generated, the plot shows a somewhat random fluctuation in traffic volume. In a real network, you would look for more meaningful patterns.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27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4297-8526-1BCD-D50D-A41F3268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Duration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4CE9-0A1A-4CF7-00DE-C0CA0715A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779" y="162090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Prompt: </a:t>
            </a:r>
            <a:r>
              <a:rPr lang="en-US" i="1" dirty="0"/>
              <a:t>Analyze the duration of connections to identify unusually long or short connections.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55E7C9-CD55-341F-DA12-4E5304D4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945" y="1439839"/>
            <a:ext cx="5605276" cy="44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5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564A-8A64-4438-A176-662ADA50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Geographical Traffic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00B5-5245-54E7-EE0B-99CDCE524A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Visualize the traffic flow between different geographical locations based on the '</a:t>
            </a:r>
            <a:r>
              <a:rPr lang="en-US" i="1" dirty="0" err="1"/>
              <a:t>Geo_Location_Source</a:t>
            </a:r>
            <a:r>
              <a:rPr lang="en-US" i="1" dirty="0"/>
              <a:t>' and '</a:t>
            </a:r>
            <a:r>
              <a:rPr lang="en-US" i="1" dirty="0" err="1"/>
              <a:t>Geo_Location_Destination</a:t>
            </a:r>
            <a:r>
              <a:rPr lang="en-US" i="1" dirty="0"/>
              <a:t>' columns.</a:t>
            </a:r>
          </a:p>
          <a:p>
            <a:r>
              <a:rPr lang="en-US" dirty="0"/>
              <a:t>Visualizing geographical traffic flow is a great idea! It can help identify where your network traffic is coming from and going to.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4B283-D574-B448-82FB-0150B32A2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27482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/>
              <a:t>Nominatim</a:t>
            </a:r>
            <a:r>
              <a:rPr lang="en-US" sz="1200" dirty="0"/>
              <a:t> → a geocoding service (based on OpenStreetMap). It converts addresses to latitude/longitude (geocoding) or the reverse (reverse geocoding).</a:t>
            </a:r>
          </a:p>
          <a:p>
            <a:pPr marL="0" indent="0">
              <a:buNone/>
            </a:pPr>
            <a:r>
              <a:rPr lang="en-US" sz="1200" dirty="0" err="1"/>
              <a:t>RateLimiter</a:t>
            </a:r>
            <a:r>
              <a:rPr lang="en-US" sz="1200" dirty="0"/>
              <a:t> → a helper to avoid sending too many requests too quickly, since </a:t>
            </a:r>
            <a:r>
              <a:rPr lang="en-US" sz="1200" dirty="0" err="1"/>
              <a:t>Nominatim</a:t>
            </a:r>
            <a:r>
              <a:rPr lang="en-US" sz="1200" dirty="0"/>
              <a:t> enforces usage limits.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Extract city and country: Extract the city and country information from the '</a:t>
            </a:r>
            <a:r>
              <a:rPr lang="en-US" sz="1200" dirty="0" err="1"/>
              <a:t>Geo_Location_Source</a:t>
            </a:r>
            <a:r>
              <a:rPr lang="en-US" sz="1200" dirty="0"/>
              <a:t>' and '</a:t>
            </a:r>
            <a:r>
              <a:rPr lang="en-US" sz="1200" dirty="0" err="1"/>
              <a:t>Geo_Location_Destination</a:t>
            </a:r>
            <a:r>
              <a:rPr lang="en-US" sz="1200" dirty="0"/>
              <a:t>' columns.</a:t>
            </a:r>
          </a:p>
          <a:p>
            <a:pPr marL="0" indent="0">
              <a:buNone/>
            </a:pPr>
            <a:r>
              <a:rPr lang="en-US" sz="1200" dirty="0"/>
              <a:t>Aggregate traffic by location pairs: Group the data by source and destination location pairs and count the number of events or sum relevant metrics (e.g., bytes sent/received) for each pair.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48FCE-4586-D535-E3F1-19E484EA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117" y="4001294"/>
            <a:ext cx="2690087" cy="18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73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556E-44A1-C3E3-C1E2-54CC98DE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8137" y="172997"/>
            <a:ext cx="11581271" cy="1325563"/>
          </a:xfrm>
        </p:spPr>
        <p:txBody>
          <a:bodyPr/>
          <a:lstStyle/>
          <a:p>
            <a:r>
              <a:rPr lang="en-US" b="1" dirty="0"/>
              <a:t>Resources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C45098-43C9-9AAE-E59B-30F21704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06" y="1498560"/>
            <a:ext cx="4780593" cy="43433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02C9B3-7110-DF26-977C-41E1D6B73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991" y="3337560"/>
            <a:ext cx="5021139" cy="2709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B3FDEB-9B1C-6C4B-EBF0-A8600F189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780" y="835778"/>
            <a:ext cx="3331629" cy="19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36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90C79-0897-F167-F2EE-0FDB62F3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120" y="1148019"/>
            <a:ext cx="7575064" cy="4561961"/>
          </a:xfrm>
        </p:spPr>
      </p:pic>
    </p:spTree>
    <p:extLst>
      <p:ext uri="{BB962C8B-B14F-4D97-AF65-F5344CB8AC3E}">
        <p14:creationId xmlns:p14="http://schemas.microsoft.com/office/powerpoint/2010/main" val="742449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556E-44A1-C3E3-C1E2-54CC98DE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650"/>
            <a:ext cx="11581271" cy="1325563"/>
          </a:xfrm>
        </p:spPr>
        <p:txBody>
          <a:bodyPr/>
          <a:lstStyle/>
          <a:p>
            <a:r>
              <a:rPr lang="en-US" b="1" dirty="0"/>
              <a:t>Resources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31E054-20F5-0E39-8F76-5B4760937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401" y="989012"/>
            <a:ext cx="6384992" cy="4422775"/>
          </a:xfrm>
        </p:spPr>
      </p:pic>
    </p:spTree>
    <p:extLst>
      <p:ext uri="{BB962C8B-B14F-4D97-AF65-F5344CB8AC3E}">
        <p14:creationId xmlns:p14="http://schemas.microsoft.com/office/powerpoint/2010/main" val="373467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903" y="-48048"/>
            <a:ext cx="78867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Python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4" y="965412"/>
            <a:ext cx="1038758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this exercise, you will develop a simple python program that will accept numbers from user and store them in a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write a simple python program </a:t>
            </a:r>
            <a:r>
              <a:rPr lang="en-US" b="1" dirty="0"/>
              <a:t>input_numbers.py</a:t>
            </a:r>
            <a:r>
              <a:rPr lang="en-US" dirty="0"/>
              <a:t> that satisfies the following requirements: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should accept an integer from the user.</a:t>
            </a:r>
          </a:p>
          <a:p>
            <a:r>
              <a:rPr lang="en-US" dirty="0"/>
              <a:t>If user inputs any invalid datatypes (other than integer) display error message and prompt for input again.</a:t>
            </a:r>
          </a:p>
          <a:p>
            <a:r>
              <a:rPr lang="en-US" dirty="0"/>
              <a:t>Write the number to a new line in a file named “numbers.txt” in the same folder as input_numbers.py.</a:t>
            </a:r>
          </a:p>
          <a:p>
            <a:r>
              <a:rPr lang="en-US" dirty="0"/>
              <a:t>Ask if the user wants to continue- Yes/No.</a:t>
            </a:r>
          </a:p>
          <a:p>
            <a:r>
              <a:rPr lang="en-US" dirty="0"/>
              <a:t>If user inputs 'Yes', repeat steps-1 to 4 until user inputs 'No'.</a:t>
            </a:r>
          </a:p>
        </p:txBody>
      </p:sp>
    </p:spTree>
    <p:extLst>
      <p:ext uri="{BB962C8B-B14F-4D97-AF65-F5344CB8AC3E}">
        <p14:creationId xmlns:p14="http://schemas.microsoft.com/office/powerpoint/2010/main" val="2389709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C6AB-D174-5FAA-8097-52BE869B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28A71-ADAA-3403-E879-7261A8347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058" y="1126479"/>
            <a:ext cx="5247247" cy="17091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E5180-89E7-5EFC-EC67-AA3B017D2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057" y="2835658"/>
            <a:ext cx="5350598" cy="30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26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549" y="105238"/>
            <a:ext cx="78867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549" y="1536040"/>
            <a:ext cx="84627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https://www.w3schools.com/python/default.asp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https://www.Oreilly.com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https://www.jetbrains.com/help/pycharm/2023.2/getting-started.html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277" y="6097855"/>
            <a:ext cx="2048434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66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09C1-6B8A-9E3A-0892-5EB33569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B638-1187-C46C-8D5A-F2ACAF7D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031" y="2434766"/>
            <a:ext cx="8685953" cy="4423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6509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72" y="1"/>
            <a:ext cx="78867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Programs 5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96" y="1460691"/>
            <a:ext cx="11100816" cy="5135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1.This program first creates a file object in write mode. </a:t>
            </a:r>
          </a:p>
          <a:p>
            <a:pPr marL="0" indent="0">
              <a:buNone/>
            </a:pPr>
            <a:r>
              <a:rPr lang="en-US" sz="2800" dirty="0"/>
              <a:t>2.Then, it prompts the user for a number. If the number is an integer, the program writes the number to the file. </a:t>
            </a:r>
          </a:p>
          <a:p>
            <a:pPr marL="0" indent="0">
              <a:buNone/>
            </a:pPr>
            <a:r>
              <a:rPr lang="en-US" sz="2800" dirty="0"/>
              <a:t>3.The program then asks the user if they want to continue. </a:t>
            </a:r>
          </a:p>
          <a:p>
            <a:pPr marL="0" indent="0">
              <a:buNone/>
            </a:pPr>
            <a:r>
              <a:rPr lang="en-US" sz="2800" dirty="0"/>
              <a:t>4. If the user inputs 'Yes', the program repeats steps 1 to 3. </a:t>
            </a:r>
          </a:p>
          <a:p>
            <a:pPr marL="0" indent="0">
              <a:buNone/>
            </a:pPr>
            <a:r>
              <a:rPr lang="en-US" sz="2800" dirty="0"/>
              <a:t>5.If the user inputs 'No', the program terminates.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1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72" y="1"/>
            <a:ext cx="78867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04" y="1122363"/>
            <a:ext cx="10607040" cy="5135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is an example of how the program would work:</a:t>
            </a:r>
          </a:p>
          <a:p>
            <a:endParaRPr lang="en-US" dirty="0"/>
          </a:p>
          <a:p>
            <a:r>
              <a:rPr lang="en-US" sz="2800" dirty="0"/>
              <a:t>Enter a number: 10</a:t>
            </a:r>
          </a:p>
          <a:p>
            <a:r>
              <a:rPr lang="en-US" sz="2800" dirty="0"/>
              <a:t>Do you want to continue? (Yes/No): Yes</a:t>
            </a:r>
          </a:p>
          <a:p>
            <a:r>
              <a:rPr lang="en-US" sz="2800" dirty="0"/>
              <a:t>Enter a number: 20</a:t>
            </a:r>
          </a:p>
          <a:p>
            <a:r>
              <a:rPr lang="en-US" sz="2800" dirty="0"/>
              <a:t>Do you want to continue? (Yes/No): No</a:t>
            </a:r>
          </a:p>
          <a:p>
            <a:r>
              <a:rPr lang="en-US" sz="2800" dirty="0"/>
              <a:t>In this example, the user inputs 10 and 20. The program writes these numbers to the file "numbers.txt". The user then inputs 'No', so the program terminates.</a:t>
            </a:r>
          </a:p>
        </p:txBody>
      </p:sp>
    </p:spTree>
    <p:extLst>
      <p:ext uri="{BB962C8B-B14F-4D97-AF65-F5344CB8AC3E}">
        <p14:creationId xmlns:p14="http://schemas.microsoft.com/office/powerpoint/2010/main" val="375068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0879" y="48374"/>
            <a:ext cx="78867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Code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1300018"/>
            <a:ext cx="10064497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def </a:t>
            </a:r>
            <a:r>
              <a:rPr lang="en-US" b="1" i="1" dirty="0" err="1">
                <a:solidFill>
                  <a:srgbClr val="FF0000"/>
                </a:solidFill>
              </a:rPr>
              <a:t>input_numbers</a:t>
            </a:r>
            <a:r>
              <a:rPr lang="en-US" b="1" i="1" dirty="0">
                <a:solidFill>
                  <a:srgbClr val="FF0000"/>
                </a:solidFill>
              </a:rPr>
              <a:t>():</a:t>
            </a:r>
          </a:p>
          <a:p>
            <a:pPr marL="0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# This function accepts numbers from the user and stores them in a file.   </a:t>
            </a:r>
            <a:r>
              <a:rPr lang="en-US" b="1" dirty="0"/>
              <a:t>Functions are named blocks of code that are designed to do </a:t>
            </a:r>
            <a:r>
              <a:rPr lang="en-US" b="1" u="sng" dirty="0"/>
              <a:t>one</a:t>
            </a:r>
            <a:r>
              <a:rPr lang="en-US" b="1" dirty="0"/>
              <a:t> specific job.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# Create a file object in write mode </a:t>
            </a:r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dirty="0"/>
              <a:t>. The </a:t>
            </a:r>
            <a:r>
              <a:rPr lang="en-US" b="1" i="1" dirty="0">
                <a:solidFill>
                  <a:srgbClr val="FF0000"/>
                </a:solidFill>
              </a:rPr>
              <a:t>as</a:t>
            </a:r>
            <a:r>
              <a:rPr lang="en-US" dirty="0"/>
              <a:t> keyword is used to create an alias 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with open("numbers.txt", "w") as f: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Prompt the user for a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number = input("Enter a number: 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68" y="3243992"/>
            <a:ext cx="4177947" cy="16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2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780" y="42397"/>
            <a:ext cx="78867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Code - Part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648" y="1108449"/>
            <a:ext cx="1060704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# Check if the number is an integer. The </a:t>
            </a:r>
            <a:r>
              <a:rPr lang="en-US" b="1" i="1" dirty="0">
                <a:solidFill>
                  <a:srgbClr val="FF0000"/>
                </a:solidFill>
              </a:rPr>
              <a:t>try</a:t>
            </a:r>
            <a:r>
              <a:rPr lang="en-US" dirty="0"/>
              <a:t> block lets you test a block of code for errors.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except block lets you handle the error.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b="1" i="1" dirty="0" err="1">
                <a:solidFill>
                  <a:srgbClr val="FF0000"/>
                </a:solidFill>
              </a:rPr>
              <a:t>ValueError</a:t>
            </a:r>
            <a:r>
              <a:rPr lang="en-US" dirty="0"/>
              <a:t> is raised when a function receives an argument of the correct type but an inappropriate value. </a:t>
            </a:r>
          </a:p>
          <a:p>
            <a:pPr marL="0" indent="0">
              <a:buNone/>
            </a:pPr>
            <a:r>
              <a:rPr lang="en-US" b="1" dirty="0"/>
              <a:t>   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try: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      number = </a:t>
            </a:r>
            <a:r>
              <a:rPr lang="en-US" b="1" i="1" dirty="0" err="1">
                <a:solidFill>
                  <a:srgbClr val="FF0000"/>
                </a:solidFill>
              </a:rPr>
              <a:t>int</a:t>
            </a:r>
            <a:r>
              <a:rPr lang="en-US" b="1" i="1" dirty="0">
                <a:solidFill>
                  <a:srgbClr val="FF0000"/>
                </a:solidFill>
              </a:rPr>
              <a:t>(number)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    except </a:t>
            </a:r>
            <a:r>
              <a:rPr lang="en-US" b="1" i="1" dirty="0" err="1">
                <a:solidFill>
                  <a:srgbClr val="FF0000"/>
                </a:solidFill>
              </a:rPr>
              <a:t>ValueError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If the number is not an integer, display an error message and prompt for input again. The </a:t>
            </a:r>
            <a:r>
              <a:rPr lang="en-US" b="1" i="1" dirty="0">
                <a:solidFill>
                  <a:srgbClr val="FF0000"/>
                </a:solidFill>
              </a:rPr>
              <a:t>return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keyword is to exit a function and return a value.</a:t>
            </a:r>
            <a:r>
              <a:rPr lang="en-US" b="1" dirty="0"/>
              <a:t>      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print("Invalid input. Please enter only an integer.")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      	</a:t>
            </a:r>
            <a:r>
              <a:rPr lang="en-US" b="1" i="1" dirty="0">
                <a:solidFill>
                  <a:srgbClr val="FF00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83829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685" y="-65180"/>
            <a:ext cx="78867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Code -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078566"/>
            <a:ext cx="109087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Write the number to the file. The </a:t>
            </a:r>
            <a:r>
              <a:rPr lang="en-US" dirty="0">
                <a:solidFill>
                  <a:srgbClr val="FF0000"/>
                </a:solidFill>
              </a:rPr>
              <a:t>/n </a:t>
            </a:r>
            <a:r>
              <a:rPr lang="en-US" dirty="0"/>
              <a:t>in a string, means the line ends at this point and right after it, a new line starts. The </a:t>
            </a:r>
            <a:r>
              <a:rPr lang="en-US" b="1" i="1" dirty="0">
                <a:solidFill>
                  <a:srgbClr val="FF0000"/>
                </a:solidFill>
              </a:rPr>
              <a:t>write()</a:t>
            </a:r>
            <a:r>
              <a:rPr lang="en-US" i="1" dirty="0"/>
              <a:t> </a:t>
            </a:r>
            <a:r>
              <a:rPr lang="en-US" dirty="0"/>
              <a:t>method writes the specified text to the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    </a:t>
            </a:r>
            <a:r>
              <a:rPr lang="en-US" b="1" i="1" dirty="0" err="1">
                <a:solidFill>
                  <a:srgbClr val="FF0000"/>
                </a:solidFill>
              </a:rPr>
              <a:t>f.write</a:t>
            </a:r>
            <a:r>
              <a:rPr lang="en-US" b="1" i="1" dirty="0">
                <a:solidFill>
                  <a:srgbClr val="FF0000"/>
                </a:solidFill>
              </a:rPr>
              <a:t>(</a:t>
            </a:r>
            <a:r>
              <a:rPr lang="en-US" b="1" i="1" dirty="0" err="1">
                <a:solidFill>
                  <a:srgbClr val="FF0000"/>
                </a:solidFill>
              </a:rPr>
              <a:t>str</a:t>
            </a:r>
            <a:r>
              <a:rPr lang="en-US" b="1" i="1" dirty="0">
                <a:solidFill>
                  <a:srgbClr val="FF0000"/>
                </a:solidFill>
              </a:rPr>
              <a:t>(number) + "\n")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Ask if the user wants to continue. The </a:t>
            </a:r>
            <a:r>
              <a:rPr lang="en-US" i="1" dirty="0"/>
              <a:t>input() </a:t>
            </a:r>
            <a:r>
              <a:rPr lang="en-US" dirty="0"/>
              <a:t>function allows user input. The prompt is a String, representing a default message before the input.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>
                <a:solidFill>
                  <a:srgbClr val="FF0000"/>
                </a:solidFill>
              </a:rPr>
              <a:t>continue_input</a:t>
            </a:r>
            <a:r>
              <a:rPr lang="en-US" b="1" i="1" dirty="0">
                <a:solidFill>
                  <a:srgbClr val="FF0000"/>
                </a:solidFill>
              </a:rPr>
              <a:t> = input("Do you want to continue? (Yes/No): ")</a:t>
            </a:r>
          </a:p>
        </p:txBody>
      </p:sp>
    </p:spTree>
    <p:extLst>
      <p:ext uri="{BB962C8B-B14F-4D97-AF65-F5344CB8AC3E}">
        <p14:creationId xmlns:p14="http://schemas.microsoft.com/office/powerpoint/2010/main" val="220834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479" y="1"/>
            <a:ext cx="78867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Code - Part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28213"/>
            <a:ext cx="106984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If the user inputs 'Yes', repeat steps 1 to 3. Python includes the special variable called __name__ that contains the scope of the code being executed as a string. </a:t>
            </a:r>
            <a:r>
              <a:rPr lang="en-US" b="1" dirty="0">
                <a:solidFill>
                  <a:srgbClr val="FF0000"/>
                </a:solidFill>
              </a:rPr>
              <a:t>__main__</a:t>
            </a:r>
            <a:r>
              <a:rPr lang="en-US" dirty="0"/>
              <a:t> is the name of the top-level scope in which top-level code executes.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if </a:t>
            </a:r>
            <a:r>
              <a:rPr lang="en-US" b="1" i="1" dirty="0" err="1">
                <a:solidFill>
                  <a:srgbClr val="FF0000"/>
                </a:solidFill>
              </a:rPr>
              <a:t>continue_input</a:t>
            </a:r>
            <a:r>
              <a:rPr lang="en-US" b="1" i="1" dirty="0">
                <a:solidFill>
                  <a:srgbClr val="FF0000"/>
                </a:solidFill>
              </a:rPr>
              <a:t> == "Yes":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      </a:t>
            </a:r>
            <a:r>
              <a:rPr lang="en-US" b="1" i="1" dirty="0" err="1">
                <a:solidFill>
                  <a:srgbClr val="FF0000"/>
                </a:solidFill>
              </a:rPr>
              <a:t>input_numbers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if __name__ == "__main__":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  </a:t>
            </a:r>
            <a:r>
              <a:rPr lang="en-US" b="1" i="1" dirty="0" err="1">
                <a:solidFill>
                  <a:srgbClr val="FF0000"/>
                </a:solidFill>
              </a:rPr>
              <a:t>input_numbers</a:t>
            </a:r>
            <a:r>
              <a:rPr lang="en-US" b="1" i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25978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fbd516d7-7e37-4833-87b0-44f7755552a8"/>
  <p:tag name="TPLASTSAVEVERSION" val="6.2 PC"/>
  <p:tag name="TPVERSION" val="7"/>
  <p:tag name="TPFULLVERSION" val="8.5.0.25"/>
  <p:tag name="PPTVERSION" val="16"/>
  <p:tag name="TPOS" val="6"/>
</p:tagLst>
</file>

<file path=ppt/theme/theme1.xml><?xml version="1.0" encoding="utf-8"?>
<a:theme xmlns:a="http://schemas.openxmlformats.org/drawingml/2006/main" name="eller_template ">
  <a:themeElements>
    <a:clrScheme name="Eller College Base">
      <a:dk1>
        <a:srgbClr val="11347D"/>
      </a:dk1>
      <a:lt1>
        <a:srgbClr val="FFFFFF"/>
      </a:lt1>
      <a:dk2>
        <a:srgbClr val="003C8D"/>
      </a:dk2>
      <a:lt2>
        <a:srgbClr val="E7E6E6"/>
      </a:lt2>
      <a:accent1>
        <a:srgbClr val="BB2C3F"/>
      </a:accent1>
      <a:accent2>
        <a:srgbClr val="893641"/>
      </a:accent2>
      <a:accent3>
        <a:srgbClr val="A5A5A5"/>
      </a:accent3>
      <a:accent4>
        <a:srgbClr val="797979"/>
      </a:accent4>
      <a:accent5>
        <a:srgbClr val="5B9BD5"/>
      </a:accent5>
      <a:accent6>
        <a:srgbClr val="0432FF"/>
      </a:accent6>
      <a:hlink>
        <a:srgbClr val="AB3943"/>
      </a:hlink>
      <a:folHlink>
        <a:srgbClr val="AB3943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ler_template " id="{43B7F9EA-B04C-4845-8A89-DE1F4F2FC4D7}" vid="{D5CC0123-A0FB-46FA-AE09-24F35C22E6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eller_template </Template>
  <TotalTime>4432</TotalTime>
  <Words>2566</Words>
  <Application>Microsoft Office PowerPoint</Application>
  <PresentationFormat>Widescreen</PresentationFormat>
  <Paragraphs>225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Google Sans Text</vt:lpstr>
      <vt:lpstr>JetBrains Sans</vt:lpstr>
      <vt:lpstr>Trebuchet MS</vt:lpstr>
      <vt:lpstr>eller_template </vt:lpstr>
      <vt:lpstr>PowerPoint Presentation</vt:lpstr>
      <vt:lpstr>Python Exercise</vt:lpstr>
      <vt:lpstr>Python Exercise</vt:lpstr>
      <vt:lpstr>The Programs 5 Goals</vt:lpstr>
      <vt:lpstr>The Program </vt:lpstr>
      <vt:lpstr>The Code - Part 1</vt:lpstr>
      <vt:lpstr>The Code - Part 2</vt:lpstr>
      <vt:lpstr>The Code - Part 3</vt:lpstr>
      <vt:lpstr>The Code - Part 4</vt:lpstr>
      <vt:lpstr>Indentation</vt:lpstr>
      <vt:lpstr>Comments</vt:lpstr>
      <vt:lpstr>Debugging</vt:lpstr>
      <vt:lpstr>Debugging</vt:lpstr>
      <vt:lpstr>Debugging</vt:lpstr>
      <vt:lpstr>Google Colaboratory: Python in the Cloud</vt:lpstr>
      <vt:lpstr>Python and Colab</vt:lpstr>
      <vt:lpstr>Generate a network traffic CSV file</vt:lpstr>
      <vt:lpstr>Create a Notebook and analyze network traffic</vt:lpstr>
      <vt:lpstr>Explain the Code</vt:lpstr>
      <vt:lpstr>Sample Network Analysis</vt:lpstr>
      <vt:lpstr>Bar chart showing the traffic volume by protocol </vt:lpstr>
      <vt:lpstr>Bar chart showing the total bytes sent IP addresses </vt:lpstr>
      <vt:lpstr>Analyze frequently used ports </vt:lpstr>
      <vt:lpstr>Visualize the traffic volume over time to identify patterns or anomalies</vt:lpstr>
      <vt:lpstr>Duration Analysis</vt:lpstr>
      <vt:lpstr>Geographical Traffic Flow</vt:lpstr>
      <vt:lpstr>Resources</vt:lpstr>
      <vt:lpstr>PowerPoint Presentation</vt:lpstr>
      <vt:lpstr>Resources</vt:lpstr>
      <vt:lpstr>Resources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Successful Marketing Strategies</dc:title>
  <dc:creator>Wei Chen</dc:creator>
  <cp:lastModifiedBy>Kealey, Paul G - (kealey)</cp:lastModifiedBy>
  <cp:revision>169</cp:revision>
  <dcterms:created xsi:type="dcterms:W3CDTF">2009-09-28T23:05:54Z</dcterms:created>
  <dcterms:modified xsi:type="dcterms:W3CDTF">2025-08-19T18:27:03Z</dcterms:modified>
</cp:coreProperties>
</file>