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
  </p:notesMasterIdLst>
  <p:sldIdLst>
    <p:sldId id="269" r:id="rId2"/>
  </p:sldIdLst>
  <p:sldSz cx="9144000" cy="5143500" type="screen16x9"/>
  <p:notesSz cx="6858000" cy="9144000"/>
  <p:embeddedFontLst>
    <p:embeddedFont>
      <p:font typeface="Montserrat" panose="00000500000000000000" pitchFamily="2" charset="0"/>
      <p:regular r:id="rId4"/>
      <p:bold r:id="rId5"/>
      <p:italic r:id="rId6"/>
      <p:boldItalic r:id="rId7"/>
    </p:embeddedFont>
    <p:embeddedFont>
      <p:font typeface="Montserrat Black" panose="00000A00000000000000" pitchFamily="2" charset="0"/>
      <p:bold r:id="rId8"/>
      <p:italic r:id="rId9"/>
      <p:boldItalic r:id="rId10"/>
    </p:embeddedFont>
    <p:embeddedFont>
      <p:font typeface="Montserrat ExtraBold" panose="00000900000000000000" pitchFamily="2" charset="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9116778-C5A5-4D9B-A000-DBAEF1328A77}">
          <p14:sldIdLst>
            <p14:sldId id="269"/>
          </p14:sldIdLst>
        </p14:section>
        <p14:section name="Archive" id="{8E10D620-26C3-49DA-94BC-3DEFACE9865D}">
          <p14:sldIdLst/>
        </p14:section>
      </p14:sectionLst>
    </p:ext>
    <p:ext uri="{EFAFB233-063F-42B5-8137-9DF3F51BA10A}">
      <p15:sldGuideLst xmlns:p15="http://schemas.microsoft.com/office/powerpoint/2012/main">
        <p15:guide id="1" orient="horz" pos="1620">
          <p15:clr>
            <a:srgbClr val="A4A3A4"/>
          </p15:clr>
        </p15:guide>
        <p15:guide id="2" pos="5647" userDrawn="1">
          <p15:clr>
            <a:srgbClr val="A4A3A4"/>
          </p15:clr>
        </p15:guide>
        <p15:guide id="3" pos="113" userDrawn="1">
          <p15:clr>
            <a:srgbClr val="A4A3A4"/>
          </p15:clr>
        </p15:guide>
        <p15:guide id="4" pos="2880" userDrawn="1">
          <p15:clr>
            <a:srgbClr val="A4A3A4"/>
          </p15:clr>
        </p15:guide>
        <p15:guide id="5" orient="horz" pos="3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F2F2F2"/>
    <a:srgbClr val="EBEBEB"/>
    <a:srgbClr val="6D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034" autoAdjust="0"/>
    <p:restoredTop sz="96173" autoAdjust="0"/>
  </p:normalViewPr>
  <p:slideViewPr>
    <p:cSldViewPr snapToGrid="0">
      <p:cViewPr varScale="1">
        <p:scale>
          <a:sx n="203" d="100"/>
          <a:sy n="203" d="100"/>
        </p:scale>
        <p:origin x="1506" y="174"/>
      </p:cViewPr>
      <p:guideLst>
        <p:guide orient="horz" pos="1620"/>
        <p:guide pos="5647"/>
        <p:guide pos="113"/>
        <p:guide pos="2880"/>
        <p:guide orient="horz" pos="316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414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descr=" "/>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94375" y="1233175"/>
            <a:ext cx="4079100" cy="14823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6" name="Google Shape;46;p9"/>
          <p:cNvSpPr txBox="1">
            <a:spLocks noGrp="1"/>
          </p:cNvSpPr>
          <p:nvPr>
            <p:ph type="subTitle" idx="1"/>
          </p:nvPr>
        </p:nvSpPr>
        <p:spPr>
          <a:xfrm>
            <a:off x="294375" y="2803075"/>
            <a:ext cx="39558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5517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pic>
        <p:nvPicPr>
          <p:cNvPr id="48" name="Google Shape;48;p9"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9" name="Google Shape;49;p9"/>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rgbClr val="57068C"/>
                </a:solidFill>
                <a:latin typeface="Montserrat"/>
                <a:ea typeface="Montserrat"/>
                <a:cs typeface="Montserrat"/>
                <a:sym typeface="Montserrat"/>
              </a:rPr>
              <a:t>‹#›</a:t>
            </a:fld>
            <a:endParaRPr sz="700" b="1">
              <a:solidFill>
                <a:srgbClr val="57068C"/>
              </a:solidFill>
              <a:latin typeface="Montserrat"/>
              <a:ea typeface="Montserrat"/>
              <a:cs typeface="Montserrat"/>
              <a:sym typeface="Montserra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72"/>
        <p:cNvGrpSpPr/>
        <p:nvPr/>
      </p:nvGrpSpPr>
      <p:grpSpPr>
        <a:xfrm>
          <a:off x="0" y="0"/>
          <a:ext cx="0" cy="0"/>
          <a:chOff x="0" y="0"/>
          <a:chExt cx="0" cy="0"/>
        </a:xfrm>
      </p:grpSpPr>
      <p:pic>
        <p:nvPicPr>
          <p:cNvPr id="73" name="Google Shape;73;p14" descr=" "/>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4" name="Google Shape;74;p1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rgbClr val="57068C"/>
                </a:solidFill>
                <a:latin typeface="Montserrat"/>
                <a:ea typeface="Montserrat"/>
                <a:cs typeface="Montserrat"/>
                <a:sym typeface="Montserrat"/>
              </a:rPr>
              <a:t>‹#›</a:t>
            </a:fld>
            <a:endParaRPr sz="700" b="1">
              <a:solidFill>
                <a:srgbClr val="57068C"/>
              </a:solidFill>
              <a:latin typeface="Montserrat"/>
              <a:ea typeface="Montserrat"/>
              <a:cs typeface="Montserrat"/>
              <a:sym typeface="Montserra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7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424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57068C"/>
              </a:buClr>
              <a:buSzPts val="4200"/>
              <a:buFont typeface="Montserrat ExtraBold"/>
              <a:buNone/>
              <a:defRPr sz="4200">
                <a:solidFill>
                  <a:srgbClr val="57068C"/>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2.wdp"/><Relationship Id="rId2" Type="http://schemas.openxmlformats.org/officeDocument/2006/relationships/notesSlide" Target="../notesSlides/notesSlide1.xml"/><Relationship Id="rId16" Type="http://schemas.microsoft.com/office/2007/relationships/hdphoto" Target="../media/hdphoto3.wdp"/><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2.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5D7624D-3229-41E7-BA0F-A0E527E77C34}"/>
              </a:ext>
            </a:extLst>
          </p:cNvPr>
          <p:cNvSpPr/>
          <p:nvPr/>
        </p:nvSpPr>
        <p:spPr>
          <a:xfrm>
            <a:off x="6696613" y="3838367"/>
            <a:ext cx="2268000" cy="560913"/>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lvl="1" algn="just">
              <a:spcAft>
                <a:spcPts val="200"/>
              </a:spcAft>
            </a:pPr>
            <a:r>
              <a:rPr lang="en-US" sz="300" b="1" dirty="0">
                <a:solidFill>
                  <a:schemeClr val="bg2">
                    <a:lumMod val="75000"/>
                  </a:schemeClr>
                </a:solidFill>
                <a:latin typeface="Montserrat" panose="00000500000000000000" pitchFamily="2" charset="0"/>
              </a:rPr>
              <a:t>One-shot/few-shot learning: </a:t>
            </a:r>
            <a:r>
              <a:rPr lang="en-US" sz="300" dirty="0">
                <a:solidFill>
                  <a:schemeClr val="bg2">
                    <a:lumMod val="75000"/>
                  </a:schemeClr>
                </a:solidFill>
                <a:latin typeface="Montserrat" panose="00000500000000000000" pitchFamily="2" charset="0"/>
              </a:rPr>
              <a:t>How do multi-modal representations help learn classifiers that can recognize unknown/new classes with limited labeled examples?</a:t>
            </a:r>
          </a:p>
          <a:p>
            <a:pPr lvl="1" algn="just">
              <a:spcAft>
                <a:spcPts val="200"/>
              </a:spcAft>
            </a:pPr>
            <a:r>
              <a:rPr lang="en-US" sz="300" b="1" dirty="0">
                <a:solidFill>
                  <a:schemeClr val="bg2">
                    <a:lumMod val="75000"/>
                  </a:schemeClr>
                </a:solidFill>
                <a:latin typeface="Montserrat" panose="00000500000000000000" pitchFamily="2" charset="0"/>
              </a:rPr>
              <a:t>Document splitting: </a:t>
            </a:r>
            <a:r>
              <a:rPr lang="en-US" sz="300" dirty="0">
                <a:solidFill>
                  <a:schemeClr val="bg2">
                    <a:lumMod val="75000"/>
                  </a:schemeClr>
                </a:solidFill>
                <a:latin typeface="Montserrat" panose="00000500000000000000" pitchFamily="2" charset="0"/>
              </a:rPr>
              <a:t>Given a document with multiple sub-documents or an input stream of pages, learn classifiers to identify and extract each sub-document.</a:t>
            </a:r>
          </a:p>
          <a:p>
            <a:pPr algn="just">
              <a:spcAft>
                <a:spcPts val="200"/>
              </a:spcAft>
            </a:pPr>
            <a:endParaRPr lang="en-US" sz="300" b="1" dirty="0">
              <a:solidFill>
                <a:schemeClr val="bg2">
                  <a:lumMod val="75000"/>
                </a:schemeClr>
              </a:solidFill>
              <a:latin typeface="Montserrat" panose="00000500000000000000" pitchFamily="2" charset="0"/>
            </a:endParaRPr>
          </a:p>
          <a:p>
            <a:pPr algn="just">
              <a:spcAft>
                <a:spcPts val="200"/>
              </a:spcAft>
            </a:pPr>
            <a:endParaRPr lang="en-US" sz="300" b="1" dirty="0">
              <a:solidFill>
                <a:schemeClr val="bg2">
                  <a:lumMod val="75000"/>
                </a:schemeClr>
              </a:solidFill>
              <a:latin typeface="Montserrat" panose="00000500000000000000" pitchFamily="2" charset="0"/>
            </a:endParaRPr>
          </a:p>
          <a:p>
            <a:pPr algn="just">
              <a:spcAft>
                <a:spcPts val="200"/>
              </a:spcAft>
            </a:pPr>
            <a:r>
              <a:rPr lang="en-US" sz="300" b="1" dirty="0">
                <a:solidFill>
                  <a:schemeClr val="bg2">
                    <a:lumMod val="75000"/>
                  </a:schemeClr>
                </a:solidFill>
                <a:latin typeface="Montserrat" panose="00000500000000000000" pitchFamily="2" charset="0"/>
              </a:rPr>
              <a:t>Active learning: </a:t>
            </a:r>
            <a:r>
              <a:rPr lang="en-US" sz="300" dirty="0">
                <a:solidFill>
                  <a:schemeClr val="bg2">
                    <a:lumMod val="75000"/>
                  </a:schemeClr>
                </a:solidFill>
                <a:latin typeface="Montserrat" panose="00000500000000000000" pitchFamily="2" charset="0"/>
              </a:rPr>
              <a:t>Can an active learner reduce the time it takes humans to manually label documents by dynamically querying the most informative instances?</a:t>
            </a:r>
          </a:p>
        </p:txBody>
      </p:sp>
      <p:sp>
        <p:nvSpPr>
          <p:cNvPr id="10" name="Rectangle 9">
            <a:extLst>
              <a:ext uri="{FF2B5EF4-FFF2-40B4-BE49-F238E27FC236}">
                <a16:creationId xmlns:a16="http://schemas.microsoft.com/office/drawing/2014/main" id="{768756FC-F660-4DDB-844B-2D4F5A386D9C}"/>
              </a:ext>
            </a:extLst>
          </p:cNvPr>
          <p:cNvSpPr/>
          <p:nvPr/>
        </p:nvSpPr>
        <p:spPr>
          <a:xfrm>
            <a:off x="6696613" y="786386"/>
            <a:ext cx="2268000" cy="2772000"/>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01BE2BC-8A9D-4F20-BE79-B89E94D7C9EE}"/>
              </a:ext>
            </a:extLst>
          </p:cNvPr>
          <p:cNvSpPr/>
          <p:nvPr/>
        </p:nvSpPr>
        <p:spPr>
          <a:xfrm>
            <a:off x="6696613" y="811755"/>
            <a:ext cx="756000" cy="2142263"/>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just">
              <a:spcAft>
                <a:spcPts val="200"/>
              </a:spcAft>
            </a:pPr>
            <a:r>
              <a:rPr lang="en-US" sz="300" b="1" dirty="0">
                <a:solidFill>
                  <a:srgbClr val="000000"/>
                </a:solidFill>
                <a:latin typeface="Montserrat" panose="00000500000000000000" pitchFamily="2" charset="0"/>
              </a:rPr>
              <a:t>Model implementation: </a:t>
            </a:r>
          </a:p>
          <a:p>
            <a:pPr algn="just">
              <a:spcAft>
                <a:spcPts val="200"/>
              </a:spcAft>
            </a:pPr>
            <a:r>
              <a:rPr lang="en-US" sz="300" dirty="0">
                <a:solidFill>
                  <a:srgbClr val="000000"/>
                </a:solidFill>
                <a:latin typeface="Montserrat" panose="00000500000000000000" pitchFamily="2" charset="0"/>
              </a:rPr>
              <a:t>Initially, we employed Detectron2 which utilizes a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a:t>
            </a:r>
            <a:r>
              <a:rPr lang="en-US" sz="300" dirty="0" err="1">
                <a:solidFill>
                  <a:srgbClr val="000000"/>
                </a:solidFill>
                <a:latin typeface="Montserrat" panose="00000500000000000000" pitchFamily="2" charset="0"/>
              </a:rPr>
              <a:t>Xie</a:t>
            </a:r>
            <a:r>
              <a:rPr lang="en-US" sz="300" dirty="0">
                <a:solidFill>
                  <a:srgbClr val="000000"/>
                </a:solidFill>
                <a:latin typeface="Montserrat" panose="00000500000000000000" pitchFamily="2" charset="0"/>
              </a:rPr>
              <a:t> et al., 2016; Lin et al., 2017) architecture for the encoder backbone. </a:t>
            </a:r>
          </a:p>
          <a:p>
            <a:pPr algn="just">
              <a:spcAft>
                <a:spcPts val="200"/>
              </a:spcAft>
            </a:pPr>
            <a:r>
              <a:rPr lang="en-US" sz="300" dirty="0">
                <a:solidFill>
                  <a:srgbClr val="000000"/>
                </a:solidFill>
                <a:latin typeface="Montserrat" panose="00000500000000000000" pitchFamily="2" charset="0"/>
              </a:rPr>
              <a:t>An image is input into the encoder which outputs a feature map. The output feature map is average-pooled to a fixed size, flattened and then passed through to a linear layer for the image embeddings. </a:t>
            </a:r>
          </a:p>
          <a:p>
            <a:pPr algn="just">
              <a:spcAft>
                <a:spcPts val="200"/>
              </a:spcAft>
            </a:pPr>
            <a:r>
              <a:rPr lang="en-US" sz="300" b="1" dirty="0">
                <a:solidFill>
                  <a:srgbClr val="000000"/>
                </a:solidFill>
                <a:latin typeface="Montserrat" panose="00000500000000000000" pitchFamily="2" charset="0"/>
              </a:rPr>
              <a:t>Error analysis:</a:t>
            </a:r>
          </a:p>
          <a:p>
            <a:pPr algn="just">
              <a:spcAft>
                <a:spcPts val="200"/>
              </a:spcAft>
            </a:pPr>
            <a:r>
              <a:rPr lang="en-US" sz="300" dirty="0">
                <a:solidFill>
                  <a:srgbClr val="000000"/>
                </a:solidFill>
                <a:latin typeface="Montserrat" panose="00000500000000000000" pitchFamily="2" charset="0"/>
              </a:rPr>
              <a:t>Our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implementation struggled to classify forms. The model often confused documents from this class with the “Invoice”, “Scientific Report”, and “Specification” classes. This is possibly due to these document classes having similar visual layouts.</a:t>
            </a:r>
          </a:p>
          <a:p>
            <a:pPr algn="just">
              <a:spcAft>
                <a:spcPts val="200"/>
              </a:spcAft>
            </a:pPr>
            <a:r>
              <a:rPr lang="en-US" sz="300" dirty="0">
                <a:solidFill>
                  <a:srgbClr val="000000"/>
                </a:solidFill>
                <a:latin typeface="Montserrat" panose="00000500000000000000" pitchFamily="2" charset="0"/>
              </a:rPr>
              <a:t>In contrast, the model performed well on Email and Resume, as they both have structure  that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can learn from. UMAP clustered the visual model’s representations poorly, with only a few well defined and separated clusters.</a:t>
            </a:r>
          </a:p>
        </p:txBody>
      </p:sp>
      <p:sp>
        <p:nvSpPr>
          <p:cNvPr id="6" name="Rectangle 5">
            <a:extLst>
              <a:ext uri="{FF2B5EF4-FFF2-40B4-BE49-F238E27FC236}">
                <a16:creationId xmlns:a16="http://schemas.microsoft.com/office/drawing/2014/main" id="{AF663305-FAF5-4734-829C-777FBF5AB562}"/>
              </a:ext>
            </a:extLst>
          </p:cNvPr>
          <p:cNvSpPr/>
          <p:nvPr/>
        </p:nvSpPr>
        <p:spPr>
          <a:xfrm>
            <a:off x="0" y="0"/>
            <a:ext cx="9144000" cy="5615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50"/>
              </a:spcAft>
            </a:pPr>
            <a:r>
              <a:rPr lang="en-US" sz="1100" dirty="0">
                <a:latin typeface="Montserrat ExtraBold" panose="00000900000000000000" pitchFamily="2" charset="0"/>
              </a:rPr>
              <a:t>MULTIMODAL REPRESENTATIONS FOR DOCUMENT UNDERSTANDING</a:t>
            </a:r>
          </a:p>
          <a:p>
            <a:pPr algn="ctr">
              <a:spcAft>
                <a:spcPts val="150"/>
              </a:spcAft>
            </a:pPr>
            <a:r>
              <a:rPr lang="en-US" sz="700" b="1" dirty="0">
                <a:latin typeface="Montserrat" panose="00000500000000000000" pitchFamily="2" charset="0"/>
              </a:rPr>
              <a:t>Project team</a:t>
            </a:r>
            <a:r>
              <a:rPr lang="en-US" sz="700" dirty="0">
                <a:latin typeface="Montserrat" panose="00000500000000000000" pitchFamily="2" charset="0"/>
              </a:rPr>
              <a:t>: Pavel </a:t>
            </a:r>
            <a:r>
              <a:rPr lang="en-US" sz="700" dirty="0" err="1">
                <a:latin typeface="Montserrat" panose="00000500000000000000" pitchFamily="2" charset="0"/>
              </a:rPr>
              <a:t>Gladkevich</a:t>
            </a:r>
            <a:r>
              <a:rPr lang="en-US" sz="700" dirty="0">
                <a:latin typeface="Montserrat" panose="00000500000000000000" pitchFamily="2" charset="0"/>
              </a:rPr>
              <a:t>, David </a:t>
            </a:r>
            <a:r>
              <a:rPr lang="en-US" sz="700" dirty="0" err="1">
                <a:latin typeface="Montserrat" panose="00000500000000000000" pitchFamily="2" charset="0"/>
              </a:rPr>
              <a:t>Trakhtenberg</a:t>
            </a:r>
            <a:r>
              <a:rPr lang="en-US" sz="700" dirty="0">
                <a:latin typeface="Montserrat" panose="00000500000000000000" pitchFamily="2" charset="0"/>
              </a:rPr>
              <a:t>, Ted </a:t>
            </a:r>
            <a:r>
              <a:rPr lang="en-US" sz="700" dirty="0" err="1">
                <a:latin typeface="Montserrat" panose="00000500000000000000" pitchFamily="2" charset="0"/>
              </a:rPr>
              <a:t>Xie</a:t>
            </a:r>
            <a:r>
              <a:rPr lang="en-US" sz="700" dirty="0">
                <a:latin typeface="Montserrat" panose="00000500000000000000" pitchFamily="2" charset="0"/>
              </a:rPr>
              <a:t>, Duey Xu</a:t>
            </a:r>
            <a:br>
              <a:rPr lang="en-US" sz="700" dirty="0">
                <a:latin typeface="Montserrat" panose="00000500000000000000" pitchFamily="2" charset="0"/>
              </a:rPr>
            </a:br>
            <a:r>
              <a:rPr lang="en-US" sz="700" b="1" dirty="0">
                <a:latin typeface="Montserrat" panose="00000500000000000000" pitchFamily="2" charset="0"/>
              </a:rPr>
              <a:t>Project mentors</a:t>
            </a:r>
            <a:r>
              <a:rPr lang="en-US" sz="700" dirty="0">
                <a:latin typeface="Montserrat" panose="00000500000000000000" pitchFamily="2" charset="0"/>
              </a:rPr>
              <a:t>: </a:t>
            </a:r>
            <a:r>
              <a:rPr lang="en-US" sz="700" dirty="0" err="1">
                <a:latin typeface="Montserrat" panose="00000500000000000000" pitchFamily="2" charset="0"/>
              </a:rPr>
              <a:t>Supriya</a:t>
            </a:r>
            <a:r>
              <a:rPr lang="en-US" sz="700" dirty="0">
                <a:latin typeface="Montserrat" panose="00000500000000000000" pitchFamily="2" charset="0"/>
              </a:rPr>
              <a:t> Anand (Senior Applied Scientist, Zillow), </a:t>
            </a:r>
            <a:r>
              <a:rPr lang="en-US" sz="700" dirty="0" err="1">
                <a:latin typeface="Montserrat" panose="00000500000000000000" pitchFamily="2" charset="0"/>
              </a:rPr>
              <a:t>Shourabh</a:t>
            </a:r>
            <a:r>
              <a:rPr lang="en-US" sz="700" dirty="0">
                <a:latin typeface="Montserrat" panose="00000500000000000000" pitchFamily="2" charset="0"/>
              </a:rPr>
              <a:t> Rawat (Director, Applied Science &amp; Machine Learning, Zillow)</a:t>
            </a:r>
          </a:p>
        </p:txBody>
      </p:sp>
      <p:pic>
        <p:nvPicPr>
          <p:cNvPr id="7" name="Google Shape;16;p3" descr=" ">
            <a:extLst>
              <a:ext uri="{FF2B5EF4-FFF2-40B4-BE49-F238E27FC236}">
                <a16:creationId xmlns:a16="http://schemas.microsoft.com/office/drawing/2014/main" id="{5BACB0C2-BBB7-41A1-8E0E-7560308BE7AD}"/>
              </a:ext>
            </a:extLst>
          </p:cNvPr>
          <p:cNvPicPr preferRelativeResize="0"/>
          <p:nvPr/>
        </p:nvPicPr>
        <p:blipFill rotWithShape="1">
          <a:blip r:embed="rId3">
            <a:alphaModFix/>
          </a:blip>
          <a:srcRect/>
          <a:stretch/>
        </p:blipFill>
        <p:spPr>
          <a:xfrm>
            <a:off x="179388" y="149080"/>
            <a:ext cx="776077" cy="263400"/>
          </a:xfrm>
          <a:prstGeom prst="rect">
            <a:avLst/>
          </a:prstGeom>
          <a:noFill/>
          <a:ln>
            <a:noFill/>
          </a:ln>
        </p:spPr>
      </p:pic>
      <p:sp>
        <p:nvSpPr>
          <p:cNvPr id="8" name="Rectangle 7">
            <a:extLst>
              <a:ext uri="{FF2B5EF4-FFF2-40B4-BE49-F238E27FC236}">
                <a16:creationId xmlns:a16="http://schemas.microsoft.com/office/drawing/2014/main" id="{A9957B77-A0DF-4A60-89CF-16479ACC6D8C}"/>
              </a:ext>
            </a:extLst>
          </p:cNvPr>
          <p:cNvSpPr/>
          <p:nvPr/>
        </p:nvSpPr>
        <p:spPr>
          <a:xfrm>
            <a:off x="179389" y="786386"/>
            <a:ext cx="2268000" cy="2772000"/>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5E9AF4-2C0E-4614-B319-2DF0CF0AC19E}"/>
              </a:ext>
            </a:extLst>
          </p:cNvPr>
          <p:cNvSpPr/>
          <p:nvPr/>
        </p:nvSpPr>
        <p:spPr>
          <a:xfrm>
            <a:off x="179388" y="3838367"/>
            <a:ext cx="6462695" cy="1181308"/>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54529DD-1849-4137-AA75-F84FFE8C2828}"/>
              </a:ext>
            </a:extLst>
          </p:cNvPr>
          <p:cNvSpPr txBox="1"/>
          <p:nvPr/>
        </p:nvSpPr>
        <p:spPr>
          <a:xfrm>
            <a:off x="179387" y="590572"/>
            <a:ext cx="359641" cy="195814"/>
          </a:xfrm>
          <a:prstGeom prst="rect">
            <a:avLst/>
          </a:prstGeom>
          <a:noFill/>
        </p:spPr>
        <p:txBody>
          <a:bodyPr wrap="none" lIns="36000" tIns="36000" rIns="36000" bIns="36000" rtlCol="0" anchor="ctr">
            <a:spAutoFit/>
          </a:bodyPr>
          <a:lstStyle/>
          <a:p>
            <a:r>
              <a:rPr lang="en-US" sz="800" b="1" dirty="0">
                <a:latin typeface="Montserrat" panose="00000500000000000000" pitchFamily="2" charset="0"/>
              </a:rPr>
              <a:t>BERT</a:t>
            </a:r>
          </a:p>
        </p:txBody>
      </p:sp>
      <p:sp>
        <p:nvSpPr>
          <p:cNvPr id="13" name="TextBox 12">
            <a:extLst>
              <a:ext uri="{FF2B5EF4-FFF2-40B4-BE49-F238E27FC236}">
                <a16:creationId xmlns:a16="http://schemas.microsoft.com/office/drawing/2014/main" id="{9806E02F-B6EC-4B82-902E-48FEBA01C9F1}"/>
              </a:ext>
            </a:extLst>
          </p:cNvPr>
          <p:cNvSpPr txBox="1"/>
          <p:nvPr/>
        </p:nvSpPr>
        <p:spPr>
          <a:xfrm>
            <a:off x="179387" y="3642553"/>
            <a:ext cx="811688" cy="195814"/>
          </a:xfrm>
          <a:prstGeom prst="rect">
            <a:avLst/>
          </a:prstGeom>
          <a:noFill/>
        </p:spPr>
        <p:txBody>
          <a:bodyPr wrap="none" lIns="36000" tIns="36000" rIns="36000" bIns="36000" rtlCol="0" anchor="ctr">
            <a:spAutoFit/>
          </a:bodyPr>
          <a:lstStyle/>
          <a:p>
            <a:r>
              <a:rPr lang="en-US" sz="800" b="1" dirty="0">
                <a:latin typeface="Montserrat" panose="00000500000000000000" pitchFamily="2" charset="0"/>
              </a:rPr>
              <a:t>LAYOUTLMV2</a:t>
            </a:r>
          </a:p>
        </p:txBody>
      </p:sp>
      <p:graphicFrame>
        <p:nvGraphicFramePr>
          <p:cNvPr id="51" name="Table 51">
            <a:extLst>
              <a:ext uri="{FF2B5EF4-FFF2-40B4-BE49-F238E27FC236}">
                <a16:creationId xmlns:a16="http://schemas.microsoft.com/office/drawing/2014/main" id="{2B3B8A2F-12B9-474D-9CFE-0CE15E5CFAF3}"/>
              </a:ext>
            </a:extLst>
          </p:cNvPr>
          <p:cNvGraphicFramePr>
            <a:graphicFrameLocks noGrp="1"/>
          </p:cNvGraphicFramePr>
          <p:nvPr>
            <p:extLst>
              <p:ext uri="{D42A27DB-BD31-4B8C-83A1-F6EECF244321}">
                <p14:modId xmlns:p14="http://schemas.microsoft.com/office/powerpoint/2010/main" val="2904140116"/>
              </p:ext>
            </p:extLst>
          </p:nvPr>
        </p:nvGraphicFramePr>
        <p:xfrm>
          <a:off x="949678" y="811754"/>
          <a:ext cx="1483270" cy="435313"/>
        </p:xfrm>
        <a:graphic>
          <a:graphicData uri="http://schemas.openxmlformats.org/drawingml/2006/table">
            <a:tbl>
              <a:tblPr firstRow="1" bandRow="1">
                <a:tableStyleId>{21E4AEA4-8DFA-4A89-87EB-49C32662AFE0}</a:tableStyleId>
              </a:tblPr>
              <a:tblGrid>
                <a:gridCol w="296654">
                  <a:extLst>
                    <a:ext uri="{9D8B030D-6E8A-4147-A177-3AD203B41FA5}">
                      <a16:colId xmlns:a16="http://schemas.microsoft.com/office/drawing/2014/main" val="3357889703"/>
                    </a:ext>
                  </a:extLst>
                </a:gridCol>
                <a:gridCol w="296654">
                  <a:extLst>
                    <a:ext uri="{9D8B030D-6E8A-4147-A177-3AD203B41FA5}">
                      <a16:colId xmlns:a16="http://schemas.microsoft.com/office/drawing/2014/main" val="330286198"/>
                    </a:ext>
                  </a:extLst>
                </a:gridCol>
                <a:gridCol w="296654">
                  <a:extLst>
                    <a:ext uri="{9D8B030D-6E8A-4147-A177-3AD203B41FA5}">
                      <a16:colId xmlns:a16="http://schemas.microsoft.com/office/drawing/2014/main" val="3210779955"/>
                    </a:ext>
                  </a:extLst>
                </a:gridCol>
                <a:gridCol w="296654">
                  <a:extLst>
                    <a:ext uri="{9D8B030D-6E8A-4147-A177-3AD203B41FA5}">
                      <a16:colId xmlns:a16="http://schemas.microsoft.com/office/drawing/2014/main" val="1148584726"/>
                    </a:ext>
                  </a:extLst>
                </a:gridCol>
                <a:gridCol w="296654">
                  <a:extLst>
                    <a:ext uri="{9D8B030D-6E8A-4147-A177-3AD203B41FA5}">
                      <a16:colId xmlns:a16="http://schemas.microsoft.com/office/drawing/2014/main" val="920892961"/>
                    </a:ext>
                  </a:extLst>
                </a:gridCol>
              </a:tblGrid>
              <a:tr h="82153">
                <a:tc gridSpan="5">
                  <a:txBody>
                    <a:bodyPr/>
                    <a:lstStyle/>
                    <a:p>
                      <a:pPr algn="ctr"/>
                      <a:r>
                        <a:rPr lang="en-US" sz="300" dirty="0">
                          <a:solidFill>
                            <a:schemeClr val="bg2"/>
                          </a:solidFill>
                          <a:latin typeface="Montserrat" panose="00000500000000000000" pitchFamily="2" charset="0"/>
                        </a:rPr>
                        <a:t>MODEL RESULTS (Macro averaging)</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790161"/>
                  </a:ext>
                </a:extLst>
              </a:tr>
              <a:tr h="108000">
                <a:tc>
                  <a:txBody>
                    <a:bodyPr/>
                    <a:lstStyle/>
                    <a:p>
                      <a:r>
                        <a:rPr lang="en-US" sz="300" b="1" dirty="0">
                          <a:solidFill>
                            <a:schemeClr val="bg1"/>
                          </a:solidFill>
                          <a:latin typeface="Montserrat" panose="00000500000000000000" pitchFamily="2" charset="0"/>
                        </a:rPr>
                        <a:t>Dataset</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Accuracy</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F1</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Precision</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Recall</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660340762"/>
                  </a:ext>
                </a:extLst>
              </a:tr>
              <a:tr h="108000">
                <a:tc>
                  <a:txBody>
                    <a:bodyPr/>
                    <a:lstStyle/>
                    <a:p>
                      <a:r>
                        <a:rPr lang="en-US" sz="300" b="1" dirty="0">
                          <a:solidFill>
                            <a:schemeClr val="bg2"/>
                          </a:solidFill>
                          <a:latin typeface="Montserrat" panose="00000500000000000000" pitchFamily="2" charset="0"/>
                        </a:rPr>
                        <a:t>RVL-CDIP</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dirty="0">
                          <a:solidFill>
                            <a:schemeClr val="bg2"/>
                          </a:solidFill>
                          <a:latin typeface="Montserrat" panose="00000500000000000000" pitchFamily="2" charset="0"/>
                        </a:rPr>
                        <a:t>0.8559</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dirty="0">
                          <a:solidFill>
                            <a:schemeClr val="bg2"/>
                          </a:solidFill>
                          <a:latin typeface="Montserrat" panose="00000500000000000000" pitchFamily="2" charset="0"/>
                        </a:rPr>
                        <a:t>0.8614</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dirty="0">
                          <a:solidFill>
                            <a:schemeClr val="bg2"/>
                          </a:solidFill>
                          <a:latin typeface="Montserrat" panose="00000500000000000000" pitchFamily="2" charset="0"/>
                        </a:rPr>
                        <a:t>0.8562</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dirty="0">
                          <a:solidFill>
                            <a:schemeClr val="bg2"/>
                          </a:solidFill>
                          <a:latin typeface="Montserrat" panose="00000500000000000000" pitchFamily="2" charset="0"/>
                        </a:rPr>
                        <a:t>0.8667</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040389"/>
                  </a:ext>
                </a:extLst>
              </a:tr>
              <a:tr h="108000">
                <a:tc>
                  <a:txBody>
                    <a:bodyPr/>
                    <a:lstStyle/>
                    <a:p>
                      <a:r>
                        <a:rPr lang="en-US" sz="300" b="1" dirty="0">
                          <a:solidFill>
                            <a:schemeClr val="bg2"/>
                          </a:solidFill>
                          <a:latin typeface="Montserrat" panose="00000500000000000000" pitchFamily="2" charset="0"/>
                        </a:rPr>
                        <a:t>Zillow</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endParaRPr lang="en-US" sz="300" dirty="0">
                        <a:solidFill>
                          <a:schemeClr val="bg2"/>
                        </a:solidFill>
                        <a:latin typeface="Montserrat" panose="00000500000000000000" pitchFamily="2" charset="0"/>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sz="300" dirty="0">
                          <a:solidFill>
                            <a:schemeClr val="bg2"/>
                          </a:solidFill>
                          <a:latin typeface="Montserrat" panose="00000500000000000000" pitchFamily="2" charset="0"/>
                        </a:rPr>
                        <a:t>0.95</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endParaRPr lang="en-US" sz="300" dirty="0">
                        <a:solidFill>
                          <a:schemeClr val="bg2"/>
                        </a:solidFill>
                        <a:latin typeface="Montserrat" panose="00000500000000000000" pitchFamily="2" charset="0"/>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endParaRPr lang="en-US" sz="300" dirty="0">
                        <a:solidFill>
                          <a:schemeClr val="bg2"/>
                        </a:solidFill>
                        <a:latin typeface="Montserrat" panose="00000500000000000000" pitchFamily="2" charset="0"/>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6693672"/>
                  </a:ext>
                </a:extLst>
              </a:tr>
            </a:tbl>
          </a:graphicData>
        </a:graphic>
      </p:graphicFrame>
      <p:sp>
        <p:nvSpPr>
          <p:cNvPr id="53" name="Google Shape;111;p3">
            <a:extLst>
              <a:ext uri="{FF2B5EF4-FFF2-40B4-BE49-F238E27FC236}">
                <a16:creationId xmlns:a16="http://schemas.microsoft.com/office/drawing/2014/main" id="{06B42F7B-D6D3-4DC1-987E-333A9E7CF997}"/>
              </a:ext>
            </a:extLst>
          </p:cNvPr>
          <p:cNvSpPr/>
          <p:nvPr/>
        </p:nvSpPr>
        <p:spPr>
          <a:xfrm>
            <a:off x="557389" y="616398"/>
            <a:ext cx="468000" cy="144000"/>
          </a:xfrm>
          <a:prstGeom prst="rect">
            <a:avLst/>
          </a:prstGeom>
          <a:solidFill>
            <a:srgbClr val="00B0F0">
              <a:alpha val="10000"/>
            </a:srgbClr>
          </a:solidFill>
          <a:ln w="6350" cap="flat" cmpd="sng">
            <a:solidFill>
              <a:srgbClr val="00B0F0"/>
            </a:solidFill>
            <a:prstDash val="solid"/>
            <a:round/>
            <a:headEnd type="none" w="sm" len="sm"/>
            <a:tailEnd type="none" w="sm" len="sm"/>
          </a:ln>
        </p:spPr>
        <p:txBody>
          <a:bodyPr spcFirstLastPara="1" wrap="square" lIns="68569" tIns="34275" rIns="68569" bIns="34275" anchor="ctr" anchorCtr="0">
            <a:noAutofit/>
          </a:bodyPr>
          <a:lstStyle/>
          <a:p>
            <a:pPr algn="ctr" defTabSz="685800"/>
            <a:r>
              <a:rPr lang="en-US" sz="600" dirty="0">
                <a:latin typeface="Montserrat" panose="00000500000000000000" pitchFamily="2" charset="0"/>
              </a:rPr>
              <a:t>Text</a:t>
            </a:r>
            <a:endParaRPr sz="800" dirty="0">
              <a:latin typeface="Montserrat" panose="00000500000000000000" pitchFamily="2" charset="0"/>
              <a:ea typeface="+mn-ea"/>
            </a:endParaRPr>
          </a:p>
        </p:txBody>
      </p:sp>
      <p:sp>
        <p:nvSpPr>
          <p:cNvPr id="12" name="TextBox 11">
            <a:extLst>
              <a:ext uri="{FF2B5EF4-FFF2-40B4-BE49-F238E27FC236}">
                <a16:creationId xmlns:a16="http://schemas.microsoft.com/office/drawing/2014/main" id="{0DA6B049-E35E-4E74-86DE-C9DE3628FAAA}"/>
              </a:ext>
            </a:extLst>
          </p:cNvPr>
          <p:cNvSpPr txBox="1"/>
          <p:nvPr/>
        </p:nvSpPr>
        <p:spPr>
          <a:xfrm>
            <a:off x="6696613" y="590572"/>
            <a:ext cx="805276" cy="195814"/>
          </a:xfrm>
          <a:prstGeom prst="rect">
            <a:avLst/>
          </a:prstGeom>
          <a:noFill/>
        </p:spPr>
        <p:txBody>
          <a:bodyPr wrap="none" lIns="36000" tIns="36000" rIns="36000" bIns="36000" rtlCol="0" anchor="ctr">
            <a:spAutoFit/>
          </a:bodyPr>
          <a:lstStyle/>
          <a:p>
            <a:r>
              <a:rPr lang="en-US" sz="800" b="1" dirty="0" err="1">
                <a:latin typeface="Montserrat" panose="00000500000000000000" pitchFamily="2" charset="0"/>
              </a:rPr>
              <a:t>ResNeXt</a:t>
            </a:r>
            <a:r>
              <a:rPr lang="en-US" sz="800" b="1" dirty="0">
                <a:latin typeface="Montserrat" panose="00000500000000000000" pitchFamily="2" charset="0"/>
              </a:rPr>
              <a:t>-FPN</a:t>
            </a:r>
          </a:p>
        </p:txBody>
      </p:sp>
      <p:sp>
        <p:nvSpPr>
          <p:cNvPr id="15" name="TextBox 14">
            <a:extLst>
              <a:ext uri="{FF2B5EF4-FFF2-40B4-BE49-F238E27FC236}">
                <a16:creationId xmlns:a16="http://schemas.microsoft.com/office/drawing/2014/main" id="{613B8E95-704B-47F9-8CCA-46925E0E6037}"/>
              </a:ext>
            </a:extLst>
          </p:cNvPr>
          <p:cNvSpPr txBox="1"/>
          <p:nvPr/>
        </p:nvSpPr>
        <p:spPr>
          <a:xfrm>
            <a:off x="6696613" y="3642553"/>
            <a:ext cx="1954629" cy="195814"/>
          </a:xfrm>
          <a:prstGeom prst="rect">
            <a:avLst/>
          </a:prstGeom>
          <a:noFill/>
        </p:spPr>
        <p:txBody>
          <a:bodyPr wrap="none" lIns="36000" tIns="36000" rIns="36000" bIns="36000" rtlCol="0" anchor="b">
            <a:spAutoFit/>
          </a:bodyPr>
          <a:lstStyle/>
          <a:p>
            <a:r>
              <a:rPr lang="en-US" sz="800" b="1" dirty="0">
                <a:latin typeface="Montserrat" panose="00000500000000000000" pitchFamily="2" charset="0"/>
              </a:rPr>
              <a:t>FUTURE EXPERIMENTS / IN-FLIGHT</a:t>
            </a:r>
          </a:p>
        </p:txBody>
      </p:sp>
      <p:sp>
        <p:nvSpPr>
          <p:cNvPr id="54" name="Google Shape;111;p3">
            <a:extLst>
              <a:ext uri="{FF2B5EF4-FFF2-40B4-BE49-F238E27FC236}">
                <a16:creationId xmlns:a16="http://schemas.microsoft.com/office/drawing/2014/main" id="{CD5332E8-045F-4A6A-8C24-D3060A426AC8}"/>
              </a:ext>
            </a:extLst>
          </p:cNvPr>
          <p:cNvSpPr/>
          <p:nvPr/>
        </p:nvSpPr>
        <p:spPr>
          <a:xfrm>
            <a:off x="7510661" y="616479"/>
            <a:ext cx="468000" cy="144000"/>
          </a:xfrm>
          <a:prstGeom prst="rect">
            <a:avLst/>
          </a:prstGeom>
          <a:solidFill>
            <a:srgbClr val="FF0000">
              <a:alpha val="10000"/>
            </a:srgbClr>
          </a:solidFill>
          <a:ln w="6350" cap="flat" cmpd="sng">
            <a:solidFill>
              <a:srgbClr val="FF0000"/>
            </a:solidFill>
            <a:prstDash val="solid"/>
            <a:round/>
            <a:headEnd type="none" w="sm" len="sm"/>
            <a:tailEnd type="none" w="sm" len="sm"/>
          </a:ln>
        </p:spPr>
        <p:txBody>
          <a:bodyPr spcFirstLastPara="1" wrap="square" lIns="68569" tIns="34275" rIns="68569" bIns="34275" anchor="ctr" anchorCtr="0">
            <a:noAutofit/>
          </a:bodyPr>
          <a:lstStyle/>
          <a:p>
            <a:pPr algn="ctr" defTabSz="685800"/>
            <a:r>
              <a:rPr lang="en-US" sz="600" dirty="0">
                <a:latin typeface="Montserrat" panose="00000500000000000000" pitchFamily="2" charset="0"/>
              </a:rPr>
              <a:t>Visual</a:t>
            </a:r>
            <a:endParaRPr sz="800" dirty="0">
              <a:latin typeface="Montserrat" panose="00000500000000000000" pitchFamily="2" charset="0"/>
              <a:ea typeface="+mn-ea"/>
            </a:endParaRPr>
          </a:p>
        </p:txBody>
      </p:sp>
      <p:sp>
        <p:nvSpPr>
          <p:cNvPr id="55" name="Google Shape;107;p3">
            <a:extLst>
              <a:ext uri="{FF2B5EF4-FFF2-40B4-BE49-F238E27FC236}">
                <a16:creationId xmlns:a16="http://schemas.microsoft.com/office/drawing/2014/main" id="{ADB3A8FD-79AC-4EDE-B89E-754D92BAC8C9}"/>
              </a:ext>
            </a:extLst>
          </p:cNvPr>
          <p:cNvSpPr/>
          <p:nvPr/>
        </p:nvSpPr>
        <p:spPr>
          <a:xfrm>
            <a:off x="1979389" y="3668460"/>
            <a:ext cx="468000" cy="144000"/>
          </a:xfrm>
          <a:prstGeom prst="rect">
            <a:avLst/>
          </a:prstGeom>
          <a:solidFill>
            <a:srgbClr val="FFC000">
              <a:alpha val="10000"/>
            </a:srgbClr>
          </a:solidFill>
          <a:ln w="6350" cap="flat" cmpd="sng">
            <a:solidFill>
              <a:srgbClr val="FFC000"/>
            </a:solidFill>
            <a:prstDash val="solid"/>
            <a:round/>
            <a:headEnd type="none" w="sm" len="sm"/>
            <a:tailEnd type="none" w="sm" len="sm"/>
          </a:ln>
        </p:spPr>
        <p:txBody>
          <a:bodyPr spcFirstLastPara="1" wrap="square" lIns="68569" tIns="34275" rIns="68569" bIns="34275" anchor="ctr" anchorCtr="0">
            <a:noAutofit/>
          </a:bodyPr>
          <a:lstStyle/>
          <a:p>
            <a:pPr algn="ctr" defTabSz="685800"/>
            <a:r>
              <a:rPr lang="en-US" sz="600" dirty="0">
                <a:latin typeface="Montserrat" panose="00000500000000000000" pitchFamily="2" charset="0"/>
              </a:rPr>
              <a:t>Layout</a:t>
            </a:r>
            <a:endParaRPr sz="800" dirty="0">
              <a:latin typeface="Montserrat" panose="00000500000000000000" pitchFamily="2" charset="0"/>
              <a:ea typeface="+mn-ea"/>
            </a:endParaRPr>
          </a:p>
        </p:txBody>
      </p:sp>
      <p:sp>
        <p:nvSpPr>
          <p:cNvPr id="56" name="Google Shape;111;p3">
            <a:extLst>
              <a:ext uri="{FF2B5EF4-FFF2-40B4-BE49-F238E27FC236}">
                <a16:creationId xmlns:a16="http://schemas.microsoft.com/office/drawing/2014/main" id="{AF340A29-299F-42D9-9494-56F6959A941A}"/>
              </a:ext>
            </a:extLst>
          </p:cNvPr>
          <p:cNvSpPr/>
          <p:nvPr/>
        </p:nvSpPr>
        <p:spPr>
          <a:xfrm>
            <a:off x="1485232" y="3668460"/>
            <a:ext cx="468000" cy="144000"/>
          </a:xfrm>
          <a:prstGeom prst="rect">
            <a:avLst/>
          </a:prstGeom>
          <a:solidFill>
            <a:srgbClr val="FF0000">
              <a:alpha val="10000"/>
            </a:srgbClr>
          </a:solidFill>
          <a:ln w="6350" cap="flat" cmpd="sng">
            <a:solidFill>
              <a:srgbClr val="FF0000"/>
            </a:solidFill>
            <a:prstDash val="solid"/>
            <a:round/>
            <a:headEnd type="none" w="sm" len="sm"/>
            <a:tailEnd type="none" w="sm" len="sm"/>
          </a:ln>
        </p:spPr>
        <p:txBody>
          <a:bodyPr spcFirstLastPara="1" wrap="square" lIns="68569" tIns="34275" rIns="68569" bIns="34275" anchor="ctr" anchorCtr="0">
            <a:noAutofit/>
          </a:bodyPr>
          <a:lstStyle/>
          <a:p>
            <a:pPr algn="ctr" defTabSz="685800"/>
            <a:r>
              <a:rPr lang="en-US" sz="600" dirty="0">
                <a:latin typeface="Montserrat" panose="00000500000000000000" pitchFamily="2" charset="0"/>
              </a:rPr>
              <a:t>Visual</a:t>
            </a:r>
            <a:endParaRPr sz="800" dirty="0">
              <a:latin typeface="Montserrat" panose="00000500000000000000" pitchFamily="2" charset="0"/>
              <a:ea typeface="+mn-ea"/>
            </a:endParaRPr>
          </a:p>
        </p:txBody>
      </p:sp>
      <p:sp>
        <p:nvSpPr>
          <p:cNvPr id="57" name="Google Shape;111;p3">
            <a:extLst>
              <a:ext uri="{FF2B5EF4-FFF2-40B4-BE49-F238E27FC236}">
                <a16:creationId xmlns:a16="http://schemas.microsoft.com/office/drawing/2014/main" id="{991664D0-B4AA-4E42-8A78-A6AB6B514597}"/>
              </a:ext>
            </a:extLst>
          </p:cNvPr>
          <p:cNvSpPr/>
          <p:nvPr/>
        </p:nvSpPr>
        <p:spPr>
          <a:xfrm>
            <a:off x="991075" y="3668460"/>
            <a:ext cx="468000" cy="144000"/>
          </a:xfrm>
          <a:prstGeom prst="rect">
            <a:avLst/>
          </a:prstGeom>
          <a:solidFill>
            <a:srgbClr val="00B0F0">
              <a:alpha val="10000"/>
            </a:srgbClr>
          </a:solidFill>
          <a:ln w="6350" cap="flat" cmpd="sng">
            <a:solidFill>
              <a:srgbClr val="00B0F0"/>
            </a:solidFill>
            <a:prstDash val="solid"/>
            <a:round/>
            <a:headEnd type="none" w="sm" len="sm"/>
            <a:tailEnd type="none" w="sm" len="sm"/>
          </a:ln>
        </p:spPr>
        <p:txBody>
          <a:bodyPr spcFirstLastPara="1" wrap="square" lIns="68569" tIns="34275" rIns="68569" bIns="34275" anchor="ctr" anchorCtr="0">
            <a:noAutofit/>
          </a:bodyPr>
          <a:lstStyle/>
          <a:p>
            <a:pPr algn="ctr" defTabSz="685800"/>
            <a:r>
              <a:rPr lang="en-US" sz="600" dirty="0">
                <a:latin typeface="Montserrat" panose="00000500000000000000" pitchFamily="2" charset="0"/>
              </a:rPr>
              <a:t>Text</a:t>
            </a:r>
            <a:endParaRPr sz="800" dirty="0">
              <a:latin typeface="Montserrat" panose="00000500000000000000" pitchFamily="2" charset="0"/>
              <a:ea typeface="+mn-ea"/>
            </a:endParaRPr>
          </a:p>
        </p:txBody>
      </p:sp>
      <p:sp>
        <p:nvSpPr>
          <p:cNvPr id="60" name="Rectangle 59">
            <a:extLst>
              <a:ext uri="{FF2B5EF4-FFF2-40B4-BE49-F238E27FC236}">
                <a16:creationId xmlns:a16="http://schemas.microsoft.com/office/drawing/2014/main" id="{28D86ECB-9378-4FFF-A8C6-B89BC3ECDF0B}"/>
              </a:ext>
            </a:extLst>
          </p:cNvPr>
          <p:cNvSpPr/>
          <p:nvPr/>
        </p:nvSpPr>
        <p:spPr>
          <a:xfrm>
            <a:off x="2501916" y="786385"/>
            <a:ext cx="2606489" cy="458883"/>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just">
              <a:spcAft>
                <a:spcPts val="200"/>
              </a:spcAft>
            </a:pPr>
            <a:r>
              <a:rPr lang="en-US" sz="300" dirty="0">
                <a:solidFill>
                  <a:schemeClr val="bg2">
                    <a:lumMod val="75000"/>
                  </a:schemeClr>
                </a:solidFill>
                <a:latin typeface="Montserrat" panose="00000500000000000000" pitchFamily="2" charset="0"/>
              </a:rPr>
              <a:t>The state of the art in Visually-rich Document Understanding (</a:t>
            </a:r>
            <a:r>
              <a:rPr lang="en-US" sz="300" dirty="0" err="1">
                <a:solidFill>
                  <a:schemeClr val="bg2">
                    <a:lumMod val="75000"/>
                  </a:schemeClr>
                </a:solidFill>
                <a:latin typeface="Montserrat" panose="00000500000000000000" pitchFamily="2" charset="0"/>
              </a:rPr>
              <a:t>VrDU</a:t>
            </a:r>
            <a:r>
              <a:rPr lang="en-US" sz="300" dirty="0">
                <a:solidFill>
                  <a:schemeClr val="bg2">
                    <a:lumMod val="75000"/>
                  </a:schemeClr>
                </a:solidFill>
                <a:latin typeface="Montserrat" panose="00000500000000000000" pitchFamily="2" charset="0"/>
              </a:rPr>
              <a:t>) is LayoutLMv2 (Xu et al., 2021) which itself builds upon </a:t>
            </a:r>
            <a:r>
              <a:rPr lang="en-US" sz="300" dirty="0" err="1">
                <a:solidFill>
                  <a:schemeClr val="bg2">
                    <a:lumMod val="75000"/>
                  </a:schemeClr>
                </a:solidFill>
                <a:latin typeface="Montserrat" panose="00000500000000000000" pitchFamily="2" charset="0"/>
              </a:rPr>
              <a:t>LayoutLM</a:t>
            </a:r>
            <a:r>
              <a:rPr lang="en-US" sz="300" dirty="0">
                <a:solidFill>
                  <a:schemeClr val="bg2">
                    <a:lumMod val="75000"/>
                  </a:schemeClr>
                </a:solidFill>
                <a:latin typeface="Montserrat" panose="00000500000000000000" pitchFamily="2" charset="0"/>
              </a:rPr>
              <a:t> (Xu et al, 2020). They implement a multi-modal approach for generic document understanding tasks which we utilize and explore via several experiments. The modes include text, layout, and visual which we separate into different model baselines to compare against the LayoutLMv2’s multi-modal approach. In doing so, we learn various strengths and weaknesses of these various modes to better inform future users of these models on where they can trade off between time, data, and compute.</a:t>
            </a:r>
          </a:p>
          <a:p>
            <a:pPr algn="just">
              <a:spcAft>
                <a:spcPts val="200"/>
              </a:spcAft>
            </a:pPr>
            <a:r>
              <a:rPr lang="en-US" sz="300" dirty="0">
                <a:solidFill>
                  <a:schemeClr val="bg2">
                    <a:lumMod val="75000"/>
                  </a:schemeClr>
                </a:solidFill>
                <a:latin typeface="Montserrat" panose="00000500000000000000" pitchFamily="2" charset="0"/>
              </a:rPr>
              <a:t>This project was proposed to the NYU Center for Data Science by Zillow’s Applied Science &amp; Machine Learning Group. Utilizing the current state of the art, we were able to achieve an improvement in classification accuracy over Zillow’s preexisting MLP (Multi-layer Perceptron) solution with custom featurization that incorporates both text and spatial modes (testing was done on proprietary document scans stored at Zillow).</a:t>
            </a:r>
          </a:p>
        </p:txBody>
      </p:sp>
      <p:sp>
        <p:nvSpPr>
          <p:cNvPr id="61" name="TextBox 60">
            <a:extLst>
              <a:ext uri="{FF2B5EF4-FFF2-40B4-BE49-F238E27FC236}">
                <a16:creationId xmlns:a16="http://schemas.microsoft.com/office/drawing/2014/main" id="{225869F9-8075-450C-BFCD-E4DE1D9F6052}"/>
              </a:ext>
            </a:extLst>
          </p:cNvPr>
          <p:cNvSpPr txBox="1"/>
          <p:nvPr/>
        </p:nvSpPr>
        <p:spPr>
          <a:xfrm>
            <a:off x="3247833" y="590572"/>
            <a:ext cx="1114655" cy="195814"/>
          </a:xfrm>
          <a:prstGeom prst="rect">
            <a:avLst/>
          </a:prstGeom>
          <a:noFill/>
        </p:spPr>
        <p:txBody>
          <a:bodyPr wrap="none" lIns="36000" tIns="36000" rIns="36000" bIns="36000" rtlCol="0" anchor="ctr">
            <a:spAutoFit/>
          </a:bodyPr>
          <a:lstStyle/>
          <a:p>
            <a:pPr algn="ctr"/>
            <a:r>
              <a:rPr lang="en-US" sz="800" dirty="0">
                <a:latin typeface="Montserrat" panose="00000500000000000000" pitchFamily="2" charset="0"/>
              </a:rPr>
              <a:t>Project Introduction</a:t>
            </a:r>
          </a:p>
        </p:txBody>
      </p:sp>
      <p:sp>
        <p:nvSpPr>
          <p:cNvPr id="58" name="Rectangle 57">
            <a:extLst>
              <a:ext uri="{FF2B5EF4-FFF2-40B4-BE49-F238E27FC236}">
                <a16:creationId xmlns:a16="http://schemas.microsoft.com/office/drawing/2014/main" id="{54D444D3-A6A8-4082-B5AB-4E7F604D3EC8}"/>
              </a:ext>
            </a:extLst>
          </p:cNvPr>
          <p:cNvSpPr/>
          <p:nvPr/>
        </p:nvSpPr>
        <p:spPr>
          <a:xfrm>
            <a:off x="949679" y="1276182"/>
            <a:ext cx="1483269" cy="828000"/>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0" dirty="0">
                <a:solidFill>
                  <a:schemeClr val="bg1"/>
                </a:solidFill>
                <a:effectLst/>
                <a:latin typeface="Montserrat" panose="00000500000000000000" pitchFamily="2" charset="0"/>
              </a:rPr>
              <a:t>IMAGE:</a:t>
            </a:r>
          </a:p>
          <a:p>
            <a:pPr algn="ctr"/>
            <a:r>
              <a:rPr lang="en-US" sz="900" b="1" i="0" dirty="0">
                <a:solidFill>
                  <a:schemeClr val="bg1"/>
                </a:solidFill>
                <a:effectLst/>
                <a:latin typeface="Montserrat" panose="00000500000000000000" pitchFamily="2" charset="0"/>
              </a:rPr>
              <a:t>CONFUSION </a:t>
            </a:r>
          </a:p>
          <a:p>
            <a:pPr algn="ctr"/>
            <a:r>
              <a:rPr lang="en-US" sz="900" b="1" i="0" dirty="0">
                <a:solidFill>
                  <a:schemeClr val="bg1"/>
                </a:solidFill>
                <a:effectLst/>
                <a:latin typeface="Montserrat" panose="00000500000000000000" pitchFamily="2" charset="0"/>
              </a:rPr>
              <a:t>MATRIX</a:t>
            </a:r>
            <a:endParaRPr lang="en-US" sz="900" b="1" dirty="0">
              <a:solidFill>
                <a:schemeClr val="bg1"/>
              </a:solidFill>
              <a:latin typeface="Montserrat" panose="00000500000000000000" pitchFamily="2" charset="0"/>
            </a:endParaRPr>
          </a:p>
        </p:txBody>
      </p:sp>
      <p:sp>
        <p:nvSpPr>
          <p:cNvPr id="63" name="Rectangle 62">
            <a:extLst>
              <a:ext uri="{FF2B5EF4-FFF2-40B4-BE49-F238E27FC236}">
                <a16:creationId xmlns:a16="http://schemas.microsoft.com/office/drawing/2014/main" id="{E50E1B47-4BC2-43A8-B5AC-2C211461D7DF}"/>
              </a:ext>
            </a:extLst>
          </p:cNvPr>
          <p:cNvSpPr/>
          <p:nvPr/>
        </p:nvSpPr>
        <p:spPr>
          <a:xfrm>
            <a:off x="179389" y="2979924"/>
            <a:ext cx="2267999" cy="637200"/>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spcAft>
                <a:spcPts val="200"/>
              </a:spcAft>
            </a:pPr>
            <a:r>
              <a:rPr lang="en-US" sz="300" b="1" i="0" dirty="0">
                <a:solidFill>
                  <a:srgbClr val="000000"/>
                </a:solidFill>
                <a:effectLst/>
                <a:latin typeface="Montserrat" panose="00000500000000000000" pitchFamily="2" charset="0"/>
              </a:rPr>
              <a:t>Concluding comments:</a:t>
            </a:r>
          </a:p>
          <a:p>
            <a:pPr>
              <a:spcAft>
                <a:spcPts val="200"/>
              </a:spcAft>
            </a:pPr>
            <a:r>
              <a:rPr lang="en-US" sz="300" dirty="0">
                <a:solidFill>
                  <a:srgbClr val="000000"/>
                </a:solidFill>
                <a:latin typeface="Montserrat" panose="00000500000000000000" pitchFamily="2" charset="0"/>
              </a:rPr>
              <a:t>Overall, our best BERT model produced relatively similar results to our best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model. The performance of NLP models in scenarios such as this depend strongly on how the language distribution is characterized across the document corpus.</a:t>
            </a:r>
          </a:p>
          <a:p>
            <a:pPr>
              <a:spcAft>
                <a:spcPts val="200"/>
              </a:spcAft>
            </a:pPr>
            <a:r>
              <a:rPr lang="en-US" sz="300" dirty="0">
                <a:solidFill>
                  <a:srgbClr val="000000"/>
                </a:solidFill>
                <a:latin typeface="Montserrat" panose="00000500000000000000" pitchFamily="2" charset="0"/>
              </a:rPr>
              <a:t>Notably, BERT took the least amount of compute time to achieve model convergence on the full RVL-CDIP dataset; presenting an important advantage that is worth considering when implementing models in a business context. On the other hand, extracting text data from scanned documents using OCR can be highly expensive from a time and compute perspective; for this project we had to pre-process all text and cache these representations in order to run models in a reasonable timeframe.</a:t>
            </a:r>
          </a:p>
          <a:p>
            <a:pPr>
              <a:spcAft>
                <a:spcPts val="200"/>
              </a:spcAft>
            </a:pPr>
            <a:r>
              <a:rPr lang="en-US" sz="300" dirty="0">
                <a:solidFill>
                  <a:srgbClr val="000000"/>
                </a:solidFill>
                <a:latin typeface="Montserrat" panose="00000500000000000000" pitchFamily="2" charset="0"/>
              </a:rPr>
              <a:t>Finally, we hypothesized that BERT’s performance in this task could be enhanced with some domain-specific pretraining on RVL-CDIP data.</a:t>
            </a:r>
          </a:p>
        </p:txBody>
      </p:sp>
      <p:sp>
        <p:nvSpPr>
          <p:cNvPr id="64" name="Rectangle 63">
            <a:extLst>
              <a:ext uri="{FF2B5EF4-FFF2-40B4-BE49-F238E27FC236}">
                <a16:creationId xmlns:a16="http://schemas.microsoft.com/office/drawing/2014/main" id="{168BCC36-F28B-4C68-A0D2-F2E876541D7B}"/>
              </a:ext>
            </a:extLst>
          </p:cNvPr>
          <p:cNvSpPr/>
          <p:nvPr/>
        </p:nvSpPr>
        <p:spPr>
          <a:xfrm>
            <a:off x="949679" y="2126018"/>
            <a:ext cx="1483269" cy="828000"/>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Montserrat" panose="00000500000000000000" pitchFamily="2" charset="0"/>
            </a:endParaRPr>
          </a:p>
        </p:txBody>
      </p:sp>
      <p:sp>
        <p:nvSpPr>
          <p:cNvPr id="66" name="Rectangle 65">
            <a:extLst>
              <a:ext uri="{FF2B5EF4-FFF2-40B4-BE49-F238E27FC236}">
                <a16:creationId xmlns:a16="http://schemas.microsoft.com/office/drawing/2014/main" id="{17CD531A-54D4-4A12-8274-4E8F24984BDF}"/>
              </a:ext>
            </a:extLst>
          </p:cNvPr>
          <p:cNvSpPr/>
          <p:nvPr/>
        </p:nvSpPr>
        <p:spPr>
          <a:xfrm>
            <a:off x="179389" y="811755"/>
            <a:ext cx="756000" cy="2142264"/>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just">
              <a:spcAft>
                <a:spcPts val="200"/>
              </a:spcAft>
            </a:pPr>
            <a:r>
              <a:rPr lang="en-US" sz="300" b="1" dirty="0">
                <a:solidFill>
                  <a:srgbClr val="000000"/>
                </a:solidFill>
                <a:latin typeface="Montserrat" panose="00000500000000000000" pitchFamily="2" charset="0"/>
              </a:rPr>
              <a:t>Model implementation:</a:t>
            </a:r>
          </a:p>
          <a:p>
            <a:pPr algn="just">
              <a:spcAft>
                <a:spcPts val="200"/>
              </a:spcAft>
            </a:pPr>
            <a:r>
              <a:rPr lang="en-US" sz="300" dirty="0">
                <a:solidFill>
                  <a:srgbClr val="000000"/>
                </a:solidFill>
                <a:latin typeface="Montserrat" panose="00000500000000000000" pitchFamily="2" charset="0"/>
              </a:rPr>
              <a:t>BERT was selected to establish a text-only baseline for comparison against LayoutLMv2 (as was done by the authors of the LayoutLMv2 paper). Multiple BERT versions were tested (base, large, cased, uncased) but did not produce notably variable results; the figures presented on the right are from the “</a:t>
            </a:r>
            <a:r>
              <a:rPr lang="en-US" sz="300" dirty="0" err="1">
                <a:solidFill>
                  <a:srgbClr val="000000"/>
                </a:solidFill>
                <a:latin typeface="Montserrat" panose="00000500000000000000" pitchFamily="2" charset="0"/>
              </a:rPr>
              <a:t>bert</a:t>
            </a:r>
            <a:r>
              <a:rPr lang="en-US" sz="300" dirty="0">
                <a:solidFill>
                  <a:srgbClr val="000000"/>
                </a:solidFill>
                <a:latin typeface="Montserrat" panose="00000500000000000000" pitchFamily="2" charset="0"/>
              </a:rPr>
              <a:t>-base-uncased’ version.</a:t>
            </a:r>
          </a:p>
          <a:p>
            <a:pPr algn="just">
              <a:spcAft>
                <a:spcPts val="200"/>
              </a:spcAft>
            </a:pPr>
            <a:r>
              <a:rPr lang="en-US" sz="300" dirty="0">
                <a:solidFill>
                  <a:srgbClr val="000000"/>
                </a:solidFill>
                <a:latin typeface="Montserrat" panose="00000500000000000000" pitchFamily="2" charset="0"/>
              </a:rPr>
              <a:t>A batch size of 32 and initial learning rate of 2e-5 were used with early-stopping; models ran in approximately 10 hours using a single GPU.</a:t>
            </a:r>
          </a:p>
          <a:p>
            <a:pPr algn="just">
              <a:spcAft>
                <a:spcPts val="200"/>
              </a:spcAft>
            </a:pPr>
            <a:r>
              <a:rPr lang="en-US" sz="300" dirty="0">
                <a:solidFill>
                  <a:srgbClr val="000000"/>
                </a:solidFill>
                <a:latin typeface="Montserrat" panose="00000500000000000000" pitchFamily="2" charset="0"/>
              </a:rPr>
              <a:t>Due to the verbosity of some document examples, text segmentation was necessary in order to work around the maximum sequence length limit (512 tokens). </a:t>
            </a:r>
          </a:p>
          <a:p>
            <a:pPr algn="just">
              <a:spcAft>
                <a:spcPts val="200"/>
              </a:spcAft>
            </a:pPr>
            <a:r>
              <a:rPr lang="en-US" sz="300" b="1" dirty="0">
                <a:solidFill>
                  <a:srgbClr val="000000"/>
                </a:solidFill>
                <a:latin typeface="Montserrat" panose="00000500000000000000" pitchFamily="2" charset="0"/>
              </a:rPr>
              <a:t>Error analysis:</a:t>
            </a:r>
          </a:p>
          <a:p>
            <a:pPr algn="just">
              <a:spcAft>
                <a:spcPts val="200"/>
              </a:spcAft>
            </a:pPr>
            <a:r>
              <a:rPr lang="en-US" sz="300" dirty="0">
                <a:solidFill>
                  <a:srgbClr val="000000"/>
                </a:solidFill>
                <a:latin typeface="Montserrat" panose="00000500000000000000" pitchFamily="2" charset="0"/>
              </a:rPr>
              <a:t>UMAP clustering was conducted on 10k document examples using the final hidden layer embeddings in our best BERT model. Clustering reveals that the model struggles to achieve good separation on most classes.</a:t>
            </a:r>
          </a:p>
          <a:p>
            <a:pPr algn="just">
              <a:spcAft>
                <a:spcPts val="200"/>
              </a:spcAft>
            </a:pPr>
            <a:r>
              <a:rPr lang="en-US" sz="300" dirty="0">
                <a:solidFill>
                  <a:srgbClr val="000000"/>
                </a:solidFill>
                <a:latin typeface="Montserrat" panose="00000500000000000000" pitchFamily="2" charset="0"/>
              </a:rPr>
              <a:t>The classes on which the model performs well include classes “resume” and “questionnaire”. Notably, there are no classes for which BERT was uniquely capable of distinguishing.</a:t>
            </a:r>
          </a:p>
          <a:p>
            <a:pPr algn="just">
              <a:spcAft>
                <a:spcPts val="200"/>
              </a:spcAft>
            </a:pPr>
            <a:r>
              <a:rPr lang="en-US" sz="300" dirty="0">
                <a:solidFill>
                  <a:srgbClr val="000000"/>
                </a:solidFill>
                <a:latin typeface="Montserrat" panose="00000500000000000000" pitchFamily="2" charset="0"/>
              </a:rPr>
              <a:t>Compared to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and LayoutLMv2, the BERT classes are both more mixed up and spread out. </a:t>
            </a:r>
            <a:endParaRPr lang="en-US" sz="300" dirty="0">
              <a:latin typeface="Montserrat" panose="00000500000000000000" pitchFamily="2" charset="0"/>
            </a:endParaRPr>
          </a:p>
        </p:txBody>
      </p:sp>
      <p:sp>
        <p:nvSpPr>
          <p:cNvPr id="67" name="Rectangle 66">
            <a:extLst>
              <a:ext uri="{FF2B5EF4-FFF2-40B4-BE49-F238E27FC236}">
                <a16:creationId xmlns:a16="http://schemas.microsoft.com/office/drawing/2014/main" id="{DAA45314-EC45-490F-A29C-E3150B2D008B}"/>
              </a:ext>
            </a:extLst>
          </p:cNvPr>
          <p:cNvSpPr/>
          <p:nvPr/>
        </p:nvSpPr>
        <p:spPr>
          <a:xfrm>
            <a:off x="2489805" y="3874912"/>
            <a:ext cx="1483269" cy="828000"/>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latin typeface="Montserrat" panose="00000500000000000000" pitchFamily="2" charset="0"/>
              </a:rPr>
              <a:t>IMAGE:</a:t>
            </a:r>
          </a:p>
          <a:p>
            <a:pPr algn="ctr"/>
            <a:r>
              <a:rPr lang="en-US" sz="900" b="1" dirty="0">
                <a:solidFill>
                  <a:schemeClr val="bg1"/>
                </a:solidFill>
                <a:latin typeface="Montserrat" panose="00000500000000000000" pitchFamily="2" charset="0"/>
              </a:rPr>
              <a:t>CONFUSION </a:t>
            </a:r>
          </a:p>
          <a:p>
            <a:pPr algn="ctr"/>
            <a:r>
              <a:rPr lang="en-US" sz="900" b="1" dirty="0">
                <a:solidFill>
                  <a:schemeClr val="bg1"/>
                </a:solidFill>
                <a:latin typeface="Montserrat" panose="00000500000000000000" pitchFamily="2" charset="0"/>
              </a:rPr>
              <a:t>MATRIX</a:t>
            </a:r>
          </a:p>
        </p:txBody>
      </p:sp>
      <p:sp>
        <p:nvSpPr>
          <p:cNvPr id="68" name="Rectangle 67">
            <a:extLst>
              <a:ext uri="{FF2B5EF4-FFF2-40B4-BE49-F238E27FC236}">
                <a16:creationId xmlns:a16="http://schemas.microsoft.com/office/drawing/2014/main" id="{DB688826-7062-4723-8F9A-32375D9D4D01}"/>
              </a:ext>
            </a:extLst>
          </p:cNvPr>
          <p:cNvSpPr/>
          <p:nvPr/>
        </p:nvSpPr>
        <p:spPr>
          <a:xfrm>
            <a:off x="4001730" y="3874912"/>
            <a:ext cx="1483269" cy="828000"/>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Montserrat" panose="00000500000000000000" pitchFamily="2" charset="0"/>
            </a:endParaRPr>
          </a:p>
        </p:txBody>
      </p:sp>
      <p:sp>
        <p:nvSpPr>
          <p:cNvPr id="73" name="Rectangle 72">
            <a:extLst>
              <a:ext uri="{FF2B5EF4-FFF2-40B4-BE49-F238E27FC236}">
                <a16:creationId xmlns:a16="http://schemas.microsoft.com/office/drawing/2014/main" id="{86ADD465-8B46-4CB4-90E8-67A3B4590E87}"/>
              </a:ext>
            </a:extLst>
          </p:cNvPr>
          <p:cNvSpPr/>
          <p:nvPr/>
        </p:nvSpPr>
        <p:spPr>
          <a:xfrm>
            <a:off x="6696613" y="2979926"/>
            <a:ext cx="2267998" cy="637670"/>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just">
              <a:spcAft>
                <a:spcPts val="200"/>
              </a:spcAft>
            </a:pPr>
            <a:r>
              <a:rPr lang="en-US" sz="300" b="1" dirty="0">
                <a:solidFill>
                  <a:srgbClr val="000000"/>
                </a:solidFill>
                <a:latin typeface="Montserrat" panose="00000500000000000000" pitchFamily="2" charset="0"/>
              </a:rPr>
              <a:t>Concluding comments:</a:t>
            </a:r>
          </a:p>
          <a:p>
            <a:pPr algn="just">
              <a:spcAft>
                <a:spcPts val="200"/>
              </a:spcAft>
            </a:pPr>
            <a:r>
              <a:rPr lang="en-US" sz="300" dirty="0">
                <a:solidFill>
                  <a:srgbClr val="000000"/>
                </a:solidFill>
                <a:latin typeface="Montserrat" panose="00000500000000000000" pitchFamily="2" charset="0"/>
              </a:rPr>
              <a:t>Across the board, LayoutLMv2 is the better model for </a:t>
            </a:r>
            <a:r>
              <a:rPr lang="en-US" sz="300" dirty="0" err="1">
                <a:solidFill>
                  <a:srgbClr val="000000"/>
                </a:solidFill>
                <a:latin typeface="Montserrat" panose="00000500000000000000" pitchFamily="2" charset="0"/>
              </a:rPr>
              <a:t>VrDU</a:t>
            </a:r>
            <a:r>
              <a:rPr lang="en-US" sz="300" dirty="0">
                <a:solidFill>
                  <a:srgbClr val="000000"/>
                </a:solidFill>
                <a:latin typeface="Montserrat" panose="00000500000000000000" pitchFamily="2" charset="0"/>
              </a:rPr>
              <a:t> (specifically document classification). However, if time to train is a limitation or the train set is exceedingly large, a purely visual approach can be advantageous as it requires less time and data to train on while still producing strong results. Other experiments not shown here conveyed the ability of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to train on a limited train set (25% of RVL-CDIP) and learn strong representations (85.5% accuracy). </a:t>
            </a:r>
          </a:p>
          <a:p>
            <a:pPr algn="just">
              <a:spcAft>
                <a:spcPts val="200"/>
              </a:spcAft>
            </a:pPr>
            <a:r>
              <a:rPr lang="en-US" sz="300" dirty="0">
                <a:solidFill>
                  <a:srgbClr val="000000"/>
                </a:solidFill>
                <a:latin typeface="Montserrat" panose="00000500000000000000" pitchFamily="2" charset="0"/>
              </a:rPr>
              <a:t>When training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on Zillow’s imbalanced dataset, the model was able to achieve a strong F1 score; however, BERT and LayoutLMv2 both did better by a considerable amount. The reason for this is that Zillow’s data is text heavy and there is not much visual structure to exploit. Another tradeoff benefit of using this visual baseline over the other models is that since text is not necessary for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we do not have to derive an OCR cache from the scanned documents, which can be a computationally intensive task. </a:t>
            </a:r>
            <a:endParaRPr lang="en-US" sz="300" dirty="0">
              <a:latin typeface="Montserrat" panose="00000500000000000000" pitchFamily="2" charset="0"/>
            </a:endParaRPr>
          </a:p>
        </p:txBody>
      </p:sp>
      <p:sp>
        <p:nvSpPr>
          <p:cNvPr id="74" name="Rectangle 73">
            <a:extLst>
              <a:ext uri="{FF2B5EF4-FFF2-40B4-BE49-F238E27FC236}">
                <a16:creationId xmlns:a16="http://schemas.microsoft.com/office/drawing/2014/main" id="{CE6E8BBC-0282-4DDC-8A0E-252A0E46F2B1}"/>
              </a:ext>
            </a:extLst>
          </p:cNvPr>
          <p:cNvSpPr/>
          <p:nvPr/>
        </p:nvSpPr>
        <p:spPr>
          <a:xfrm>
            <a:off x="7466903" y="2126018"/>
            <a:ext cx="1483269" cy="828000"/>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dirty="0">
              <a:solidFill>
                <a:schemeClr val="bg1"/>
              </a:solidFill>
              <a:latin typeface="Montserrat" panose="00000500000000000000" pitchFamily="2" charset="0"/>
            </a:endParaRPr>
          </a:p>
        </p:txBody>
      </p:sp>
      <p:graphicFrame>
        <p:nvGraphicFramePr>
          <p:cNvPr id="77" name="Table 51">
            <a:extLst>
              <a:ext uri="{FF2B5EF4-FFF2-40B4-BE49-F238E27FC236}">
                <a16:creationId xmlns:a16="http://schemas.microsoft.com/office/drawing/2014/main" id="{356A1B2B-B326-4C2A-8DCC-93A86D02E35E}"/>
              </a:ext>
            </a:extLst>
          </p:cNvPr>
          <p:cNvGraphicFramePr>
            <a:graphicFrameLocks noGrp="1"/>
          </p:cNvGraphicFramePr>
          <p:nvPr>
            <p:extLst>
              <p:ext uri="{D42A27DB-BD31-4B8C-83A1-F6EECF244321}">
                <p14:modId xmlns:p14="http://schemas.microsoft.com/office/powerpoint/2010/main" val="4122452600"/>
              </p:ext>
            </p:extLst>
          </p:nvPr>
        </p:nvGraphicFramePr>
        <p:xfrm>
          <a:off x="7466903" y="811754"/>
          <a:ext cx="1483270" cy="435313"/>
        </p:xfrm>
        <a:graphic>
          <a:graphicData uri="http://schemas.openxmlformats.org/drawingml/2006/table">
            <a:tbl>
              <a:tblPr firstRow="1" bandRow="1">
                <a:tableStyleId>{21E4AEA4-8DFA-4A89-87EB-49C32662AFE0}</a:tableStyleId>
              </a:tblPr>
              <a:tblGrid>
                <a:gridCol w="296654">
                  <a:extLst>
                    <a:ext uri="{9D8B030D-6E8A-4147-A177-3AD203B41FA5}">
                      <a16:colId xmlns:a16="http://schemas.microsoft.com/office/drawing/2014/main" val="3357889703"/>
                    </a:ext>
                  </a:extLst>
                </a:gridCol>
                <a:gridCol w="296654">
                  <a:extLst>
                    <a:ext uri="{9D8B030D-6E8A-4147-A177-3AD203B41FA5}">
                      <a16:colId xmlns:a16="http://schemas.microsoft.com/office/drawing/2014/main" val="330286198"/>
                    </a:ext>
                  </a:extLst>
                </a:gridCol>
                <a:gridCol w="296654">
                  <a:extLst>
                    <a:ext uri="{9D8B030D-6E8A-4147-A177-3AD203B41FA5}">
                      <a16:colId xmlns:a16="http://schemas.microsoft.com/office/drawing/2014/main" val="3210779955"/>
                    </a:ext>
                  </a:extLst>
                </a:gridCol>
                <a:gridCol w="296654">
                  <a:extLst>
                    <a:ext uri="{9D8B030D-6E8A-4147-A177-3AD203B41FA5}">
                      <a16:colId xmlns:a16="http://schemas.microsoft.com/office/drawing/2014/main" val="1148584726"/>
                    </a:ext>
                  </a:extLst>
                </a:gridCol>
                <a:gridCol w="296654">
                  <a:extLst>
                    <a:ext uri="{9D8B030D-6E8A-4147-A177-3AD203B41FA5}">
                      <a16:colId xmlns:a16="http://schemas.microsoft.com/office/drawing/2014/main" val="920892961"/>
                    </a:ext>
                  </a:extLst>
                </a:gridCol>
              </a:tblGrid>
              <a:tr h="82153">
                <a:tc gridSpan="5">
                  <a:txBody>
                    <a:bodyPr/>
                    <a:lstStyle/>
                    <a:p>
                      <a:pPr algn="ctr"/>
                      <a:r>
                        <a:rPr lang="en-US" sz="300" dirty="0">
                          <a:solidFill>
                            <a:schemeClr val="bg2"/>
                          </a:solidFill>
                          <a:latin typeface="Montserrat" panose="00000500000000000000" pitchFamily="2" charset="0"/>
                        </a:rPr>
                        <a:t>MODEL RESULTS (Macro averaging)</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790161"/>
                  </a:ext>
                </a:extLst>
              </a:tr>
              <a:tr h="108000">
                <a:tc>
                  <a:txBody>
                    <a:bodyPr/>
                    <a:lstStyle/>
                    <a:p>
                      <a:r>
                        <a:rPr lang="en-US" sz="300" b="1" dirty="0">
                          <a:solidFill>
                            <a:schemeClr val="bg1"/>
                          </a:solidFill>
                          <a:latin typeface="Montserrat" panose="00000500000000000000" pitchFamily="2" charset="0"/>
                        </a:rPr>
                        <a:t>Dataset</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Accuracy</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F1</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Precision</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Recall</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660340762"/>
                  </a:ext>
                </a:extLst>
              </a:tr>
              <a:tr h="108000">
                <a:tc>
                  <a:txBody>
                    <a:bodyPr/>
                    <a:lstStyle/>
                    <a:p>
                      <a:r>
                        <a:rPr lang="en-US" sz="300" b="1" dirty="0">
                          <a:solidFill>
                            <a:schemeClr val="bg2"/>
                          </a:solidFill>
                          <a:latin typeface="Montserrat" panose="00000500000000000000" pitchFamily="2" charset="0"/>
                        </a:rPr>
                        <a:t>RVL-CDIP</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dirty="0">
                          <a:solidFill>
                            <a:schemeClr val="bg2"/>
                          </a:solidFill>
                          <a:latin typeface="Montserrat" panose="00000500000000000000" pitchFamily="2" charset="0"/>
                        </a:rPr>
                        <a:t>0.8913</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dirty="0">
                          <a:solidFill>
                            <a:schemeClr val="bg2"/>
                          </a:solidFill>
                          <a:latin typeface="Montserrat" panose="00000500000000000000" pitchFamily="2" charset="0"/>
                        </a:rPr>
                        <a:t>0.8662</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dirty="0">
                          <a:solidFill>
                            <a:schemeClr val="bg2"/>
                          </a:solidFill>
                          <a:latin typeface="Montserrat" panose="00000500000000000000" pitchFamily="2" charset="0"/>
                        </a:rPr>
                        <a:t>0.8666</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dirty="0">
                          <a:solidFill>
                            <a:schemeClr val="bg2"/>
                          </a:solidFill>
                          <a:latin typeface="Montserrat" panose="00000500000000000000" pitchFamily="2" charset="0"/>
                        </a:rPr>
                        <a:t>0.8659</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040389"/>
                  </a:ext>
                </a:extLst>
              </a:tr>
              <a:tr h="108000">
                <a:tc>
                  <a:txBody>
                    <a:bodyPr/>
                    <a:lstStyle/>
                    <a:p>
                      <a:r>
                        <a:rPr lang="en-US" sz="300" b="1" dirty="0">
                          <a:solidFill>
                            <a:schemeClr val="bg2"/>
                          </a:solidFill>
                          <a:latin typeface="Montserrat" panose="00000500000000000000" pitchFamily="2" charset="0"/>
                        </a:rPr>
                        <a:t>Zillow</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endParaRPr lang="en-US" sz="300" dirty="0">
                        <a:solidFill>
                          <a:schemeClr val="bg2"/>
                        </a:solidFill>
                        <a:latin typeface="Montserrat" panose="00000500000000000000" pitchFamily="2" charset="0"/>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sz="300" dirty="0">
                          <a:solidFill>
                            <a:schemeClr val="bg2"/>
                          </a:solidFill>
                          <a:latin typeface="Montserrat" panose="00000500000000000000" pitchFamily="2" charset="0"/>
                        </a:rPr>
                        <a:t>0.88</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endParaRPr lang="en-US" sz="300" dirty="0">
                        <a:solidFill>
                          <a:schemeClr val="bg2"/>
                        </a:solidFill>
                        <a:latin typeface="Montserrat" panose="00000500000000000000" pitchFamily="2" charset="0"/>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endParaRPr lang="en-US" sz="300" dirty="0">
                        <a:solidFill>
                          <a:schemeClr val="bg2"/>
                        </a:solidFill>
                        <a:latin typeface="Montserrat" panose="00000500000000000000" pitchFamily="2" charset="0"/>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6693672"/>
                  </a:ext>
                </a:extLst>
              </a:tr>
            </a:tbl>
          </a:graphicData>
        </a:graphic>
      </p:graphicFrame>
      <p:sp>
        <p:nvSpPr>
          <p:cNvPr id="79" name="Rectangle 78">
            <a:extLst>
              <a:ext uri="{FF2B5EF4-FFF2-40B4-BE49-F238E27FC236}">
                <a16:creationId xmlns:a16="http://schemas.microsoft.com/office/drawing/2014/main" id="{A7AC7FFB-F738-49E4-96E2-D457D5EBC485}"/>
              </a:ext>
            </a:extLst>
          </p:cNvPr>
          <p:cNvSpPr/>
          <p:nvPr/>
        </p:nvSpPr>
        <p:spPr>
          <a:xfrm>
            <a:off x="5513655" y="3838367"/>
            <a:ext cx="1128428" cy="1181308"/>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just">
              <a:spcAft>
                <a:spcPts val="200"/>
              </a:spcAft>
            </a:pPr>
            <a:r>
              <a:rPr lang="en-US" sz="300" b="1" i="0" dirty="0">
                <a:solidFill>
                  <a:srgbClr val="000000"/>
                </a:solidFill>
                <a:effectLst/>
                <a:latin typeface="Montserrat" panose="00000500000000000000" pitchFamily="2" charset="0"/>
              </a:rPr>
              <a:t>Concluding comments: </a:t>
            </a:r>
            <a:r>
              <a:rPr lang="en-US" sz="300" i="0" dirty="0">
                <a:solidFill>
                  <a:srgbClr val="000000"/>
                </a:solidFill>
                <a:effectLst/>
                <a:latin typeface="Montserrat" panose="00000500000000000000" pitchFamily="2" charset="0"/>
              </a:rPr>
              <a:t>LayoutLMv2 achieves significant improvements across each class over the visual and text baselines; however, there are significant overhead costs in fine-tuning (not mentioning the pre-training). </a:t>
            </a:r>
          </a:p>
          <a:p>
            <a:pPr algn="just">
              <a:spcAft>
                <a:spcPts val="200"/>
              </a:spcAft>
            </a:pPr>
            <a:r>
              <a:rPr lang="en-US" sz="300" b="1" dirty="0">
                <a:solidFill>
                  <a:srgbClr val="000000"/>
                </a:solidFill>
                <a:latin typeface="Montserrat" panose="00000500000000000000" pitchFamily="2" charset="0"/>
              </a:rPr>
              <a:t>Comparison to Zillow: </a:t>
            </a:r>
            <a:r>
              <a:rPr lang="en-US" sz="300" i="0" dirty="0">
                <a:solidFill>
                  <a:srgbClr val="000000"/>
                </a:solidFill>
                <a:effectLst/>
                <a:latin typeface="Montserrat" panose="00000500000000000000" pitchFamily="2" charset="0"/>
              </a:rPr>
              <a:t>We were also able to achieve a 2% F1 score improvement over Zillow Group’s existing MLP-based solution.</a:t>
            </a:r>
            <a:r>
              <a:rPr lang="en-US" sz="300" dirty="0">
                <a:solidFill>
                  <a:srgbClr val="000000"/>
                </a:solidFill>
                <a:latin typeface="Montserrat" panose="00000500000000000000" pitchFamily="2" charset="0"/>
              </a:rPr>
              <a:t> Relative to BERT and </a:t>
            </a:r>
            <a:r>
              <a:rPr lang="en-US" sz="300" dirty="0" err="1">
                <a:solidFill>
                  <a:srgbClr val="000000"/>
                </a:solidFill>
                <a:latin typeface="Montserrat" panose="00000500000000000000" pitchFamily="2" charset="0"/>
              </a:rPr>
              <a:t>ResNeXt</a:t>
            </a:r>
            <a:r>
              <a:rPr lang="en-US" sz="300" dirty="0">
                <a:solidFill>
                  <a:srgbClr val="000000"/>
                </a:solidFill>
                <a:latin typeface="Montserrat" panose="00000500000000000000" pitchFamily="2" charset="0"/>
              </a:rPr>
              <a:t>-FPN, LayoutLMv2 took:</a:t>
            </a:r>
            <a:endParaRPr lang="en-US" sz="300" i="0" dirty="0">
              <a:solidFill>
                <a:srgbClr val="000000"/>
              </a:solidFill>
              <a:effectLst/>
              <a:latin typeface="Montserrat" panose="00000500000000000000" pitchFamily="2" charset="0"/>
            </a:endParaRPr>
          </a:p>
          <a:p>
            <a:pPr>
              <a:spcAft>
                <a:spcPts val="200"/>
              </a:spcAft>
            </a:pPr>
            <a:r>
              <a:rPr lang="en-US" sz="300" i="0" dirty="0">
                <a:solidFill>
                  <a:srgbClr val="000000"/>
                </a:solidFill>
                <a:effectLst/>
                <a:latin typeface="Montserrat" panose="00000500000000000000" pitchFamily="2" charset="0"/>
              </a:rPr>
              <a:t>- 3 x BERT’s time to achieve model convergence</a:t>
            </a:r>
            <a:br>
              <a:rPr lang="en-US" sz="300" i="0" dirty="0">
                <a:solidFill>
                  <a:srgbClr val="000000"/>
                </a:solidFill>
                <a:effectLst/>
                <a:latin typeface="Montserrat" panose="00000500000000000000" pitchFamily="2" charset="0"/>
              </a:rPr>
            </a:br>
            <a:r>
              <a:rPr lang="en-US" sz="300" i="0" dirty="0">
                <a:solidFill>
                  <a:srgbClr val="000000"/>
                </a:solidFill>
                <a:effectLst/>
                <a:latin typeface="Montserrat" panose="00000500000000000000" pitchFamily="2" charset="0"/>
              </a:rPr>
              <a:t>- 2.5 x </a:t>
            </a:r>
            <a:r>
              <a:rPr lang="en-US" sz="300" i="0" dirty="0" err="1">
                <a:solidFill>
                  <a:srgbClr val="000000"/>
                </a:solidFill>
                <a:effectLst/>
                <a:latin typeface="Montserrat" panose="00000500000000000000" pitchFamily="2" charset="0"/>
              </a:rPr>
              <a:t>ResNeXt</a:t>
            </a:r>
            <a:r>
              <a:rPr lang="en-US" sz="300" i="0" dirty="0">
                <a:solidFill>
                  <a:srgbClr val="000000"/>
                </a:solidFill>
                <a:effectLst/>
                <a:latin typeface="Montserrat" panose="00000500000000000000" pitchFamily="2" charset="0"/>
              </a:rPr>
              <a:t>-FPN’s</a:t>
            </a:r>
            <a:r>
              <a:rPr lang="en-US" sz="300" dirty="0">
                <a:solidFill>
                  <a:srgbClr val="000000"/>
                </a:solidFill>
                <a:latin typeface="Montserrat" panose="00000500000000000000" pitchFamily="2" charset="0"/>
              </a:rPr>
              <a:t> time to complete training</a:t>
            </a:r>
          </a:p>
          <a:p>
            <a:pPr algn="just">
              <a:spcAft>
                <a:spcPts val="200"/>
              </a:spcAft>
            </a:pPr>
            <a:r>
              <a:rPr lang="en-US" sz="300" i="0" dirty="0">
                <a:solidFill>
                  <a:srgbClr val="000000"/>
                </a:solidFill>
                <a:effectLst/>
                <a:latin typeface="Montserrat" panose="00000500000000000000" pitchFamily="2" charset="0"/>
              </a:rPr>
              <a:t>A notable magnitude of difference in computational time and cost.</a:t>
            </a:r>
          </a:p>
          <a:p>
            <a:pPr algn="just">
              <a:spcAft>
                <a:spcPts val="200"/>
              </a:spcAft>
            </a:pPr>
            <a:r>
              <a:rPr lang="en-US" sz="300" b="1" i="0" dirty="0">
                <a:solidFill>
                  <a:srgbClr val="000000"/>
                </a:solidFill>
                <a:effectLst/>
                <a:latin typeface="Montserrat" panose="00000500000000000000" pitchFamily="2" charset="0"/>
              </a:rPr>
              <a:t>Diminishing Returns</a:t>
            </a:r>
            <a:r>
              <a:rPr lang="en-US" sz="300" i="0" dirty="0">
                <a:solidFill>
                  <a:srgbClr val="000000"/>
                </a:solidFill>
                <a:effectLst/>
                <a:latin typeface="Montserrat" panose="00000500000000000000" pitchFamily="2" charset="0"/>
              </a:rPr>
              <a:t>: 25%, 50%, and 75% training subsamples resulted in quickly diminishing returns. E.g. 50% subsample achieved 92% accuracy while only 93.3% was achieved on the full dataset.</a:t>
            </a:r>
          </a:p>
          <a:p>
            <a:pPr algn="just">
              <a:spcAft>
                <a:spcPts val="200"/>
              </a:spcAft>
            </a:pPr>
            <a:r>
              <a:rPr lang="en-US" sz="300" b="1" i="0" dirty="0">
                <a:solidFill>
                  <a:srgbClr val="000000"/>
                </a:solidFill>
                <a:effectLst/>
                <a:latin typeface="Montserrat" panose="00000500000000000000" pitchFamily="2" charset="0"/>
              </a:rPr>
              <a:t>Frozen Encoder Layer</a:t>
            </a:r>
            <a:r>
              <a:rPr lang="en-US" sz="300" i="0" dirty="0">
                <a:solidFill>
                  <a:srgbClr val="000000"/>
                </a:solidFill>
                <a:effectLst/>
                <a:latin typeface="Montserrat" panose="00000500000000000000" pitchFamily="2" charset="0"/>
              </a:rPr>
              <a:t>: When training the model with frozen initial weights and updating the classification layer only, the model was still able to learn, but performance capped significantly below that of the model fine-tuned end-to-end (~70%).</a:t>
            </a:r>
          </a:p>
        </p:txBody>
      </p:sp>
      <p:sp>
        <p:nvSpPr>
          <p:cNvPr id="80" name="Rectangle 79">
            <a:extLst>
              <a:ext uri="{FF2B5EF4-FFF2-40B4-BE49-F238E27FC236}">
                <a16:creationId xmlns:a16="http://schemas.microsoft.com/office/drawing/2014/main" id="{5891FA5F-4256-42ED-B27F-44A83ABDBAFC}"/>
              </a:ext>
            </a:extLst>
          </p:cNvPr>
          <p:cNvSpPr/>
          <p:nvPr/>
        </p:nvSpPr>
        <p:spPr>
          <a:xfrm>
            <a:off x="2489805" y="4711647"/>
            <a:ext cx="2991940" cy="288000"/>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just">
              <a:spcAft>
                <a:spcPts val="200"/>
              </a:spcAft>
            </a:pPr>
            <a:r>
              <a:rPr lang="en-US" sz="300" b="1" i="0" dirty="0">
                <a:solidFill>
                  <a:srgbClr val="000000"/>
                </a:solidFill>
                <a:effectLst/>
                <a:latin typeface="Montserrat" panose="00000500000000000000" pitchFamily="2" charset="0"/>
              </a:rPr>
              <a:t>Error analysis: </a:t>
            </a:r>
          </a:p>
          <a:p>
            <a:pPr algn="just">
              <a:spcAft>
                <a:spcPts val="200"/>
              </a:spcAft>
            </a:pPr>
            <a:r>
              <a:rPr lang="en-US" sz="300" dirty="0">
                <a:solidFill>
                  <a:srgbClr val="000000"/>
                </a:solidFill>
                <a:latin typeface="Montserrat" panose="00000500000000000000" pitchFamily="2" charset="0"/>
              </a:rPr>
              <a:t>Of the three different models, LayoutLMv2 achieved not only the best separation between document classes, but also the tightest clustering within each class. Interestingly LayoutLMv2 struggles the most with forms, which it confuses for advertisements, invoices, and scientific publications</a:t>
            </a:r>
            <a:endParaRPr lang="en-US" sz="300" dirty="0">
              <a:latin typeface="Montserrat" panose="00000500000000000000" pitchFamily="2" charset="0"/>
            </a:endParaRPr>
          </a:p>
        </p:txBody>
      </p:sp>
      <p:sp>
        <p:nvSpPr>
          <p:cNvPr id="82" name="Rectangle 81">
            <a:extLst>
              <a:ext uri="{FF2B5EF4-FFF2-40B4-BE49-F238E27FC236}">
                <a16:creationId xmlns:a16="http://schemas.microsoft.com/office/drawing/2014/main" id="{DAC99FCB-E2CC-48A7-A324-D05F6BD8D1A6}"/>
              </a:ext>
            </a:extLst>
          </p:cNvPr>
          <p:cNvSpPr/>
          <p:nvPr/>
        </p:nvSpPr>
        <p:spPr>
          <a:xfrm>
            <a:off x="179388" y="3874912"/>
            <a:ext cx="765853" cy="1144763"/>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just">
              <a:spcAft>
                <a:spcPts val="200"/>
              </a:spcAft>
            </a:pPr>
            <a:r>
              <a:rPr lang="en-US" sz="300" b="1" i="0" dirty="0">
                <a:solidFill>
                  <a:srgbClr val="000000"/>
                </a:solidFill>
                <a:effectLst/>
                <a:latin typeface="Montserrat" panose="00000500000000000000" pitchFamily="2" charset="0"/>
              </a:rPr>
              <a:t>Model architecture: </a:t>
            </a:r>
          </a:p>
          <a:p>
            <a:pPr algn="just">
              <a:spcAft>
                <a:spcPts val="200"/>
              </a:spcAft>
            </a:pPr>
            <a:r>
              <a:rPr lang="en-US" sz="300" dirty="0">
                <a:solidFill>
                  <a:srgbClr val="000000"/>
                </a:solidFill>
                <a:latin typeface="Montserrat" panose="00000500000000000000" pitchFamily="2" charset="0"/>
              </a:rPr>
              <a:t>Multi-modal Transformer model to integrate the document text, layout and image information in the pre-training stage, which learns the cross-modal interaction end-to-end in a single framework. </a:t>
            </a:r>
          </a:p>
          <a:p>
            <a:pPr algn="just">
              <a:spcAft>
                <a:spcPts val="200"/>
              </a:spcAft>
            </a:pPr>
            <a:r>
              <a:rPr lang="en-US" sz="300" dirty="0">
                <a:solidFill>
                  <a:srgbClr val="000000"/>
                </a:solidFill>
                <a:latin typeface="Montserrat" panose="00000500000000000000" pitchFamily="2" charset="0"/>
              </a:rPr>
              <a:t>LayoutLMv2 differs from the first version in that it incorporates visual embeddings during pretraining. </a:t>
            </a:r>
          </a:p>
          <a:p>
            <a:pPr algn="just">
              <a:spcAft>
                <a:spcPts val="200"/>
              </a:spcAft>
            </a:pPr>
            <a:r>
              <a:rPr lang="en-US" sz="300" dirty="0">
                <a:solidFill>
                  <a:srgbClr val="000000"/>
                </a:solidFill>
                <a:latin typeface="Montserrat" panose="00000500000000000000" pitchFamily="2" charset="0"/>
              </a:rPr>
              <a:t>Both versions pretrained on IIT-CDIP with masked visual-language modeling, text-image alignment, and text-image matching tasks.</a:t>
            </a:r>
          </a:p>
        </p:txBody>
      </p:sp>
      <p:sp>
        <p:nvSpPr>
          <p:cNvPr id="83" name="Rectangle 82">
            <a:extLst>
              <a:ext uri="{FF2B5EF4-FFF2-40B4-BE49-F238E27FC236}">
                <a16:creationId xmlns:a16="http://schemas.microsoft.com/office/drawing/2014/main" id="{DEF2FBA4-9AB0-4B44-8A99-4FD12BE7CBE4}"/>
              </a:ext>
            </a:extLst>
          </p:cNvPr>
          <p:cNvSpPr/>
          <p:nvPr/>
        </p:nvSpPr>
        <p:spPr>
          <a:xfrm>
            <a:off x="2501916" y="1679957"/>
            <a:ext cx="1471157" cy="519214"/>
          </a:xfrm>
          <a:prstGeom prst="rect">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36000" bIns="18000" rtlCol="0" anchor="t"/>
          <a:lstStyle/>
          <a:p>
            <a:pPr algn="just">
              <a:spcAft>
                <a:spcPts val="200"/>
              </a:spcAft>
            </a:pPr>
            <a:r>
              <a:rPr lang="en-US" sz="300" dirty="0">
                <a:solidFill>
                  <a:schemeClr val="bg2">
                    <a:lumMod val="75000"/>
                  </a:schemeClr>
                </a:solidFill>
                <a:latin typeface="Montserrat" panose="00000500000000000000" pitchFamily="2" charset="0"/>
              </a:rPr>
              <a:t>The Text modality aims to capture the information contained in the words and language written on a document.</a:t>
            </a:r>
          </a:p>
          <a:p>
            <a:pPr algn="just">
              <a:spcAft>
                <a:spcPts val="200"/>
              </a:spcAft>
            </a:pPr>
            <a:r>
              <a:rPr lang="en-US" sz="300" dirty="0">
                <a:solidFill>
                  <a:schemeClr val="bg2">
                    <a:lumMod val="75000"/>
                  </a:schemeClr>
                </a:solidFill>
                <a:latin typeface="Montserrat" panose="00000500000000000000" pitchFamily="2" charset="0"/>
              </a:rPr>
              <a:t>Text information can be extracted from a scanned document using an OCR (Optical Character Recognition) converter. We used Google Tesseract. Text data is stored as strings; machine learning models typically require that text is tokenized before it can be interpreted and understood. </a:t>
            </a:r>
            <a:r>
              <a:rPr lang="en-US" sz="300" dirty="0" err="1">
                <a:solidFill>
                  <a:schemeClr val="bg2">
                    <a:lumMod val="75000"/>
                  </a:schemeClr>
                </a:solidFill>
                <a:latin typeface="Montserrat" panose="00000500000000000000" pitchFamily="2" charset="0"/>
              </a:rPr>
              <a:t>WordPiece</a:t>
            </a:r>
            <a:r>
              <a:rPr lang="en-US" sz="300" dirty="0">
                <a:solidFill>
                  <a:schemeClr val="bg2">
                    <a:lumMod val="75000"/>
                  </a:schemeClr>
                </a:solidFill>
                <a:latin typeface="Montserrat" panose="00000500000000000000" pitchFamily="2" charset="0"/>
              </a:rPr>
              <a:t> tokenization is used for both BERT and LayoutLMv2.</a:t>
            </a:r>
          </a:p>
          <a:p>
            <a:pPr algn="just">
              <a:spcAft>
                <a:spcPts val="200"/>
              </a:spcAft>
            </a:pPr>
            <a:r>
              <a:rPr lang="en-US" sz="300" dirty="0">
                <a:solidFill>
                  <a:schemeClr val="bg2">
                    <a:lumMod val="75000"/>
                  </a:schemeClr>
                </a:solidFill>
                <a:latin typeface="Montserrat" panose="00000500000000000000" pitchFamily="2" charset="0"/>
              </a:rPr>
              <a:t>In order to establish figures for a text-only baseline, we selected </a:t>
            </a:r>
            <a:r>
              <a:rPr lang="en-US" sz="300" b="1" dirty="0">
                <a:solidFill>
                  <a:schemeClr val="bg2">
                    <a:lumMod val="75000"/>
                  </a:schemeClr>
                </a:solidFill>
                <a:latin typeface="Montserrat" panose="00000500000000000000" pitchFamily="2" charset="0"/>
              </a:rPr>
              <a:t>BERT</a:t>
            </a:r>
            <a:r>
              <a:rPr lang="en-US" sz="300" dirty="0">
                <a:solidFill>
                  <a:schemeClr val="bg2">
                    <a:lumMod val="75000"/>
                  </a:schemeClr>
                </a:solidFill>
                <a:latin typeface="Montserrat" panose="00000500000000000000" pitchFamily="2" charset="0"/>
              </a:rPr>
              <a:t>, as was originally used by the authors of the LayoutLMv2 paper.</a:t>
            </a:r>
          </a:p>
        </p:txBody>
      </p:sp>
      <p:pic>
        <p:nvPicPr>
          <p:cNvPr id="17" name="Google Shape;103;p3" descr="Text&#10;&#10;Description automatically generated">
            <a:extLst>
              <a:ext uri="{FF2B5EF4-FFF2-40B4-BE49-F238E27FC236}">
                <a16:creationId xmlns:a16="http://schemas.microsoft.com/office/drawing/2014/main" id="{C5B30E4F-CD18-445E-BAE2-B6969E247BE9}"/>
              </a:ext>
            </a:extLst>
          </p:cNvPr>
          <p:cNvPicPr preferRelativeResize="0"/>
          <p:nvPr/>
        </p:nvPicPr>
        <p:blipFill rotWithShape="1">
          <a:blip r:embed="rId4">
            <a:alphaModFix/>
          </a:blip>
          <a:srcRect r="6624" b="8058"/>
          <a:stretch/>
        </p:blipFill>
        <p:spPr>
          <a:xfrm>
            <a:off x="4035595" y="1516904"/>
            <a:ext cx="1072810" cy="1386265"/>
          </a:xfrm>
          <a:prstGeom prst="rect">
            <a:avLst/>
          </a:prstGeom>
          <a:noFill/>
          <a:ln w="6350" cap="flat" cmpd="sng">
            <a:solidFill>
              <a:srgbClr val="FF0000"/>
            </a:solidFill>
            <a:prstDash val="solid"/>
            <a:round/>
            <a:headEnd type="none" w="sm" len="sm"/>
            <a:tailEnd type="none" w="sm" len="sm"/>
          </a:ln>
          <a:effectLst>
            <a:outerShdw blurRad="50800" dist="38100" dir="2700000" algn="tl" rotWithShape="0">
              <a:prstClr val="black">
                <a:alpha val="40000"/>
              </a:prstClr>
            </a:outerShdw>
          </a:effectLst>
        </p:spPr>
      </p:pic>
      <p:sp>
        <p:nvSpPr>
          <p:cNvPr id="18" name="Google Shape;104;p3">
            <a:extLst>
              <a:ext uri="{FF2B5EF4-FFF2-40B4-BE49-F238E27FC236}">
                <a16:creationId xmlns:a16="http://schemas.microsoft.com/office/drawing/2014/main" id="{7D57C42F-2311-4407-8BD6-0845E938E83A}"/>
              </a:ext>
            </a:extLst>
          </p:cNvPr>
          <p:cNvSpPr/>
          <p:nvPr/>
        </p:nvSpPr>
        <p:spPr>
          <a:xfrm>
            <a:off x="4562722" y="1528864"/>
            <a:ext cx="198000" cy="36000"/>
          </a:xfrm>
          <a:prstGeom prst="rect">
            <a:avLst/>
          </a:prstGeom>
          <a:noFill/>
          <a:ln w="6350" cap="flat" cmpd="sng">
            <a:solidFill>
              <a:srgbClr val="FFC000"/>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endParaRPr>
          </a:p>
        </p:txBody>
      </p:sp>
      <p:sp>
        <p:nvSpPr>
          <p:cNvPr id="19" name="Google Shape;105;p3">
            <a:extLst>
              <a:ext uri="{FF2B5EF4-FFF2-40B4-BE49-F238E27FC236}">
                <a16:creationId xmlns:a16="http://schemas.microsoft.com/office/drawing/2014/main" id="{9AD7BB2C-E7CB-451E-8B3B-3366BCC57153}"/>
              </a:ext>
            </a:extLst>
          </p:cNvPr>
          <p:cNvSpPr/>
          <p:nvPr/>
        </p:nvSpPr>
        <p:spPr>
          <a:xfrm>
            <a:off x="4674393" y="2772708"/>
            <a:ext cx="288000" cy="36000"/>
          </a:xfrm>
          <a:prstGeom prst="rect">
            <a:avLst/>
          </a:prstGeom>
          <a:noFill/>
          <a:ln w="6350" cap="flat" cmpd="sng">
            <a:solidFill>
              <a:srgbClr val="FFC000"/>
            </a:solidFill>
            <a:prstDash val="solid"/>
            <a:round/>
            <a:headEnd type="none" w="sm" len="sm"/>
            <a:tailEnd type="none" w="sm" len="sm"/>
          </a:ln>
        </p:spPr>
        <p:txBody>
          <a:bodyPr spcFirstLastPara="1" wrap="square" lIns="68569" tIns="34275" rIns="68569" bIns="34275" anchor="ctr" anchorCtr="0">
            <a:noAutofit/>
          </a:bodyPr>
          <a:lstStyle/>
          <a:p>
            <a:pPr algn="ctr" defTabSz="685800"/>
            <a:endParaRPr sz="1350">
              <a:solidFill>
                <a:srgbClr val="FFFFFF"/>
              </a:solidFill>
            </a:endParaRPr>
          </a:p>
        </p:txBody>
      </p:sp>
      <p:cxnSp>
        <p:nvCxnSpPr>
          <p:cNvPr id="20" name="Google Shape;106;p3">
            <a:extLst>
              <a:ext uri="{FF2B5EF4-FFF2-40B4-BE49-F238E27FC236}">
                <a16:creationId xmlns:a16="http://schemas.microsoft.com/office/drawing/2014/main" id="{57759E53-8DC2-41DC-8A25-A0D38C93F512}"/>
              </a:ext>
            </a:extLst>
          </p:cNvPr>
          <p:cNvCxnSpPr>
            <a:cxnSpLocks/>
            <a:stCxn id="18" idx="2"/>
            <a:endCxn id="87" idx="1"/>
          </p:cNvCxnSpPr>
          <p:nvPr/>
        </p:nvCxnSpPr>
        <p:spPr>
          <a:xfrm rot="16200000" flipH="1">
            <a:off x="4549607" y="1676979"/>
            <a:ext cx="725443" cy="501212"/>
          </a:xfrm>
          <a:prstGeom prst="bentConnector2">
            <a:avLst/>
          </a:prstGeom>
          <a:noFill/>
          <a:ln w="6350" cap="flat" cmpd="sng">
            <a:solidFill>
              <a:srgbClr val="FFC000"/>
            </a:solidFill>
            <a:prstDash val="solid"/>
            <a:round/>
            <a:headEnd type="oval" w="sm" len="sm"/>
            <a:tailEnd type="none" w="sm" len="sm"/>
          </a:ln>
        </p:spPr>
      </p:cxnSp>
      <p:cxnSp>
        <p:nvCxnSpPr>
          <p:cNvPr id="21" name="Google Shape;108;p3">
            <a:extLst>
              <a:ext uri="{FF2B5EF4-FFF2-40B4-BE49-F238E27FC236}">
                <a16:creationId xmlns:a16="http://schemas.microsoft.com/office/drawing/2014/main" id="{F53F74F1-D629-4B98-AC01-60B1AB13BEBF}"/>
              </a:ext>
            </a:extLst>
          </p:cNvPr>
          <p:cNvCxnSpPr>
            <a:cxnSpLocks/>
            <a:stCxn id="19" idx="0"/>
            <a:endCxn id="87" idx="1"/>
          </p:cNvCxnSpPr>
          <p:nvPr/>
        </p:nvCxnSpPr>
        <p:spPr>
          <a:xfrm rot="5400000" flipH="1" flipV="1">
            <a:off x="4749463" y="2359238"/>
            <a:ext cx="482401" cy="344541"/>
          </a:xfrm>
          <a:prstGeom prst="bentConnector2">
            <a:avLst/>
          </a:prstGeom>
          <a:noFill/>
          <a:ln w="6350" cap="flat" cmpd="sng">
            <a:solidFill>
              <a:srgbClr val="FFC000"/>
            </a:solidFill>
            <a:prstDash val="solid"/>
            <a:round/>
            <a:headEnd type="oval" w="sm" len="sm"/>
            <a:tailEnd type="none" w="sm" len="sm"/>
          </a:ln>
        </p:spPr>
      </p:cxnSp>
      <p:sp>
        <p:nvSpPr>
          <p:cNvPr id="22" name="Google Shape;107;p3">
            <a:extLst>
              <a:ext uri="{FF2B5EF4-FFF2-40B4-BE49-F238E27FC236}">
                <a16:creationId xmlns:a16="http://schemas.microsoft.com/office/drawing/2014/main" id="{E6CFCD3F-9C70-4CE6-89D6-2051B4A2D1A5}"/>
              </a:ext>
            </a:extLst>
          </p:cNvPr>
          <p:cNvSpPr/>
          <p:nvPr/>
        </p:nvSpPr>
        <p:spPr>
          <a:xfrm>
            <a:off x="5668509" y="1516904"/>
            <a:ext cx="468000" cy="144000"/>
          </a:xfrm>
          <a:prstGeom prst="rect">
            <a:avLst/>
          </a:prstGeom>
          <a:solidFill>
            <a:srgbClr val="FFC000">
              <a:alpha val="10000"/>
            </a:srgbClr>
          </a:solidFill>
          <a:ln w="6350" cap="flat" cmpd="sng">
            <a:solidFill>
              <a:srgbClr val="FFC000"/>
            </a:solidFill>
            <a:prstDash val="solid"/>
            <a:round/>
            <a:headEnd type="none" w="sm" len="sm"/>
            <a:tailEnd type="none" w="sm" len="sm"/>
          </a:ln>
        </p:spPr>
        <p:txBody>
          <a:bodyPr spcFirstLastPara="1" wrap="square" lIns="68569" tIns="34275" rIns="68569" bIns="34275" anchor="ctr" anchorCtr="0">
            <a:noAutofit/>
          </a:bodyPr>
          <a:lstStyle/>
          <a:p>
            <a:pPr algn="ctr" defTabSz="685800"/>
            <a:r>
              <a:rPr lang="en-US" sz="600" dirty="0">
                <a:latin typeface="Montserrat" panose="00000500000000000000" pitchFamily="2" charset="0"/>
              </a:rPr>
              <a:t>Layout</a:t>
            </a:r>
            <a:endParaRPr sz="800" dirty="0">
              <a:latin typeface="Montserrat" panose="00000500000000000000" pitchFamily="2" charset="0"/>
              <a:ea typeface="+mn-ea"/>
            </a:endParaRPr>
          </a:p>
        </p:txBody>
      </p:sp>
      <p:sp>
        <p:nvSpPr>
          <p:cNvPr id="23" name="Google Shape;111;p3">
            <a:extLst>
              <a:ext uri="{FF2B5EF4-FFF2-40B4-BE49-F238E27FC236}">
                <a16:creationId xmlns:a16="http://schemas.microsoft.com/office/drawing/2014/main" id="{97B7A4B3-FAA7-4F64-8854-23E54BC77F89}"/>
              </a:ext>
            </a:extLst>
          </p:cNvPr>
          <p:cNvSpPr/>
          <p:nvPr/>
        </p:nvSpPr>
        <p:spPr>
          <a:xfrm>
            <a:off x="3003494" y="1516904"/>
            <a:ext cx="468000" cy="144000"/>
          </a:xfrm>
          <a:prstGeom prst="rect">
            <a:avLst/>
          </a:prstGeom>
          <a:solidFill>
            <a:srgbClr val="00B0F0">
              <a:alpha val="10000"/>
            </a:srgbClr>
          </a:solidFill>
          <a:ln w="6350" cap="flat" cmpd="sng">
            <a:solidFill>
              <a:srgbClr val="00B0F0"/>
            </a:solidFill>
            <a:prstDash val="solid"/>
            <a:round/>
            <a:headEnd type="none" w="sm" len="sm"/>
            <a:tailEnd type="none" w="sm" len="sm"/>
          </a:ln>
        </p:spPr>
        <p:txBody>
          <a:bodyPr spcFirstLastPara="1" wrap="square" lIns="68569" tIns="34275" rIns="68569" bIns="34275" anchor="ctr" anchorCtr="0">
            <a:noAutofit/>
          </a:bodyPr>
          <a:lstStyle/>
          <a:p>
            <a:pPr algn="ctr" defTabSz="685800"/>
            <a:r>
              <a:rPr lang="en-US" sz="600" dirty="0">
                <a:latin typeface="Montserrat" panose="00000500000000000000" pitchFamily="2" charset="0"/>
              </a:rPr>
              <a:t>Text</a:t>
            </a:r>
            <a:endParaRPr sz="800" dirty="0">
              <a:latin typeface="Montserrat" panose="00000500000000000000" pitchFamily="2" charset="0"/>
              <a:ea typeface="+mn-ea"/>
            </a:endParaRPr>
          </a:p>
        </p:txBody>
      </p:sp>
      <p:cxnSp>
        <p:nvCxnSpPr>
          <p:cNvPr id="24" name="Google Shape;113;p3">
            <a:extLst>
              <a:ext uri="{FF2B5EF4-FFF2-40B4-BE49-F238E27FC236}">
                <a16:creationId xmlns:a16="http://schemas.microsoft.com/office/drawing/2014/main" id="{BDF9A541-01A4-48C8-AE2B-A0BEEBBE8909}"/>
              </a:ext>
            </a:extLst>
          </p:cNvPr>
          <p:cNvCxnSpPr>
            <a:cxnSpLocks/>
            <a:endCxn id="83" idx="3"/>
          </p:cNvCxnSpPr>
          <p:nvPr/>
        </p:nvCxnSpPr>
        <p:spPr>
          <a:xfrm rot="10800000" flipV="1">
            <a:off x="3973073" y="1840546"/>
            <a:ext cx="253646" cy="99018"/>
          </a:xfrm>
          <a:prstGeom prst="bentConnector3">
            <a:avLst>
              <a:gd name="adj1" fmla="val 50000"/>
            </a:avLst>
          </a:prstGeom>
          <a:noFill/>
          <a:ln w="6350" cap="flat" cmpd="sng">
            <a:solidFill>
              <a:srgbClr val="00B0F0"/>
            </a:solidFill>
            <a:prstDash val="solid"/>
            <a:round/>
            <a:headEnd type="oval" w="sm" len="sm"/>
            <a:tailEnd type="none" w="sm" len="sm"/>
          </a:ln>
        </p:spPr>
      </p:cxnSp>
      <p:cxnSp>
        <p:nvCxnSpPr>
          <p:cNvPr id="25" name="Google Shape;114;p3">
            <a:extLst>
              <a:ext uri="{FF2B5EF4-FFF2-40B4-BE49-F238E27FC236}">
                <a16:creationId xmlns:a16="http://schemas.microsoft.com/office/drawing/2014/main" id="{6E50E69A-2826-486A-A15E-388237DDBA59}"/>
              </a:ext>
            </a:extLst>
          </p:cNvPr>
          <p:cNvCxnSpPr>
            <a:cxnSpLocks/>
            <a:endCxn id="83" idx="3"/>
          </p:cNvCxnSpPr>
          <p:nvPr/>
        </p:nvCxnSpPr>
        <p:spPr>
          <a:xfrm rot="10800000">
            <a:off x="3973073" y="1939565"/>
            <a:ext cx="253646" cy="112927"/>
          </a:xfrm>
          <a:prstGeom prst="bentConnector3">
            <a:avLst>
              <a:gd name="adj1" fmla="val 50000"/>
            </a:avLst>
          </a:prstGeom>
          <a:noFill/>
          <a:ln w="6350" cap="flat" cmpd="sng">
            <a:solidFill>
              <a:srgbClr val="00B0F0"/>
            </a:solidFill>
            <a:prstDash val="solid"/>
            <a:round/>
            <a:headEnd type="oval" w="sm" len="sm"/>
            <a:tailEnd type="none" w="sm" len="sm"/>
          </a:ln>
        </p:spPr>
      </p:cxnSp>
      <p:sp>
        <p:nvSpPr>
          <p:cNvPr id="44" name="Google Shape;111;p3">
            <a:extLst>
              <a:ext uri="{FF2B5EF4-FFF2-40B4-BE49-F238E27FC236}">
                <a16:creationId xmlns:a16="http://schemas.microsoft.com/office/drawing/2014/main" id="{168F1972-FBE1-4BAE-A499-03E01F301D52}"/>
              </a:ext>
            </a:extLst>
          </p:cNvPr>
          <p:cNvSpPr/>
          <p:nvPr/>
        </p:nvSpPr>
        <p:spPr>
          <a:xfrm>
            <a:off x="3003494" y="2215339"/>
            <a:ext cx="468000" cy="144000"/>
          </a:xfrm>
          <a:prstGeom prst="rect">
            <a:avLst/>
          </a:prstGeom>
          <a:solidFill>
            <a:srgbClr val="FF0000">
              <a:alpha val="10000"/>
            </a:srgbClr>
          </a:solidFill>
          <a:ln w="6350" cap="flat" cmpd="sng">
            <a:solidFill>
              <a:srgbClr val="FF0000"/>
            </a:solidFill>
            <a:prstDash val="solid"/>
            <a:round/>
            <a:headEnd type="none" w="sm" len="sm"/>
            <a:tailEnd type="none" w="sm" len="sm"/>
          </a:ln>
        </p:spPr>
        <p:txBody>
          <a:bodyPr spcFirstLastPara="1" wrap="square" lIns="68569" tIns="34275" rIns="68569" bIns="34275" anchor="ctr" anchorCtr="0">
            <a:noAutofit/>
          </a:bodyPr>
          <a:lstStyle/>
          <a:p>
            <a:pPr algn="ctr" defTabSz="685800"/>
            <a:r>
              <a:rPr lang="en-US" sz="600" dirty="0">
                <a:latin typeface="Montserrat" panose="00000500000000000000" pitchFamily="2" charset="0"/>
              </a:rPr>
              <a:t>Visual</a:t>
            </a:r>
            <a:endParaRPr sz="800" dirty="0">
              <a:latin typeface="Montserrat" panose="00000500000000000000" pitchFamily="2" charset="0"/>
              <a:ea typeface="+mn-ea"/>
            </a:endParaRPr>
          </a:p>
        </p:txBody>
      </p:sp>
      <p:sp>
        <p:nvSpPr>
          <p:cNvPr id="86" name="Rectangle 85">
            <a:extLst>
              <a:ext uri="{FF2B5EF4-FFF2-40B4-BE49-F238E27FC236}">
                <a16:creationId xmlns:a16="http://schemas.microsoft.com/office/drawing/2014/main" id="{D3D1A90D-2D61-4B47-B6C3-372C50426D64}"/>
              </a:ext>
            </a:extLst>
          </p:cNvPr>
          <p:cNvSpPr/>
          <p:nvPr/>
        </p:nvSpPr>
        <p:spPr>
          <a:xfrm>
            <a:off x="2501916" y="2378392"/>
            <a:ext cx="1471156" cy="519214"/>
          </a:xfrm>
          <a:prstGeom prst="rect">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36000" bIns="18000" rtlCol="0" anchor="t"/>
          <a:lstStyle/>
          <a:p>
            <a:pPr algn="just">
              <a:spcAft>
                <a:spcPts val="200"/>
              </a:spcAft>
            </a:pPr>
            <a:r>
              <a:rPr lang="en-US" sz="300" dirty="0">
                <a:solidFill>
                  <a:schemeClr val="bg2">
                    <a:lumMod val="75000"/>
                  </a:schemeClr>
                </a:solidFill>
                <a:latin typeface="Montserrat" panose="00000500000000000000" pitchFamily="2" charset="0"/>
              </a:rPr>
              <a:t>The Visual modality aims to capture the purely optical elements of a scanned document.</a:t>
            </a:r>
          </a:p>
          <a:p>
            <a:pPr algn="just">
              <a:spcAft>
                <a:spcPts val="200"/>
              </a:spcAft>
            </a:pPr>
            <a:r>
              <a:rPr lang="en-US" sz="300" dirty="0">
                <a:solidFill>
                  <a:schemeClr val="bg2">
                    <a:lumMod val="75000"/>
                  </a:schemeClr>
                </a:solidFill>
                <a:latin typeface="Montserrat" panose="00000500000000000000" pitchFamily="2" charset="0"/>
              </a:rPr>
              <a:t>A scanned document image such as the one on the right can be represented as a three-layer RGB tensor (dimensions for this project were 3x224x224 after resizing) with each tensor element taking on a value between 0 (black) and 255 (white) representing each pixel.</a:t>
            </a:r>
          </a:p>
          <a:p>
            <a:pPr algn="just">
              <a:spcAft>
                <a:spcPts val="200"/>
              </a:spcAft>
            </a:pPr>
            <a:r>
              <a:rPr lang="en-US" sz="300" dirty="0">
                <a:solidFill>
                  <a:schemeClr val="bg2">
                    <a:lumMod val="75000"/>
                  </a:schemeClr>
                </a:solidFill>
                <a:latin typeface="Montserrat" panose="00000500000000000000" pitchFamily="2" charset="0"/>
              </a:rPr>
              <a:t>Convolutional Neural Networks are common models used to extract features from image data; for our project we selected a </a:t>
            </a:r>
            <a:r>
              <a:rPr lang="en-US" sz="300" b="1" dirty="0" err="1">
                <a:solidFill>
                  <a:schemeClr val="bg2">
                    <a:lumMod val="75000"/>
                  </a:schemeClr>
                </a:solidFill>
                <a:latin typeface="Montserrat" panose="00000500000000000000" pitchFamily="2" charset="0"/>
              </a:rPr>
              <a:t>ResNeXt</a:t>
            </a:r>
            <a:r>
              <a:rPr lang="en-US" sz="300" b="1" dirty="0">
                <a:solidFill>
                  <a:schemeClr val="bg2">
                    <a:lumMod val="75000"/>
                  </a:schemeClr>
                </a:solidFill>
                <a:latin typeface="Montserrat" panose="00000500000000000000" pitchFamily="2" charset="0"/>
              </a:rPr>
              <a:t>-FPN</a:t>
            </a:r>
            <a:r>
              <a:rPr lang="en-US" sz="300" dirty="0">
                <a:solidFill>
                  <a:schemeClr val="bg2">
                    <a:lumMod val="75000"/>
                  </a:schemeClr>
                </a:solidFill>
                <a:latin typeface="Montserrat" panose="00000500000000000000" pitchFamily="2" charset="0"/>
              </a:rPr>
              <a:t> model to produce visual-only baseline results.</a:t>
            </a:r>
          </a:p>
        </p:txBody>
      </p:sp>
      <p:sp>
        <p:nvSpPr>
          <p:cNvPr id="87" name="Rectangle 86">
            <a:extLst>
              <a:ext uri="{FF2B5EF4-FFF2-40B4-BE49-F238E27FC236}">
                <a16:creationId xmlns:a16="http://schemas.microsoft.com/office/drawing/2014/main" id="{A7D5FFE6-CE8A-4DBB-9601-0310DB050642}"/>
              </a:ext>
            </a:extLst>
          </p:cNvPr>
          <p:cNvSpPr/>
          <p:nvPr/>
        </p:nvSpPr>
        <p:spPr>
          <a:xfrm>
            <a:off x="5162934" y="1679957"/>
            <a:ext cx="1479150" cy="1220700"/>
          </a:xfrm>
          <a:prstGeom prst="rect">
            <a:avLst/>
          </a:prstGeom>
          <a:solidFill>
            <a:schemeClr val="bg1"/>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36000" tIns="18000" rIns="36000" bIns="18000" rtlCol="0" anchor="t"/>
          <a:lstStyle/>
          <a:p>
            <a:pPr algn="just">
              <a:spcAft>
                <a:spcPts val="200"/>
              </a:spcAft>
            </a:pPr>
            <a:r>
              <a:rPr lang="en-US" sz="300" dirty="0">
                <a:solidFill>
                  <a:schemeClr val="bg2">
                    <a:lumMod val="75000"/>
                  </a:schemeClr>
                </a:solidFill>
                <a:latin typeface="Montserrat" panose="00000500000000000000" pitchFamily="2" charset="0"/>
              </a:rPr>
              <a:t>The Layout modality aims to add 2D contextual information to the words written on a document.</a:t>
            </a:r>
          </a:p>
          <a:p>
            <a:pPr algn="just">
              <a:spcAft>
                <a:spcPts val="200"/>
              </a:spcAft>
            </a:pPr>
            <a:r>
              <a:rPr lang="en-US" sz="300" dirty="0">
                <a:solidFill>
                  <a:schemeClr val="bg2">
                    <a:lumMod val="75000"/>
                  </a:schemeClr>
                </a:solidFill>
                <a:latin typeface="Montserrat" panose="00000500000000000000" pitchFamily="2" charset="0"/>
              </a:rPr>
              <a:t>The current state of the art (</a:t>
            </a:r>
            <a:r>
              <a:rPr lang="en-US" sz="300" b="1" dirty="0">
                <a:solidFill>
                  <a:schemeClr val="bg2">
                    <a:lumMod val="75000"/>
                  </a:schemeClr>
                </a:solidFill>
                <a:latin typeface="Montserrat" panose="00000500000000000000" pitchFamily="2" charset="0"/>
              </a:rPr>
              <a:t>LayoutLMv2</a:t>
            </a:r>
            <a:r>
              <a:rPr lang="en-US" sz="300" dirty="0">
                <a:solidFill>
                  <a:schemeClr val="bg2">
                    <a:lumMod val="75000"/>
                  </a:schemeClr>
                </a:solidFill>
                <a:latin typeface="Montserrat" panose="00000500000000000000" pitchFamily="2" charset="0"/>
              </a:rPr>
              <a:t>) in document understanding utilizes layout-oriented intelligence to enrich document representation. In such models, each tokenized text item is paired with a layout embedding; a layout embedding is computed from bounding box for every text token defined by two sets of x, y coordinates that convey the location and size of the box containing that text.</a:t>
            </a:r>
          </a:p>
          <a:p>
            <a:pPr algn="just">
              <a:spcAft>
                <a:spcPts val="200"/>
              </a:spcAft>
            </a:pPr>
            <a:r>
              <a:rPr lang="en-US" sz="300" dirty="0">
                <a:solidFill>
                  <a:schemeClr val="bg2">
                    <a:lumMod val="75000"/>
                  </a:schemeClr>
                </a:solidFill>
                <a:latin typeface="Montserrat" panose="00000500000000000000" pitchFamily="2" charset="0"/>
              </a:rPr>
              <a:t>For example, in the sample document on the left taken from RVL-CDIP (document class 11: Invoice), the token for the text “Quotation” found at the top of the document is associated with the bounding box [468, 14, 618, 27]. This bounding box is written in the form [x0, y0, x1, y1] where (x0, y0) corresponds to the coordinates of the top left corner of the bounding box and (x1, y1) corresponds to the bottom right corner. </a:t>
            </a:r>
          </a:p>
          <a:p>
            <a:pPr algn="just">
              <a:spcAft>
                <a:spcPts val="200"/>
              </a:spcAft>
            </a:pPr>
            <a:r>
              <a:rPr lang="en-US" sz="300" dirty="0">
                <a:solidFill>
                  <a:schemeClr val="bg2">
                    <a:lumMod val="75000"/>
                  </a:schemeClr>
                </a:solidFill>
                <a:latin typeface="Montserrat" panose="00000500000000000000" pitchFamily="2" charset="0"/>
              </a:rPr>
              <a:t>Layout embeddings can be highly informative to document understanding models. From the bounding box for “Quotation”, a model can infer that the word appears close to the center-top of the page. It is likely to be the title of the document, and highly suggestive of the document’s classification.</a:t>
            </a:r>
          </a:p>
        </p:txBody>
      </p:sp>
      <p:cxnSp>
        <p:nvCxnSpPr>
          <p:cNvPr id="45" name="Google Shape;114;p3">
            <a:extLst>
              <a:ext uri="{FF2B5EF4-FFF2-40B4-BE49-F238E27FC236}">
                <a16:creationId xmlns:a16="http://schemas.microsoft.com/office/drawing/2014/main" id="{56A5C03E-EE8C-4645-8479-E467F213248F}"/>
              </a:ext>
            </a:extLst>
          </p:cNvPr>
          <p:cNvCxnSpPr>
            <a:cxnSpLocks/>
            <a:stCxn id="86" idx="3"/>
            <a:endCxn id="17" idx="1"/>
          </p:cNvCxnSpPr>
          <p:nvPr/>
        </p:nvCxnSpPr>
        <p:spPr>
          <a:xfrm flipV="1">
            <a:off x="3973072" y="2210037"/>
            <a:ext cx="62523" cy="427962"/>
          </a:xfrm>
          <a:prstGeom prst="bentConnector3">
            <a:avLst>
              <a:gd name="adj1" fmla="val 50000"/>
            </a:avLst>
          </a:prstGeom>
          <a:solidFill>
            <a:schemeClr val="bg1"/>
          </a:solidFill>
          <a:ln w="6350" cap="flat" cmpd="sng">
            <a:solidFill>
              <a:srgbClr val="FF0000"/>
            </a:solidFill>
            <a:prstDash val="solid"/>
            <a:round/>
            <a:headEnd type="none" w="sm" len="sm"/>
            <a:tailEnd type="oval" w="sm" len="sm"/>
          </a:ln>
        </p:spPr>
      </p:cxnSp>
      <p:pic>
        <p:nvPicPr>
          <p:cNvPr id="92" name="Picture 91" descr="Icon&#10;&#10;Description automatically generated">
            <a:extLst>
              <a:ext uri="{FF2B5EF4-FFF2-40B4-BE49-F238E27FC236}">
                <a16:creationId xmlns:a16="http://schemas.microsoft.com/office/drawing/2014/main" id="{32DE517A-BA1B-43BB-89A6-507CBE0FB161}"/>
              </a:ext>
            </a:extLst>
          </p:cNvPr>
          <p:cNvPicPr>
            <a:picLocks noChangeAspect="1"/>
          </p:cNvPicPr>
          <p:nvPr/>
        </p:nvPicPr>
        <p:blipFill>
          <a:blip r:embed="rId5"/>
          <a:stretch>
            <a:fillRect/>
          </a:stretch>
        </p:blipFill>
        <p:spPr>
          <a:xfrm>
            <a:off x="7963653" y="176023"/>
            <a:ext cx="1000960" cy="209515"/>
          </a:xfrm>
          <a:prstGeom prst="rect">
            <a:avLst/>
          </a:prstGeom>
        </p:spPr>
      </p:pic>
      <p:graphicFrame>
        <p:nvGraphicFramePr>
          <p:cNvPr id="112" name="Table 51">
            <a:extLst>
              <a:ext uri="{FF2B5EF4-FFF2-40B4-BE49-F238E27FC236}">
                <a16:creationId xmlns:a16="http://schemas.microsoft.com/office/drawing/2014/main" id="{CF151D2A-2542-4310-9F71-DD2D9C8F241B}"/>
              </a:ext>
            </a:extLst>
          </p:cNvPr>
          <p:cNvGraphicFramePr>
            <a:graphicFrameLocks noGrp="1"/>
          </p:cNvGraphicFramePr>
          <p:nvPr>
            <p:extLst>
              <p:ext uri="{D42A27DB-BD31-4B8C-83A1-F6EECF244321}">
                <p14:modId xmlns:p14="http://schemas.microsoft.com/office/powerpoint/2010/main" val="656961692"/>
              </p:ext>
            </p:extLst>
          </p:nvPr>
        </p:nvGraphicFramePr>
        <p:xfrm>
          <a:off x="2489800" y="2979923"/>
          <a:ext cx="4152283" cy="601470"/>
        </p:xfrm>
        <a:graphic>
          <a:graphicData uri="http://schemas.openxmlformats.org/drawingml/2006/table">
            <a:tbl>
              <a:tblPr firstRow="1" bandRow="1">
                <a:tableStyleId>{21E4AEA4-8DFA-4A89-87EB-49C32662AFE0}</a:tableStyleId>
              </a:tblPr>
              <a:tblGrid>
                <a:gridCol w="330283">
                  <a:extLst>
                    <a:ext uri="{9D8B030D-6E8A-4147-A177-3AD203B41FA5}">
                      <a16:colId xmlns:a16="http://schemas.microsoft.com/office/drawing/2014/main" val="3357889703"/>
                    </a:ext>
                  </a:extLst>
                </a:gridCol>
                <a:gridCol w="238875">
                  <a:extLst>
                    <a:ext uri="{9D8B030D-6E8A-4147-A177-3AD203B41FA5}">
                      <a16:colId xmlns:a16="http://schemas.microsoft.com/office/drawing/2014/main" val="330286198"/>
                    </a:ext>
                  </a:extLst>
                </a:gridCol>
                <a:gridCol w="238875">
                  <a:extLst>
                    <a:ext uri="{9D8B030D-6E8A-4147-A177-3AD203B41FA5}">
                      <a16:colId xmlns:a16="http://schemas.microsoft.com/office/drawing/2014/main" val="3210779955"/>
                    </a:ext>
                  </a:extLst>
                </a:gridCol>
                <a:gridCol w="238875">
                  <a:extLst>
                    <a:ext uri="{9D8B030D-6E8A-4147-A177-3AD203B41FA5}">
                      <a16:colId xmlns:a16="http://schemas.microsoft.com/office/drawing/2014/main" val="1148584726"/>
                    </a:ext>
                  </a:extLst>
                </a:gridCol>
                <a:gridCol w="238875">
                  <a:extLst>
                    <a:ext uri="{9D8B030D-6E8A-4147-A177-3AD203B41FA5}">
                      <a16:colId xmlns:a16="http://schemas.microsoft.com/office/drawing/2014/main" val="920892961"/>
                    </a:ext>
                  </a:extLst>
                </a:gridCol>
                <a:gridCol w="238875">
                  <a:extLst>
                    <a:ext uri="{9D8B030D-6E8A-4147-A177-3AD203B41FA5}">
                      <a16:colId xmlns:a16="http://schemas.microsoft.com/office/drawing/2014/main" val="727910586"/>
                    </a:ext>
                  </a:extLst>
                </a:gridCol>
                <a:gridCol w="238875">
                  <a:extLst>
                    <a:ext uri="{9D8B030D-6E8A-4147-A177-3AD203B41FA5}">
                      <a16:colId xmlns:a16="http://schemas.microsoft.com/office/drawing/2014/main" val="2483329220"/>
                    </a:ext>
                  </a:extLst>
                </a:gridCol>
                <a:gridCol w="238875">
                  <a:extLst>
                    <a:ext uri="{9D8B030D-6E8A-4147-A177-3AD203B41FA5}">
                      <a16:colId xmlns:a16="http://schemas.microsoft.com/office/drawing/2014/main" val="1038108142"/>
                    </a:ext>
                  </a:extLst>
                </a:gridCol>
                <a:gridCol w="238875">
                  <a:extLst>
                    <a:ext uri="{9D8B030D-6E8A-4147-A177-3AD203B41FA5}">
                      <a16:colId xmlns:a16="http://schemas.microsoft.com/office/drawing/2014/main" val="1271323559"/>
                    </a:ext>
                  </a:extLst>
                </a:gridCol>
                <a:gridCol w="238875">
                  <a:extLst>
                    <a:ext uri="{9D8B030D-6E8A-4147-A177-3AD203B41FA5}">
                      <a16:colId xmlns:a16="http://schemas.microsoft.com/office/drawing/2014/main" val="2663413534"/>
                    </a:ext>
                  </a:extLst>
                </a:gridCol>
                <a:gridCol w="238875">
                  <a:extLst>
                    <a:ext uri="{9D8B030D-6E8A-4147-A177-3AD203B41FA5}">
                      <a16:colId xmlns:a16="http://schemas.microsoft.com/office/drawing/2014/main" val="404391025"/>
                    </a:ext>
                  </a:extLst>
                </a:gridCol>
                <a:gridCol w="238875">
                  <a:extLst>
                    <a:ext uri="{9D8B030D-6E8A-4147-A177-3AD203B41FA5}">
                      <a16:colId xmlns:a16="http://schemas.microsoft.com/office/drawing/2014/main" val="2493375000"/>
                    </a:ext>
                  </a:extLst>
                </a:gridCol>
                <a:gridCol w="238875">
                  <a:extLst>
                    <a:ext uri="{9D8B030D-6E8A-4147-A177-3AD203B41FA5}">
                      <a16:colId xmlns:a16="http://schemas.microsoft.com/office/drawing/2014/main" val="1000566624"/>
                    </a:ext>
                  </a:extLst>
                </a:gridCol>
                <a:gridCol w="238875">
                  <a:extLst>
                    <a:ext uri="{9D8B030D-6E8A-4147-A177-3AD203B41FA5}">
                      <a16:colId xmlns:a16="http://schemas.microsoft.com/office/drawing/2014/main" val="2450551576"/>
                    </a:ext>
                  </a:extLst>
                </a:gridCol>
                <a:gridCol w="238875">
                  <a:extLst>
                    <a:ext uri="{9D8B030D-6E8A-4147-A177-3AD203B41FA5}">
                      <a16:colId xmlns:a16="http://schemas.microsoft.com/office/drawing/2014/main" val="3442617981"/>
                    </a:ext>
                  </a:extLst>
                </a:gridCol>
                <a:gridCol w="238875">
                  <a:extLst>
                    <a:ext uri="{9D8B030D-6E8A-4147-A177-3AD203B41FA5}">
                      <a16:colId xmlns:a16="http://schemas.microsoft.com/office/drawing/2014/main" val="1758523294"/>
                    </a:ext>
                  </a:extLst>
                </a:gridCol>
                <a:gridCol w="238875">
                  <a:extLst>
                    <a:ext uri="{9D8B030D-6E8A-4147-A177-3AD203B41FA5}">
                      <a16:colId xmlns:a16="http://schemas.microsoft.com/office/drawing/2014/main" val="1220998817"/>
                    </a:ext>
                  </a:extLst>
                </a:gridCol>
              </a:tblGrid>
              <a:tr h="127871">
                <a:tc gridSpan="17">
                  <a:txBody>
                    <a:bodyPr/>
                    <a:lstStyle/>
                    <a:p>
                      <a:pPr algn="ctr"/>
                      <a:r>
                        <a:rPr lang="en-US" sz="400" dirty="0">
                          <a:solidFill>
                            <a:schemeClr val="bg2"/>
                          </a:solidFill>
                          <a:latin typeface="Montserrat" panose="00000500000000000000" pitchFamily="2" charset="0"/>
                        </a:rPr>
                        <a:t>Per-class accuracy by classification model</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00" dirty="0">
                        <a:solidFill>
                          <a:schemeClr val="tx1"/>
                        </a:solidFill>
                        <a:latin typeface="Montserrat" panose="00000500000000000000" pitchFamily="2" charset="0"/>
                      </a:endParaRP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790161"/>
                  </a:ext>
                </a:extLst>
              </a:tr>
              <a:tr h="137056">
                <a:tc>
                  <a:txBody>
                    <a:bodyPr/>
                    <a:lstStyle/>
                    <a:p>
                      <a:r>
                        <a:rPr lang="en-US" sz="300" b="1" dirty="0">
                          <a:solidFill>
                            <a:schemeClr val="bg1"/>
                          </a:solidFill>
                          <a:latin typeface="Montserrat" panose="00000500000000000000" pitchFamily="2" charset="0"/>
                        </a:rPr>
                        <a:t>Model</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Letter</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Form</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Email</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Handwritten</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Ad</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Sci. report</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Sci. pub</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Specification</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File folder</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News article</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Budget</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Invoice</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Presentation</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Questionnaire</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Resume</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pPr algn="ctr"/>
                      <a:r>
                        <a:rPr lang="en-US" sz="300" b="1" dirty="0">
                          <a:solidFill>
                            <a:schemeClr val="bg1"/>
                          </a:solidFill>
                          <a:latin typeface="Montserrat" panose="00000500000000000000" pitchFamily="2" charset="0"/>
                        </a:rPr>
                        <a:t>Memo</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660340762"/>
                  </a:ext>
                </a:extLst>
              </a:tr>
              <a:tr h="112181">
                <a:tc>
                  <a:txBody>
                    <a:bodyPr/>
                    <a:lstStyle/>
                    <a:p>
                      <a:r>
                        <a:rPr lang="en-US" sz="300" b="1" dirty="0">
                          <a:solidFill>
                            <a:schemeClr val="bg2"/>
                          </a:solidFill>
                          <a:latin typeface="Montserrat" panose="00000500000000000000" pitchFamily="2" charset="0"/>
                        </a:rPr>
                        <a:t>LayoutLMv2</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92.1%</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87.1%</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99.0%</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95.6%</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94.0%</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89.3%</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92.5%</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96.1%</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0" dirty="0">
                          <a:solidFill>
                            <a:schemeClr val="bg2"/>
                          </a:solidFill>
                          <a:latin typeface="Montserrat" panose="00000500000000000000" pitchFamily="2" charset="0"/>
                        </a:rPr>
                        <a:t>95.2%</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93.6%</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92.4%</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92.2%</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88.7%</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91.4%</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98.5%</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1" dirty="0">
                          <a:solidFill>
                            <a:schemeClr val="bg2"/>
                          </a:solidFill>
                          <a:latin typeface="Montserrat" panose="00000500000000000000" pitchFamily="2" charset="0"/>
                        </a:rPr>
                        <a:t>95.2%</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040389"/>
                  </a:ext>
                </a:extLst>
              </a:tr>
              <a:tr h="112181">
                <a:tc>
                  <a:txBody>
                    <a:bodyPr/>
                    <a:lstStyle/>
                    <a:p>
                      <a:r>
                        <a:rPr lang="en-US" sz="300" b="1" dirty="0">
                          <a:solidFill>
                            <a:schemeClr val="bg2"/>
                          </a:solidFill>
                          <a:latin typeface="Montserrat" panose="00000500000000000000" pitchFamily="2" charset="0"/>
                        </a:rPr>
                        <a:t>BERT</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89.9%</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80.9%</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97.5%</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79.5%</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66.0%</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81.6%</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89.3%</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89.6%</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90.1%</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84.7%</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82.8%</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89.0%</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78.9%</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85.7%</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97.7%</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87.2%</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extLst>
                  <a:ext uri="{0D108BD9-81ED-4DB2-BD59-A6C34878D82A}">
                    <a16:rowId xmlns:a16="http://schemas.microsoft.com/office/drawing/2014/main" val="816693672"/>
                  </a:ext>
                </a:extLst>
              </a:tr>
              <a:tr h="112181">
                <a:tc>
                  <a:txBody>
                    <a:bodyPr/>
                    <a:lstStyle/>
                    <a:p>
                      <a:r>
                        <a:rPr lang="en-US" sz="300" b="1" dirty="0" err="1">
                          <a:solidFill>
                            <a:schemeClr val="bg2"/>
                          </a:solidFill>
                          <a:latin typeface="Montserrat" panose="00000500000000000000" pitchFamily="2" charset="0"/>
                        </a:rPr>
                        <a:t>ResNeXt</a:t>
                      </a:r>
                      <a:r>
                        <a:rPr lang="en-US" sz="300" b="1" dirty="0">
                          <a:solidFill>
                            <a:schemeClr val="bg2"/>
                          </a:solidFill>
                          <a:latin typeface="Montserrat" panose="00000500000000000000" pitchFamily="2" charset="0"/>
                        </a:rPr>
                        <a:t>-FPN</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85.3%</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69.7%</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98.8%</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95.3%</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91.7%</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80.3%</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89.9%</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94.8%</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b="1" dirty="0">
                          <a:solidFill>
                            <a:schemeClr val="bg2"/>
                          </a:solidFill>
                          <a:latin typeface="Montserrat" panose="00000500000000000000" pitchFamily="2" charset="0"/>
                        </a:rPr>
                        <a:t>96.8%</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92.4%</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91.4%</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91.3%</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82.1%</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81.8%</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95.3%</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r>
                        <a:rPr lang="en-US" sz="300" dirty="0">
                          <a:solidFill>
                            <a:schemeClr val="bg2"/>
                          </a:solidFill>
                          <a:latin typeface="Montserrat" panose="00000500000000000000" pitchFamily="2" charset="0"/>
                        </a:rPr>
                        <a:t>90.2%</a:t>
                      </a:r>
                    </a:p>
                  </a:txBody>
                  <a:tcPr marL="36000" marR="3600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extLst>
                  <a:ext uri="{0D108BD9-81ED-4DB2-BD59-A6C34878D82A}">
                    <a16:rowId xmlns:a16="http://schemas.microsoft.com/office/drawing/2014/main" val="1271490692"/>
                  </a:ext>
                </a:extLst>
              </a:tr>
            </a:tbl>
          </a:graphicData>
        </a:graphic>
      </p:graphicFrame>
      <p:sp>
        <p:nvSpPr>
          <p:cNvPr id="88" name="TextBox 87">
            <a:extLst>
              <a:ext uri="{FF2B5EF4-FFF2-40B4-BE49-F238E27FC236}">
                <a16:creationId xmlns:a16="http://schemas.microsoft.com/office/drawing/2014/main" id="{07258CE1-1BBC-40C0-BA14-3D89ABF29342}"/>
              </a:ext>
            </a:extLst>
          </p:cNvPr>
          <p:cNvSpPr txBox="1"/>
          <p:nvPr/>
        </p:nvSpPr>
        <p:spPr>
          <a:xfrm>
            <a:off x="3420822" y="1289970"/>
            <a:ext cx="2302481" cy="165036"/>
          </a:xfrm>
          <a:prstGeom prst="rect">
            <a:avLst/>
          </a:prstGeom>
          <a:noFill/>
        </p:spPr>
        <p:txBody>
          <a:bodyPr wrap="none" lIns="36000" tIns="36000" rIns="36000" bIns="36000" rtlCol="0" anchor="ctr">
            <a:spAutoFit/>
          </a:bodyPr>
          <a:lstStyle/>
          <a:p>
            <a:pPr algn="ctr"/>
            <a:r>
              <a:rPr lang="en-US" sz="600" b="1" dirty="0">
                <a:latin typeface="Montserrat" panose="00000500000000000000" pitchFamily="2" charset="0"/>
              </a:rPr>
              <a:t>Three modalities for scanned document representation</a:t>
            </a:r>
          </a:p>
        </p:txBody>
      </p:sp>
      <p:sp>
        <p:nvSpPr>
          <p:cNvPr id="93" name="Rectangle 92">
            <a:extLst>
              <a:ext uri="{FF2B5EF4-FFF2-40B4-BE49-F238E27FC236}">
                <a16:creationId xmlns:a16="http://schemas.microsoft.com/office/drawing/2014/main" id="{B963B415-8F7B-4962-8CB3-E105914C68E5}"/>
              </a:ext>
            </a:extLst>
          </p:cNvPr>
          <p:cNvSpPr/>
          <p:nvPr/>
        </p:nvSpPr>
        <p:spPr>
          <a:xfrm>
            <a:off x="5162916" y="786385"/>
            <a:ext cx="1479167" cy="458883"/>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just">
              <a:spcAft>
                <a:spcPts val="200"/>
              </a:spcAft>
            </a:pPr>
            <a:r>
              <a:rPr lang="en-US" sz="300" b="1" dirty="0">
                <a:solidFill>
                  <a:schemeClr val="bg2">
                    <a:lumMod val="75000"/>
                  </a:schemeClr>
                </a:solidFill>
                <a:latin typeface="Montserrat" panose="00000500000000000000" pitchFamily="2" charset="0"/>
              </a:rPr>
              <a:t>RVL-CDIP: </a:t>
            </a:r>
            <a:r>
              <a:rPr lang="en-US" sz="300" dirty="0">
                <a:solidFill>
                  <a:schemeClr val="bg2">
                    <a:lumMod val="75000"/>
                  </a:schemeClr>
                </a:solidFill>
                <a:latin typeface="Montserrat" panose="00000500000000000000" pitchFamily="2" charset="0"/>
              </a:rPr>
              <a:t>We trained and tested all models on the publicly available academic dataset, RVL-CDIP. The dataset consists of 400k grayscale scanned documents collected during Tobacco lawsuits in the mid-1900s. There are 16 document classes in total; class volumes are perfectly balanced across each.</a:t>
            </a:r>
            <a:endParaRPr lang="en-US" sz="300" b="1" dirty="0">
              <a:solidFill>
                <a:schemeClr val="bg2">
                  <a:lumMod val="75000"/>
                </a:schemeClr>
              </a:solidFill>
              <a:latin typeface="Montserrat" panose="00000500000000000000" pitchFamily="2" charset="0"/>
            </a:endParaRPr>
          </a:p>
          <a:p>
            <a:pPr algn="just">
              <a:spcAft>
                <a:spcPts val="200"/>
              </a:spcAft>
            </a:pPr>
            <a:r>
              <a:rPr lang="en-US" sz="300" b="1" dirty="0">
                <a:solidFill>
                  <a:schemeClr val="bg2">
                    <a:lumMod val="75000"/>
                  </a:schemeClr>
                </a:solidFill>
                <a:latin typeface="Montserrat" panose="00000500000000000000" pitchFamily="2" charset="0"/>
              </a:rPr>
              <a:t>Zillow:</a:t>
            </a:r>
            <a:r>
              <a:rPr lang="en-US" sz="300" dirty="0">
                <a:solidFill>
                  <a:schemeClr val="bg2">
                    <a:lumMod val="75000"/>
                  </a:schemeClr>
                </a:solidFill>
                <a:latin typeface="Montserrat" panose="00000500000000000000" pitchFamily="2" charset="0"/>
              </a:rPr>
              <a:t> The best models produced during our work were tested on a scanned document dataset owned by Zillow Group. The dataset consists of Public Records documents and the task was to identify documents relevant to real estate transactions.</a:t>
            </a:r>
            <a:endParaRPr lang="en-US" sz="300" b="1" dirty="0">
              <a:solidFill>
                <a:schemeClr val="bg2">
                  <a:lumMod val="75000"/>
                </a:schemeClr>
              </a:solidFill>
              <a:latin typeface="Montserrat" panose="00000500000000000000" pitchFamily="2" charset="0"/>
            </a:endParaRPr>
          </a:p>
        </p:txBody>
      </p:sp>
      <p:sp>
        <p:nvSpPr>
          <p:cNvPr id="94" name="TextBox 93">
            <a:extLst>
              <a:ext uri="{FF2B5EF4-FFF2-40B4-BE49-F238E27FC236}">
                <a16:creationId xmlns:a16="http://schemas.microsoft.com/office/drawing/2014/main" id="{3ACFD48D-72F6-4633-96A2-BDCAC77B69D4}"/>
              </a:ext>
            </a:extLst>
          </p:cNvPr>
          <p:cNvSpPr txBox="1"/>
          <p:nvPr/>
        </p:nvSpPr>
        <p:spPr>
          <a:xfrm>
            <a:off x="5501467" y="590572"/>
            <a:ext cx="802070" cy="195814"/>
          </a:xfrm>
          <a:prstGeom prst="rect">
            <a:avLst/>
          </a:prstGeom>
          <a:noFill/>
        </p:spPr>
        <p:txBody>
          <a:bodyPr wrap="none" lIns="36000" tIns="36000" rIns="36000" bIns="36000" rtlCol="0" anchor="ctr">
            <a:spAutoFit/>
          </a:bodyPr>
          <a:lstStyle/>
          <a:p>
            <a:pPr algn="ctr"/>
            <a:r>
              <a:rPr lang="en-US" sz="800" dirty="0">
                <a:latin typeface="Montserrat" panose="00000500000000000000" pitchFamily="2" charset="0"/>
              </a:rPr>
              <a:t>Datasets used</a:t>
            </a:r>
          </a:p>
        </p:txBody>
      </p:sp>
      <p:sp>
        <p:nvSpPr>
          <p:cNvPr id="3" name="TextBox 2">
            <a:extLst>
              <a:ext uri="{FF2B5EF4-FFF2-40B4-BE49-F238E27FC236}">
                <a16:creationId xmlns:a16="http://schemas.microsoft.com/office/drawing/2014/main" id="{722E1004-D9C3-4DAF-B918-172712EBD647}"/>
              </a:ext>
            </a:extLst>
          </p:cNvPr>
          <p:cNvSpPr txBox="1"/>
          <p:nvPr/>
        </p:nvSpPr>
        <p:spPr>
          <a:xfrm>
            <a:off x="4123968" y="1453361"/>
            <a:ext cx="896079" cy="46166"/>
          </a:xfrm>
          <a:prstGeom prst="rect">
            <a:avLst/>
          </a:prstGeom>
          <a:noFill/>
        </p:spPr>
        <p:txBody>
          <a:bodyPr wrap="none" lIns="0" tIns="0" rIns="0" bIns="0" rtlCol="0" anchor="ctr">
            <a:spAutoFit/>
          </a:bodyPr>
          <a:lstStyle/>
          <a:p>
            <a:pPr algn="ctr"/>
            <a:r>
              <a:rPr lang="en-US" sz="300" i="1" dirty="0"/>
              <a:t>Example from RVL-CDIP document class 11: Invoice</a:t>
            </a:r>
          </a:p>
        </p:txBody>
      </p:sp>
      <p:pic>
        <p:nvPicPr>
          <p:cNvPr id="40" name="Picture 39" descr="Map&#10;&#10;Description automatically generated">
            <a:extLst>
              <a:ext uri="{FF2B5EF4-FFF2-40B4-BE49-F238E27FC236}">
                <a16:creationId xmlns:a16="http://schemas.microsoft.com/office/drawing/2014/main" id="{995FF4E9-9E8A-4D7A-AA60-76BEE6E64DF2}"/>
              </a:ext>
            </a:extLst>
          </p:cNvPr>
          <p:cNvPicPr>
            <a:picLocks noChangeAspect="1"/>
          </p:cNvPicPr>
          <p:nvPr/>
        </p:nvPicPr>
        <p:blipFill>
          <a:blip r:embed="rId6"/>
          <a:stretch>
            <a:fillRect/>
          </a:stretch>
        </p:blipFill>
        <p:spPr>
          <a:xfrm>
            <a:off x="968556" y="2126018"/>
            <a:ext cx="1445515" cy="828000"/>
          </a:xfrm>
          <a:prstGeom prst="rect">
            <a:avLst/>
          </a:prstGeom>
        </p:spPr>
      </p:pic>
      <p:pic>
        <p:nvPicPr>
          <p:cNvPr id="42" name="Picture 41" descr="A picture containing background pattern&#10;&#10;Description automatically generated">
            <a:extLst>
              <a:ext uri="{FF2B5EF4-FFF2-40B4-BE49-F238E27FC236}">
                <a16:creationId xmlns:a16="http://schemas.microsoft.com/office/drawing/2014/main" id="{EC62049F-C1FB-4036-843C-EB8B138FA97A}"/>
              </a:ext>
            </a:extLst>
          </p:cNvPr>
          <p:cNvPicPr>
            <a:picLocks noChangeAspect="1"/>
          </p:cNvPicPr>
          <p:nvPr/>
        </p:nvPicPr>
        <p:blipFill>
          <a:blip r:embed="rId7"/>
          <a:stretch>
            <a:fillRect/>
          </a:stretch>
        </p:blipFill>
        <p:spPr>
          <a:xfrm>
            <a:off x="7485780" y="2126018"/>
            <a:ext cx="1445515" cy="828000"/>
          </a:xfrm>
          <a:prstGeom prst="rect">
            <a:avLst/>
          </a:prstGeom>
        </p:spPr>
      </p:pic>
      <p:pic>
        <p:nvPicPr>
          <p:cNvPr id="46" name="Picture 45" descr="Background pattern&#10;&#10;Description automatically generated">
            <a:extLst>
              <a:ext uri="{FF2B5EF4-FFF2-40B4-BE49-F238E27FC236}">
                <a16:creationId xmlns:a16="http://schemas.microsoft.com/office/drawing/2014/main" id="{F28E8A63-458A-4CDF-88BB-C3FC041DC3FC}"/>
              </a:ext>
            </a:extLst>
          </p:cNvPr>
          <p:cNvPicPr>
            <a:picLocks noChangeAspect="1"/>
          </p:cNvPicPr>
          <p:nvPr/>
        </p:nvPicPr>
        <p:blipFill>
          <a:blip r:embed="rId8"/>
          <a:stretch>
            <a:fillRect/>
          </a:stretch>
        </p:blipFill>
        <p:spPr>
          <a:xfrm>
            <a:off x="4020607" y="3874912"/>
            <a:ext cx="1445515" cy="828000"/>
          </a:xfrm>
          <a:prstGeom prst="rect">
            <a:avLst/>
          </a:prstGeom>
        </p:spPr>
      </p:pic>
      <p:pic>
        <p:nvPicPr>
          <p:cNvPr id="1028" name="Picture 4">
            <a:extLst>
              <a:ext uri="{FF2B5EF4-FFF2-40B4-BE49-F238E27FC236}">
                <a16:creationId xmlns:a16="http://schemas.microsoft.com/office/drawing/2014/main" id="{FF5F4A96-8B10-429A-B88C-370172E4FED9}"/>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80733" y="1294182"/>
            <a:ext cx="1421160" cy="79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72A3EDF-84CE-4DB2-8167-4091CA481CDF}"/>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520860" y="3892912"/>
            <a:ext cx="1421159" cy="792000"/>
          </a:xfrm>
          <a:prstGeom prst="rect">
            <a:avLst/>
          </a:prstGeom>
          <a:noFill/>
          <a:extLst>
            <a:ext uri="{909E8E84-426E-40DD-AFC4-6F175D3DCCD1}">
              <a14:hiddenFill xmlns:a14="http://schemas.microsoft.com/office/drawing/2010/main">
                <a:solidFill>
                  <a:srgbClr val="FFFFFF"/>
                </a:solidFill>
              </a14:hiddenFill>
            </a:ext>
          </a:extLst>
        </p:spPr>
      </p:pic>
      <p:sp>
        <p:nvSpPr>
          <p:cNvPr id="102" name="Rectangle 101">
            <a:extLst>
              <a:ext uri="{FF2B5EF4-FFF2-40B4-BE49-F238E27FC236}">
                <a16:creationId xmlns:a16="http://schemas.microsoft.com/office/drawing/2014/main" id="{B495D925-8E9D-4991-81FB-DB28C3C4E803}"/>
              </a:ext>
            </a:extLst>
          </p:cNvPr>
          <p:cNvSpPr/>
          <p:nvPr/>
        </p:nvSpPr>
        <p:spPr>
          <a:xfrm>
            <a:off x="7466903" y="1276182"/>
            <a:ext cx="1483269" cy="828000"/>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0" dirty="0">
                <a:solidFill>
                  <a:schemeClr val="bg1"/>
                </a:solidFill>
                <a:effectLst/>
                <a:latin typeface="Montserrat" panose="00000500000000000000" pitchFamily="2" charset="0"/>
              </a:rPr>
              <a:t>IMAGE:</a:t>
            </a:r>
          </a:p>
          <a:p>
            <a:pPr algn="ctr"/>
            <a:r>
              <a:rPr lang="en-US" sz="900" b="1" i="0" dirty="0">
                <a:solidFill>
                  <a:schemeClr val="bg1"/>
                </a:solidFill>
                <a:effectLst/>
                <a:latin typeface="Montserrat" panose="00000500000000000000" pitchFamily="2" charset="0"/>
              </a:rPr>
              <a:t>CONFUSION </a:t>
            </a:r>
          </a:p>
          <a:p>
            <a:pPr algn="ctr"/>
            <a:r>
              <a:rPr lang="en-US" sz="900" b="1" i="0" dirty="0">
                <a:solidFill>
                  <a:schemeClr val="bg1"/>
                </a:solidFill>
                <a:effectLst/>
                <a:latin typeface="Montserrat" panose="00000500000000000000" pitchFamily="2" charset="0"/>
              </a:rPr>
              <a:t>MATRIX</a:t>
            </a:r>
            <a:endParaRPr lang="en-US" sz="900" b="1" dirty="0">
              <a:solidFill>
                <a:schemeClr val="bg1"/>
              </a:solidFill>
              <a:latin typeface="Montserrat" panose="00000500000000000000" pitchFamily="2" charset="0"/>
            </a:endParaRPr>
          </a:p>
        </p:txBody>
      </p:sp>
      <p:pic>
        <p:nvPicPr>
          <p:cNvPr id="103" name="Picture 102">
            <a:extLst>
              <a:ext uri="{FF2B5EF4-FFF2-40B4-BE49-F238E27FC236}">
                <a16:creationId xmlns:a16="http://schemas.microsoft.com/office/drawing/2014/main" id="{1220B78A-A3D5-4119-A447-22E8B7AE3C32}"/>
              </a:ext>
            </a:extLst>
          </p:cNvPr>
          <p:cNvPicPr>
            <a:picLocks noChangeAspect="1"/>
          </p:cNvPicPr>
          <p:nvPr/>
        </p:nvPicPr>
        <p:blipFill>
          <a:blip r:embed="rId13"/>
          <a:stretch>
            <a:fillRect/>
          </a:stretch>
        </p:blipFill>
        <p:spPr>
          <a:xfrm>
            <a:off x="7116865" y="4125136"/>
            <a:ext cx="1427497" cy="83113"/>
          </a:xfrm>
          <a:prstGeom prst="rect">
            <a:avLst/>
          </a:prstGeom>
        </p:spPr>
      </p:pic>
      <p:sp>
        <p:nvSpPr>
          <p:cNvPr id="106" name="Rectangle 105">
            <a:extLst>
              <a:ext uri="{FF2B5EF4-FFF2-40B4-BE49-F238E27FC236}">
                <a16:creationId xmlns:a16="http://schemas.microsoft.com/office/drawing/2014/main" id="{93DFC8F6-03F2-44B8-85C7-51A143462F03}"/>
              </a:ext>
            </a:extLst>
          </p:cNvPr>
          <p:cNvSpPr/>
          <p:nvPr/>
        </p:nvSpPr>
        <p:spPr>
          <a:xfrm>
            <a:off x="6696613" y="4434131"/>
            <a:ext cx="2268000" cy="585544"/>
          </a:xfrm>
          <a:prstGeom prst="rect">
            <a:avLst/>
          </a:prstGeom>
          <a:solidFill>
            <a:schemeClr val="bg1">
              <a:lumMod val="95000"/>
            </a:schemeClr>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just">
              <a:spcAft>
                <a:spcPts val="200"/>
              </a:spcAft>
            </a:pPr>
            <a:r>
              <a:rPr lang="en-US" sz="300" b="1" dirty="0">
                <a:solidFill>
                  <a:schemeClr val="bg2">
                    <a:lumMod val="75000"/>
                  </a:schemeClr>
                </a:solidFill>
                <a:latin typeface="Montserrat" panose="00000500000000000000" pitchFamily="2" charset="0"/>
              </a:rPr>
              <a:t>Acknowledgements: </a:t>
            </a:r>
            <a:r>
              <a:rPr lang="en-US" sz="300" dirty="0">
                <a:solidFill>
                  <a:schemeClr val="bg2">
                    <a:lumMod val="75000"/>
                  </a:schemeClr>
                </a:solidFill>
                <a:latin typeface="Montserrat" panose="00000500000000000000" pitchFamily="2" charset="0"/>
              </a:rPr>
              <a:t>We would like to extend our gratitude to </a:t>
            </a:r>
            <a:r>
              <a:rPr lang="en-US" sz="300" dirty="0" err="1">
                <a:solidFill>
                  <a:schemeClr val="bg2">
                    <a:lumMod val="75000"/>
                  </a:schemeClr>
                </a:solidFill>
                <a:latin typeface="Montserrat" panose="00000500000000000000" pitchFamily="2" charset="0"/>
              </a:rPr>
              <a:t>Supriya</a:t>
            </a:r>
            <a:r>
              <a:rPr lang="en-US" sz="300" dirty="0">
                <a:solidFill>
                  <a:schemeClr val="bg2">
                    <a:lumMod val="75000"/>
                  </a:schemeClr>
                </a:solidFill>
                <a:latin typeface="Montserrat" panose="00000500000000000000" pitchFamily="2" charset="0"/>
              </a:rPr>
              <a:t> Anand, </a:t>
            </a:r>
            <a:r>
              <a:rPr lang="en-US" sz="300" dirty="0" err="1">
                <a:solidFill>
                  <a:schemeClr val="bg2">
                    <a:lumMod val="75000"/>
                  </a:schemeClr>
                </a:solidFill>
                <a:latin typeface="Montserrat" panose="00000500000000000000" pitchFamily="2" charset="0"/>
              </a:rPr>
              <a:t>Shourabh</a:t>
            </a:r>
            <a:r>
              <a:rPr lang="en-US" sz="300" dirty="0">
                <a:solidFill>
                  <a:schemeClr val="bg2">
                    <a:lumMod val="75000"/>
                  </a:schemeClr>
                </a:solidFill>
                <a:latin typeface="Montserrat" panose="00000500000000000000" pitchFamily="2" charset="0"/>
              </a:rPr>
              <a:t> Rawat for their guidance and support during this project. Also thank you to Sara Price for assistance in preparing our final poster.</a:t>
            </a:r>
            <a:endParaRPr lang="en-US" sz="300" b="1" dirty="0">
              <a:solidFill>
                <a:schemeClr val="bg2">
                  <a:lumMod val="75000"/>
                </a:schemeClr>
              </a:solidFill>
              <a:latin typeface="Montserrat" panose="00000500000000000000" pitchFamily="2" charset="0"/>
            </a:endParaRPr>
          </a:p>
          <a:p>
            <a:pPr algn="just">
              <a:spcAft>
                <a:spcPts val="200"/>
              </a:spcAft>
            </a:pPr>
            <a:r>
              <a:rPr lang="en-US" sz="300" b="1" dirty="0">
                <a:solidFill>
                  <a:schemeClr val="bg2">
                    <a:lumMod val="75000"/>
                  </a:schemeClr>
                </a:solidFill>
                <a:latin typeface="Montserrat" panose="00000500000000000000" pitchFamily="2" charset="0"/>
              </a:rPr>
              <a:t>References:</a:t>
            </a:r>
          </a:p>
          <a:p>
            <a:pPr algn="just">
              <a:spcAft>
                <a:spcPts val="200"/>
              </a:spcAft>
            </a:pPr>
            <a:r>
              <a:rPr lang="en-US" sz="200" dirty="0">
                <a:solidFill>
                  <a:schemeClr val="bg2">
                    <a:lumMod val="75000"/>
                  </a:schemeClr>
                </a:solidFill>
                <a:latin typeface="Montserrat" panose="00000500000000000000" pitchFamily="2" charset="0"/>
              </a:rPr>
              <a:t>Adam W Harley, Alex </a:t>
            </a:r>
            <a:r>
              <a:rPr lang="en-US" sz="200" dirty="0" err="1">
                <a:solidFill>
                  <a:schemeClr val="bg2">
                    <a:lumMod val="75000"/>
                  </a:schemeClr>
                </a:solidFill>
                <a:latin typeface="Montserrat" panose="00000500000000000000" pitchFamily="2" charset="0"/>
              </a:rPr>
              <a:t>Ufkes</a:t>
            </a:r>
            <a:r>
              <a:rPr lang="en-US" sz="200" dirty="0">
                <a:solidFill>
                  <a:schemeClr val="bg2">
                    <a:lumMod val="75000"/>
                  </a:schemeClr>
                </a:solidFill>
                <a:latin typeface="Montserrat" panose="00000500000000000000" pitchFamily="2" charset="0"/>
              </a:rPr>
              <a:t>, and Konstantinos G </a:t>
            </a:r>
            <a:r>
              <a:rPr lang="en-US" sz="200" dirty="0" err="1">
                <a:solidFill>
                  <a:schemeClr val="bg2">
                    <a:lumMod val="75000"/>
                  </a:schemeClr>
                </a:solidFill>
                <a:latin typeface="Montserrat" panose="00000500000000000000" pitchFamily="2" charset="0"/>
              </a:rPr>
              <a:t>Derpanis</a:t>
            </a:r>
            <a:r>
              <a:rPr lang="en-US" sz="200" dirty="0">
                <a:solidFill>
                  <a:schemeClr val="bg2">
                    <a:lumMod val="75000"/>
                  </a:schemeClr>
                </a:solidFill>
                <a:latin typeface="Montserrat" panose="00000500000000000000" pitchFamily="2" charset="0"/>
              </a:rPr>
              <a:t>. Evaluation of deep convolutional nets for document image classification and retrieval. In International Conference on Document Analysis and Recognition (ICDAR), 2015.</a:t>
            </a:r>
          </a:p>
          <a:p>
            <a:pPr algn="just">
              <a:spcAft>
                <a:spcPts val="200"/>
              </a:spcAft>
            </a:pPr>
            <a:r>
              <a:rPr lang="en-US" sz="200" dirty="0">
                <a:solidFill>
                  <a:schemeClr val="bg2">
                    <a:lumMod val="75000"/>
                  </a:schemeClr>
                </a:solidFill>
                <a:latin typeface="Montserrat" panose="00000500000000000000" pitchFamily="2" charset="0"/>
              </a:rPr>
              <a:t>Xu, Y., Xu, Y., </a:t>
            </a:r>
            <a:r>
              <a:rPr lang="en-US" sz="200" dirty="0" err="1">
                <a:solidFill>
                  <a:schemeClr val="bg2">
                    <a:lumMod val="75000"/>
                  </a:schemeClr>
                </a:solidFill>
                <a:latin typeface="Montserrat" panose="00000500000000000000" pitchFamily="2" charset="0"/>
              </a:rPr>
              <a:t>Lv</a:t>
            </a:r>
            <a:r>
              <a:rPr lang="en-US" sz="200" dirty="0">
                <a:solidFill>
                  <a:schemeClr val="bg2">
                    <a:lumMod val="75000"/>
                  </a:schemeClr>
                </a:solidFill>
                <a:latin typeface="Montserrat" panose="00000500000000000000" pitchFamily="2" charset="0"/>
              </a:rPr>
              <a:t>, T., Cui, L., Wei, F., Wang, G., Lu, Y., Florencio, D., Zhang, C., Che, W., Zhang, M., &amp;amp; Zhou, L. (n.d.). Layoutlmv2: Multi-modal pre-training for visually-rich document understanding. –&amp;</a:t>
            </a:r>
            <a:r>
              <a:rPr lang="en-US" sz="200" dirty="0" err="1">
                <a:solidFill>
                  <a:schemeClr val="bg2">
                    <a:lumMod val="75000"/>
                  </a:schemeClr>
                </a:solidFill>
                <a:latin typeface="Montserrat" panose="00000500000000000000" pitchFamily="2" charset="0"/>
              </a:rPr>
              <a:t>nbsp;arXiv</a:t>
            </a:r>
            <a:r>
              <a:rPr lang="en-US" sz="200" dirty="0">
                <a:solidFill>
                  <a:schemeClr val="bg2">
                    <a:lumMod val="75000"/>
                  </a:schemeClr>
                </a:solidFill>
                <a:latin typeface="Montserrat" panose="00000500000000000000" pitchFamily="2" charset="0"/>
              </a:rPr>
              <a:t> Vanity. Retrieved December 8, 2021, from https://www.arxiv-vanity.com/papers/2012.14740/.</a:t>
            </a:r>
          </a:p>
          <a:p>
            <a:pPr algn="just">
              <a:spcAft>
                <a:spcPts val="200"/>
              </a:spcAft>
            </a:pPr>
            <a:r>
              <a:rPr lang="en-US" sz="200" dirty="0">
                <a:solidFill>
                  <a:schemeClr val="bg2">
                    <a:lumMod val="75000"/>
                  </a:schemeClr>
                </a:solidFill>
                <a:latin typeface="Montserrat" panose="00000500000000000000" pitchFamily="2" charset="0"/>
              </a:rPr>
              <a:t>Wu, Y., Kirillov, A., Massa, F., Lo, W.-Y., &amp;amp; </a:t>
            </a:r>
            <a:r>
              <a:rPr lang="en-US" sz="200" dirty="0" err="1">
                <a:solidFill>
                  <a:schemeClr val="bg2">
                    <a:lumMod val="75000"/>
                  </a:schemeClr>
                </a:solidFill>
                <a:latin typeface="Montserrat" panose="00000500000000000000" pitchFamily="2" charset="0"/>
              </a:rPr>
              <a:t>Girshick</a:t>
            </a:r>
            <a:r>
              <a:rPr lang="en-US" sz="200" dirty="0">
                <a:solidFill>
                  <a:schemeClr val="bg2">
                    <a:lumMod val="75000"/>
                  </a:schemeClr>
                </a:solidFill>
                <a:latin typeface="Montserrat" panose="00000500000000000000" pitchFamily="2" charset="0"/>
              </a:rPr>
              <a:t>, R. (2019). Detectron2. GitHub. Retrieved December 2021, from https://github.com/facebookresearch/detectron2.</a:t>
            </a:r>
          </a:p>
          <a:p>
            <a:pPr algn="just">
              <a:spcAft>
                <a:spcPts val="200"/>
              </a:spcAft>
            </a:pPr>
            <a:r>
              <a:rPr lang="en-US" sz="200" dirty="0">
                <a:solidFill>
                  <a:schemeClr val="bg2">
                    <a:lumMod val="75000"/>
                  </a:schemeClr>
                </a:solidFill>
                <a:latin typeface="Montserrat" panose="00000500000000000000" pitchFamily="2" charset="0"/>
              </a:rPr>
              <a:t>Devlin, J., Chang, M.-W., Lee, K., &amp;amp; Toutanova, K. (2019, May 24). Bert: Pre-training of deep bidirectional Transformers for language understanding. arXiv.org. Retrieved December 2021, from https://arxiv.org/abs/1810.04805. </a:t>
            </a:r>
          </a:p>
        </p:txBody>
      </p:sp>
      <p:sp>
        <p:nvSpPr>
          <p:cNvPr id="34" name="Rectangle 33">
            <a:extLst>
              <a:ext uri="{FF2B5EF4-FFF2-40B4-BE49-F238E27FC236}">
                <a16:creationId xmlns:a16="http://schemas.microsoft.com/office/drawing/2014/main" id="{62918385-4DDC-43D4-B723-7584D64BAA8B}"/>
              </a:ext>
            </a:extLst>
          </p:cNvPr>
          <p:cNvSpPr/>
          <p:nvPr/>
        </p:nvSpPr>
        <p:spPr>
          <a:xfrm>
            <a:off x="1029572" y="4297240"/>
            <a:ext cx="1352362" cy="717781"/>
          </a:xfrm>
          <a:prstGeom prst="rect">
            <a:avLst/>
          </a:prstGeom>
          <a:solidFill>
            <a:schemeClr val="bg1"/>
          </a:solidFill>
          <a:ln w="3175">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algn="just">
              <a:spcAft>
                <a:spcPts val="200"/>
              </a:spcAft>
            </a:pPr>
            <a:endParaRPr lang="en-US" sz="300" b="1">
              <a:solidFill>
                <a:srgbClr val="000000"/>
              </a:solidFill>
              <a:latin typeface="Montserrat" panose="00000500000000000000" pitchFamily="2" charset="0"/>
            </a:endParaRPr>
          </a:p>
        </p:txBody>
      </p:sp>
      <p:graphicFrame>
        <p:nvGraphicFramePr>
          <p:cNvPr id="78" name="Table 51">
            <a:extLst>
              <a:ext uri="{FF2B5EF4-FFF2-40B4-BE49-F238E27FC236}">
                <a16:creationId xmlns:a16="http://schemas.microsoft.com/office/drawing/2014/main" id="{C78EEED5-6CF8-4BEC-97CC-51221EDBE5F7}"/>
              </a:ext>
            </a:extLst>
          </p:cNvPr>
          <p:cNvGraphicFramePr>
            <a:graphicFrameLocks noGrp="1"/>
          </p:cNvGraphicFramePr>
          <p:nvPr>
            <p:extLst>
              <p:ext uri="{D42A27DB-BD31-4B8C-83A1-F6EECF244321}">
                <p14:modId xmlns:p14="http://schemas.microsoft.com/office/powerpoint/2010/main" val="1271194056"/>
              </p:ext>
            </p:extLst>
          </p:nvPr>
        </p:nvGraphicFramePr>
        <p:xfrm>
          <a:off x="964118" y="3850147"/>
          <a:ext cx="1483270" cy="435313"/>
        </p:xfrm>
        <a:graphic>
          <a:graphicData uri="http://schemas.openxmlformats.org/drawingml/2006/table">
            <a:tbl>
              <a:tblPr firstRow="1" bandRow="1">
                <a:tableStyleId>{21E4AEA4-8DFA-4A89-87EB-49C32662AFE0}</a:tableStyleId>
              </a:tblPr>
              <a:tblGrid>
                <a:gridCol w="296654">
                  <a:extLst>
                    <a:ext uri="{9D8B030D-6E8A-4147-A177-3AD203B41FA5}">
                      <a16:colId xmlns:a16="http://schemas.microsoft.com/office/drawing/2014/main" val="3357889703"/>
                    </a:ext>
                  </a:extLst>
                </a:gridCol>
                <a:gridCol w="296654">
                  <a:extLst>
                    <a:ext uri="{9D8B030D-6E8A-4147-A177-3AD203B41FA5}">
                      <a16:colId xmlns:a16="http://schemas.microsoft.com/office/drawing/2014/main" val="330286198"/>
                    </a:ext>
                  </a:extLst>
                </a:gridCol>
                <a:gridCol w="296654">
                  <a:extLst>
                    <a:ext uri="{9D8B030D-6E8A-4147-A177-3AD203B41FA5}">
                      <a16:colId xmlns:a16="http://schemas.microsoft.com/office/drawing/2014/main" val="3210779955"/>
                    </a:ext>
                  </a:extLst>
                </a:gridCol>
                <a:gridCol w="296654">
                  <a:extLst>
                    <a:ext uri="{9D8B030D-6E8A-4147-A177-3AD203B41FA5}">
                      <a16:colId xmlns:a16="http://schemas.microsoft.com/office/drawing/2014/main" val="1148584726"/>
                    </a:ext>
                  </a:extLst>
                </a:gridCol>
                <a:gridCol w="296654">
                  <a:extLst>
                    <a:ext uri="{9D8B030D-6E8A-4147-A177-3AD203B41FA5}">
                      <a16:colId xmlns:a16="http://schemas.microsoft.com/office/drawing/2014/main" val="920892961"/>
                    </a:ext>
                  </a:extLst>
                </a:gridCol>
              </a:tblGrid>
              <a:tr h="82153">
                <a:tc gridSpan="5">
                  <a:txBody>
                    <a:bodyPr/>
                    <a:lstStyle/>
                    <a:p>
                      <a:pPr algn="ctr"/>
                      <a:r>
                        <a:rPr lang="en-US" sz="300" dirty="0">
                          <a:solidFill>
                            <a:schemeClr val="bg2"/>
                          </a:solidFill>
                          <a:latin typeface="Montserrat" panose="00000500000000000000" pitchFamily="2" charset="0"/>
                        </a:rPr>
                        <a:t>MODEL RESULTS (Macro averaging)</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300" dirty="0">
                        <a:latin typeface="Montserrat" panose="00000500000000000000" pitchFamily="2" charset="0"/>
                      </a:endParaRPr>
                    </a:p>
                  </a:txBody>
                  <a:tcPr marL="36000" marR="36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790161"/>
                  </a:ext>
                </a:extLst>
              </a:tr>
              <a:tr h="108000">
                <a:tc>
                  <a:txBody>
                    <a:bodyPr/>
                    <a:lstStyle/>
                    <a:p>
                      <a:r>
                        <a:rPr lang="en-US" sz="300" b="1" dirty="0">
                          <a:solidFill>
                            <a:schemeClr val="bg1"/>
                          </a:solidFill>
                          <a:latin typeface="Montserrat" panose="00000500000000000000" pitchFamily="2" charset="0"/>
                        </a:rPr>
                        <a:t>Dataset</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Accuracy</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F1</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Precision</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tc>
                  <a:txBody>
                    <a:bodyPr/>
                    <a:lstStyle/>
                    <a:p>
                      <a:r>
                        <a:rPr lang="en-US" sz="300" b="1" dirty="0">
                          <a:solidFill>
                            <a:schemeClr val="bg1"/>
                          </a:solidFill>
                          <a:latin typeface="Montserrat" panose="00000500000000000000" pitchFamily="2" charset="0"/>
                        </a:rPr>
                        <a:t>Recall</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660340762"/>
                  </a:ext>
                </a:extLst>
              </a:tr>
              <a:tr h="108000">
                <a:tc>
                  <a:txBody>
                    <a:bodyPr/>
                    <a:lstStyle/>
                    <a:p>
                      <a:r>
                        <a:rPr lang="en-US" sz="300" b="1" dirty="0">
                          <a:solidFill>
                            <a:schemeClr val="bg2"/>
                          </a:solidFill>
                          <a:latin typeface="Montserrat" panose="00000500000000000000" pitchFamily="2" charset="0"/>
                        </a:rPr>
                        <a:t>RVL-CDIP</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0" i="0" u="none" strike="noStrike" cap="none" dirty="0">
                          <a:solidFill>
                            <a:schemeClr val="bg2"/>
                          </a:solidFill>
                          <a:latin typeface="Montserrat" panose="00000500000000000000" pitchFamily="2" charset="0"/>
                          <a:ea typeface="+mn-ea"/>
                          <a:cs typeface="+mn-cs"/>
                          <a:sym typeface="Arial"/>
                        </a:rPr>
                        <a:t>0.9321</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0" i="0" u="none" strike="noStrike" cap="none" dirty="0">
                          <a:solidFill>
                            <a:schemeClr val="bg2"/>
                          </a:solidFill>
                          <a:latin typeface="Montserrat" panose="00000500000000000000" pitchFamily="2" charset="0"/>
                          <a:ea typeface="+mn-ea"/>
                          <a:cs typeface="+mn-cs"/>
                          <a:sym typeface="Arial"/>
                        </a:rPr>
                        <a:t>0.9145</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0" i="0" u="none" strike="noStrike" cap="none" dirty="0">
                          <a:solidFill>
                            <a:schemeClr val="bg2"/>
                          </a:solidFill>
                          <a:latin typeface="Montserrat" panose="00000500000000000000" pitchFamily="2" charset="0"/>
                          <a:ea typeface="+mn-ea"/>
                          <a:cs typeface="+mn-cs"/>
                          <a:sym typeface="Arial"/>
                        </a:rPr>
                        <a:t>0.9147</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300" b="0" i="0" u="none" strike="noStrike" cap="none" dirty="0">
                          <a:solidFill>
                            <a:schemeClr val="bg2"/>
                          </a:solidFill>
                          <a:latin typeface="Montserrat" panose="00000500000000000000" pitchFamily="2" charset="0"/>
                          <a:ea typeface="+mn-ea"/>
                          <a:cs typeface="+mn-cs"/>
                          <a:sym typeface="Arial"/>
                        </a:rPr>
                        <a:t>0.9144</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2040389"/>
                  </a:ext>
                </a:extLst>
              </a:tr>
              <a:tr h="108000">
                <a:tc>
                  <a:txBody>
                    <a:bodyPr/>
                    <a:lstStyle/>
                    <a:p>
                      <a:r>
                        <a:rPr lang="en-US" sz="300" b="1" dirty="0">
                          <a:solidFill>
                            <a:schemeClr val="bg2"/>
                          </a:solidFill>
                          <a:latin typeface="Montserrat" panose="00000500000000000000" pitchFamily="2" charset="0"/>
                        </a:rPr>
                        <a:t>Zillow</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endParaRPr lang="en-US" sz="300" b="0" i="0" u="none" strike="noStrike" cap="none" dirty="0">
                        <a:solidFill>
                          <a:schemeClr val="bg2"/>
                        </a:solidFill>
                        <a:latin typeface="Montserrat" panose="00000500000000000000" pitchFamily="2" charset="0"/>
                        <a:ea typeface="+mn-ea"/>
                        <a:cs typeface="+mn-cs"/>
                        <a:sym typeface="Arial"/>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r>
                        <a:rPr lang="en-US" sz="300" b="0" i="0" u="none" strike="noStrike" cap="none" dirty="0">
                          <a:solidFill>
                            <a:schemeClr val="bg2"/>
                          </a:solidFill>
                          <a:latin typeface="Montserrat" panose="00000500000000000000" pitchFamily="2" charset="0"/>
                          <a:ea typeface="+mn-ea"/>
                          <a:cs typeface="+mn-cs"/>
                          <a:sym typeface="Arial"/>
                        </a:rPr>
                        <a:t>0.96</a:t>
                      </a: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BEBEB"/>
                    </a:solidFill>
                  </a:tcPr>
                </a:tc>
                <a:tc>
                  <a:txBody>
                    <a:bodyPr/>
                    <a:lstStyle/>
                    <a:p>
                      <a:pPr algn="ctr"/>
                      <a:endParaRPr lang="en-US" sz="300" b="0" i="0" u="none" strike="noStrike" cap="none" dirty="0">
                        <a:solidFill>
                          <a:schemeClr val="bg2"/>
                        </a:solidFill>
                        <a:latin typeface="Montserrat" panose="00000500000000000000" pitchFamily="2" charset="0"/>
                        <a:ea typeface="+mn-ea"/>
                        <a:cs typeface="+mn-cs"/>
                        <a:sym typeface="Arial"/>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a:endParaRPr lang="en-US" sz="300" b="0" i="0" u="none" strike="noStrike" cap="none" dirty="0">
                        <a:solidFill>
                          <a:schemeClr val="bg2"/>
                        </a:solidFill>
                        <a:latin typeface="Montserrat" panose="00000500000000000000" pitchFamily="2" charset="0"/>
                        <a:ea typeface="+mn-ea"/>
                        <a:cs typeface="+mn-cs"/>
                        <a:sym typeface="Arial"/>
                      </a:endParaRPr>
                    </a:p>
                  </a:txBody>
                  <a:tcPr marL="36000" marR="36000" marT="36000" marB="3600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6693672"/>
                  </a:ext>
                </a:extLst>
              </a:tr>
            </a:tbl>
          </a:graphicData>
        </a:graphic>
      </p:graphicFrame>
      <p:pic>
        <p:nvPicPr>
          <p:cNvPr id="33" name="Picture 4">
            <a:extLst>
              <a:ext uri="{FF2B5EF4-FFF2-40B4-BE49-F238E27FC236}">
                <a16:creationId xmlns:a16="http://schemas.microsoft.com/office/drawing/2014/main" id="{C22DC872-06F4-447A-A903-7E7648F0246E}"/>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4813" t="4095" r="2670" b="45141"/>
          <a:stretch/>
        </p:blipFill>
        <p:spPr bwMode="auto">
          <a:xfrm>
            <a:off x="1073728" y="4336726"/>
            <a:ext cx="1264049" cy="64518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Chart&#10;&#10;Description automatically generated">
            <a:extLst>
              <a:ext uri="{FF2B5EF4-FFF2-40B4-BE49-F238E27FC236}">
                <a16:creationId xmlns:a16="http://schemas.microsoft.com/office/drawing/2014/main" id="{D8F3129C-6108-4E77-85F9-5E5E6805075E}"/>
              </a:ext>
            </a:extLst>
          </p:cNvPr>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Lst>
          </a:blip>
          <a:stretch>
            <a:fillRect/>
          </a:stretch>
        </p:blipFill>
        <p:spPr>
          <a:xfrm>
            <a:off x="7494409" y="1294182"/>
            <a:ext cx="1428256" cy="792000"/>
          </a:xfrm>
          <a:prstGeom prst="rect">
            <a:avLst/>
          </a:prstGeom>
          <a:noFill/>
        </p:spPr>
      </p:pic>
    </p:spTree>
    <p:extLst>
      <p:ext uri="{BB962C8B-B14F-4D97-AF65-F5344CB8AC3E}">
        <p14:creationId xmlns:p14="http://schemas.microsoft.com/office/powerpoint/2010/main" val="347928909"/>
      </p:ext>
    </p:extLst>
  </p:cSld>
  <p:clrMapOvr>
    <a:masterClrMapping/>
  </p:clrMapOvr>
</p:sld>
</file>

<file path=ppt/theme/theme1.xml><?xml version="1.0" encoding="utf-8"?>
<a:theme xmlns:a="http://schemas.openxmlformats.org/drawingml/2006/main" name="NYU Bold">
  <a:themeElements>
    <a:clrScheme name="Simple Light">
      <a:dk1>
        <a:srgbClr val="57068C"/>
      </a:dk1>
      <a:lt1>
        <a:srgbClr val="FFFFFF"/>
      </a:lt1>
      <a:dk2>
        <a:srgbClr val="333333"/>
      </a:dk2>
      <a:lt2>
        <a:srgbClr val="E2E1DD"/>
      </a:lt2>
      <a:accent1>
        <a:srgbClr val="9A6ABA"/>
      </a:accent1>
      <a:accent2>
        <a:srgbClr val="6D6D6D"/>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2087</TotalTime>
  <Words>2306</Words>
  <Application>Microsoft Office PowerPoint</Application>
  <PresentationFormat>On-screen Show (16:9)</PresentationFormat>
  <Paragraphs>193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Montserrat Black</vt:lpstr>
      <vt:lpstr>Montserrat</vt:lpstr>
      <vt:lpstr>Montserrat ExtraBold</vt:lpstr>
      <vt:lpstr>NYU Bold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Duoyi Xu</dc:creator>
  <cp:lastModifiedBy>Duoyi Xu</cp:lastModifiedBy>
  <cp:revision>425</cp:revision>
  <cp:lastPrinted>2021-12-08T02:59:43Z</cp:lastPrinted>
  <dcterms:modified xsi:type="dcterms:W3CDTF">2021-12-11T21:43:26Z</dcterms:modified>
</cp:coreProperties>
</file>