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6"/>
  </p:notesMasterIdLst>
  <p:handoutMasterIdLst>
    <p:handoutMasterId r:id="rId7"/>
  </p:handoutMasterIdLst>
  <p:sldIdLst>
    <p:sldId id="536" r:id="rId2"/>
    <p:sldId id="544" r:id="rId3"/>
    <p:sldId id="546" r:id="rId4"/>
    <p:sldId id="563" r:id="rId5"/>
  </p:sldIdLst>
  <p:sldSz cx="9144000" cy="6858000" type="screen4x3"/>
  <p:notesSz cx="6858000" cy="9144000"/>
  <p:defaultTextStyle>
    <a:defPPr>
      <a:defRPr lang="en-GB"/>
    </a:defPPr>
    <a:lvl1pPr algn="l" defTabSz="449263" rtl="0" fontAlgn="base">
      <a:spcBef>
        <a:spcPct val="0"/>
      </a:spcBef>
      <a:spcAft>
        <a:spcPct val="0"/>
      </a:spcAft>
      <a:buClr>
        <a:srgbClr val="000000"/>
      </a:buClr>
      <a:buSzPct val="100000"/>
      <a:buFont typeface="Times New Roman" charset="0"/>
      <a:defRPr kern="1200">
        <a:solidFill>
          <a:schemeClr val="bg1"/>
        </a:solidFill>
        <a:latin typeface="Calibri" charset="0"/>
        <a:ea typeface="ＭＳ Ｐゴシック" charset="0"/>
        <a:cs typeface="ＭＳ Ｐゴシック" charset="0"/>
      </a:defRPr>
    </a:lvl1pPr>
    <a:lvl2pPr marL="742950" indent="-285750" algn="l" defTabSz="449263" rtl="0" fontAlgn="base">
      <a:spcBef>
        <a:spcPct val="0"/>
      </a:spcBef>
      <a:spcAft>
        <a:spcPct val="0"/>
      </a:spcAft>
      <a:buClr>
        <a:srgbClr val="000000"/>
      </a:buClr>
      <a:buSzPct val="100000"/>
      <a:buFont typeface="Times New Roman" charset="0"/>
      <a:defRPr kern="1200">
        <a:solidFill>
          <a:schemeClr val="bg1"/>
        </a:solidFill>
        <a:latin typeface="Calibri" charset="0"/>
        <a:ea typeface="ＭＳ Ｐゴシック" charset="0"/>
        <a:cs typeface="ＭＳ Ｐゴシック" charset="0"/>
      </a:defRPr>
    </a:lvl2pPr>
    <a:lvl3pPr marL="1143000" indent="-228600" algn="l" defTabSz="449263" rtl="0" fontAlgn="base">
      <a:spcBef>
        <a:spcPct val="0"/>
      </a:spcBef>
      <a:spcAft>
        <a:spcPct val="0"/>
      </a:spcAft>
      <a:buClr>
        <a:srgbClr val="000000"/>
      </a:buClr>
      <a:buSzPct val="100000"/>
      <a:buFont typeface="Times New Roman" charset="0"/>
      <a:defRPr kern="1200">
        <a:solidFill>
          <a:schemeClr val="bg1"/>
        </a:solidFill>
        <a:latin typeface="Calibri" charset="0"/>
        <a:ea typeface="ＭＳ Ｐゴシック" charset="0"/>
        <a:cs typeface="ＭＳ Ｐゴシック" charset="0"/>
      </a:defRPr>
    </a:lvl3pPr>
    <a:lvl4pPr marL="1600200" indent="-228600" algn="l" defTabSz="449263" rtl="0" fontAlgn="base">
      <a:spcBef>
        <a:spcPct val="0"/>
      </a:spcBef>
      <a:spcAft>
        <a:spcPct val="0"/>
      </a:spcAft>
      <a:buClr>
        <a:srgbClr val="000000"/>
      </a:buClr>
      <a:buSzPct val="100000"/>
      <a:buFont typeface="Times New Roman" charset="0"/>
      <a:defRPr kern="1200">
        <a:solidFill>
          <a:schemeClr val="bg1"/>
        </a:solidFill>
        <a:latin typeface="Calibri" charset="0"/>
        <a:ea typeface="ＭＳ Ｐゴシック" charset="0"/>
        <a:cs typeface="ＭＳ Ｐゴシック" charset="0"/>
      </a:defRPr>
    </a:lvl4pPr>
    <a:lvl5pPr marL="2057400" indent="-228600" algn="l" defTabSz="449263" rtl="0" fontAlgn="base">
      <a:spcBef>
        <a:spcPct val="0"/>
      </a:spcBef>
      <a:spcAft>
        <a:spcPct val="0"/>
      </a:spcAft>
      <a:buClr>
        <a:srgbClr val="000000"/>
      </a:buClr>
      <a:buSzPct val="100000"/>
      <a:buFont typeface="Times New Roman" charset="0"/>
      <a:defRPr kern="1200">
        <a:solidFill>
          <a:schemeClr val="bg1"/>
        </a:solidFill>
        <a:latin typeface="Calibri" charset="0"/>
        <a:ea typeface="ＭＳ Ｐゴシック" charset="0"/>
        <a:cs typeface="ＭＳ Ｐゴシック" charset="0"/>
      </a:defRPr>
    </a:lvl5pPr>
    <a:lvl6pPr marL="2286000" algn="l" defTabSz="457200" rtl="0" eaLnBrk="1" latinLnBrk="0" hangingPunct="1">
      <a:defRPr kern="1200">
        <a:solidFill>
          <a:schemeClr val="bg1"/>
        </a:solidFill>
        <a:latin typeface="Calibri" charset="0"/>
        <a:ea typeface="ＭＳ Ｐゴシック" charset="0"/>
        <a:cs typeface="ＭＳ Ｐゴシック" charset="0"/>
      </a:defRPr>
    </a:lvl6pPr>
    <a:lvl7pPr marL="2743200" algn="l" defTabSz="457200" rtl="0" eaLnBrk="1" latinLnBrk="0" hangingPunct="1">
      <a:defRPr kern="1200">
        <a:solidFill>
          <a:schemeClr val="bg1"/>
        </a:solidFill>
        <a:latin typeface="Calibri" charset="0"/>
        <a:ea typeface="ＭＳ Ｐゴシック" charset="0"/>
        <a:cs typeface="ＭＳ Ｐゴシック" charset="0"/>
      </a:defRPr>
    </a:lvl7pPr>
    <a:lvl8pPr marL="3200400" algn="l" defTabSz="457200" rtl="0" eaLnBrk="1" latinLnBrk="0" hangingPunct="1">
      <a:defRPr kern="1200">
        <a:solidFill>
          <a:schemeClr val="bg1"/>
        </a:solidFill>
        <a:latin typeface="Calibri" charset="0"/>
        <a:ea typeface="ＭＳ Ｐゴシック" charset="0"/>
        <a:cs typeface="ＭＳ Ｐゴシック" charset="0"/>
      </a:defRPr>
    </a:lvl8pPr>
    <a:lvl9pPr marL="3657600" algn="l" defTabSz="457200" rtl="0" eaLnBrk="1" latinLnBrk="0" hangingPunct="1">
      <a:defRPr kern="1200">
        <a:solidFill>
          <a:schemeClr val="bg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ddels stil 2 – utheving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ddels stil 2 – utheving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iddels stil 2 – utheving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iddels stil 4 – utheving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88" autoAdjust="0"/>
    <p:restoredTop sz="83741" autoAdjust="0"/>
  </p:normalViewPr>
  <p:slideViewPr>
    <p:cSldViewPr>
      <p:cViewPr varScale="1">
        <p:scale>
          <a:sx n="106" d="100"/>
          <a:sy n="106" d="100"/>
        </p:scale>
        <p:origin x="2048" y="176"/>
      </p:cViewPr>
      <p:guideLst>
        <p:guide orient="horz" pos="2160"/>
        <p:guide pos="2880"/>
      </p:guideLst>
    </p:cSldViewPr>
  </p:slideViewPr>
  <p:outlineViewPr>
    <p:cViewPr varScale="1">
      <p:scale>
        <a:sx n="170" d="200"/>
        <a:sy n="170" d="200"/>
      </p:scale>
      <p:origin x="0" y="9846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A3B56B6-41EC-C545-A896-53EDA2D815C1}" type="datetimeFigureOut">
              <a:rPr lang="en-US" smtClean="0"/>
              <a:t>1/12/22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9A3748-74D7-0843-A525-3AD1C4974D11}" type="slidenum">
              <a:rPr lang="en-US" smtClean="0"/>
              <a:t>‹#›</a:t>
            </a:fld>
            <a:endParaRPr lang="en-US"/>
          </a:p>
        </p:txBody>
      </p:sp>
    </p:spTree>
    <p:extLst>
      <p:ext uri="{BB962C8B-B14F-4D97-AF65-F5344CB8AC3E}">
        <p14:creationId xmlns:p14="http://schemas.microsoft.com/office/powerpoint/2010/main" val="2890810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p:cNvSpPr>
          <p:nvPr>
            <p:ph type="sldImg"/>
          </p:nvPr>
        </p:nvSpPr>
        <p:spPr bwMode="auto">
          <a:xfrm>
            <a:off x="0" y="695325"/>
            <a:ext cx="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sp>
      <p:sp>
        <p:nvSpPr>
          <p:cNvPr id="2050" name="Rectangle 2"/>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Tree>
    <p:extLst>
      <p:ext uri="{BB962C8B-B14F-4D97-AF65-F5344CB8AC3E}">
        <p14:creationId xmlns:p14="http://schemas.microsoft.com/office/powerpoint/2010/main" val="591416903"/>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ＭＳ Ｐゴシック" charset="-128"/>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8"/>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a:t>12/14/10</a:t>
            </a:r>
          </a:p>
        </p:txBody>
      </p:sp>
      <p:sp>
        <p:nvSpPr>
          <p:cNvPr id="15363" name="Rectangle 22"/>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fld id="{83C4A34A-15A8-984C-999E-4336E9E71B7F}" type="slidenum">
              <a:rPr lang="en-GB"/>
              <a:pPr/>
              <a:t>1</a:t>
            </a:fld>
            <a:endParaRPr lang="en-GB"/>
          </a:p>
        </p:txBody>
      </p:sp>
      <p:sp>
        <p:nvSpPr>
          <p:cNvPr id="15364" name="Text Box 1"/>
          <p:cNvSpPr txBox="1">
            <a:spLocks noChangeArrowheads="1"/>
          </p:cNvSpPr>
          <p:nvPr/>
        </p:nvSpPr>
        <p:spPr bwMode="auto">
          <a:xfrm>
            <a:off x="3884613" y="0"/>
            <a:ext cx="2949575" cy="434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cs typeface="ＭＳ Ｐゴシック"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9pPr>
          </a:lstStyle>
          <a:p>
            <a:pPr algn="r" eaLnBrk="1" hangingPunct="1"/>
            <a:r>
              <a:rPr lang="en-GB" sz="1200">
                <a:solidFill>
                  <a:srgbClr val="000000"/>
                </a:solidFill>
                <a:ea typeface="MS PGothic" charset="0"/>
                <a:cs typeface="MS PGothic" charset="0"/>
              </a:rPr>
              <a:t>12/14/10</a:t>
            </a:r>
          </a:p>
        </p:txBody>
      </p:sp>
      <p:sp>
        <p:nvSpPr>
          <p:cNvPr id="15365" name="Text Box 2"/>
          <p:cNvSpPr txBox="1">
            <a:spLocks noChangeArrowheads="1"/>
          </p:cNvSpPr>
          <p:nvPr/>
        </p:nvSpPr>
        <p:spPr bwMode="auto">
          <a:xfrm>
            <a:off x="3884613" y="8685213"/>
            <a:ext cx="2949575" cy="434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cs typeface="ＭＳ Ｐゴシック"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9pPr>
          </a:lstStyle>
          <a:p>
            <a:pPr algn="r" eaLnBrk="1" hangingPunct="1"/>
            <a:fld id="{EDC86AFF-E9C6-9143-9ED3-AD1C533DD8EA}" type="slidenum">
              <a:rPr lang="en-GB" sz="1200">
                <a:solidFill>
                  <a:srgbClr val="000000"/>
                </a:solidFill>
                <a:ea typeface="MS PGothic" charset="0"/>
                <a:cs typeface="MS PGothic" charset="0"/>
              </a:rPr>
              <a:pPr algn="r" eaLnBrk="1" hangingPunct="1"/>
              <a:t>1</a:t>
            </a:fld>
            <a:endParaRPr lang="en-GB" sz="1200">
              <a:solidFill>
                <a:srgbClr val="000000"/>
              </a:solidFill>
              <a:ea typeface="MS PGothic" charset="0"/>
              <a:cs typeface="MS PGothic" charset="0"/>
            </a:endParaRPr>
          </a:p>
        </p:txBody>
      </p:sp>
      <p:sp>
        <p:nvSpPr>
          <p:cNvPr id="15366" name="Text Box 3"/>
          <p:cNvSpPr txBox="1">
            <a:spLocks noChangeArrowheads="1"/>
          </p:cNvSpPr>
          <p:nvPr/>
        </p:nvSpPr>
        <p:spPr bwMode="auto">
          <a:xfrm>
            <a:off x="3884613"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cs typeface="ＭＳ Ｐゴシック"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9pPr>
          </a:lstStyle>
          <a:p>
            <a:pPr algn="r" eaLnBrk="1" hangingPunct="1">
              <a:buFont typeface="Calibri" charset="0"/>
              <a:buNone/>
            </a:pPr>
            <a:r>
              <a:rPr lang="en-GB" sz="1200">
                <a:solidFill>
                  <a:srgbClr val="FFFFFF"/>
                </a:solidFill>
                <a:ea typeface="MS PGothic" charset="0"/>
                <a:cs typeface="MS PGothic" charset="0"/>
              </a:rPr>
              <a:t>12/14/10</a:t>
            </a:r>
          </a:p>
        </p:txBody>
      </p:sp>
      <p:sp>
        <p:nvSpPr>
          <p:cNvPr id="15367" name="Text Box 4"/>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cs typeface="ＭＳ Ｐゴシック"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Calibri" charset="0"/>
                <a:ea typeface="ＭＳ Ｐゴシック" charset="0"/>
              </a:defRPr>
            </a:lvl9pPr>
          </a:lstStyle>
          <a:p>
            <a:pPr algn="r" eaLnBrk="1" hangingPunct="1">
              <a:buFont typeface="Calibri" charset="0"/>
              <a:buNone/>
            </a:pPr>
            <a:fld id="{A3EDCD2C-C3B1-014F-B8C6-DAB48D6D6439}" type="slidenum">
              <a:rPr lang="en-GB" sz="1200">
                <a:solidFill>
                  <a:srgbClr val="FFFFFF"/>
                </a:solidFill>
                <a:ea typeface="MS PGothic" charset="0"/>
                <a:cs typeface="MS PGothic" charset="0"/>
              </a:rPr>
              <a:pPr algn="r" eaLnBrk="1" hangingPunct="1">
                <a:buFont typeface="Calibri" charset="0"/>
                <a:buNone/>
              </a:pPr>
              <a:t>1</a:t>
            </a:fld>
            <a:endParaRPr lang="en-GB" sz="1200">
              <a:solidFill>
                <a:srgbClr val="FFFFFF"/>
              </a:solidFill>
              <a:ea typeface="MS PGothic" charset="0"/>
              <a:cs typeface="MS PGothic" charset="0"/>
            </a:endParaRPr>
          </a:p>
        </p:txBody>
      </p:sp>
      <p:sp>
        <p:nvSpPr>
          <p:cNvPr id="15368" name="Text Box 5"/>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5369" name="Text Box 6"/>
          <p:cNvSpPr>
            <a:spLocks noGrp="1" noChangeArrowheads="1"/>
          </p:cNvSpPr>
          <p:nvPr>
            <p:ph type="body"/>
          </p:nvPr>
        </p:nvSpPr>
        <p:spPr>
          <a:xfrm>
            <a:off x="685800" y="4343400"/>
            <a:ext cx="5462588" cy="409098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spcBef>
                <a:spcPct val="0"/>
              </a:spcBef>
            </a:pPr>
            <a:endParaRPr lang="en-US" dirty="0">
              <a:ea typeface="ＭＳ Ｐゴシック" charset="0"/>
              <a:cs typeface="ＭＳ Ｐゴシック" charset="0"/>
            </a:endParaRPr>
          </a:p>
        </p:txBody>
      </p:sp>
    </p:spTree>
    <p:extLst>
      <p:ext uri="{BB962C8B-B14F-4D97-AF65-F5344CB8AC3E}">
        <p14:creationId xmlns:p14="http://schemas.microsoft.com/office/powerpoint/2010/main" val="1832349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sz="1200" b="0" i="0" u="none" strike="noStrike" kern="1200" dirty="0">
                <a:solidFill>
                  <a:srgbClr val="000000"/>
                </a:solidFill>
                <a:effectLst/>
                <a:latin typeface="Times New Roman" charset="0"/>
                <a:ea typeface="ＭＳ Ｐゴシック" charset="-128"/>
                <a:cs typeface="ＭＳ Ｐゴシック" charset="-128"/>
              </a:rPr>
              <a:t>On </a:t>
            </a:r>
            <a:r>
              <a:rPr lang="nb-NO" sz="1200" b="0" i="0" u="none" strike="noStrike" kern="1200" dirty="0" err="1">
                <a:solidFill>
                  <a:srgbClr val="000000"/>
                </a:solidFill>
                <a:effectLst/>
                <a:latin typeface="Times New Roman" charset="0"/>
                <a:ea typeface="ＭＳ Ｐゴシック" charset="-128"/>
                <a:cs typeface="ＭＳ Ｐゴシック" charset="-128"/>
              </a:rPr>
              <a:t>the</a:t>
            </a:r>
            <a:r>
              <a:rPr lang="nb-NO" sz="1200" b="0" i="0" u="none" strike="noStrike" kern="1200" dirty="0">
                <a:solidFill>
                  <a:srgbClr val="000000"/>
                </a:solidFill>
                <a:effectLst/>
                <a:latin typeface="Times New Roman" charset="0"/>
                <a:ea typeface="ＭＳ Ｐゴシック" charset="-128"/>
                <a:cs typeface="ＭＳ Ｐゴシック" charset="-128"/>
              </a:rPr>
              <a:t> hold-</a:t>
            </a:r>
            <a:r>
              <a:rPr lang="nb-NO" sz="1200" b="0" i="0" u="none" strike="noStrike" kern="1200" dirty="0" err="1">
                <a:solidFill>
                  <a:srgbClr val="000000"/>
                </a:solidFill>
                <a:effectLst/>
                <a:latin typeface="Times New Roman" charset="0"/>
                <a:ea typeface="ＭＳ Ｐゴシック" charset="-128"/>
                <a:cs typeface="ＭＳ Ｐゴシック" charset="-128"/>
              </a:rPr>
              <a:t>out</a:t>
            </a:r>
            <a:r>
              <a:rPr lang="nb-NO" sz="1200" b="0" i="0" u="none" strike="noStrike" kern="1200" dirty="0">
                <a:solidFill>
                  <a:srgbClr val="000000"/>
                </a:solidFill>
                <a:effectLst/>
                <a:latin typeface="Times New Roman" charset="0"/>
                <a:ea typeface="ＭＳ Ｐゴシック" charset="-128"/>
                <a:cs typeface="ＭＳ Ｐゴシック" charset="-128"/>
              </a:rPr>
              <a:t> test </a:t>
            </a:r>
            <a:r>
              <a:rPr lang="nb-NO" sz="1200" b="0" i="0" u="none" strike="noStrike" kern="1200" dirty="0" err="1">
                <a:solidFill>
                  <a:srgbClr val="000000"/>
                </a:solidFill>
                <a:effectLst/>
                <a:latin typeface="Times New Roman" charset="0"/>
                <a:ea typeface="ＭＳ Ｐゴシック" charset="-128"/>
                <a:cs typeface="ＭＳ Ｐゴシック" charset="-128"/>
              </a:rPr>
              <a:t>set</a:t>
            </a:r>
            <a:r>
              <a:rPr lang="nb-NO" sz="1200" b="0" i="0" u="none" strike="noStrike" kern="1200" dirty="0">
                <a:solidFill>
                  <a:srgbClr val="000000"/>
                </a:solidFill>
                <a:effectLst/>
                <a:latin typeface="Times New Roman" charset="0"/>
                <a:ea typeface="ＭＳ Ｐゴシック" charset="-128"/>
                <a:cs typeface="ＭＳ Ｐゴシック" charset="-128"/>
              </a:rPr>
              <a:t> </a:t>
            </a:r>
            <a:r>
              <a:rPr lang="nb-NO" sz="1200" b="0" i="0" u="none" strike="noStrike" kern="1200" dirty="0" err="1">
                <a:solidFill>
                  <a:srgbClr val="000000"/>
                </a:solidFill>
                <a:effectLst/>
                <a:latin typeface="Times New Roman" charset="0"/>
                <a:ea typeface="ＭＳ Ｐゴシック" charset="-128"/>
                <a:cs typeface="ＭＳ Ｐゴシック" charset="-128"/>
              </a:rPr>
              <a:t>the</a:t>
            </a:r>
            <a:r>
              <a:rPr lang="nb-NO" sz="1200" b="0" i="0" u="none" strike="noStrike" kern="1200" dirty="0">
                <a:solidFill>
                  <a:srgbClr val="000000"/>
                </a:solidFill>
                <a:effectLst/>
                <a:latin typeface="Times New Roman" charset="0"/>
                <a:ea typeface="ＭＳ Ｐゴシック" charset="-128"/>
                <a:cs typeface="ＭＳ Ｐゴシック" charset="-128"/>
              </a:rPr>
              <a:t> RF </a:t>
            </a:r>
            <a:r>
              <a:rPr lang="nb-NO" sz="1200" b="0" i="0" u="none" strike="noStrike" kern="1200" dirty="0" err="1">
                <a:solidFill>
                  <a:srgbClr val="000000"/>
                </a:solidFill>
                <a:effectLst/>
                <a:latin typeface="Times New Roman" charset="0"/>
                <a:ea typeface="ＭＳ Ｐゴシック" charset="-128"/>
                <a:cs typeface="ＭＳ Ｐゴシック" charset="-128"/>
              </a:rPr>
              <a:t>classifier</a:t>
            </a:r>
            <a:r>
              <a:rPr lang="nb-NO" sz="1200" b="0" i="0" u="none" strike="noStrike" kern="1200" dirty="0">
                <a:solidFill>
                  <a:srgbClr val="000000"/>
                </a:solidFill>
                <a:effectLst/>
                <a:latin typeface="Times New Roman" charset="0"/>
                <a:ea typeface="ＭＳ Ｐゴシック" charset="-128"/>
                <a:cs typeface="ＭＳ Ｐゴシック" charset="-128"/>
              </a:rPr>
              <a:t> </a:t>
            </a:r>
            <a:r>
              <a:rPr lang="nb-NO" sz="1200" b="0" i="0" u="none" strike="noStrike" kern="1200" dirty="0" err="1">
                <a:solidFill>
                  <a:srgbClr val="000000"/>
                </a:solidFill>
                <a:effectLst/>
                <a:latin typeface="Times New Roman" charset="0"/>
                <a:ea typeface="ＭＳ Ｐゴシック" charset="-128"/>
                <a:cs typeface="ＭＳ Ｐゴシック" charset="-128"/>
              </a:rPr>
              <a:t>obtained</a:t>
            </a:r>
            <a:r>
              <a:rPr lang="nb-NO" sz="1200" b="0" i="0" u="none" strike="noStrike" kern="1200" dirty="0">
                <a:solidFill>
                  <a:srgbClr val="000000"/>
                </a:solidFill>
                <a:effectLst/>
                <a:latin typeface="Times New Roman" charset="0"/>
                <a:ea typeface="ＭＳ Ｐゴシック" charset="-128"/>
                <a:cs typeface="ＭＳ Ｐゴシック" charset="-128"/>
              </a:rPr>
              <a:t> an </a:t>
            </a:r>
            <a:r>
              <a:rPr lang="nb-NO" sz="1200" b="0" i="0" u="none" strike="noStrike" kern="1200" dirty="0" err="1">
                <a:solidFill>
                  <a:srgbClr val="000000"/>
                </a:solidFill>
                <a:effectLst/>
                <a:latin typeface="Times New Roman" charset="0"/>
                <a:ea typeface="ＭＳ Ｐゴシック" charset="-128"/>
                <a:cs typeface="ＭＳ Ｐゴシック" charset="-128"/>
              </a:rPr>
              <a:t>accuracy,recall</a:t>
            </a:r>
            <a:r>
              <a:rPr lang="nb-NO" sz="1200" b="0" i="0" u="none" strike="noStrike" kern="1200" dirty="0">
                <a:solidFill>
                  <a:srgbClr val="000000"/>
                </a:solidFill>
                <a:effectLst/>
                <a:latin typeface="Times New Roman" charset="0"/>
                <a:ea typeface="ＭＳ Ｐゴシック" charset="-128"/>
                <a:cs typeface="ＭＳ Ｐゴシック" charset="-128"/>
              </a:rPr>
              <a:t>, </a:t>
            </a:r>
            <a:r>
              <a:rPr lang="nb-NO" sz="1200" b="0" i="0" u="none" strike="noStrike" kern="1200" dirty="0" err="1">
                <a:solidFill>
                  <a:srgbClr val="000000"/>
                </a:solidFill>
                <a:effectLst/>
                <a:latin typeface="Times New Roman" charset="0"/>
                <a:ea typeface="ＭＳ Ｐゴシック" charset="-128"/>
                <a:cs typeface="ＭＳ Ｐゴシック" charset="-128"/>
              </a:rPr>
              <a:t>precision</a:t>
            </a:r>
            <a:r>
              <a:rPr lang="nb-NO" sz="1200" b="0" i="0" u="none" strike="noStrike" kern="1200" dirty="0">
                <a:solidFill>
                  <a:srgbClr val="000000"/>
                </a:solidFill>
                <a:effectLst/>
                <a:latin typeface="Times New Roman" charset="0"/>
                <a:ea typeface="ＭＳ Ｐゴシック" charset="-128"/>
                <a:cs typeface="ＭＳ Ｐゴシック" charset="-128"/>
              </a:rPr>
              <a:t> and F1 scores </a:t>
            </a:r>
            <a:r>
              <a:rPr lang="nb-NO" sz="1200" b="0" i="0" u="none" strike="noStrike" kern="1200" dirty="0" err="1">
                <a:solidFill>
                  <a:srgbClr val="000000"/>
                </a:solidFill>
                <a:effectLst/>
                <a:latin typeface="Times New Roman" charset="0"/>
                <a:ea typeface="ＭＳ Ｐゴシック" charset="-128"/>
                <a:cs typeface="ＭＳ Ｐゴシック" charset="-128"/>
              </a:rPr>
              <a:t>of</a:t>
            </a:r>
            <a:r>
              <a:rPr lang="nb-NO" sz="1200" b="0" i="0" u="none" strike="noStrike" kern="1200" dirty="0">
                <a:solidFill>
                  <a:srgbClr val="000000"/>
                </a:solidFill>
                <a:effectLst/>
                <a:latin typeface="Times New Roman" charset="0"/>
                <a:ea typeface="ＭＳ Ｐゴシック" charset="-128"/>
                <a:cs typeface="ＭＳ Ｐゴシック" charset="-128"/>
              </a:rPr>
              <a:t> 73%/ 69%/72% and 70%.</a:t>
            </a:r>
          </a:p>
          <a:p>
            <a:r>
              <a:rPr lang="nb-NO" sz="1200" dirty="0" err="1">
                <a:solidFill>
                  <a:schemeClr val="tx1"/>
                </a:solidFill>
              </a:rPr>
              <a:t>mean</a:t>
            </a:r>
            <a:r>
              <a:rPr lang="nb-NO" sz="1200" dirty="0">
                <a:solidFill>
                  <a:schemeClr val="tx1"/>
                </a:solidFill>
              </a:rPr>
              <a:t> F1-score </a:t>
            </a:r>
            <a:r>
              <a:rPr lang="nb-NO" sz="1200" dirty="0" err="1">
                <a:solidFill>
                  <a:schemeClr val="tx1"/>
                </a:solidFill>
              </a:rPr>
              <a:t>of</a:t>
            </a:r>
            <a:r>
              <a:rPr lang="nb-NO" sz="1200" dirty="0">
                <a:solidFill>
                  <a:schemeClr val="tx1"/>
                </a:solidFill>
              </a:rPr>
              <a:t> 73%, </a:t>
            </a:r>
            <a:r>
              <a:rPr lang="nb-NO" sz="1200" dirty="0" err="1">
                <a:solidFill>
                  <a:schemeClr val="tx1"/>
                </a:solidFill>
              </a:rPr>
              <a:t>using</a:t>
            </a:r>
            <a:r>
              <a:rPr lang="nb-NO" sz="1200" dirty="0">
                <a:solidFill>
                  <a:schemeClr val="tx1"/>
                </a:solidFill>
              </a:rPr>
              <a:t> a </a:t>
            </a:r>
            <a:r>
              <a:rPr lang="nb-NO" sz="1200" i="1" dirty="0">
                <a:solidFill>
                  <a:schemeClr val="tx1"/>
                </a:solidFill>
              </a:rPr>
              <a:t>k</a:t>
            </a:r>
            <a:r>
              <a:rPr lang="nb-NO" sz="1200" dirty="0">
                <a:solidFill>
                  <a:schemeClr val="tx1"/>
                </a:solidFill>
              </a:rPr>
              <a:t>-fold cross </a:t>
            </a:r>
            <a:r>
              <a:rPr lang="nb-NO" sz="1200" dirty="0" err="1">
                <a:solidFill>
                  <a:schemeClr val="tx1"/>
                </a:solidFill>
              </a:rPr>
              <a:t>validation</a:t>
            </a:r>
            <a:r>
              <a:rPr lang="nb-NO" sz="1200" dirty="0">
                <a:solidFill>
                  <a:schemeClr val="tx1"/>
                </a:solidFill>
              </a:rPr>
              <a:t> </a:t>
            </a:r>
            <a:r>
              <a:rPr lang="nb-NO" sz="1200" dirty="0" err="1">
                <a:solidFill>
                  <a:schemeClr val="tx1"/>
                </a:solidFill>
              </a:rPr>
              <a:t>procedure</a:t>
            </a:r>
            <a:r>
              <a:rPr lang="nb-NO" sz="1200" dirty="0">
                <a:solidFill>
                  <a:schemeClr val="tx1"/>
                </a:solidFill>
              </a:rPr>
              <a:t> </a:t>
            </a:r>
            <a:r>
              <a:rPr lang="nb-NO" sz="1200" dirty="0" err="1">
                <a:solidFill>
                  <a:schemeClr val="tx1"/>
                </a:solidFill>
              </a:rPr>
              <a:t>with</a:t>
            </a:r>
            <a:r>
              <a:rPr lang="nb-NO" sz="1200" dirty="0">
                <a:solidFill>
                  <a:schemeClr val="tx1"/>
                </a:solidFill>
              </a:rPr>
              <a:t> 10-folds (</a:t>
            </a:r>
            <a:r>
              <a:rPr lang="nb-NO" sz="1200" dirty="0" err="1">
                <a:solidFill>
                  <a:schemeClr val="tx1"/>
                </a:solidFill>
              </a:rPr>
              <a:t>update</a:t>
            </a:r>
            <a:r>
              <a:rPr lang="nb-NO" sz="1200" dirty="0">
                <a:solidFill>
                  <a:schemeClr val="tx1"/>
                </a:solidFill>
              </a:rPr>
              <a:t> to 20). </a:t>
            </a:r>
            <a:endParaRPr lang="nb-NO" dirty="0"/>
          </a:p>
        </p:txBody>
      </p:sp>
    </p:spTree>
    <p:extLst>
      <p:ext uri="{BB962C8B-B14F-4D97-AF65-F5344CB8AC3E}">
        <p14:creationId xmlns:p14="http://schemas.microsoft.com/office/powerpoint/2010/main" val="3944495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nb-NO"/>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nb-NO"/>
              <a:t>03.11.11</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CB02A9-AFCD-7849-8B68-E26DAF0DA6DB}" type="slidenum">
              <a:rPr lang="nb-NO"/>
              <a:pPr>
                <a:defRPr/>
              </a:pPr>
              <a:t>‹#›</a:t>
            </a:fld>
            <a:endParaRPr lang="nb-NO"/>
          </a:p>
        </p:txBody>
      </p:sp>
    </p:spTree>
    <p:extLst>
      <p:ext uri="{BB962C8B-B14F-4D97-AF65-F5344CB8AC3E}">
        <p14:creationId xmlns:p14="http://schemas.microsoft.com/office/powerpoint/2010/main" val="112274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nb-NO"/>
              <a:t>03.11.11</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D22A87C-B7B4-274A-AB0A-2114872F1925}" type="slidenum">
              <a:rPr lang="nb-NO"/>
              <a:pPr>
                <a:defRPr/>
              </a:pPr>
              <a:t>‹#›</a:t>
            </a:fld>
            <a:endParaRPr lang="nb-NO"/>
          </a:p>
        </p:txBody>
      </p:sp>
    </p:spTree>
    <p:extLst>
      <p:ext uri="{BB962C8B-B14F-4D97-AF65-F5344CB8AC3E}">
        <p14:creationId xmlns:p14="http://schemas.microsoft.com/office/powerpoint/2010/main" val="2731954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b-NO"/>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nb-NO"/>
              <a:t>03.11.11</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481D625-4A48-5A47-AF6D-E8E98A0E8A6F}" type="slidenum">
              <a:rPr lang="nb-NO"/>
              <a:pPr>
                <a:defRPr/>
              </a:pPr>
              <a:t>‹#›</a:t>
            </a:fld>
            <a:endParaRPr lang="nb-NO"/>
          </a:p>
        </p:txBody>
      </p:sp>
    </p:spTree>
    <p:extLst>
      <p:ext uri="{BB962C8B-B14F-4D97-AF65-F5344CB8AC3E}">
        <p14:creationId xmlns:p14="http://schemas.microsoft.com/office/powerpoint/2010/main" val="297799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Content Placeholder 2"/>
          <p:cNvSpPr>
            <a:spLocks noGrp="1"/>
          </p:cNvSpPr>
          <p:nvPr>
            <p:ph idx="1"/>
          </p:nvPr>
        </p:nvSpPr>
        <p:spPr/>
        <p:txBody>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nb-NO"/>
              <a:t>03.11.11</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E662C50-EA6A-A041-A54C-83372CEB2F11}" type="slidenum">
              <a:rPr lang="nb-NO"/>
              <a:pPr>
                <a:defRPr/>
              </a:pPr>
              <a:t>‹#›</a:t>
            </a:fld>
            <a:endParaRPr lang="nb-NO"/>
          </a:p>
        </p:txBody>
      </p:sp>
    </p:spTree>
    <p:extLst>
      <p:ext uri="{BB962C8B-B14F-4D97-AF65-F5344CB8AC3E}">
        <p14:creationId xmlns:p14="http://schemas.microsoft.com/office/powerpoint/2010/main" val="1966607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b-NO"/>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nb-NO"/>
              <a:t>03.11.11</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95B3DF-FDBE-A84C-9156-713709F223A7}" type="slidenum">
              <a:rPr lang="nb-NO"/>
              <a:pPr>
                <a:defRPr/>
              </a:pPr>
              <a:t>‹#›</a:t>
            </a:fld>
            <a:endParaRPr lang="nb-NO"/>
          </a:p>
        </p:txBody>
      </p:sp>
    </p:spTree>
    <p:extLst>
      <p:ext uri="{BB962C8B-B14F-4D97-AF65-F5344CB8AC3E}">
        <p14:creationId xmlns:p14="http://schemas.microsoft.com/office/powerpoint/2010/main" val="4101280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nb-NO"/>
              <a:t>03.11.11</a:t>
            </a:r>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4B90DDD-7AFB-F54A-B126-97906499A0D4}" type="slidenum">
              <a:rPr lang="nb-NO"/>
              <a:pPr>
                <a:defRPr/>
              </a:pPr>
              <a:t>‹#›</a:t>
            </a:fld>
            <a:endParaRPr lang="nb-NO"/>
          </a:p>
        </p:txBody>
      </p:sp>
    </p:spTree>
    <p:extLst>
      <p:ext uri="{BB962C8B-B14F-4D97-AF65-F5344CB8AC3E}">
        <p14:creationId xmlns:p14="http://schemas.microsoft.com/office/powerpoint/2010/main" val="227752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b-NO"/>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nb-NO"/>
              <a:t>03.11.11</a:t>
            </a:r>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FFC8A31-662C-1E48-A042-3C121D2C2435}" type="slidenum">
              <a:rPr lang="nb-NO"/>
              <a:pPr>
                <a:defRPr/>
              </a:pPr>
              <a:t>‹#›</a:t>
            </a:fld>
            <a:endParaRPr lang="nb-NO"/>
          </a:p>
        </p:txBody>
      </p:sp>
    </p:spTree>
    <p:extLst>
      <p:ext uri="{BB962C8B-B14F-4D97-AF65-F5344CB8AC3E}">
        <p14:creationId xmlns:p14="http://schemas.microsoft.com/office/powerpoint/2010/main" val="1865027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nb-NO"/>
              <a:t>03.11.11</a:t>
            </a:r>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CA7A839-0908-C84B-8CA8-EBDFD647C159}" type="slidenum">
              <a:rPr lang="nb-NO"/>
              <a:pPr>
                <a:defRPr/>
              </a:pPr>
              <a:t>‹#›</a:t>
            </a:fld>
            <a:endParaRPr lang="nb-NO"/>
          </a:p>
        </p:txBody>
      </p:sp>
    </p:spTree>
    <p:extLst>
      <p:ext uri="{BB962C8B-B14F-4D97-AF65-F5344CB8AC3E}">
        <p14:creationId xmlns:p14="http://schemas.microsoft.com/office/powerpoint/2010/main" val="3154628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nb-NO"/>
              <a:t>03.11.11</a:t>
            </a:r>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D179FF5-9ABF-E64E-9601-858A114C7D7A}" type="slidenum">
              <a:rPr lang="nb-NO"/>
              <a:pPr>
                <a:defRPr/>
              </a:pPr>
              <a:t>‹#›</a:t>
            </a:fld>
            <a:endParaRPr lang="nb-NO"/>
          </a:p>
        </p:txBody>
      </p:sp>
    </p:spTree>
    <p:extLst>
      <p:ext uri="{BB962C8B-B14F-4D97-AF65-F5344CB8AC3E}">
        <p14:creationId xmlns:p14="http://schemas.microsoft.com/office/powerpoint/2010/main" val="2188016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b-NO"/>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nb-NO"/>
              <a:t>03.11.11</a:t>
            </a:r>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54D16BA-1DC1-514C-9331-0860C46D4B9E}" type="slidenum">
              <a:rPr lang="nb-NO"/>
              <a:pPr>
                <a:defRPr/>
              </a:pPr>
              <a:t>‹#›</a:t>
            </a:fld>
            <a:endParaRPr lang="nb-NO"/>
          </a:p>
        </p:txBody>
      </p:sp>
    </p:spTree>
    <p:extLst>
      <p:ext uri="{BB962C8B-B14F-4D97-AF65-F5344CB8AC3E}">
        <p14:creationId xmlns:p14="http://schemas.microsoft.com/office/powerpoint/2010/main" val="268477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b-NO"/>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nb-NO"/>
              <a:t>03.11.11</a:t>
            </a:r>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B0AEA70-258E-FB46-9190-C8A208012066}" type="slidenum">
              <a:rPr lang="nb-NO"/>
              <a:pPr>
                <a:defRPr/>
              </a:pPr>
              <a:t>‹#›</a:t>
            </a:fld>
            <a:endParaRPr lang="nb-NO"/>
          </a:p>
        </p:txBody>
      </p:sp>
    </p:spTree>
    <p:extLst>
      <p:ext uri="{BB962C8B-B14F-4D97-AF65-F5344CB8AC3E}">
        <p14:creationId xmlns:p14="http://schemas.microsoft.com/office/powerpoint/2010/main" val="1815003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nb-NO"/>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ＭＳ Ｐゴシック" charset="-128"/>
                <a:cs typeface="ＭＳ Ｐゴシック" charset="-128"/>
              </a:defRPr>
            </a:lvl1pPr>
          </a:lstStyle>
          <a:p>
            <a:pPr>
              <a:defRPr/>
            </a:pPr>
            <a:r>
              <a:rPr lang="nb-NO"/>
              <a:t>03.11.11</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525D94BA-8297-AB40-9EDD-42E2DE8018FB}" type="slidenum">
              <a:rPr lang="nb-NO"/>
              <a:pPr>
                <a:defRPr/>
              </a:pPr>
              <a:t>‹#›</a:t>
            </a:fld>
            <a:endParaRPr lang="nb-NO"/>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emf"/><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emf"/><Relationship Id="rId1" Type="http://schemas.openxmlformats.org/officeDocument/2006/relationships/slideLayout" Target="../slideLayouts/slideLayout7.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320A695-F516-7843-AC55-C8049161BB75}"/>
              </a:ext>
            </a:extLst>
          </p:cNvPr>
          <p:cNvSpPr txBox="1">
            <a:spLocks/>
          </p:cNvSpPr>
          <p:nvPr/>
        </p:nvSpPr>
        <p:spPr bwMode="auto">
          <a:xfrm>
            <a:off x="457200" y="577707"/>
            <a:ext cx="8229600" cy="3859405"/>
          </a:xfrm>
          <a:prstGeom prst="rect">
            <a:avLst/>
          </a:prstGeom>
          <a:solidFill>
            <a:schemeClr val="accent5">
              <a:lumMod val="75000"/>
              <a:alpha val="50000"/>
            </a:schemeClr>
          </a:solidFill>
          <a:ln w="9525">
            <a:noFill/>
            <a:miter lim="800000"/>
            <a:headEnd/>
            <a:tailEnd/>
          </a:ln>
        </p:spPr>
        <p:txBody>
          <a:bodyPr anchor="ctr"/>
          <a:lstStyle>
            <a:lvl1pPr defTabSz="457200" eaLnBrk="0" hangingPunct="0">
              <a:defRPr sz="2400">
                <a:solidFill>
                  <a:schemeClr val="bg1"/>
                </a:solidFill>
                <a:latin typeface="Calibri" charset="0"/>
                <a:ea typeface="ＭＳ Ｐゴシック" charset="0"/>
                <a:cs typeface="ＭＳ Ｐゴシック" charset="0"/>
              </a:defRPr>
            </a:lvl1pPr>
            <a:lvl2pPr marL="37931725" indent="-37474525" defTabSz="457200" eaLnBrk="0" hangingPunct="0">
              <a:defRPr sz="2400">
                <a:solidFill>
                  <a:schemeClr val="bg1"/>
                </a:solidFill>
                <a:latin typeface="Calibri" charset="0"/>
                <a:ea typeface="ＭＳ Ｐゴシック" charset="0"/>
              </a:defRPr>
            </a:lvl2pPr>
            <a:lvl3pPr eaLnBrk="0" hangingPunct="0">
              <a:defRPr sz="2400">
                <a:solidFill>
                  <a:schemeClr val="bg1"/>
                </a:solidFill>
                <a:latin typeface="Calibri" charset="0"/>
                <a:ea typeface="ＭＳ Ｐゴシック" charset="0"/>
              </a:defRPr>
            </a:lvl3pPr>
            <a:lvl4pPr eaLnBrk="0" hangingPunct="0">
              <a:defRPr sz="2400">
                <a:solidFill>
                  <a:schemeClr val="bg1"/>
                </a:solidFill>
                <a:latin typeface="Calibri" charset="0"/>
                <a:ea typeface="ＭＳ Ｐゴシック" charset="0"/>
              </a:defRPr>
            </a:lvl4pPr>
            <a:lvl5pPr eaLnBrk="0" hangingPunct="0">
              <a:defRPr sz="2400">
                <a:solidFill>
                  <a:schemeClr val="bg1"/>
                </a:solidFill>
                <a:latin typeface="Calibri" charset="0"/>
                <a:ea typeface="ＭＳ Ｐゴシック" charset="0"/>
              </a:defRPr>
            </a:lvl5pPr>
            <a:lvl6pPr marL="457200" eaLnBrk="0" fontAlgn="base" hangingPunct="0">
              <a:spcBef>
                <a:spcPct val="0"/>
              </a:spcBef>
              <a:spcAft>
                <a:spcPct val="0"/>
              </a:spcAft>
              <a:defRPr sz="2400">
                <a:solidFill>
                  <a:schemeClr val="bg1"/>
                </a:solidFill>
                <a:latin typeface="Calibri" charset="0"/>
                <a:ea typeface="ＭＳ Ｐゴシック" charset="0"/>
              </a:defRPr>
            </a:lvl6pPr>
            <a:lvl7pPr marL="914400" eaLnBrk="0" fontAlgn="base" hangingPunct="0">
              <a:spcBef>
                <a:spcPct val="0"/>
              </a:spcBef>
              <a:spcAft>
                <a:spcPct val="0"/>
              </a:spcAft>
              <a:defRPr sz="2400">
                <a:solidFill>
                  <a:schemeClr val="bg1"/>
                </a:solidFill>
                <a:latin typeface="Calibri" charset="0"/>
                <a:ea typeface="ＭＳ Ｐゴシック" charset="0"/>
              </a:defRPr>
            </a:lvl7pPr>
            <a:lvl8pPr marL="1371600" eaLnBrk="0" fontAlgn="base" hangingPunct="0">
              <a:spcBef>
                <a:spcPct val="0"/>
              </a:spcBef>
              <a:spcAft>
                <a:spcPct val="0"/>
              </a:spcAft>
              <a:defRPr sz="2400">
                <a:solidFill>
                  <a:schemeClr val="bg1"/>
                </a:solidFill>
                <a:latin typeface="Calibri" charset="0"/>
                <a:ea typeface="ＭＳ Ｐゴシック" charset="0"/>
              </a:defRPr>
            </a:lvl8pPr>
            <a:lvl9pPr marL="1828800" eaLnBrk="0" fontAlgn="base" hangingPunct="0">
              <a:spcBef>
                <a:spcPct val="0"/>
              </a:spcBef>
              <a:spcAft>
                <a:spcPct val="0"/>
              </a:spcAft>
              <a:defRPr sz="2400">
                <a:solidFill>
                  <a:schemeClr val="bg1"/>
                </a:solidFill>
                <a:latin typeface="Calibri" charset="0"/>
                <a:ea typeface="ＭＳ Ｐゴシック" charset="0"/>
              </a:defRPr>
            </a:lvl9pPr>
          </a:lstStyle>
          <a:p>
            <a:pPr algn="ctr">
              <a:buClrTx/>
              <a:buSzTx/>
              <a:defRPr/>
            </a:pPr>
            <a:endParaRPr lang="en-US" dirty="0">
              <a:solidFill>
                <a:srgbClr val="000000"/>
              </a:solidFill>
            </a:endParaRPr>
          </a:p>
          <a:p>
            <a:pPr algn="ctr"/>
            <a:endParaRPr lang="nb-NO" dirty="0">
              <a:solidFill>
                <a:schemeClr val="tx1"/>
              </a:solidFill>
              <a:latin typeface="Times New Roman" panose="02020603050405020304" pitchFamily="18" charset="0"/>
              <a:cs typeface="Times New Roman" panose="02020603050405020304" pitchFamily="18" charset="0"/>
            </a:endParaRPr>
          </a:p>
          <a:p>
            <a:pPr algn="ctr"/>
            <a:r>
              <a:rPr lang="nb-NO" sz="2000" dirty="0">
                <a:solidFill>
                  <a:schemeClr val="tx1"/>
                </a:solidFill>
                <a:latin typeface="Times New Roman" panose="02020603050405020304" pitchFamily="18" charset="0"/>
                <a:cs typeface="Times New Roman" panose="02020603050405020304" pitchFamily="18" charset="0"/>
              </a:rPr>
              <a:t> </a:t>
            </a:r>
          </a:p>
          <a:p>
            <a:pPr algn="ctr">
              <a:buClrTx/>
              <a:buSzTx/>
              <a:buFontTx/>
              <a:buNone/>
              <a:defRPr/>
            </a:pPr>
            <a:endParaRPr lang="en-US" sz="2800" dirty="0">
              <a:solidFill>
                <a:schemeClr val="tx1"/>
              </a:solidFill>
            </a:endParaRPr>
          </a:p>
        </p:txBody>
      </p:sp>
      <p:pic>
        <p:nvPicPr>
          <p:cNvPr id="11" name="Bilde 10" descr="Et bilde som inneholder tegning&#10;&#10;Automatisk generert beskrivelse">
            <a:extLst>
              <a:ext uri="{FF2B5EF4-FFF2-40B4-BE49-F238E27FC236}">
                <a16:creationId xmlns:a16="http://schemas.microsoft.com/office/drawing/2014/main" id="{CB116C1F-5C0B-7E46-BD89-24975D337736}"/>
              </a:ext>
            </a:extLst>
          </p:cNvPr>
          <p:cNvPicPr>
            <a:picLocks noChangeAspect="1"/>
          </p:cNvPicPr>
          <p:nvPr/>
        </p:nvPicPr>
        <p:blipFill>
          <a:blip r:embed="rId3"/>
          <a:stretch>
            <a:fillRect/>
          </a:stretch>
        </p:blipFill>
        <p:spPr>
          <a:xfrm>
            <a:off x="471347" y="5226965"/>
            <a:ext cx="2540000" cy="1143000"/>
          </a:xfrm>
          <a:prstGeom prst="rect">
            <a:avLst/>
          </a:prstGeom>
        </p:spPr>
      </p:pic>
      <p:pic>
        <p:nvPicPr>
          <p:cNvPr id="12" name="Grafikk 11">
            <a:extLst>
              <a:ext uri="{FF2B5EF4-FFF2-40B4-BE49-F238E27FC236}">
                <a16:creationId xmlns:a16="http://schemas.microsoft.com/office/drawing/2014/main" id="{D3CE3895-AEAC-7040-9027-F5E91D68A4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71511" y="5460863"/>
            <a:ext cx="3801142" cy="675203"/>
          </a:xfrm>
          <a:prstGeom prst="rect">
            <a:avLst/>
          </a:prstGeom>
        </p:spPr>
      </p:pic>
      <p:pic>
        <p:nvPicPr>
          <p:cNvPr id="13" name="Bilde 12">
            <a:extLst>
              <a:ext uri="{FF2B5EF4-FFF2-40B4-BE49-F238E27FC236}">
                <a16:creationId xmlns:a16="http://schemas.microsoft.com/office/drawing/2014/main" id="{91D78F25-2349-154E-9742-80685F3F1E8A}"/>
              </a:ext>
            </a:extLst>
          </p:cNvPr>
          <p:cNvPicPr>
            <a:picLocks noChangeAspect="1"/>
          </p:cNvPicPr>
          <p:nvPr/>
        </p:nvPicPr>
        <p:blipFill rotWithShape="1">
          <a:blip r:embed="rId6"/>
          <a:srcRect l="27415" t="35161" r="25980" b="31972"/>
          <a:stretch/>
        </p:blipFill>
        <p:spPr>
          <a:xfrm>
            <a:off x="3203847" y="4949373"/>
            <a:ext cx="1579139" cy="1575971"/>
          </a:xfrm>
          <a:prstGeom prst="rect">
            <a:avLst/>
          </a:prstGeom>
        </p:spPr>
      </p:pic>
      <p:pic>
        <p:nvPicPr>
          <p:cNvPr id="4" name="Bilde 3" descr="Et bilde som inneholder tekst&#10;&#10;Automatisk generert beskrivelse">
            <a:extLst>
              <a:ext uri="{FF2B5EF4-FFF2-40B4-BE49-F238E27FC236}">
                <a16:creationId xmlns:a16="http://schemas.microsoft.com/office/drawing/2014/main" id="{68E60528-56C1-3F46-9017-0E3FDE604EE4}"/>
              </a:ext>
            </a:extLst>
          </p:cNvPr>
          <p:cNvPicPr>
            <a:picLocks noChangeAspect="1"/>
          </p:cNvPicPr>
          <p:nvPr/>
        </p:nvPicPr>
        <p:blipFill>
          <a:blip r:embed="rId7"/>
          <a:stretch>
            <a:fillRect/>
          </a:stretch>
        </p:blipFill>
        <p:spPr>
          <a:xfrm>
            <a:off x="719572" y="876375"/>
            <a:ext cx="7704856" cy="2575592"/>
          </a:xfrm>
          <a:prstGeom prst="rect">
            <a:avLst/>
          </a:prstGeom>
        </p:spPr>
      </p:pic>
    </p:spTree>
    <p:extLst>
      <p:ext uri="{BB962C8B-B14F-4D97-AF65-F5344CB8AC3E}">
        <p14:creationId xmlns:p14="http://schemas.microsoft.com/office/powerpoint/2010/main" val="27920808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e 5" descr="Et bilde som inneholder tekst&#10;&#10;Automatisk generert beskrivelse">
            <a:extLst>
              <a:ext uri="{FF2B5EF4-FFF2-40B4-BE49-F238E27FC236}">
                <a16:creationId xmlns:a16="http://schemas.microsoft.com/office/drawing/2014/main" id="{BFD76D51-B162-EE40-85E5-88A99BE55E69}"/>
              </a:ext>
            </a:extLst>
          </p:cNvPr>
          <p:cNvPicPr>
            <a:picLocks noChangeAspect="1"/>
          </p:cNvPicPr>
          <p:nvPr/>
        </p:nvPicPr>
        <p:blipFill>
          <a:blip r:embed="rId2"/>
          <a:stretch>
            <a:fillRect/>
          </a:stretch>
        </p:blipFill>
        <p:spPr>
          <a:xfrm>
            <a:off x="3707904" y="4869160"/>
            <a:ext cx="5289984" cy="1872208"/>
          </a:xfrm>
          <a:prstGeom prst="rect">
            <a:avLst/>
          </a:prstGeom>
        </p:spPr>
      </p:pic>
      <p:sp>
        <p:nvSpPr>
          <p:cNvPr id="3" name="Rectangle 5">
            <a:extLst>
              <a:ext uri="{FF2B5EF4-FFF2-40B4-BE49-F238E27FC236}">
                <a16:creationId xmlns:a16="http://schemas.microsoft.com/office/drawing/2014/main" id="{0A4D5FA3-0B58-5646-A33B-89813914AF78}"/>
              </a:ext>
            </a:extLst>
          </p:cNvPr>
          <p:cNvSpPr>
            <a:spLocks noChangeArrowheads="1"/>
          </p:cNvSpPr>
          <p:nvPr/>
        </p:nvSpPr>
        <p:spPr bwMode="auto">
          <a:xfrm>
            <a:off x="395536" y="764704"/>
            <a:ext cx="5112568" cy="2893100"/>
          </a:xfrm>
          <a:prstGeom prst="rect">
            <a:avLst/>
          </a:prstGeom>
          <a:noFill/>
          <a:ln>
            <a:noFill/>
          </a:ln>
        </p:spPr>
        <p:txBody>
          <a:bodyPr wrap="square">
            <a:spAutoFit/>
          </a:bodyPr>
          <a:lstStyle/>
          <a:p>
            <a:pPr>
              <a:defRPr/>
            </a:pPr>
            <a:r>
              <a:rPr lang="en-US" sz="1400" dirty="0">
                <a:solidFill>
                  <a:srgbClr val="000000"/>
                </a:solidFill>
              </a:rPr>
              <a:t>Cognitive aging is a process characterized by individual differences in both pace and characteristics.  Whereas some adults show preserved cognitive function into old age, unfortunately, old age is also one of the highest risk factors for developing Alzheimer’s disease (AD) and other neurodegenerative diseases. The intermediate stage between normal cognitive aging and dementia is referred to as mild cognitive impairment (MCI). It has been shown that about 10 -15 % of the MCI patients will progress to dementia each year. Thus, identifying and predicting already at baseline those characterized as stable MCI versus those more likely converting to AD at an earlier stage is highly warranted.</a:t>
            </a:r>
          </a:p>
          <a:p>
            <a:pPr>
              <a:defRPr/>
            </a:pPr>
            <a:endParaRPr lang="en-US" sz="1400" dirty="0">
              <a:solidFill>
                <a:srgbClr val="000000"/>
              </a:solidFill>
              <a:latin typeface="Calibri" charset="0"/>
              <a:ea typeface="ＭＳ Ｐゴシック" charset="0"/>
              <a:cs typeface="ＭＳ Ｐゴシック" charset="0"/>
            </a:endParaRPr>
          </a:p>
          <a:p>
            <a:pPr>
              <a:defRPr/>
            </a:pPr>
            <a:endParaRPr lang="en-US" sz="1400" dirty="0">
              <a:solidFill>
                <a:srgbClr val="000000"/>
              </a:solidFill>
            </a:endParaRPr>
          </a:p>
        </p:txBody>
      </p:sp>
      <p:sp>
        <p:nvSpPr>
          <p:cNvPr id="4" name="Title 1">
            <a:extLst>
              <a:ext uri="{FF2B5EF4-FFF2-40B4-BE49-F238E27FC236}">
                <a16:creationId xmlns:a16="http://schemas.microsoft.com/office/drawing/2014/main" id="{6F5BB7B3-8DBC-9C48-BC01-D988C163AE95}"/>
              </a:ext>
            </a:extLst>
          </p:cNvPr>
          <p:cNvSpPr txBox="1">
            <a:spLocks/>
          </p:cNvSpPr>
          <p:nvPr/>
        </p:nvSpPr>
        <p:spPr bwMode="auto">
          <a:xfrm>
            <a:off x="395536" y="170595"/>
            <a:ext cx="8352928" cy="450094"/>
          </a:xfrm>
          <a:prstGeom prst="rect">
            <a:avLst/>
          </a:prstGeom>
          <a:solidFill>
            <a:schemeClr val="accent5">
              <a:lumMod val="60000"/>
              <a:lumOff val="40000"/>
            </a:schemeClr>
          </a:solidFill>
          <a:ln w="9525">
            <a:noFill/>
            <a:miter lim="800000"/>
            <a:headEnd/>
            <a:tailEnd/>
          </a:ln>
        </p:spPr>
        <p:txBody>
          <a:bodyPr anchor="ctr"/>
          <a:lstStyle>
            <a:lvl1pPr defTabSz="457200" eaLnBrk="0" hangingPunct="0">
              <a:defRPr sz="2400">
                <a:solidFill>
                  <a:schemeClr val="bg1"/>
                </a:solidFill>
                <a:latin typeface="Calibri" charset="0"/>
                <a:ea typeface="ＭＳ Ｐゴシック" charset="0"/>
                <a:cs typeface="ＭＳ Ｐゴシック" charset="0"/>
              </a:defRPr>
            </a:lvl1pPr>
            <a:lvl2pPr marL="37931725" indent="-37474525" defTabSz="457200" eaLnBrk="0" hangingPunct="0">
              <a:defRPr sz="2400">
                <a:solidFill>
                  <a:schemeClr val="bg1"/>
                </a:solidFill>
                <a:latin typeface="Calibri" charset="0"/>
                <a:ea typeface="ＭＳ Ｐゴシック" charset="0"/>
              </a:defRPr>
            </a:lvl2pPr>
            <a:lvl3pPr eaLnBrk="0" hangingPunct="0">
              <a:defRPr sz="2400">
                <a:solidFill>
                  <a:schemeClr val="bg1"/>
                </a:solidFill>
                <a:latin typeface="Calibri" charset="0"/>
                <a:ea typeface="ＭＳ Ｐゴシック" charset="0"/>
              </a:defRPr>
            </a:lvl3pPr>
            <a:lvl4pPr eaLnBrk="0" hangingPunct="0">
              <a:defRPr sz="2400">
                <a:solidFill>
                  <a:schemeClr val="bg1"/>
                </a:solidFill>
                <a:latin typeface="Calibri" charset="0"/>
                <a:ea typeface="ＭＳ Ｐゴシック" charset="0"/>
              </a:defRPr>
            </a:lvl4pPr>
            <a:lvl5pPr eaLnBrk="0" hangingPunct="0">
              <a:defRPr sz="2400">
                <a:solidFill>
                  <a:schemeClr val="bg1"/>
                </a:solidFill>
                <a:latin typeface="Calibri" charset="0"/>
                <a:ea typeface="ＭＳ Ｐゴシック" charset="0"/>
              </a:defRPr>
            </a:lvl5pPr>
            <a:lvl6pPr marL="457200" eaLnBrk="0" fontAlgn="base" hangingPunct="0">
              <a:spcBef>
                <a:spcPct val="0"/>
              </a:spcBef>
              <a:spcAft>
                <a:spcPct val="0"/>
              </a:spcAft>
              <a:defRPr sz="2400">
                <a:solidFill>
                  <a:schemeClr val="bg1"/>
                </a:solidFill>
                <a:latin typeface="Calibri" charset="0"/>
                <a:ea typeface="ＭＳ Ｐゴシック" charset="0"/>
              </a:defRPr>
            </a:lvl6pPr>
            <a:lvl7pPr marL="914400" eaLnBrk="0" fontAlgn="base" hangingPunct="0">
              <a:spcBef>
                <a:spcPct val="0"/>
              </a:spcBef>
              <a:spcAft>
                <a:spcPct val="0"/>
              </a:spcAft>
              <a:defRPr sz="2400">
                <a:solidFill>
                  <a:schemeClr val="bg1"/>
                </a:solidFill>
                <a:latin typeface="Calibri" charset="0"/>
                <a:ea typeface="ＭＳ Ｐゴシック" charset="0"/>
              </a:defRPr>
            </a:lvl7pPr>
            <a:lvl8pPr marL="1371600" eaLnBrk="0" fontAlgn="base" hangingPunct="0">
              <a:spcBef>
                <a:spcPct val="0"/>
              </a:spcBef>
              <a:spcAft>
                <a:spcPct val="0"/>
              </a:spcAft>
              <a:defRPr sz="2400">
                <a:solidFill>
                  <a:schemeClr val="bg1"/>
                </a:solidFill>
                <a:latin typeface="Calibri" charset="0"/>
                <a:ea typeface="ＭＳ Ｐゴシック" charset="0"/>
              </a:defRPr>
            </a:lvl8pPr>
            <a:lvl9pPr marL="1828800" eaLnBrk="0" fontAlgn="base" hangingPunct="0">
              <a:spcBef>
                <a:spcPct val="0"/>
              </a:spcBef>
              <a:spcAft>
                <a:spcPct val="0"/>
              </a:spcAft>
              <a:defRPr sz="2400">
                <a:solidFill>
                  <a:schemeClr val="bg1"/>
                </a:solidFill>
                <a:latin typeface="Calibri" charset="0"/>
                <a:ea typeface="ＭＳ Ｐゴシック" charset="0"/>
              </a:defRPr>
            </a:lvl9pPr>
          </a:lstStyle>
          <a:p>
            <a:pPr>
              <a:buClrTx/>
              <a:buSzTx/>
              <a:defRPr/>
            </a:pPr>
            <a:r>
              <a:rPr lang="en-US" sz="2800" dirty="0">
                <a:solidFill>
                  <a:srgbClr val="000000"/>
                </a:solidFill>
              </a:rPr>
              <a:t>Introduction: Stable MCI versus converting AD </a:t>
            </a:r>
          </a:p>
        </p:txBody>
      </p:sp>
      <p:pic>
        <p:nvPicPr>
          <p:cNvPr id="7" name="Bilde 6">
            <a:extLst>
              <a:ext uri="{FF2B5EF4-FFF2-40B4-BE49-F238E27FC236}">
                <a16:creationId xmlns:a16="http://schemas.microsoft.com/office/drawing/2014/main" id="{656FF2D3-B743-2B4C-A533-7E7AF4F53343}"/>
              </a:ext>
            </a:extLst>
          </p:cNvPr>
          <p:cNvPicPr>
            <a:picLocks noChangeAspect="1"/>
          </p:cNvPicPr>
          <p:nvPr/>
        </p:nvPicPr>
        <p:blipFill rotWithShape="1">
          <a:blip r:embed="rId3"/>
          <a:srcRect b="84650"/>
          <a:stretch/>
        </p:blipFill>
        <p:spPr>
          <a:xfrm>
            <a:off x="6290384" y="894862"/>
            <a:ext cx="1800200" cy="1652509"/>
          </a:xfrm>
          <a:prstGeom prst="rect">
            <a:avLst/>
          </a:prstGeom>
        </p:spPr>
      </p:pic>
      <p:sp>
        <p:nvSpPr>
          <p:cNvPr id="8" name="Title 1">
            <a:extLst>
              <a:ext uri="{FF2B5EF4-FFF2-40B4-BE49-F238E27FC236}">
                <a16:creationId xmlns:a16="http://schemas.microsoft.com/office/drawing/2014/main" id="{B3B505D3-D946-A94D-833A-C2C8CD5F48D4}"/>
              </a:ext>
            </a:extLst>
          </p:cNvPr>
          <p:cNvSpPr txBox="1">
            <a:spLocks/>
          </p:cNvSpPr>
          <p:nvPr/>
        </p:nvSpPr>
        <p:spPr bwMode="auto">
          <a:xfrm>
            <a:off x="395536" y="3338946"/>
            <a:ext cx="4176464" cy="450094"/>
          </a:xfrm>
          <a:prstGeom prst="rect">
            <a:avLst/>
          </a:prstGeom>
          <a:solidFill>
            <a:schemeClr val="accent5">
              <a:lumMod val="60000"/>
              <a:lumOff val="40000"/>
            </a:schemeClr>
          </a:solidFill>
          <a:ln w="9525">
            <a:noFill/>
            <a:miter lim="800000"/>
            <a:headEnd/>
            <a:tailEnd/>
          </a:ln>
        </p:spPr>
        <p:txBody>
          <a:bodyPr anchor="ctr"/>
          <a:lstStyle>
            <a:lvl1pPr defTabSz="457200" eaLnBrk="0" hangingPunct="0">
              <a:defRPr sz="2400">
                <a:solidFill>
                  <a:schemeClr val="bg1"/>
                </a:solidFill>
                <a:latin typeface="Calibri" charset="0"/>
                <a:ea typeface="ＭＳ Ｐゴシック" charset="0"/>
                <a:cs typeface="ＭＳ Ｐゴシック" charset="0"/>
              </a:defRPr>
            </a:lvl1pPr>
            <a:lvl2pPr marL="37931725" indent="-37474525" defTabSz="457200" eaLnBrk="0" hangingPunct="0">
              <a:defRPr sz="2400">
                <a:solidFill>
                  <a:schemeClr val="bg1"/>
                </a:solidFill>
                <a:latin typeface="Calibri" charset="0"/>
                <a:ea typeface="ＭＳ Ｐゴシック" charset="0"/>
              </a:defRPr>
            </a:lvl2pPr>
            <a:lvl3pPr eaLnBrk="0" hangingPunct="0">
              <a:defRPr sz="2400">
                <a:solidFill>
                  <a:schemeClr val="bg1"/>
                </a:solidFill>
                <a:latin typeface="Calibri" charset="0"/>
                <a:ea typeface="ＭＳ Ｐゴシック" charset="0"/>
              </a:defRPr>
            </a:lvl3pPr>
            <a:lvl4pPr eaLnBrk="0" hangingPunct="0">
              <a:defRPr sz="2400">
                <a:solidFill>
                  <a:schemeClr val="bg1"/>
                </a:solidFill>
                <a:latin typeface="Calibri" charset="0"/>
                <a:ea typeface="ＭＳ Ｐゴシック" charset="0"/>
              </a:defRPr>
            </a:lvl4pPr>
            <a:lvl5pPr eaLnBrk="0" hangingPunct="0">
              <a:defRPr sz="2400">
                <a:solidFill>
                  <a:schemeClr val="bg1"/>
                </a:solidFill>
                <a:latin typeface="Calibri" charset="0"/>
                <a:ea typeface="ＭＳ Ｐゴシック" charset="0"/>
              </a:defRPr>
            </a:lvl5pPr>
            <a:lvl6pPr marL="457200" eaLnBrk="0" fontAlgn="base" hangingPunct="0">
              <a:spcBef>
                <a:spcPct val="0"/>
              </a:spcBef>
              <a:spcAft>
                <a:spcPct val="0"/>
              </a:spcAft>
              <a:defRPr sz="2400">
                <a:solidFill>
                  <a:schemeClr val="bg1"/>
                </a:solidFill>
                <a:latin typeface="Calibri" charset="0"/>
                <a:ea typeface="ＭＳ Ｐゴシック" charset="0"/>
              </a:defRPr>
            </a:lvl6pPr>
            <a:lvl7pPr marL="914400" eaLnBrk="0" fontAlgn="base" hangingPunct="0">
              <a:spcBef>
                <a:spcPct val="0"/>
              </a:spcBef>
              <a:spcAft>
                <a:spcPct val="0"/>
              </a:spcAft>
              <a:defRPr sz="2400">
                <a:solidFill>
                  <a:schemeClr val="bg1"/>
                </a:solidFill>
                <a:latin typeface="Calibri" charset="0"/>
                <a:ea typeface="ＭＳ Ｐゴシック" charset="0"/>
              </a:defRPr>
            </a:lvl7pPr>
            <a:lvl8pPr marL="1371600" eaLnBrk="0" fontAlgn="base" hangingPunct="0">
              <a:spcBef>
                <a:spcPct val="0"/>
              </a:spcBef>
              <a:spcAft>
                <a:spcPct val="0"/>
              </a:spcAft>
              <a:defRPr sz="2400">
                <a:solidFill>
                  <a:schemeClr val="bg1"/>
                </a:solidFill>
                <a:latin typeface="Calibri" charset="0"/>
                <a:ea typeface="ＭＳ Ｐゴシック" charset="0"/>
              </a:defRPr>
            </a:lvl8pPr>
            <a:lvl9pPr marL="1828800" eaLnBrk="0" fontAlgn="base" hangingPunct="0">
              <a:spcBef>
                <a:spcPct val="0"/>
              </a:spcBef>
              <a:spcAft>
                <a:spcPct val="0"/>
              </a:spcAft>
              <a:defRPr sz="2400">
                <a:solidFill>
                  <a:schemeClr val="bg1"/>
                </a:solidFill>
                <a:latin typeface="Calibri" charset="0"/>
                <a:ea typeface="ＭＳ Ｐゴシック" charset="0"/>
              </a:defRPr>
            </a:lvl9pPr>
          </a:lstStyle>
          <a:p>
            <a:pPr>
              <a:buClrTx/>
              <a:buSzTx/>
              <a:defRPr/>
            </a:pPr>
            <a:r>
              <a:rPr lang="en-US" sz="2800" dirty="0">
                <a:solidFill>
                  <a:srgbClr val="000000"/>
                </a:solidFill>
              </a:rPr>
              <a:t>Method: The data set</a:t>
            </a:r>
          </a:p>
        </p:txBody>
      </p:sp>
      <p:pic>
        <p:nvPicPr>
          <p:cNvPr id="10" name="Bilde 9">
            <a:extLst>
              <a:ext uri="{FF2B5EF4-FFF2-40B4-BE49-F238E27FC236}">
                <a16:creationId xmlns:a16="http://schemas.microsoft.com/office/drawing/2014/main" id="{B8210AE9-6363-5647-B443-F25B29A56E56}"/>
              </a:ext>
            </a:extLst>
          </p:cNvPr>
          <p:cNvPicPr>
            <a:picLocks noChangeAspect="1"/>
          </p:cNvPicPr>
          <p:nvPr/>
        </p:nvPicPr>
        <p:blipFill>
          <a:blip r:embed="rId4"/>
          <a:stretch>
            <a:fillRect/>
          </a:stretch>
        </p:blipFill>
        <p:spPr>
          <a:xfrm>
            <a:off x="5774445" y="2852936"/>
            <a:ext cx="2311740" cy="1513639"/>
          </a:xfrm>
          <a:prstGeom prst="rect">
            <a:avLst/>
          </a:prstGeom>
        </p:spPr>
      </p:pic>
      <p:sp>
        <p:nvSpPr>
          <p:cNvPr id="12" name="Rectangle 5">
            <a:extLst>
              <a:ext uri="{FF2B5EF4-FFF2-40B4-BE49-F238E27FC236}">
                <a16:creationId xmlns:a16="http://schemas.microsoft.com/office/drawing/2014/main" id="{DE0AC2D9-6EAC-6548-A3FE-4DA0FEFC21FB}"/>
              </a:ext>
            </a:extLst>
          </p:cNvPr>
          <p:cNvSpPr>
            <a:spLocks noChangeArrowheads="1"/>
          </p:cNvSpPr>
          <p:nvPr/>
        </p:nvSpPr>
        <p:spPr bwMode="auto">
          <a:xfrm>
            <a:off x="395536" y="4077072"/>
            <a:ext cx="4164124" cy="1815882"/>
          </a:xfrm>
          <a:prstGeom prst="rect">
            <a:avLst/>
          </a:prstGeom>
          <a:noFill/>
          <a:ln>
            <a:noFill/>
          </a:ln>
        </p:spPr>
        <p:txBody>
          <a:bodyPr wrap="square">
            <a:spAutoFit/>
          </a:bodyPr>
          <a:lstStyle/>
          <a:p>
            <a:pPr eaLnBrk="1" hangingPunct="1">
              <a:buClr>
                <a:srgbClr val="000000"/>
              </a:buClr>
              <a:buSzPct val="100000"/>
              <a:buFont typeface="Times New Roman" charset="0"/>
              <a:buNone/>
              <a:defRPr/>
            </a:pPr>
            <a:r>
              <a:rPr lang="en-US" sz="1400" dirty="0">
                <a:solidFill>
                  <a:srgbClr val="000000"/>
                </a:solidFill>
              </a:rPr>
              <a:t>In the current study we define two subgroups: </a:t>
            </a:r>
          </a:p>
          <a:p>
            <a:pPr eaLnBrk="1" hangingPunct="1">
              <a:buClr>
                <a:srgbClr val="000000"/>
              </a:buClr>
              <a:buSzPct val="100000"/>
              <a:buFont typeface="Times New Roman" charset="0"/>
              <a:buNone/>
              <a:defRPr/>
            </a:pPr>
            <a:endParaRPr lang="en-US" sz="1400" dirty="0">
              <a:solidFill>
                <a:srgbClr val="000000"/>
              </a:solidFill>
            </a:endParaRPr>
          </a:p>
          <a:p>
            <a:pPr marL="400050" indent="-400050" eaLnBrk="1" hangingPunct="1">
              <a:buClr>
                <a:srgbClr val="000000"/>
              </a:buClr>
              <a:buSzPct val="100000"/>
              <a:buFont typeface="Times New Roman" charset="0"/>
              <a:buAutoNum type="romanLcParenR"/>
              <a:defRPr/>
            </a:pPr>
            <a:r>
              <a:rPr lang="en-US" sz="1400" dirty="0">
                <a:solidFill>
                  <a:srgbClr val="000000"/>
                </a:solidFill>
              </a:rPr>
              <a:t>Stable MCI (</a:t>
            </a:r>
            <a:r>
              <a:rPr lang="en-US" sz="1400" dirty="0" err="1">
                <a:solidFill>
                  <a:srgbClr val="000000"/>
                </a:solidFill>
              </a:rPr>
              <a:t>sMCI</a:t>
            </a:r>
            <a:r>
              <a:rPr lang="en-US" sz="1400" dirty="0">
                <a:solidFill>
                  <a:srgbClr val="000000"/>
                </a:solidFill>
              </a:rPr>
              <a:t>): MCI diagnosed maintained across all visits. </a:t>
            </a:r>
          </a:p>
          <a:p>
            <a:pPr eaLnBrk="1" hangingPunct="1">
              <a:buClr>
                <a:srgbClr val="000000"/>
              </a:buClr>
              <a:buSzPct val="100000"/>
              <a:defRPr/>
            </a:pPr>
            <a:endParaRPr lang="en-US" sz="1400" dirty="0">
              <a:solidFill>
                <a:srgbClr val="000000"/>
              </a:solidFill>
            </a:endParaRPr>
          </a:p>
          <a:p>
            <a:pPr marL="400050" indent="-400050" eaLnBrk="1" hangingPunct="1">
              <a:buClr>
                <a:srgbClr val="000000"/>
              </a:buClr>
              <a:buSzPct val="100000"/>
              <a:buFont typeface="Times New Roman" charset="0"/>
              <a:buAutoNum type="romanLcParenR"/>
              <a:defRPr/>
            </a:pPr>
            <a:r>
              <a:rPr lang="en-US" sz="1400" dirty="0">
                <a:solidFill>
                  <a:srgbClr val="000000"/>
                </a:solidFill>
              </a:rPr>
              <a:t>Converted Alzheimer’s Disease (</a:t>
            </a:r>
            <a:r>
              <a:rPr lang="en-US" sz="1400" dirty="0" err="1">
                <a:solidFill>
                  <a:srgbClr val="000000"/>
                </a:solidFill>
              </a:rPr>
              <a:t>cAD</a:t>
            </a:r>
            <a:r>
              <a:rPr lang="en-US" sz="1400" dirty="0">
                <a:solidFill>
                  <a:srgbClr val="000000"/>
                </a:solidFill>
              </a:rPr>
              <a:t>): adults progressing from MCI to AD at one time point during the examination period </a:t>
            </a:r>
            <a:endParaRPr lang="en-US" sz="1400" dirty="0">
              <a:solidFill>
                <a:srgbClr val="000000"/>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3747274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vrundet rektangel 4">
            <a:extLst>
              <a:ext uri="{FF2B5EF4-FFF2-40B4-BE49-F238E27FC236}">
                <a16:creationId xmlns:a16="http://schemas.microsoft.com/office/drawing/2014/main" id="{FE8817F9-6E31-D241-A82A-D8AC583588C9}"/>
              </a:ext>
            </a:extLst>
          </p:cNvPr>
          <p:cNvSpPr txBox="1"/>
          <p:nvPr/>
        </p:nvSpPr>
        <p:spPr>
          <a:xfrm>
            <a:off x="4845658" y="1914311"/>
            <a:ext cx="1472533" cy="1065712"/>
          </a:xfrm>
          <a:prstGeom prst="rect">
            <a:avLst/>
          </a:prstGeom>
          <a:solidFill>
            <a:schemeClr val="accent5">
              <a:lumMod val="20000"/>
              <a:lumOff val="80000"/>
            </a:schemeClr>
          </a:solidFill>
          <a:ln>
            <a:solidFill>
              <a:schemeClr val="tx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algn="ctr" defTabSz="800100">
              <a:lnSpc>
                <a:spcPct val="90000"/>
              </a:lnSpc>
              <a:spcBef>
                <a:spcPct val="0"/>
              </a:spcBef>
              <a:spcAft>
                <a:spcPct val="35000"/>
              </a:spcAft>
            </a:pPr>
            <a:endParaRPr lang="nb-NO" sz="1400" dirty="0"/>
          </a:p>
          <a:p>
            <a:pPr algn="ctr" defTabSz="800100">
              <a:lnSpc>
                <a:spcPct val="90000"/>
              </a:lnSpc>
              <a:spcBef>
                <a:spcPct val="0"/>
              </a:spcBef>
              <a:spcAft>
                <a:spcPct val="35000"/>
              </a:spcAft>
            </a:pPr>
            <a:endParaRPr lang="nb-NO" sz="1400" dirty="0"/>
          </a:p>
          <a:p>
            <a:pPr algn="ctr" defTabSz="800100">
              <a:lnSpc>
                <a:spcPct val="90000"/>
              </a:lnSpc>
              <a:spcBef>
                <a:spcPct val="0"/>
              </a:spcBef>
              <a:spcAft>
                <a:spcPct val="35000"/>
              </a:spcAft>
            </a:pPr>
            <a:r>
              <a:rPr lang="nb-NO" sz="1600" dirty="0" err="1"/>
              <a:t>Binary</a:t>
            </a:r>
            <a:r>
              <a:rPr lang="nb-NO" sz="1600" dirty="0"/>
              <a:t> </a:t>
            </a:r>
            <a:r>
              <a:rPr lang="nb-NO" sz="1600" dirty="0" err="1"/>
              <a:t>classifier</a:t>
            </a:r>
            <a:r>
              <a:rPr lang="nb-NO" sz="1600" dirty="0"/>
              <a:t>: </a:t>
            </a:r>
          </a:p>
          <a:p>
            <a:pPr algn="ctr" defTabSz="800100">
              <a:lnSpc>
                <a:spcPct val="90000"/>
              </a:lnSpc>
              <a:spcBef>
                <a:spcPct val="0"/>
              </a:spcBef>
              <a:spcAft>
                <a:spcPct val="35000"/>
              </a:spcAft>
            </a:pPr>
            <a:r>
              <a:rPr lang="nb-NO" sz="1600" dirty="0"/>
              <a:t>Random Forest</a:t>
            </a:r>
          </a:p>
          <a:p>
            <a:pPr algn="ctr" defTabSz="800100">
              <a:lnSpc>
                <a:spcPct val="90000"/>
              </a:lnSpc>
              <a:spcBef>
                <a:spcPct val="0"/>
              </a:spcBef>
              <a:spcAft>
                <a:spcPct val="35000"/>
              </a:spcAft>
            </a:pPr>
            <a:endParaRPr lang="nb-NO" sz="1400" dirty="0"/>
          </a:p>
          <a:p>
            <a:pPr algn="ctr" defTabSz="800100">
              <a:lnSpc>
                <a:spcPct val="90000"/>
              </a:lnSpc>
              <a:spcBef>
                <a:spcPct val="0"/>
              </a:spcBef>
              <a:spcAft>
                <a:spcPct val="35000"/>
              </a:spcAft>
            </a:pPr>
            <a:endParaRPr lang="nb-NO" sz="1400" dirty="0"/>
          </a:p>
        </p:txBody>
      </p:sp>
      <p:sp>
        <p:nvSpPr>
          <p:cNvPr id="8" name="Pil høyre 7">
            <a:extLst>
              <a:ext uri="{FF2B5EF4-FFF2-40B4-BE49-F238E27FC236}">
                <a16:creationId xmlns:a16="http://schemas.microsoft.com/office/drawing/2014/main" id="{AA43109A-1082-BA40-8D98-3B91516640B6}"/>
              </a:ext>
            </a:extLst>
          </p:cNvPr>
          <p:cNvSpPr/>
          <p:nvPr/>
        </p:nvSpPr>
        <p:spPr>
          <a:xfrm>
            <a:off x="4644008" y="3136317"/>
            <a:ext cx="1984010" cy="148667"/>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9" name="Avrundet rektangel 4">
            <a:extLst>
              <a:ext uri="{FF2B5EF4-FFF2-40B4-BE49-F238E27FC236}">
                <a16:creationId xmlns:a16="http://schemas.microsoft.com/office/drawing/2014/main" id="{D5E4ACC2-45F7-1D45-B16A-447650BB8C7D}"/>
              </a:ext>
            </a:extLst>
          </p:cNvPr>
          <p:cNvSpPr txBox="1"/>
          <p:nvPr/>
        </p:nvSpPr>
        <p:spPr>
          <a:xfrm>
            <a:off x="6699038" y="1914311"/>
            <a:ext cx="2121434" cy="1010633"/>
          </a:xfrm>
          <a:prstGeom prst="rect">
            <a:avLst/>
          </a:prstGeom>
          <a:solidFill>
            <a:schemeClr val="accent5">
              <a:lumMod val="20000"/>
              <a:lumOff val="80000"/>
            </a:schemeClr>
          </a:solidFill>
          <a:ln>
            <a:solidFill>
              <a:schemeClr val="tx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algn="ctr" defTabSz="800100">
              <a:lnSpc>
                <a:spcPct val="90000"/>
              </a:lnSpc>
              <a:spcBef>
                <a:spcPct val="0"/>
              </a:spcBef>
              <a:spcAft>
                <a:spcPct val="35000"/>
              </a:spcAft>
            </a:pPr>
            <a:r>
              <a:rPr lang="nb-NO" dirty="0"/>
              <a:t>Stable MCI </a:t>
            </a:r>
          </a:p>
          <a:p>
            <a:pPr algn="ctr" defTabSz="800100">
              <a:lnSpc>
                <a:spcPct val="90000"/>
              </a:lnSpc>
              <a:spcBef>
                <a:spcPct val="0"/>
              </a:spcBef>
              <a:spcAft>
                <a:spcPct val="35000"/>
              </a:spcAft>
            </a:pPr>
            <a:r>
              <a:rPr lang="nb-NO" dirty="0"/>
              <a:t>(</a:t>
            </a:r>
            <a:r>
              <a:rPr lang="nb-NO" dirty="0" err="1"/>
              <a:t>sMCI</a:t>
            </a:r>
            <a:r>
              <a:rPr lang="nb-NO" dirty="0"/>
              <a:t>, N=360)</a:t>
            </a:r>
          </a:p>
          <a:p>
            <a:pPr algn="ctr" defTabSz="800100">
              <a:lnSpc>
                <a:spcPct val="90000"/>
              </a:lnSpc>
              <a:spcBef>
                <a:spcPct val="0"/>
              </a:spcBef>
              <a:spcAft>
                <a:spcPct val="35000"/>
              </a:spcAft>
            </a:pPr>
            <a:r>
              <a:rPr lang="nb-NO" dirty="0"/>
              <a:t>MCI to MCI</a:t>
            </a:r>
          </a:p>
        </p:txBody>
      </p:sp>
      <p:sp>
        <p:nvSpPr>
          <p:cNvPr id="20" name="Avrundet rektangel 4">
            <a:extLst>
              <a:ext uri="{FF2B5EF4-FFF2-40B4-BE49-F238E27FC236}">
                <a16:creationId xmlns:a16="http://schemas.microsoft.com/office/drawing/2014/main" id="{7302555E-7489-FF45-9C10-686BF232DD92}"/>
              </a:ext>
            </a:extLst>
          </p:cNvPr>
          <p:cNvSpPr txBox="1"/>
          <p:nvPr/>
        </p:nvSpPr>
        <p:spPr>
          <a:xfrm>
            <a:off x="6700120" y="3463743"/>
            <a:ext cx="2121434" cy="1010633"/>
          </a:xfrm>
          <a:prstGeom prst="rect">
            <a:avLst/>
          </a:prstGeom>
          <a:solidFill>
            <a:schemeClr val="accent5">
              <a:lumMod val="20000"/>
              <a:lumOff val="80000"/>
            </a:schemeClr>
          </a:solidFill>
          <a:ln>
            <a:solidFill>
              <a:schemeClr val="tx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algn="ctr" defTabSz="800100">
              <a:lnSpc>
                <a:spcPct val="90000"/>
              </a:lnSpc>
              <a:spcBef>
                <a:spcPct val="0"/>
              </a:spcBef>
              <a:spcAft>
                <a:spcPct val="35000"/>
              </a:spcAft>
            </a:pPr>
            <a:r>
              <a:rPr lang="nb-NO" dirty="0" err="1"/>
              <a:t>Converted</a:t>
            </a:r>
            <a:r>
              <a:rPr lang="nb-NO" dirty="0"/>
              <a:t> AD </a:t>
            </a:r>
          </a:p>
          <a:p>
            <a:pPr algn="ctr" defTabSz="800100">
              <a:lnSpc>
                <a:spcPct val="90000"/>
              </a:lnSpc>
              <a:spcBef>
                <a:spcPct val="0"/>
              </a:spcBef>
              <a:spcAft>
                <a:spcPct val="35000"/>
              </a:spcAft>
            </a:pPr>
            <a:r>
              <a:rPr lang="nb-NO" dirty="0"/>
              <a:t>(</a:t>
            </a:r>
            <a:r>
              <a:rPr lang="nb-NO" dirty="0" err="1"/>
              <a:t>cAD</a:t>
            </a:r>
            <a:r>
              <a:rPr lang="nb-NO" dirty="0"/>
              <a:t>, N= 320)</a:t>
            </a:r>
          </a:p>
          <a:p>
            <a:pPr algn="ctr" defTabSz="800100">
              <a:lnSpc>
                <a:spcPct val="90000"/>
              </a:lnSpc>
              <a:spcBef>
                <a:spcPct val="0"/>
              </a:spcBef>
              <a:spcAft>
                <a:spcPct val="35000"/>
              </a:spcAft>
            </a:pPr>
            <a:r>
              <a:rPr lang="nb-NO" dirty="0"/>
              <a:t>MCI to AD</a:t>
            </a:r>
          </a:p>
        </p:txBody>
      </p:sp>
      <p:sp>
        <p:nvSpPr>
          <p:cNvPr id="9" name="TekstSylinder 8">
            <a:extLst>
              <a:ext uri="{FF2B5EF4-FFF2-40B4-BE49-F238E27FC236}">
                <a16:creationId xmlns:a16="http://schemas.microsoft.com/office/drawing/2014/main" id="{68D41440-6724-7844-9A96-B6A4E3FC5EA3}"/>
              </a:ext>
            </a:extLst>
          </p:cNvPr>
          <p:cNvSpPr txBox="1"/>
          <p:nvPr/>
        </p:nvSpPr>
        <p:spPr>
          <a:xfrm>
            <a:off x="5418667" y="5080000"/>
            <a:ext cx="184731" cy="369332"/>
          </a:xfrm>
          <a:prstGeom prst="rect">
            <a:avLst/>
          </a:prstGeom>
          <a:noFill/>
        </p:spPr>
        <p:txBody>
          <a:bodyPr wrap="none" rtlCol="0">
            <a:spAutoFit/>
          </a:bodyPr>
          <a:lstStyle/>
          <a:p>
            <a:endParaRPr lang="nb-NO"/>
          </a:p>
        </p:txBody>
      </p:sp>
      <p:sp>
        <p:nvSpPr>
          <p:cNvPr id="18" name="Title 1">
            <a:extLst>
              <a:ext uri="{FF2B5EF4-FFF2-40B4-BE49-F238E27FC236}">
                <a16:creationId xmlns:a16="http://schemas.microsoft.com/office/drawing/2014/main" id="{76B958E0-3704-E644-B176-FB3DF9F63267}"/>
              </a:ext>
            </a:extLst>
          </p:cNvPr>
          <p:cNvSpPr txBox="1">
            <a:spLocks/>
          </p:cNvSpPr>
          <p:nvPr/>
        </p:nvSpPr>
        <p:spPr bwMode="auto">
          <a:xfrm>
            <a:off x="4886409" y="690175"/>
            <a:ext cx="4024064" cy="1010633"/>
          </a:xfrm>
          <a:prstGeom prst="rect">
            <a:avLst/>
          </a:prstGeom>
          <a:solidFill>
            <a:schemeClr val="bg1"/>
          </a:solidFill>
          <a:ln w="9525">
            <a:noFill/>
            <a:miter lim="800000"/>
            <a:headEnd/>
            <a:tailEnd/>
          </a:ln>
        </p:spPr>
        <p:txBody>
          <a:bodyPr anchor="ctr"/>
          <a:lstStyle>
            <a:lvl1pPr defTabSz="457200" eaLnBrk="0" hangingPunct="0">
              <a:defRPr sz="2400">
                <a:solidFill>
                  <a:schemeClr val="bg1"/>
                </a:solidFill>
                <a:latin typeface="Calibri" charset="0"/>
                <a:ea typeface="ＭＳ Ｐゴシック" charset="0"/>
                <a:cs typeface="ＭＳ Ｐゴシック" charset="0"/>
              </a:defRPr>
            </a:lvl1pPr>
            <a:lvl2pPr marL="37931725" indent="-37474525" defTabSz="457200" eaLnBrk="0" hangingPunct="0">
              <a:defRPr sz="2400">
                <a:solidFill>
                  <a:schemeClr val="bg1"/>
                </a:solidFill>
                <a:latin typeface="Calibri" charset="0"/>
                <a:ea typeface="ＭＳ Ｐゴシック" charset="0"/>
              </a:defRPr>
            </a:lvl2pPr>
            <a:lvl3pPr eaLnBrk="0" hangingPunct="0">
              <a:defRPr sz="2400">
                <a:solidFill>
                  <a:schemeClr val="bg1"/>
                </a:solidFill>
                <a:latin typeface="Calibri" charset="0"/>
                <a:ea typeface="ＭＳ Ｐゴシック" charset="0"/>
              </a:defRPr>
            </a:lvl3pPr>
            <a:lvl4pPr eaLnBrk="0" hangingPunct="0">
              <a:defRPr sz="2400">
                <a:solidFill>
                  <a:schemeClr val="bg1"/>
                </a:solidFill>
                <a:latin typeface="Calibri" charset="0"/>
                <a:ea typeface="ＭＳ Ｐゴシック" charset="0"/>
              </a:defRPr>
            </a:lvl4pPr>
            <a:lvl5pPr eaLnBrk="0" hangingPunct="0">
              <a:defRPr sz="2400">
                <a:solidFill>
                  <a:schemeClr val="bg1"/>
                </a:solidFill>
                <a:latin typeface="Calibri" charset="0"/>
                <a:ea typeface="ＭＳ Ｐゴシック" charset="0"/>
              </a:defRPr>
            </a:lvl5pPr>
            <a:lvl6pPr marL="457200" eaLnBrk="0" fontAlgn="base" hangingPunct="0">
              <a:spcBef>
                <a:spcPct val="0"/>
              </a:spcBef>
              <a:spcAft>
                <a:spcPct val="0"/>
              </a:spcAft>
              <a:defRPr sz="2400">
                <a:solidFill>
                  <a:schemeClr val="bg1"/>
                </a:solidFill>
                <a:latin typeface="Calibri" charset="0"/>
                <a:ea typeface="ＭＳ Ｐゴシック" charset="0"/>
              </a:defRPr>
            </a:lvl6pPr>
            <a:lvl7pPr marL="914400" eaLnBrk="0" fontAlgn="base" hangingPunct="0">
              <a:spcBef>
                <a:spcPct val="0"/>
              </a:spcBef>
              <a:spcAft>
                <a:spcPct val="0"/>
              </a:spcAft>
              <a:defRPr sz="2400">
                <a:solidFill>
                  <a:schemeClr val="bg1"/>
                </a:solidFill>
                <a:latin typeface="Calibri" charset="0"/>
                <a:ea typeface="ＭＳ Ｐゴシック" charset="0"/>
              </a:defRPr>
            </a:lvl7pPr>
            <a:lvl8pPr marL="1371600" eaLnBrk="0" fontAlgn="base" hangingPunct="0">
              <a:spcBef>
                <a:spcPct val="0"/>
              </a:spcBef>
              <a:spcAft>
                <a:spcPct val="0"/>
              </a:spcAft>
              <a:defRPr sz="2400">
                <a:solidFill>
                  <a:schemeClr val="bg1"/>
                </a:solidFill>
                <a:latin typeface="Calibri" charset="0"/>
                <a:ea typeface="ＭＳ Ｐゴシック" charset="0"/>
              </a:defRPr>
            </a:lvl8pPr>
            <a:lvl9pPr marL="1828800" eaLnBrk="0" fontAlgn="base" hangingPunct="0">
              <a:spcBef>
                <a:spcPct val="0"/>
              </a:spcBef>
              <a:spcAft>
                <a:spcPct val="0"/>
              </a:spcAft>
              <a:defRPr sz="2400">
                <a:solidFill>
                  <a:schemeClr val="bg1"/>
                </a:solidFill>
                <a:latin typeface="Calibri" charset="0"/>
                <a:ea typeface="ＭＳ Ｐゴシック" charset="0"/>
              </a:defRPr>
            </a:lvl9pPr>
          </a:lstStyle>
          <a:p>
            <a:pPr algn="ctr">
              <a:buClrTx/>
              <a:buSzTx/>
              <a:defRPr/>
            </a:pPr>
            <a:r>
              <a:rPr lang="en-US" altLang="nb-NO" sz="2000" dirty="0">
                <a:solidFill>
                  <a:schemeClr val="tx1"/>
                </a:solidFill>
                <a:ea typeface="ＭＳ Ｐゴシック" panose="020B0600070205080204" pitchFamily="34" charset="-128"/>
              </a:rPr>
              <a:t>Machine Learning classification </a:t>
            </a:r>
            <a:endParaRPr lang="en-US" sz="2000" dirty="0">
              <a:solidFill>
                <a:schemeClr val="tx1"/>
              </a:solidFill>
            </a:endParaRPr>
          </a:p>
          <a:p>
            <a:pPr algn="ctr">
              <a:buClrTx/>
              <a:buSzTx/>
              <a:defRPr/>
            </a:pPr>
            <a:endParaRPr lang="en-US" sz="2800" dirty="0">
              <a:solidFill>
                <a:schemeClr val="tx1"/>
              </a:solidFill>
            </a:endParaRPr>
          </a:p>
        </p:txBody>
      </p:sp>
      <p:sp>
        <p:nvSpPr>
          <p:cNvPr id="27" name="Title 1">
            <a:extLst>
              <a:ext uri="{FF2B5EF4-FFF2-40B4-BE49-F238E27FC236}">
                <a16:creationId xmlns:a16="http://schemas.microsoft.com/office/drawing/2014/main" id="{71B9BC9F-EC8C-3543-9179-6F087F30DAA7}"/>
              </a:ext>
            </a:extLst>
          </p:cNvPr>
          <p:cNvSpPr txBox="1">
            <a:spLocks/>
          </p:cNvSpPr>
          <p:nvPr/>
        </p:nvSpPr>
        <p:spPr bwMode="auto">
          <a:xfrm>
            <a:off x="5100028" y="5013176"/>
            <a:ext cx="3792452" cy="1406198"/>
          </a:xfrm>
          <a:prstGeom prst="rect">
            <a:avLst/>
          </a:prstGeom>
          <a:solidFill>
            <a:schemeClr val="accent5">
              <a:lumMod val="40000"/>
              <a:lumOff val="60000"/>
            </a:schemeClr>
          </a:solidFill>
          <a:ln w="28575">
            <a:solidFill>
              <a:schemeClr val="tx1"/>
            </a:solidFill>
            <a:miter lim="800000"/>
            <a:headEnd/>
            <a:tailEnd/>
          </a:ln>
        </p:spPr>
        <p:txBody>
          <a:bodyPr anchor="ctr"/>
          <a:lstStyle>
            <a:lvl1pPr defTabSz="457200" eaLnBrk="0" hangingPunct="0">
              <a:defRPr sz="2400">
                <a:solidFill>
                  <a:schemeClr val="bg1"/>
                </a:solidFill>
                <a:latin typeface="Calibri" charset="0"/>
                <a:ea typeface="ＭＳ Ｐゴシック" charset="0"/>
                <a:cs typeface="ＭＳ Ｐゴシック" charset="0"/>
              </a:defRPr>
            </a:lvl1pPr>
            <a:lvl2pPr marL="37931725" indent="-37474525" defTabSz="457200" eaLnBrk="0" hangingPunct="0">
              <a:defRPr sz="2400">
                <a:solidFill>
                  <a:schemeClr val="bg1"/>
                </a:solidFill>
                <a:latin typeface="Calibri" charset="0"/>
                <a:ea typeface="ＭＳ Ｐゴシック" charset="0"/>
              </a:defRPr>
            </a:lvl2pPr>
            <a:lvl3pPr eaLnBrk="0" hangingPunct="0">
              <a:defRPr sz="2400">
                <a:solidFill>
                  <a:schemeClr val="bg1"/>
                </a:solidFill>
                <a:latin typeface="Calibri" charset="0"/>
                <a:ea typeface="ＭＳ Ｐゴシック" charset="0"/>
              </a:defRPr>
            </a:lvl3pPr>
            <a:lvl4pPr eaLnBrk="0" hangingPunct="0">
              <a:defRPr sz="2400">
                <a:solidFill>
                  <a:schemeClr val="bg1"/>
                </a:solidFill>
                <a:latin typeface="Calibri" charset="0"/>
                <a:ea typeface="ＭＳ Ｐゴシック" charset="0"/>
              </a:defRPr>
            </a:lvl4pPr>
            <a:lvl5pPr eaLnBrk="0" hangingPunct="0">
              <a:defRPr sz="2400">
                <a:solidFill>
                  <a:schemeClr val="bg1"/>
                </a:solidFill>
                <a:latin typeface="Calibri" charset="0"/>
                <a:ea typeface="ＭＳ Ｐゴシック" charset="0"/>
              </a:defRPr>
            </a:lvl5pPr>
            <a:lvl6pPr marL="457200" eaLnBrk="0" fontAlgn="base" hangingPunct="0">
              <a:spcBef>
                <a:spcPct val="0"/>
              </a:spcBef>
              <a:spcAft>
                <a:spcPct val="0"/>
              </a:spcAft>
              <a:defRPr sz="2400">
                <a:solidFill>
                  <a:schemeClr val="bg1"/>
                </a:solidFill>
                <a:latin typeface="Calibri" charset="0"/>
                <a:ea typeface="ＭＳ Ｐゴシック" charset="0"/>
              </a:defRPr>
            </a:lvl6pPr>
            <a:lvl7pPr marL="914400" eaLnBrk="0" fontAlgn="base" hangingPunct="0">
              <a:spcBef>
                <a:spcPct val="0"/>
              </a:spcBef>
              <a:spcAft>
                <a:spcPct val="0"/>
              </a:spcAft>
              <a:defRPr sz="2400">
                <a:solidFill>
                  <a:schemeClr val="bg1"/>
                </a:solidFill>
                <a:latin typeface="Calibri" charset="0"/>
                <a:ea typeface="ＭＳ Ｐゴシック" charset="0"/>
              </a:defRPr>
            </a:lvl7pPr>
            <a:lvl8pPr marL="1371600" eaLnBrk="0" fontAlgn="base" hangingPunct="0">
              <a:spcBef>
                <a:spcPct val="0"/>
              </a:spcBef>
              <a:spcAft>
                <a:spcPct val="0"/>
              </a:spcAft>
              <a:defRPr sz="2400">
                <a:solidFill>
                  <a:schemeClr val="bg1"/>
                </a:solidFill>
                <a:latin typeface="Calibri" charset="0"/>
                <a:ea typeface="ＭＳ Ｐゴシック" charset="0"/>
              </a:defRPr>
            </a:lvl8pPr>
            <a:lvl9pPr marL="1828800" eaLnBrk="0" fontAlgn="base" hangingPunct="0">
              <a:spcBef>
                <a:spcPct val="0"/>
              </a:spcBef>
              <a:spcAft>
                <a:spcPct val="0"/>
              </a:spcAft>
              <a:defRPr sz="2400">
                <a:solidFill>
                  <a:schemeClr val="bg1"/>
                </a:solidFill>
                <a:latin typeface="Calibri" charset="0"/>
                <a:ea typeface="ＭＳ Ｐゴシック" charset="0"/>
              </a:defRPr>
            </a:lvl9pPr>
          </a:lstStyle>
          <a:p>
            <a:pPr>
              <a:buClrTx/>
              <a:buSzTx/>
              <a:defRPr/>
            </a:pPr>
            <a:r>
              <a:rPr lang="nb-NO" sz="1400" dirty="0" err="1">
                <a:solidFill>
                  <a:schemeClr val="tx1"/>
                </a:solidFill>
              </a:rPr>
              <a:t>When</a:t>
            </a:r>
            <a:r>
              <a:rPr lang="nb-NO" sz="1400" dirty="0">
                <a:solidFill>
                  <a:schemeClr val="tx1"/>
                </a:solidFill>
              </a:rPr>
              <a:t> </a:t>
            </a:r>
            <a:r>
              <a:rPr lang="nb-NO" sz="1400" dirty="0" err="1">
                <a:solidFill>
                  <a:schemeClr val="tx1"/>
                </a:solidFill>
              </a:rPr>
              <a:t>these</a:t>
            </a:r>
            <a:r>
              <a:rPr lang="nb-NO" sz="1400" dirty="0">
                <a:solidFill>
                  <a:schemeClr val="tx1"/>
                </a:solidFill>
              </a:rPr>
              <a:t> eleven </a:t>
            </a:r>
            <a:r>
              <a:rPr lang="nb-NO" sz="1400" dirty="0" err="1">
                <a:solidFill>
                  <a:schemeClr val="tx1"/>
                </a:solidFill>
              </a:rPr>
              <a:t>neurocognitive</a:t>
            </a:r>
            <a:r>
              <a:rPr lang="nb-NO" sz="1400" dirty="0">
                <a:solidFill>
                  <a:schemeClr val="tx1"/>
                </a:solidFill>
              </a:rPr>
              <a:t> </a:t>
            </a:r>
            <a:r>
              <a:rPr lang="nb-NO" sz="1400" dirty="0" err="1">
                <a:solidFill>
                  <a:schemeClr val="tx1"/>
                </a:solidFill>
              </a:rPr>
              <a:t>measures</a:t>
            </a:r>
            <a:r>
              <a:rPr lang="nb-NO" sz="1400" dirty="0">
                <a:solidFill>
                  <a:schemeClr val="tx1"/>
                </a:solidFill>
              </a:rPr>
              <a:t> </a:t>
            </a:r>
            <a:r>
              <a:rPr lang="nb-NO" sz="1400" dirty="0" err="1">
                <a:solidFill>
                  <a:schemeClr val="tx1"/>
                </a:solidFill>
              </a:rPr>
              <a:t>were</a:t>
            </a:r>
            <a:r>
              <a:rPr lang="nb-NO" sz="1400" dirty="0">
                <a:solidFill>
                  <a:schemeClr val="tx1"/>
                </a:solidFill>
              </a:rPr>
              <a:t> used as input in a Random Forest (RF) </a:t>
            </a:r>
            <a:r>
              <a:rPr lang="nb-NO" sz="1400" dirty="0" err="1">
                <a:solidFill>
                  <a:schemeClr val="tx1"/>
                </a:solidFill>
              </a:rPr>
              <a:t>binary</a:t>
            </a:r>
            <a:r>
              <a:rPr lang="nb-NO" sz="1400" dirty="0">
                <a:solidFill>
                  <a:schemeClr val="tx1"/>
                </a:solidFill>
              </a:rPr>
              <a:t> </a:t>
            </a:r>
            <a:r>
              <a:rPr lang="nb-NO" sz="1400" dirty="0" err="1">
                <a:solidFill>
                  <a:schemeClr val="tx1"/>
                </a:solidFill>
              </a:rPr>
              <a:t>classifier</a:t>
            </a:r>
            <a:r>
              <a:rPr lang="nb-NO" sz="1400" dirty="0">
                <a:solidFill>
                  <a:schemeClr val="tx1"/>
                </a:solidFill>
              </a:rPr>
              <a:t> (</a:t>
            </a:r>
            <a:r>
              <a:rPr lang="nb-NO" sz="1400" dirty="0" err="1">
                <a:solidFill>
                  <a:schemeClr val="tx1"/>
                </a:solidFill>
              </a:rPr>
              <a:t>sMCI</a:t>
            </a:r>
            <a:r>
              <a:rPr lang="nb-NO" sz="1400" dirty="0">
                <a:solidFill>
                  <a:schemeClr val="tx1"/>
                </a:solidFill>
              </a:rPr>
              <a:t> vs. </a:t>
            </a:r>
            <a:r>
              <a:rPr lang="nb-NO" sz="1400" dirty="0" err="1">
                <a:solidFill>
                  <a:schemeClr val="tx1"/>
                </a:solidFill>
              </a:rPr>
              <a:t>cAD</a:t>
            </a:r>
            <a:r>
              <a:rPr lang="nb-NO" sz="1400" dirty="0">
                <a:solidFill>
                  <a:schemeClr val="tx1"/>
                </a:solidFill>
              </a:rPr>
              <a:t>) </a:t>
            </a:r>
            <a:r>
              <a:rPr lang="nb-NO" sz="1400" dirty="0" err="1">
                <a:solidFill>
                  <a:schemeClr val="tx1"/>
                </a:solidFill>
              </a:rPr>
              <a:t>we</a:t>
            </a:r>
            <a:r>
              <a:rPr lang="nb-NO" sz="1400" dirty="0">
                <a:solidFill>
                  <a:schemeClr val="tx1"/>
                </a:solidFill>
              </a:rPr>
              <a:t> </a:t>
            </a:r>
            <a:r>
              <a:rPr lang="nb-NO" sz="1400" dirty="0" err="1">
                <a:solidFill>
                  <a:schemeClr val="tx1"/>
                </a:solidFill>
              </a:rPr>
              <a:t>obtained</a:t>
            </a:r>
            <a:r>
              <a:rPr lang="nb-NO" sz="1400" dirty="0">
                <a:solidFill>
                  <a:schemeClr val="tx1"/>
                </a:solidFill>
              </a:rPr>
              <a:t> an </a:t>
            </a:r>
            <a:r>
              <a:rPr lang="nb-NO" sz="1400" dirty="0" err="1">
                <a:solidFill>
                  <a:srgbClr val="000000"/>
                </a:solidFill>
                <a:latin typeface="Times New Roman" charset="0"/>
                <a:ea typeface="ＭＳ Ｐゴシック" charset="-128"/>
                <a:cs typeface="ＭＳ Ｐゴシック" charset="-128"/>
              </a:rPr>
              <a:t>accuracy</a:t>
            </a:r>
            <a:r>
              <a:rPr lang="nb-NO" sz="1400" dirty="0">
                <a:solidFill>
                  <a:srgbClr val="000000"/>
                </a:solidFill>
                <a:latin typeface="Times New Roman" charset="0"/>
                <a:ea typeface="ＭＳ Ｐゴシック" charset="-128"/>
                <a:cs typeface="ＭＳ Ｐゴシック" charset="-128"/>
              </a:rPr>
              <a:t>, </a:t>
            </a:r>
            <a:r>
              <a:rPr lang="nb-NO" sz="1400" dirty="0" err="1">
                <a:solidFill>
                  <a:srgbClr val="000000"/>
                </a:solidFill>
                <a:latin typeface="Times New Roman" charset="0"/>
                <a:ea typeface="ＭＳ Ｐゴシック" charset="-128"/>
                <a:cs typeface="ＭＳ Ｐゴシック" charset="-128"/>
              </a:rPr>
              <a:t>recall</a:t>
            </a:r>
            <a:r>
              <a:rPr lang="nb-NO" sz="1400" dirty="0">
                <a:solidFill>
                  <a:srgbClr val="000000"/>
                </a:solidFill>
                <a:latin typeface="Times New Roman" charset="0"/>
                <a:ea typeface="ＭＳ Ｐゴシック" charset="-128"/>
                <a:cs typeface="ＭＳ Ｐゴシック" charset="-128"/>
              </a:rPr>
              <a:t>, </a:t>
            </a:r>
            <a:r>
              <a:rPr lang="nb-NO" sz="1400" dirty="0" err="1">
                <a:solidFill>
                  <a:srgbClr val="000000"/>
                </a:solidFill>
                <a:latin typeface="Times New Roman" charset="0"/>
                <a:ea typeface="ＭＳ Ｐゴシック" charset="-128"/>
                <a:cs typeface="ＭＳ Ｐゴシック" charset="-128"/>
              </a:rPr>
              <a:t>precision</a:t>
            </a:r>
            <a:r>
              <a:rPr lang="nb-NO" sz="1400" dirty="0">
                <a:solidFill>
                  <a:srgbClr val="000000"/>
                </a:solidFill>
                <a:latin typeface="Times New Roman" charset="0"/>
                <a:ea typeface="ＭＳ Ｐゴシック" charset="-128"/>
                <a:cs typeface="ＭＳ Ｐゴシック" charset="-128"/>
              </a:rPr>
              <a:t> and F1 scores </a:t>
            </a:r>
            <a:r>
              <a:rPr lang="nb-NO" sz="1400" dirty="0" err="1">
                <a:solidFill>
                  <a:srgbClr val="000000"/>
                </a:solidFill>
                <a:latin typeface="Times New Roman" charset="0"/>
                <a:ea typeface="ＭＳ Ｐゴシック" charset="-128"/>
                <a:cs typeface="ＭＳ Ｐゴシック" charset="-128"/>
              </a:rPr>
              <a:t>of</a:t>
            </a:r>
            <a:r>
              <a:rPr lang="nb-NO" sz="1400" dirty="0">
                <a:solidFill>
                  <a:srgbClr val="000000"/>
                </a:solidFill>
                <a:latin typeface="Times New Roman" charset="0"/>
                <a:ea typeface="ＭＳ Ｐゴシック" charset="-128"/>
                <a:cs typeface="ＭＳ Ｐゴシック" charset="-128"/>
              </a:rPr>
              <a:t> 73%/ 69%/72% and 70% </a:t>
            </a:r>
            <a:r>
              <a:rPr lang="nb-NO" sz="1400" dirty="0" err="1">
                <a:solidFill>
                  <a:srgbClr val="000000"/>
                </a:solidFill>
                <a:latin typeface="Times New Roman" charset="0"/>
                <a:ea typeface="ＭＳ Ｐゴシック" charset="-128"/>
                <a:cs typeface="ＭＳ Ｐゴシック" charset="-128"/>
              </a:rPr>
              <a:t>on</a:t>
            </a:r>
            <a:r>
              <a:rPr lang="nb-NO" sz="1400" dirty="0">
                <a:solidFill>
                  <a:srgbClr val="000000"/>
                </a:solidFill>
                <a:latin typeface="Times New Roman" charset="0"/>
                <a:ea typeface="ＭＳ Ｐゴシック" charset="-128"/>
                <a:cs typeface="ＭＳ Ｐゴシック" charset="-128"/>
              </a:rPr>
              <a:t> </a:t>
            </a:r>
            <a:r>
              <a:rPr lang="nb-NO" sz="1400" dirty="0" err="1">
                <a:solidFill>
                  <a:srgbClr val="000000"/>
                </a:solidFill>
                <a:latin typeface="Times New Roman" charset="0"/>
                <a:ea typeface="ＭＳ Ｐゴシック" charset="-128"/>
                <a:cs typeface="ＭＳ Ｐゴシック" charset="-128"/>
              </a:rPr>
              <a:t>the</a:t>
            </a:r>
            <a:r>
              <a:rPr lang="nb-NO" sz="1400" dirty="0">
                <a:solidFill>
                  <a:srgbClr val="000000"/>
                </a:solidFill>
                <a:latin typeface="Times New Roman" charset="0"/>
                <a:ea typeface="ＭＳ Ｐゴシック" charset="-128"/>
                <a:cs typeface="ＭＳ Ｐゴシック" charset="-128"/>
              </a:rPr>
              <a:t> hold-</a:t>
            </a:r>
            <a:r>
              <a:rPr lang="nb-NO" sz="1400" dirty="0" err="1">
                <a:solidFill>
                  <a:srgbClr val="000000"/>
                </a:solidFill>
                <a:latin typeface="Times New Roman" charset="0"/>
                <a:ea typeface="ＭＳ Ｐゴシック" charset="-128"/>
                <a:cs typeface="ＭＳ Ｐゴシック" charset="-128"/>
              </a:rPr>
              <a:t>out</a:t>
            </a:r>
            <a:r>
              <a:rPr lang="nb-NO" sz="1400" dirty="0">
                <a:solidFill>
                  <a:srgbClr val="000000"/>
                </a:solidFill>
                <a:latin typeface="Times New Roman" charset="0"/>
                <a:ea typeface="ＭＳ Ｐゴシック" charset="-128"/>
                <a:cs typeface="ＭＳ Ｐゴシック" charset="-128"/>
              </a:rPr>
              <a:t> test </a:t>
            </a:r>
            <a:r>
              <a:rPr lang="nb-NO" sz="1400" dirty="0" err="1">
                <a:solidFill>
                  <a:srgbClr val="000000"/>
                </a:solidFill>
                <a:latin typeface="Times New Roman" charset="0"/>
                <a:ea typeface="ＭＳ Ｐゴシック" charset="-128"/>
                <a:cs typeface="ＭＳ Ｐゴシック" charset="-128"/>
              </a:rPr>
              <a:t>set</a:t>
            </a:r>
            <a:r>
              <a:rPr lang="nb-NO" sz="1400" dirty="0">
                <a:solidFill>
                  <a:srgbClr val="000000"/>
                </a:solidFill>
                <a:latin typeface="Times New Roman" charset="0"/>
                <a:ea typeface="ＭＳ Ｐゴシック" charset="-128"/>
                <a:cs typeface="ＭＳ Ｐゴシック" charset="-128"/>
              </a:rPr>
              <a:t>. </a:t>
            </a:r>
            <a:endParaRPr lang="nb-NO" sz="1400" dirty="0">
              <a:solidFill>
                <a:schemeClr val="tx1"/>
              </a:solidFill>
            </a:endParaRPr>
          </a:p>
        </p:txBody>
      </p:sp>
      <p:sp>
        <p:nvSpPr>
          <p:cNvPr id="28" name="Avrundet rektangel 4">
            <a:extLst>
              <a:ext uri="{FF2B5EF4-FFF2-40B4-BE49-F238E27FC236}">
                <a16:creationId xmlns:a16="http://schemas.microsoft.com/office/drawing/2014/main" id="{05105386-D042-504A-AFE8-B7CFE2A33BD2}"/>
              </a:ext>
            </a:extLst>
          </p:cNvPr>
          <p:cNvSpPr txBox="1"/>
          <p:nvPr/>
        </p:nvSpPr>
        <p:spPr>
          <a:xfrm>
            <a:off x="246716" y="332656"/>
            <a:ext cx="4325284" cy="6336704"/>
          </a:xfrm>
          <a:prstGeom prst="rect">
            <a:avLst/>
          </a:prstGeom>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defTabSz="800100">
              <a:lnSpc>
                <a:spcPct val="90000"/>
              </a:lnSpc>
              <a:spcAft>
                <a:spcPct val="35000"/>
              </a:spcAft>
            </a:pPr>
            <a:r>
              <a:rPr lang="en-US" sz="1600" dirty="0">
                <a:solidFill>
                  <a:srgbClr val="000000"/>
                </a:solidFill>
              </a:rPr>
              <a:t>Predicting diagnose progression from multimodal neurocognitive baseline data:</a:t>
            </a:r>
          </a:p>
          <a:p>
            <a:pPr defTabSz="800100">
              <a:lnSpc>
                <a:spcPct val="90000"/>
              </a:lnSpc>
              <a:spcAft>
                <a:spcPct val="35000"/>
              </a:spcAft>
            </a:pPr>
            <a:endParaRPr lang="nb-NO" sz="1100" dirty="0"/>
          </a:p>
          <a:p>
            <a:pPr lvl="0" defTabSz="800100">
              <a:lnSpc>
                <a:spcPct val="90000"/>
              </a:lnSpc>
              <a:spcAft>
                <a:spcPct val="35000"/>
              </a:spcAft>
            </a:pPr>
            <a:r>
              <a:rPr lang="nb-NO" sz="1200" u="sng" dirty="0" err="1"/>
              <a:t>Neuropsychological</a:t>
            </a:r>
            <a:r>
              <a:rPr lang="nb-NO" sz="1200" u="sng" dirty="0"/>
              <a:t> Tests: </a:t>
            </a:r>
          </a:p>
          <a:p>
            <a:pPr marL="171450" lvl="0" indent="-171450" defTabSz="800100">
              <a:lnSpc>
                <a:spcPct val="90000"/>
              </a:lnSpc>
              <a:spcAft>
                <a:spcPct val="35000"/>
              </a:spcAft>
              <a:buFont typeface="Wingdings" pitchFamily="2" charset="2"/>
              <a:buChar char="Ø"/>
            </a:pPr>
            <a:r>
              <a:rPr lang="nb-NO" sz="1200" dirty="0" err="1"/>
              <a:t>Rey</a:t>
            </a:r>
            <a:r>
              <a:rPr lang="nb-NO" sz="1200" dirty="0"/>
              <a:t> </a:t>
            </a:r>
            <a:r>
              <a:rPr lang="nb-NO" sz="1200" dirty="0" err="1"/>
              <a:t>auditory</a:t>
            </a:r>
            <a:r>
              <a:rPr lang="nb-NO" sz="1200" dirty="0"/>
              <a:t> verbal test (RAVLT)</a:t>
            </a:r>
          </a:p>
          <a:p>
            <a:pPr marL="171450" lvl="0" indent="-171450" defTabSz="800100">
              <a:lnSpc>
                <a:spcPct val="90000"/>
              </a:lnSpc>
              <a:spcAft>
                <a:spcPct val="35000"/>
              </a:spcAft>
              <a:buFont typeface="Wingdings" pitchFamily="2" charset="2"/>
              <a:buChar char="Ø"/>
            </a:pPr>
            <a:r>
              <a:rPr lang="nb-NO" sz="1200" dirty="0" err="1"/>
              <a:t>Trail</a:t>
            </a:r>
            <a:r>
              <a:rPr lang="nb-NO" sz="1200" dirty="0"/>
              <a:t> </a:t>
            </a:r>
            <a:r>
              <a:rPr lang="nb-NO" sz="1200" dirty="0" err="1"/>
              <a:t>making</a:t>
            </a:r>
            <a:r>
              <a:rPr lang="nb-NO" sz="1200" dirty="0"/>
              <a:t> test (TMT)</a:t>
            </a:r>
          </a:p>
          <a:p>
            <a:pPr marL="171450" lvl="0" indent="-171450" defTabSz="800100">
              <a:lnSpc>
                <a:spcPct val="90000"/>
              </a:lnSpc>
              <a:spcAft>
                <a:spcPct val="35000"/>
              </a:spcAft>
              <a:buFont typeface="Wingdings" pitchFamily="2" charset="2"/>
              <a:buChar char="Ø"/>
            </a:pPr>
            <a:r>
              <a:rPr lang="nb-NO" sz="1200" dirty="0" err="1"/>
              <a:t>Category</a:t>
            </a:r>
            <a:r>
              <a:rPr lang="nb-NO" sz="1200" dirty="0"/>
              <a:t> </a:t>
            </a:r>
            <a:r>
              <a:rPr lang="nb-NO" sz="1200" dirty="0" err="1"/>
              <a:t>fluency</a:t>
            </a:r>
            <a:r>
              <a:rPr lang="nb-NO" sz="1200" dirty="0"/>
              <a:t> test (CFT)</a:t>
            </a:r>
          </a:p>
          <a:p>
            <a:pPr lvl="0" defTabSz="800100">
              <a:lnSpc>
                <a:spcPct val="90000"/>
              </a:lnSpc>
              <a:spcAft>
                <a:spcPct val="35000"/>
              </a:spcAft>
            </a:pPr>
            <a:endParaRPr lang="nb-NO" sz="1200" dirty="0"/>
          </a:p>
          <a:p>
            <a:pPr lvl="0" defTabSz="800100">
              <a:lnSpc>
                <a:spcPct val="90000"/>
              </a:lnSpc>
              <a:spcAft>
                <a:spcPct val="35000"/>
              </a:spcAft>
            </a:pPr>
            <a:endParaRPr lang="nb-NO" sz="1200" dirty="0"/>
          </a:p>
          <a:p>
            <a:pPr lvl="0" defTabSz="800100">
              <a:lnSpc>
                <a:spcPct val="90000"/>
              </a:lnSpc>
              <a:spcAft>
                <a:spcPct val="35000"/>
              </a:spcAft>
            </a:pPr>
            <a:endParaRPr lang="nb-NO" sz="1200" dirty="0"/>
          </a:p>
          <a:p>
            <a:pPr marL="0" lvl="0" indent="0" defTabSz="800100">
              <a:lnSpc>
                <a:spcPct val="90000"/>
              </a:lnSpc>
              <a:spcBef>
                <a:spcPct val="0"/>
              </a:spcBef>
              <a:spcAft>
                <a:spcPct val="35000"/>
              </a:spcAft>
              <a:buNone/>
            </a:pPr>
            <a:endParaRPr lang="nb-NO" sz="1200" dirty="0"/>
          </a:p>
          <a:p>
            <a:pPr marL="0" lvl="0" indent="0" defTabSz="800100">
              <a:lnSpc>
                <a:spcPct val="90000"/>
              </a:lnSpc>
              <a:spcBef>
                <a:spcPct val="0"/>
              </a:spcBef>
              <a:spcAft>
                <a:spcPct val="35000"/>
              </a:spcAft>
              <a:buNone/>
            </a:pPr>
            <a:endParaRPr lang="nb-NO" sz="1200" dirty="0"/>
          </a:p>
          <a:p>
            <a:pPr marL="0" lvl="0" indent="0" defTabSz="800100">
              <a:lnSpc>
                <a:spcPct val="90000"/>
              </a:lnSpc>
              <a:spcBef>
                <a:spcPct val="0"/>
              </a:spcBef>
              <a:spcAft>
                <a:spcPct val="35000"/>
              </a:spcAft>
              <a:buNone/>
            </a:pPr>
            <a:endParaRPr lang="nb-NO" sz="1200" dirty="0"/>
          </a:p>
          <a:p>
            <a:pPr marL="0" lvl="0" indent="0" defTabSz="800100">
              <a:lnSpc>
                <a:spcPct val="90000"/>
              </a:lnSpc>
              <a:spcBef>
                <a:spcPct val="0"/>
              </a:spcBef>
              <a:spcAft>
                <a:spcPct val="35000"/>
              </a:spcAft>
              <a:buNone/>
            </a:pPr>
            <a:endParaRPr lang="nb-NO" sz="1200" dirty="0"/>
          </a:p>
          <a:p>
            <a:pPr marL="171450" lvl="0" indent="-171450" defTabSz="800100">
              <a:lnSpc>
                <a:spcPct val="90000"/>
              </a:lnSpc>
              <a:spcBef>
                <a:spcPct val="0"/>
              </a:spcBef>
              <a:spcAft>
                <a:spcPct val="35000"/>
              </a:spcAft>
              <a:buFont typeface="Wingdings" pitchFamily="2" charset="2"/>
              <a:buChar char="Ø"/>
            </a:pPr>
            <a:r>
              <a:rPr lang="nb-NO" sz="1200" dirty="0" err="1"/>
              <a:t>Functinal</a:t>
            </a:r>
            <a:r>
              <a:rPr lang="nb-NO" sz="1200" dirty="0"/>
              <a:t>  </a:t>
            </a:r>
            <a:r>
              <a:rPr lang="nb-NO" sz="1200" dirty="0" err="1"/>
              <a:t>activity</a:t>
            </a:r>
            <a:r>
              <a:rPr lang="nb-NO" sz="1200" dirty="0"/>
              <a:t> </a:t>
            </a:r>
            <a:r>
              <a:rPr lang="nb-NO" sz="1200" dirty="0" err="1"/>
              <a:t>level</a:t>
            </a:r>
            <a:r>
              <a:rPr lang="nb-NO" sz="1200" dirty="0"/>
              <a:t>: FAQ</a:t>
            </a:r>
          </a:p>
          <a:p>
            <a:pPr marL="171450" lvl="0" indent="-171450" defTabSz="800100">
              <a:lnSpc>
                <a:spcPct val="90000"/>
              </a:lnSpc>
              <a:spcBef>
                <a:spcPct val="0"/>
              </a:spcBef>
              <a:spcAft>
                <a:spcPct val="35000"/>
              </a:spcAft>
              <a:buFont typeface="Wingdings" pitchFamily="2" charset="2"/>
              <a:buChar char="Ø"/>
            </a:pPr>
            <a:r>
              <a:rPr lang="nb-NO" sz="1200" kern="1200" dirty="0" err="1"/>
              <a:t>sMRI</a:t>
            </a:r>
            <a:r>
              <a:rPr lang="nb-NO" sz="1200" kern="1200" dirty="0"/>
              <a:t>: </a:t>
            </a:r>
            <a:r>
              <a:rPr lang="nb-NO" sz="1200" dirty="0"/>
              <a:t>global and </a:t>
            </a:r>
            <a:r>
              <a:rPr lang="nb-NO" sz="1200" dirty="0" err="1"/>
              <a:t>local</a:t>
            </a:r>
            <a:r>
              <a:rPr lang="nb-NO" sz="1200" dirty="0"/>
              <a:t> </a:t>
            </a:r>
            <a:r>
              <a:rPr lang="nb-NO" sz="1200" dirty="0" err="1"/>
              <a:t>measures</a:t>
            </a:r>
            <a:r>
              <a:rPr lang="nb-NO" sz="1200" dirty="0"/>
              <a:t> </a:t>
            </a:r>
            <a:r>
              <a:rPr lang="nb-NO" sz="1200" dirty="0" err="1"/>
              <a:t>derived</a:t>
            </a:r>
            <a:r>
              <a:rPr lang="nb-NO" sz="1200" dirty="0"/>
              <a:t> </a:t>
            </a:r>
          </a:p>
          <a:p>
            <a:pPr lvl="0" defTabSz="800100">
              <a:lnSpc>
                <a:spcPct val="90000"/>
              </a:lnSpc>
              <a:spcBef>
                <a:spcPct val="0"/>
              </a:spcBef>
              <a:spcAft>
                <a:spcPct val="35000"/>
              </a:spcAft>
            </a:pPr>
            <a:r>
              <a:rPr lang="nb-NO" sz="1200" dirty="0"/>
              <a:t>     From </a:t>
            </a:r>
            <a:r>
              <a:rPr lang="nb-NO" sz="1200" dirty="0" err="1"/>
              <a:t>FreeSurfer</a:t>
            </a:r>
            <a:r>
              <a:rPr lang="nb-NO" sz="1200" dirty="0"/>
              <a:t> (</a:t>
            </a:r>
            <a:r>
              <a:rPr lang="nb-NO" sz="1200" dirty="0" err="1"/>
              <a:t>long</a:t>
            </a:r>
            <a:r>
              <a:rPr lang="nb-NO" sz="1200" dirty="0"/>
              <a:t> </a:t>
            </a:r>
            <a:r>
              <a:rPr lang="nb-NO" sz="1200" dirty="0" err="1"/>
              <a:t>stream</a:t>
            </a:r>
            <a:r>
              <a:rPr lang="nb-NO" sz="1200" dirty="0"/>
              <a:t> </a:t>
            </a:r>
            <a:r>
              <a:rPr lang="nb-NO" sz="1200" dirty="0" err="1"/>
              <a:t>ver</a:t>
            </a:r>
            <a:r>
              <a:rPr lang="nb-NO" sz="1200" dirty="0"/>
              <a:t>. 7.1)</a:t>
            </a:r>
          </a:p>
          <a:p>
            <a:pPr marL="0" lvl="0" indent="0" defTabSz="800100">
              <a:lnSpc>
                <a:spcPct val="90000"/>
              </a:lnSpc>
              <a:spcBef>
                <a:spcPct val="0"/>
              </a:spcBef>
              <a:spcAft>
                <a:spcPct val="35000"/>
              </a:spcAft>
              <a:buNone/>
            </a:pPr>
            <a:endParaRPr lang="nb-NO" sz="1200" dirty="0"/>
          </a:p>
          <a:p>
            <a:pPr marL="0" lvl="0" indent="0" defTabSz="800100">
              <a:lnSpc>
                <a:spcPct val="90000"/>
              </a:lnSpc>
              <a:spcBef>
                <a:spcPct val="0"/>
              </a:spcBef>
              <a:spcAft>
                <a:spcPct val="35000"/>
              </a:spcAft>
              <a:buNone/>
            </a:pPr>
            <a:endParaRPr lang="nb-NO" sz="1200" dirty="0"/>
          </a:p>
          <a:p>
            <a:pPr marL="0" lvl="0" indent="0" defTabSz="800100">
              <a:lnSpc>
                <a:spcPct val="90000"/>
              </a:lnSpc>
              <a:spcBef>
                <a:spcPct val="0"/>
              </a:spcBef>
              <a:spcAft>
                <a:spcPct val="35000"/>
              </a:spcAft>
              <a:buNone/>
            </a:pPr>
            <a:endParaRPr lang="nb-NO" sz="1200" kern="1200" dirty="0"/>
          </a:p>
          <a:p>
            <a:pPr marL="0" lvl="0" indent="0" defTabSz="800100">
              <a:lnSpc>
                <a:spcPct val="90000"/>
              </a:lnSpc>
              <a:spcBef>
                <a:spcPct val="0"/>
              </a:spcBef>
              <a:spcAft>
                <a:spcPct val="35000"/>
              </a:spcAft>
              <a:buNone/>
            </a:pPr>
            <a:endParaRPr lang="nb-NO" sz="1200" dirty="0"/>
          </a:p>
          <a:p>
            <a:pPr marL="0" lvl="0" indent="0" defTabSz="800100">
              <a:lnSpc>
                <a:spcPct val="90000"/>
              </a:lnSpc>
              <a:spcBef>
                <a:spcPct val="0"/>
              </a:spcBef>
              <a:spcAft>
                <a:spcPct val="35000"/>
              </a:spcAft>
              <a:buNone/>
            </a:pPr>
            <a:endParaRPr lang="nb-NO" sz="1200" kern="1200" dirty="0"/>
          </a:p>
          <a:p>
            <a:pPr marL="0" lvl="0" indent="0" defTabSz="800100">
              <a:lnSpc>
                <a:spcPct val="90000"/>
              </a:lnSpc>
              <a:spcBef>
                <a:spcPct val="0"/>
              </a:spcBef>
              <a:spcAft>
                <a:spcPct val="35000"/>
              </a:spcAft>
              <a:buNone/>
            </a:pPr>
            <a:endParaRPr lang="nb-NO" sz="1200" dirty="0"/>
          </a:p>
          <a:p>
            <a:pPr marL="0" lvl="0" indent="0" defTabSz="800100">
              <a:lnSpc>
                <a:spcPct val="90000"/>
              </a:lnSpc>
              <a:spcBef>
                <a:spcPct val="0"/>
              </a:spcBef>
              <a:spcAft>
                <a:spcPct val="35000"/>
              </a:spcAft>
              <a:buNone/>
            </a:pPr>
            <a:endParaRPr lang="nb-NO" sz="1200" kern="1200" dirty="0"/>
          </a:p>
          <a:p>
            <a:pPr marL="0" lvl="0" indent="0" defTabSz="800100">
              <a:lnSpc>
                <a:spcPct val="90000"/>
              </a:lnSpc>
              <a:spcBef>
                <a:spcPct val="0"/>
              </a:spcBef>
              <a:spcAft>
                <a:spcPct val="35000"/>
              </a:spcAft>
              <a:buNone/>
            </a:pPr>
            <a:endParaRPr lang="nb-NO" sz="1200" dirty="0"/>
          </a:p>
          <a:p>
            <a:pPr marL="0" lvl="0" indent="0" defTabSz="800100">
              <a:lnSpc>
                <a:spcPct val="90000"/>
              </a:lnSpc>
              <a:spcBef>
                <a:spcPct val="0"/>
              </a:spcBef>
              <a:spcAft>
                <a:spcPct val="35000"/>
              </a:spcAft>
              <a:buNone/>
            </a:pPr>
            <a:endParaRPr lang="nb-NO" sz="1200" kern="1200" dirty="0"/>
          </a:p>
        </p:txBody>
      </p:sp>
      <p:pic>
        <p:nvPicPr>
          <p:cNvPr id="26" name="Bilde 25">
            <a:extLst>
              <a:ext uri="{FF2B5EF4-FFF2-40B4-BE49-F238E27FC236}">
                <a16:creationId xmlns:a16="http://schemas.microsoft.com/office/drawing/2014/main" id="{1859824F-1E26-8749-AA03-904688883500}"/>
              </a:ext>
            </a:extLst>
          </p:cNvPr>
          <p:cNvPicPr>
            <a:picLocks noChangeAspect="1"/>
          </p:cNvPicPr>
          <p:nvPr/>
        </p:nvPicPr>
        <p:blipFill rotWithShape="1">
          <a:blip r:embed="rId3"/>
          <a:srcRect l="73303" t="36609" r="13410" b="41429"/>
          <a:stretch/>
        </p:blipFill>
        <p:spPr>
          <a:xfrm>
            <a:off x="470699" y="2353072"/>
            <a:ext cx="1259630" cy="1176320"/>
          </a:xfrm>
          <a:prstGeom prst="rect">
            <a:avLst/>
          </a:prstGeom>
        </p:spPr>
      </p:pic>
      <p:pic>
        <p:nvPicPr>
          <p:cNvPr id="17" name="Picture 95" descr="page3image25842976">
            <a:extLst>
              <a:ext uri="{FF2B5EF4-FFF2-40B4-BE49-F238E27FC236}">
                <a16:creationId xmlns:a16="http://schemas.microsoft.com/office/drawing/2014/main" id="{90C8BFD9-950C-D947-8BEB-95F37A6E88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720" y="4689994"/>
            <a:ext cx="2183064" cy="116369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5">
            <a:extLst>
              <a:ext uri="{FF2B5EF4-FFF2-40B4-BE49-F238E27FC236}">
                <a16:creationId xmlns:a16="http://schemas.microsoft.com/office/drawing/2014/main" id="{41BC6700-F36F-3543-BC72-1BD78B7CB97B}"/>
              </a:ext>
            </a:extLst>
          </p:cNvPr>
          <p:cNvSpPr>
            <a:spLocks noChangeArrowheads="1"/>
          </p:cNvSpPr>
          <p:nvPr/>
        </p:nvSpPr>
        <p:spPr bwMode="auto">
          <a:xfrm>
            <a:off x="323528" y="5886313"/>
            <a:ext cx="3862086" cy="615553"/>
          </a:xfrm>
          <a:prstGeom prst="rect">
            <a:avLst/>
          </a:prstGeom>
          <a:noFill/>
          <a:ln>
            <a:noFill/>
          </a:ln>
        </p:spPr>
        <p:txBody>
          <a:bodyPr wrap="square">
            <a:spAutoFit/>
          </a:bodyPr>
          <a:lstStyle/>
          <a:p>
            <a:pPr eaLnBrk="1" hangingPunct="1">
              <a:buClr>
                <a:srgbClr val="000000"/>
              </a:buClr>
              <a:buSzPct val="100000"/>
              <a:buFont typeface="Times New Roman" charset="0"/>
              <a:buNone/>
              <a:defRPr/>
            </a:pPr>
            <a:r>
              <a:rPr lang="en-US" sz="1400" dirty="0">
                <a:solidFill>
                  <a:srgbClr val="000000"/>
                </a:solidFill>
              </a:rPr>
              <a:t>Reprinted from </a:t>
            </a:r>
            <a:r>
              <a:rPr lang="en-US" sz="1400" dirty="0" err="1">
                <a:solidFill>
                  <a:srgbClr val="000000"/>
                </a:solidFill>
              </a:rPr>
              <a:t>Mofrad</a:t>
            </a:r>
            <a:r>
              <a:rPr lang="en-US" sz="1400" dirty="0">
                <a:solidFill>
                  <a:srgbClr val="000000"/>
                </a:solidFill>
              </a:rPr>
              <a:t> et al., (2021).</a:t>
            </a:r>
            <a:r>
              <a:rPr lang="en-US" sz="1200" dirty="0">
                <a:solidFill>
                  <a:srgbClr val="000000"/>
                </a:solidFill>
              </a:rPr>
              <a:t> </a:t>
            </a:r>
            <a:r>
              <a:rPr lang="en-US" sz="1000" dirty="0">
                <a:solidFill>
                  <a:srgbClr val="000000"/>
                </a:solidFill>
              </a:rPr>
              <a:t>Illustrates  expansion of lateral ventricle volume (LVV) for one subject at one scan diagnosed as healthy control (HC), MCI and Alzheimer’s disease (AD).   </a:t>
            </a:r>
            <a:endParaRPr lang="en-US" sz="1000" dirty="0">
              <a:solidFill>
                <a:srgbClr val="000000"/>
              </a:solidFill>
              <a:latin typeface="Calibri" charset="0"/>
              <a:ea typeface="ＭＳ Ｐゴシック" charset="0"/>
              <a:cs typeface="ＭＳ Ｐゴシック" charset="0"/>
            </a:endParaRPr>
          </a:p>
        </p:txBody>
      </p:sp>
      <p:pic>
        <p:nvPicPr>
          <p:cNvPr id="5" name="Bilde 4">
            <a:extLst>
              <a:ext uri="{FF2B5EF4-FFF2-40B4-BE49-F238E27FC236}">
                <a16:creationId xmlns:a16="http://schemas.microsoft.com/office/drawing/2014/main" id="{D83EBD97-B19D-8E45-B26A-48AB4A042FDB}"/>
              </a:ext>
            </a:extLst>
          </p:cNvPr>
          <p:cNvPicPr>
            <a:picLocks noChangeAspect="1"/>
          </p:cNvPicPr>
          <p:nvPr/>
        </p:nvPicPr>
        <p:blipFill>
          <a:blip r:embed="rId5"/>
          <a:stretch>
            <a:fillRect/>
          </a:stretch>
        </p:blipFill>
        <p:spPr>
          <a:xfrm>
            <a:off x="2379563" y="1700808"/>
            <a:ext cx="2074022" cy="1901902"/>
          </a:xfrm>
          <a:prstGeom prst="rect">
            <a:avLst/>
          </a:prstGeom>
        </p:spPr>
      </p:pic>
    </p:spTree>
    <p:extLst>
      <p:ext uri="{BB962C8B-B14F-4D97-AF65-F5344CB8AC3E}">
        <p14:creationId xmlns:p14="http://schemas.microsoft.com/office/powerpoint/2010/main" val="549144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25830"/>
          </a:schemeClr>
        </a:solidFill>
        <a:effectLst/>
      </p:bgPr>
    </p:bg>
    <p:spTree>
      <p:nvGrpSpPr>
        <p:cNvPr id="1" name=""/>
        <p:cNvGrpSpPr/>
        <p:nvPr/>
      </p:nvGrpSpPr>
      <p:grpSpPr>
        <a:xfrm>
          <a:off x="0" y="0"/>
          <a:ext cx="0" cy="0"/>
          <a:chOff x="0" y="0"/>
          <a:chExt cx="0" cy="0"/>
        </a:xfrm>
      </p:grpSpPr>
      <p:pic>
        <p:nvPicPr>
          <p:cNvPr id="3" name="Bilde 2">
            <a:extLst>
              <a:ext uri="{FF2B5EF4-FFF2-40B4-BE49-F238E27FC236}">
                <a16:creationId xmlns:a16="http://schemas.microsoft.com/office/drawing/2014/main" id="{653D22F5-E740-EF48-BA34-CD260EDF52A4}"/>
              </a:ext>
            </a:extLst>
          </p:cNvPr>
          <p:cNvPicPr>
            <a:picLocks noChangeAspect="1"/>
          </p:cNvPicPr>
          <p:nvPr/>
        </p:nvPicPr>
        <p:blipFill>
          <a:blip r:embed="rId2"/>
          <a:stretch>
            <a:fillRect/>
          </a:stretch>
        </p:blipFill>
        <p:spPr>
          <a:xfrm>
            <a:off x="4572000" y="650497"/>
            <a:ext cx="4304914" cy="5571066"/>
          </a:xfrm>
          <a:prstGeom prst="rect">
            <a:avLst/>
          </a:prstGeom>
        </p:spPr>
      </p:pic>
      <p:pic>
        <p:nvPicPr>
          <p:cNvPr id="4" name="Bilde 3">
            <a:extLst>
              <a:ext uri="{FF2B5EF4-FFF2-40B4-BE49-F238E27FC236}">
                <a16:creationId xmlns:a16="http://schemas.microsoft.com/office/drawing/2014/main" id="{15512E2A-EB57-9E43-B645-C3792B31B00F}"/>
              </a:ext>
            </a:extLst>
          </p:cNvPr>
          <p:cNvPicPr>
            <a:picLocks noChangeAspect="1"/>
          </p:cNvPicPr>
          <p:nvPr/>
        </p:nvPicPr>
        <p:blipFill rotWithShape="1">
          <a:blip r:embed="rId3"/>
          <a:srcRect l="7867" r="2933" b="-1"/>
          <a:stretch/>
        </p:blipFill>
        <p:spPr>
          <a:xfrm>
            <a:off x="466911" y="836712"/>
            <a:ext cx="3905759" cy="2473962"/>
          </a:xfrm>
          <a:prstGeom prst="rect">
            <a:avLst/>
          </a:prstGeom>
        </p:spPr>
      </p:pic>
      <p:pic>
        <p:nvPicPr>
          <p:cNvPr id="5" name="Bilde 4">
            <a:extLst>
              <a:ext uri="{FF2B5EF4-FFF2-40B4-BE49-F238E27FC236}">
                <a16:creationId xmlns:a16="http://schemas.microsoft.com/office/drawing/2014/main" id="{BA914F55-DCFA-4345-A162-5B491B3AF025}"/>
              </a:ext>
            </a:extLst>
          </p:cNvPr>
          <p:cNvPicPr>
            <a:picLocks noChangeAspect="1"/>
          </p:cNvPicPr>
          <p:nvPr/>
        </p:nvPicPr>
        <p:blipFill rotWithShape="1">
          <a:blip r:embed="rId4"/>
          <a:srcRect l="3000" t="8238" r="52618" b="50857"/>
          <a:stretch/>
        </p:blipFill>
        <p:spPr>
          <a:xfrm>
            <a:off x="466911" y="3895758"/>
            <a:ext cx="3905759" cy="2197538"/>
          </a:xfrm>
          <a:prstGeom prst="rect">
            <a:avLst/>
          </a:prstGeom>
        </p:spPr>
      </p:pic>
    </p:spTree>
    <p:extLst>
      <p:ext uri="{BB962C8B-B14F-4D97-AF65-F5344CB8AC3E}">
        <p14:creationId xmlns:p14="http://schemas.microsoft.com/office/powerpoint/2010/main" val="107396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199018</TotalTime>
  <Words>398</Words>
  <Application>Microsoft Macintosh PowerPoint</Application>
  <PresentationFormat>Skjermfremvisning (4:3)</PresentationFormat>
  <Paragraphs>55</Paragraphs>
  <Slides>4</Slides>
  <Notes>2</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4</vt:i4>
      </vt:variant>
    </vt:vector>
  </HeadingPairs>
  <TitlesOfParts>
    <vt:vector size="9" baseType="lpstr">
      <vt:lpstr>Arial</vt:lpstr>
      <vt:lpstr>Calibri</vt:lpstr>
      <vt:lpstr>Times New Roman</vt:lpstr>
      <vt:lpstr>Wingdings</vt:lpstr>
      <vt:lpstr>Office Theme</vt:lpstr>
      <vt:lpstr>PowerPoint-presentasjon</vt:lpstr>
      <vt:lpstr>PowerPoint-presentasjon</vt:lpstr>
      <vt:lpstr>PowerPoint-presentasjon</vt:lpstr>
      <vt:lpstr>PowerPoint-presentasjon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alexandravik3@gmail.com</dc:creator>
  <cp:lastModifiedBy>Alexandra Vik</cp:lastModifiedBy>
  <cp:revision>366</cp:revision>
  <dcterms:created xsi:type="dcterms:W3CDTF">2020-07-07T16:07:28Z</dcterms:created>
  <dcterms:modified xsi:type="dcterms:W3CDTF">2022-01-12T12:27:18Z</dcterms:modified>
</cp:coreProperties>
</file>