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70" r:id="rId9"/>
    <p:sldId id="271" r:id="rId10"/>
    <p:sldId id="272" r:id="rId11"/>
    <p:sldId id="262" r:id="rId12"/>
    <p:sldId id="263" r:id="rId13"/>
    <p:sldId id="264" r:id="rId14"/>
    <p:sldId id="273" r:id="rId15"/>
    <p:sldId id="274" r:id="rId16"/>
    <p:sldId id="275" r:id="rId17"/>
    <p:sldId id="276" r:id="rId18"/>
    <p:sldId id="277" r:id="rId19"/>
    <p:sldId id="278" r:id="rId20"/>
    <p:sldId id="279" r:id="rId21"/>
    <p:sldId id="280" r:id="rId22"/>
    <p:sldId id="265" r:id="rId23"/>
    <p:sldId id="266" r:id="rId24"/>
    <p:sldId id="268" r:id="rId25"/>
    <p:sldId id="281"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737" autoAdjust="0"/>
  </p:normalViewPr>
  <p:slideViewPr>
    <p:cSldViewPr>
      <p:cViewPr>
        <p:scale>
          <a:sx n="70" d="100"/>
          <a:sy n="70" d="100"/>
        </p:scale>
        <p:origin x="-1422"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7D2BAC-800A-416D-89B0-1ACC6F2C89CF}"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403567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7D2BAC-800A-416D-89B0-1ACC6F2C89CF}"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382638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7D2BAC-800A-416D-89B0-1ACC6F2C89CF}"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29697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7D2BAC-800A-416D-89B0-1ACC6F2C89CF}"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28861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D2BAC-800A-416D-89B0-1ACC6F2C89CF}"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380674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7D2BAC-800A-416D-89B0-1ACC6F2C89CF}"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178350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7D2BAC-800A-416D-89B0-1ACC6F2C89CF}" type="datetimeFigureOut">
              <a:rPr lang="en-IN" smtClean="0"/>
              <a:t>21-03-2020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62235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7D2BAC-800A-416D-89B0-1ACC6F2C89CF}" type="datetimeFigureOut">
              <a:rPr lang="en-IN" smtClean="0"/>
              <a:t>21-03-2020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37770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D2BAC-800A-416D-89B0-1ACC6F2C89CF}" type="datetimeFigureOut">
              <a:rPr lang="en-IN" smtClean="0"/>
              <a:t>21-03-2020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381355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D2BAC-800A-416D-89B0-1ACC6F2C89CF}"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285445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D2BAC-800A-416D-89B0-1ACC6F2C89CF}"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B4076-6902-4ED9-AF16-1E9F33C23A11}" type="slidenum">
              <a:rPr lang="en-IN" smtClean="0"/>
              <a:t>‹#›</a:t>
            </a:fld>
            <a:endParaRPr lang="en-IN"/>
          </a:p>
        </p:txBody>
      </p:sp>
    </p:spTree>
    <p:extLst>
      <p:ext uri="{BB962C8B-B14F-4D97-AF65-F5344CB8AC3E}">
        <p14:creationId xmlns:p14="http://schemas.microsoft.com/office/powerpoint/2010/main" val="42486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D2BAC-800A-416D-89B0-1ACC6F2C89CF}" type="datetimeFigureOut">
              <a:rPr lang="en-IN" smtClean="0"/>
              <a:t>21-03-2020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B4076-6902-4ED9-AF16-1E9F33C23A11}" type="slidenum">
              <a:rPr lang="en-IN" smtClean="0"/>
              <a:t>‹#›</a:t>
            </a:fld>
            <a:endParaRPr lang="en-IN"/>
          </a:p>
        </p:txBody>
      </p:sp>
    </p:spTree>
    <p:extLst>
      <p:ext uri="{BB962C8B-B14F-4D97-AF65-F5344CB8AC3E}">
        <p14:creationId xmlns:p14="http://schemas.microsoft.com/office/powerpoint/2010/main" val="452795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552" y="404664"/>
            <a:ext cx="8229600" cy="6120680"/>
          </a:xfrm>
        </p:spPr>
        <p:txBody>
          <a:bodyPr>
            <a:normAutofit fontScale="90000"/>
          </a:bodyPr>
          <a:lstStyle/>
          <a:p>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200" dirty="0" err="1" smtClean="0">
                <a:latin typeface="Times New Roman" pitchFamily="18" charset="0"/>
                <a:cs typeface="Times New Roman" pitchFamily="18" charset="0"/>
              </a:rPr>
              <a:t>Parvatibai</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Genba</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Moze</a:t>
            </a:r>
            <a:r>
              <a:rPr lang="en-IN" sz="2200" dirty="0" smtClean="0">
                <a:latin typeface="Times New Roman" pitchFamily="18" charset="0"/>
                <a:cs typeface="Times New Roman" pitchFamily="18" charset="0"/>
              </a:rPr>
              <a:t> College of engineering,</a:t>
            </a:r>
            <a:br>
              <a:rPr lang="en-IN" sz="2200" dirty="0" smtClean="0">
                <a:latin typeface="Times New Roman" pitchFamily="18" charset="0"/>
                <a:cs typeface="Times New Roman" pitchFamily="18" charset="0"/>
              </a:rPr>
            </a:br>
            <a:r>
              <a:rPr lang="en-IN" sz="2200" dirty="0" err="1" smtClean="0">
                <a:latin typeface="Times New Roman" pitchFamily="18" charset="0"/>
                <a:cs typeface="Times New Roman" pitchFamily="18" charset="0"/>
              </a:rPr>
              <a:t>Wagholi,Pune</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Department of Computer Engineering</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Presentation on Seminar topic </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entitled</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in E-Voting System</a:t>
            </a:r>
            <a:br>
              <a:rPr lang="en-IN"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Presented By: </a:t>
            </a:r>
            <a:r>
              <a:rPr lang="en-IN" sz="2000" dirty="0" err="1" smtClean="0">
                <a:latin typeface="Times New Roman" pitchFamily="18" charset="0"/>
                <a:cs typeface="Times New Roman" pitchFamily="18" charset="0"/>
              </a:rPr>
              <a:t>Shubhangi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Dhobale</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Guided By: </a:t>
            </a:r>
            <a:r>
              <a:rPr lang="en-IN" sz="2000" dirty="0" smtClean="0">
                <a:latin typeface="Times New Roman" pitchFamily="18" charset="0"/>
                <a:cs typeface="Times New Roman" pitchFamily="18" charset="0"/>
              </a:rPr>
              <a:t>Prof. </a:t>
            </a:r>
            <a:r>
              <a:rPr lang="en-IN" sz="2000" dirty="0" err="1" smtClean="0">
                <a:latin typeface="Times New Roman" pitchFamily="18" charset="0"/>
                <a:cs typeface="Times New Roman" pitchFamily="18" charset="0"/>
              </a:rPr>
              <a:t>Shrikant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Dhamdhere</a:t>
            </a:r>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smtClean="0"/>
              <a:t/>
            </a:r>
            <a:br>
              <a:rPr lang="en-IN" sz="2000" dirty="0" smtClean="0"/>
            </a:br>
            <a:r>
              <a:rPr lang="en-IN" sz="2000" dirty="0"/>
              <a:t/>
            </a:r>
            <a:br>
              <a:rPr lang="en-IN" sz="2000" dirty="0"/>
            </a:br>
            <a:endParaRPr lang="en-IN" sz="1400"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35896" y="476672"/>
            <a:ext cx="1584177" cy="1296144"/>
          </a:xfrm>
        </p:spPr>
      </p:pic>
    </p:spTree>
    <p:extLst>
      <p:ext uri="{BB962C8B-B14F-4D97-AF65-F5344CB8AC3E}">
        <p14:creationId xmlns:p14="http://schemas.microsoft.com/office/powerpoint/2010/main" val="299785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Working of </a:t>
            </a:r>
            <a:r>
              <a:rPr lang="en-IN" sz="4000" dirty="0" err="1" smtClean="0">
                <a:latin typeface="Times New Roman" pitchFamily="18" charset="0"/>
                <a:cs typeface="Times New Roman" pitchFamily="18" charset="0"/>
              </a:rPr>
              <a:t>Blockchain</a:t>
            </a:r>
            <a:endParaRPr lang="en-IN"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9612" y="1484784"/>
            <a:ext cx="7724775" cy="4536503"/>
          </a:xfrm>
          <a:prstGeom prst="rect">
            <a:avLst/>
          </a:prstGeom>
        </p:spPr>
      </p:pic>
    </p:spTree>
    <p:extLst>
      <p:ext uri="{BB962C8B-B14F-4D97-AF65-F5344CB8AC3E}">
        <p14:creationId xmlns:p14="http://schemas.microsoft.com/office/powerpoint/2010/main" val="267289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p:spPr>
        <p:txBody>
          <a:bodyPr>
            <a:normAutofit/>
          </a:bodyPr>
          <a:lstStyle/>
          <a:p>
            <a:r>
              <a:rPr lang="en-IN" sz="4000" dirty="0" smtClean="0">
                <a:latin typeface="Times New Roman" pitchFamily="18" charset="0"/>
                <a:cs typeface="Times New Roman" pitchFamily="18" charset="0"/>
              </a:rPr>
              <a:t>Existing Voting System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713387"/>
          </a:xfrm>
        </p:spPr>
        <p:txBody>
          <a:bodyPr>
            <a:normAutofit lnSpcReduction="10000"/>
          </a:bodyPr>
          <a:lstStyle/>
          <a:p>
            <a:r>
              <a:rPr lang="en-US" sz="2000" dirty="0"/>
              <a:t>Electronic Voting Machines (&amp;</a:t>
            </a:r>
            <a:r>
              <a:rPr lang="en-US" sz="2000" dirty="0" err="1"/>
              <a:t>quot;EVM&amp;quot</a:t>
            </a:r>
            <a:r>
              <a:rPr lang="en-US" sz="2000" dirty="0"/>
              <a:t>;) are being used in Indian General and state elections to implement electronic voting in part from 1999 elections and recently in 2019 </a:t>
            </a:r>
            <a:r>
              <a:rPr lang="en-US" sz="2000" dirty="0" err="1"/>
              <a:t>Vidhan</a:t>
            </a:r>
            <a:r>
              <a:rPr lang="en-US" sz="2000" dirty="0"/>
              <a:t> </a:t>
            </a:r>
            <a:r>
              <a:rPr lang="en-US" sz="2000" dirty="0" err="1"/>
              <a:t>Sabha</a:t>
            </a:r>
            <a:r>
              <a:rPr lang="en-US" sz="2000" dirty="0"/>
              <a:t> Elections. </a:t>
            </a:r>
            <a:endParaRPr lang="en-US" sz="2000" dirty="0" smtClean="0"/>
          </a:p>
          <a:p>
            <a:r>
              <a:rPr lang="en-US" sz="2000" dirty="0" smtClean="0"/>
              <a:t>Before </a:t>
            </a:r>
            <a:r>
              <a:rPr lang="en-US" sz="2000" dirty="0"/>
              <a:t>EVM, vote counting was done by paper ballot but with the advancement in technology, electronic voting machines came into the picture. EVMs have replaced paper </a:t>
            </a:r>
            <a:r>
              <a:rPr lang="en-US" sz="2000" dirty="0" smtClean="0"/>
              <a:t>ballots in </a:t>
            </a:r>
            <a:r>
              <a:rPr lang="en-US" sz="2000" dirty="0" err="1" smtClean="0"/>
              <a:t>local,state</a:t>
            </a:r>
            <a:r>
              <a:rPr lang="en-US" sz="2000" dirty="0" smtClean="0"/>
              <a:t> and general elections in </a:t>
            </a:r>
            <a:r>
              <a:rPr lang="en-US" sz="2000" dirty="0" err="1" smtClean="0"/>
              <a:t>india</a:t>
            </a:r>
            <a:r>
              <a:rPr lang="en-US" sz="2000" dirty="0" smtClean="0"/>
              <a:t>.</a:t>
            </a:r>
            <a:endParaRPr lang="en-IN" sz="2000" dirty="0" smtClean="0"/>
          </a:p>
          <a:p>
            <a:r>
              <a:rPr lang="en-US" sz="2000" dirty="0"/>
              <a:t>There are two units in EVM : the control unit and the balloting unit. These units are joined together with the help of cable. </a:t>
            </a:r>
            <a:endParaRPr lang="en-US" sz="2000" dirty="0" smtClean="0"/>
          </a:p>
          <a:p>
            <a:r>
              <a:rPr lang="en-US" sz="2000" dirty="0"/>
              <a:t>The control unit of the EVM is kept with the presiding officer or the polling officer. </a:t>
            </a:r>
            <a:endParaRPr lang="en-US" sz="2000" dirty="0" smtClean="0"/>
          </a:p>
          <a:p>
            <a:r>
              <a:rPr lang="en-US" sz="2000" dirty="0" smtClean="0"/>
              <a:t>The </a:t>
            </a:r>
            <a:r>
              <a:rPr lang="en-US" sz="2000" dirty="0"/>
              <a:t>balloting unit is kept within the voting compartment for electors to cast their votes. This helps polling officer to verify your </a:t>
            </a:r>
            <a:r>
              <a:rPr lang="en-US" sz="2000" dirty="0" smtClean="0"/>
              <a:t>identity</a:t>
            </a:r>
          </a:p>
          <a:p>
            <a:r>
              <a:rPr lang="en-US" sz="2000" dirty="0"/>
              <a:t>With the EVM, instead of issuing a ballot paper, the polling officer will press the Ballot Button which enables the voter to cast their vote.</a:t>
            </a:r>
            <a:endParaRPr lang="en-IN" sz="2000" dirty="0"/>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8780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latin typeface="Times New Roman" pitchFamily="18" charset="0"/>
                <a:cs typeface="Times New Roman" pitchFamily="18" charset="0"/>
              </a:rPr>
              <a:t>Disdavantages</a:t>
            </a:r>
            <a:r>
              <a:rPr lang="en-IN" dirty="0" smtClean="0">
                <a:latin typeface="Times New Roman" pitchFamily="18" charset="0"/>
                <a:cs typeface="Times New Roman" pitchFamily="18" charset="0"/>
              </a:rPr>
              <a:t> of Existing voting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2">
              <a:buFont typeface="Wingdings" pitchFamily="2" charset="2"/>
              <a:buChar char="§"/>
            </a:pPr>
            <a:r>
              <a:rPr lang="en-US" sz="2000" dirty="0">
                <a:latin typeface="Times New Roman" pitchFamily="18" charset="0"/>
                <a:cs typeface="Times New Roman" pitchFamily="18" charset="0"/>
              </a:rPr>
              <a:t>Vulnerability to hacking.</a:t>
            </a:r>
            <a:endParaRPr lang="en-IN" sz="2000" dirty="0">
              <a:latin typeface="Times New Roman" pitchFamily="18" charset="0"/>
              <a:cs typeface="Times New Roman" pitchFamily="18" charset="0"/>
            </a:endParaRPr>
          </a:p>
          <a:p>
            <a:pPr lvl="2">
              <a:buFont typeface="Wingdings" pitchFamily="2" charset="2"/>
              <a:buChar char="§"/>
            </a:pPr>
            <a:r>
              <a:rPr lang="en-US" sz="2000" dirty="0">
                <a:latin typeface="Times New Roman" pitchFamily="18" charset="0"/>
                <a:cs typeface="Times New Roman" pitchFamily="18" charset="0"/>
              </a:rPr>
              <a:t>Susceptibility to fraud</a:t>
            </a:r>
            <a:endParaRPr lang="en-IN" sz="2000" dirty="0">
              <a:latin typeface="Times New Roman" pitchFamily="18" charset="0"/>
              <a:cs typeface="Times New Roman" pitchFamily="18" charset="0"/>
            </a:endParaRPr>
          </a:p>
          <a:p>
            <a:pPr lvl="2">
              <a:buFont typeface="Wingdings" pitchFamily="2" charset="2"/>
              <a:buChar char="§"/>
            </a:pPr>
            <a:r>
              <a:rPr lang="en-US" sz="2000" dirty="0">
                <a:latin typeface="Times New Roman" pitchFamily="18" charset="0"/>
                <a:cs typeface="Times New Roman" pitchFamily="18" charset="0"/>
              </a:rPr>
              <a:t>Malicious programming.</a:t>
            </a:r>
            <a:endParaRPr lang="en-IN" sz="2000" dirty="0">
              <a:latin typeface="Times New Roman" pitchFamily="18" charset="0"/>
              <a:cs typeface="Times New Roman" pitchFamily="18" charset="0"/>
            </a:endParaRPr>
          </a:p>
          <a:p>
            <a:pPr lvl="2">
              <a:buFont typeface="Wingdings" pitchFamily="2" charset="2"/>
              <a:buChar char="§"/>
            </a:pPr>
            <a:r>
              <a:rPr lang="en-US" sz="2000" dirty="0">
                <a:latin typeface="Times New Roman" pitchFamily="18" charset="0"/>
                <a:cs typeface="Times New Roman" pitchFamily="18" charset="0"/>
              </a:rPr>
              <a:t>The time gap between the voting and counting of votes is large which leads to tampering.</a:t>
            </a:r>
            <a:endParaRPr lang="en-IN" sz="2000" dirty="0">
              <a:latin typeface="Times New Roman" pitchFamily="18" charset="0"/>
              <a:cs typeface="Times New Roman" pitchFamily="18" charset="0"/>
            </a:endParaRPr>
          </a:p>
          <a:p>
            <a:pPr lvl="2">
              <a:buFont typeface="Wingdings" pitchFamily="2" charset="2"/>
              <a:buChar char="§"/>
            </a:pPr>
            <a:r>
              <a:rPr lang="en-US" sz="2000" dirty="0" smtClean="0">
                <a:latin typeface="Times New Roman" pitchFamily="18" charset="0"/>
                <a:cs typeface="Times New Roman" pitchFamily="18" charset="0"/>
              </a:rPr>
              <a:t>Due </a:t>
            </a:r>
            <a:r>
              <a:rPr lang="en-US" sz="2000" dirty="0">
                <a:latin typeface="Times New Roman" pitchFamily="18" charset="0"/>
                <a:cs typeface="Times New Roman" pitchFamily="18" charset="0"/>
              </a:rPr>
              <a:t>to the physical accessibility to the EVM, the third party can interrupt and change the count of votes</a:t>
            </a:r>
            <a:r>
              <a:rPr lang="en-US" dirty="0"/>
              <a:t>.</a:t>
            </a:r>
            <a:endParaRPr lang="en-IN" sz="2000" dirty="0"/>
          </a:p>
          <a:p>
            <a:pPr>
              <a:buFont typeface="Wingdings" pitchFamily="2" charset="2"/>
              <a:buChar char="§"/>
            </a:pPr>
            <a:endParaRPr lang="en-IN" dirty="0"/>
          </a:p>
        </p:txBody>
      </p:sp>
    </p:spTree>
    <p:extLst>
      <p:ext uri="{BB962C8B-B14F-4D97-AF65-F5344CB8AC3E}">
        <p14:creationId xmlns:p14="http://schemas.microsoft.com/office/powerpoint/2010/main" val="314456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Proposed System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7200" dirty="0">
                <a:latin typeface="Times New Roman" pitchFamily="18" charset="0"/>
                <a:cs typeface="Times New Roman" pitchFamily="18" charset="0"/>
              </a:rPr>
              <a:t>Proposed system is an internet voting system . We provide an online platform for voting </a:t>
            </a:r>
            <a:r>
              <a:rPr lang="en-US" sz="7200" dirty="0" err="1">
                <a:latin typeface="Times New Roman" pitchFamily="18" charset="0"/>
                <a:cs typeface="Times New Roman" pitchFamily="18" charset="0"/>
              </a:rPr>
              <a:t>i.e</a:t>
            </a:r>
            <a:r>
              <a:rPr lang="en-US" sz="7200" dirty="0">
                <a:latin typeface="Times New Roman" pitchFamily="18" charset="0"/>
                <a:cs typeface="Times New Roman" pitchFamily="18" charset="0"/>
              </a:rPr>
              <a:t> a website. Propose system three parts as Voter, Election Administrator and Election Process.</a:t>
            </a:r>
            <a:endParaRPr lang="en-IN" sz="7200" dirty="0">
              <a:latin typeface="Times New Roman" pitchFamily="18" charset="0"/>
              <a:cs typeface="Times New Roman" pitchFamily="18" charset="0"/>
            </a:endParaRPr>
          </a:p>
          <a:p>
            <a:pPr marL="0" indent="0">
              <a:buNone/>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lvl="0"/>
            <a:r>
              <a:rPr lang="en-US" sz="7200" dirty="0">
                <a:latin typeface="Times New Roman" pitchFamily="18" charset="0"/>
                <a:cs typeface="Times New Roman" pitchFamily="18" charset="0"/>
              </a:rPr>
              <a:t>Voter : Voter is the main part of the system which participate in the election process. He register himself in system by giving his personal information.</a:t>
            </a:r>
            <a:endParaRPr lang="en-IN" sz="7200" dirty="0">
              <a:latin typeface="Times New Roman" pitchFamily="18" charset="0"/>
              <a:cs typeface="Times New Roman" pitchFamily="18" charset="0"/>
            </a:endParaRPr>
          </a:p>
          <a:p>
            <a:pPr marL="0" indent="0">
              <a:buNone/>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lvl="0"/>
            <a:r>
              <a:rPr lang="en-US" sz="7200" dirty="0">
                <a:latin typeface="Times New Roman" pitchFamily="18" charset="0"/>
                <a:cs typeface="Times New Roman" pitchFamily="18" charset="0"/>
              </a:rPr>
              <a:t>Election Administrator : To manage all the data coming from voter during registration.</a:t>
            </a:r>
            <a:endParaRPr lang="en-IN" sz="7200" dirty="0">
              <a:latin typeface="Times New Roman" pitchFamily="18" charset="0"/>
              <a:cs typeface="Times New Roman" pitchFamily="18" charset="0"/>
            </a:endParaRPr>
          </a:p>
          <a:p>
            <a:pPr marL="0" indent="0">
              <a:buNone/>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lvl="0"/>
            <a:r>
              <a:rPr lang="en-US" sz="7200" dirty="0">
                <a:latin typeface="Times New Roman" pitchFamily="18" charset="0"/>
                <a:cs typeface="Times New Roman" pitchFamily="18" charset="0"/>
              </a:rPr>
              <a:t>and election process, election administrator has worked. Also it generate public and private keys for voters. It is nothing but python packages.</a:t>
            </a:r>
            <a:endParaRPr lang="en-IN" sz="7200" dirty="0">
              <a:latin typeface="Times New Roman" pitchFamily="18" charset="0"/>
              <a:cs typeface="Times New Roman" pitchFamily="18" charset="0"/>
            </a:endParaRPr>
          </a:p>
          <a:p>
            <a:pPr marL="0" indent="0">
              <a:buNone/>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lvl="0"/>
            <a:r>
              <a:rPr lang="en-US" sz="7200" dirty="0">
                <a:latin typeface="Times New Roman" pitchFamily="18" charset="0"/>
                <a:cs typeface="Times New Roman" pitchFamily="18" charset="0"/>
              </a:rPr>
              <a:t>Election Process : In this process voter select the candidate to vote and give his vote for selected candidate.</a:t>
            </a:r>
            <a:endParaRPr lang="en-IN" sz="7200" dirty="0">
              <a:latin typeface="Times New Roman" pitchFamily="18" charset="0"/>
              <a:cs typeface="Times New Roman" pitchFamily="18" charset="0"/>
            </a:endParaRPr>
          </a:p>
          <a:p>
            <a:pPr marL="0" indent="0">
              <a:buNone/>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81732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Working of Proposed System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5256584"/>
          </a:xfrm>
        </p:spPr>
        <p:txBody>
          <a:bodyPr>
            <a:normAutofit/>
          </a:bodyPr>
          <a:lstStyle/>
          <a:p>
            <a:pPr algn="just"/>
            <a:r>
              <a:rPr lang="en-US" sz="2000" dirty="0">
                <a:latin typeface="Times New Roman" pitchFamily="18" charset="0"/>
                <a:cs typeface="Times New Roman" pitchFamily="18" charset="0"/>
              </a:rPr>
              <a:t>In proposed system as told earlier voter register himself. During registration system takes voter’s unique identity number. Unique identity is for generating unique public and private key for every voter. So here problem of double voting is solved. After taking all required information from voter, if the voter is eligible for voting process then only system accept registration of voters. Then system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election </a:t>
            </a:r>
            <a:r>
              <a:rPr lang="en-US" sz="2000" dirty="0" smtClean="0">
                <a:latin typeface="Times New Roman" pitchFamily="18" charset="0"/>
                <a:cs typeface="Times New Roman" pitchFamily="18" charset="0"/>
              </a:rPr>
              <a:t>administrator generate </a:t>
            </a:r>
            <a:r>
              <a:rPr lang="en-US" sz="2000" dirty="0">
                <a:latin typeface="Times New Roman" pitchFamily="18" charset="0"/>
                <a:cs typeface="Times New Roman" pitchFamily="18" charset="0"/>
              </a:rPr>
              <a:t>public and private keys for voter</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lgn="ctr">
              <a:buNone/>
            </a:pPr>
            <a:r>
              <a:rPr lang="en-IN" dirty="0" smtClean="0">
                <a:latin typeface="Times New Roman" pitchFamily="18" charset="0"/>
                <a:cs typeface="Times New Roman" pitchFamily="18" charset="0"/>
              </a:rPr>
              <a:t>Public and Private Key</a:t>
            </a:r>
          </a:p>
          <a:p>
            <a:r>
              <a:rPr lang="en-US" sz="2000" dirty="0">
                <a:latin typeface="Times New Roman" pitchFamily="18" charset="0"/>
                <a:cs typeface="Times New Roman" pitchFamily="18" charset="0"/>
              </a:rPr>
              <a:t>Private key and public key are the hash value data which is unreadable. During election process for login purpose and giving vote to candidate public key and private key is required. It acts like login id and password in this voting process. But voter cannot always remember it as it is large value. After successful registration this keys send to the registered email or mobile number. Also during voting process for data encryption and decryption purpose it is used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495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Election Roles and Process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lang="en-IN" sz="2800" b="1" dirty="0" smtClean="0"/>
          </a:p>
          <a:p>
            <a:pPr marL="0" indent="0">
              <a:buNone/>
            </a:pPr>
            <a:endParaRPr lang="en-IN" sz="2800" b="1" dirty="0" smtClean="0"/>
          </a:p>
          <a:p>
            <a:endParaRPr lang="en-IN"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8604448" cy="5040560"/>
          </a:xfrm>
          <a:prstGeom prst="rect">
            <a:avLst/>
          </a:prstGeom>
        </p:spPr>
      </p:pic>
    </p:spTree>
    <p:extLst>
      <p:ext uri="{BB962C8B-B14F-4D97-AF65-F5344CB8AC3E}">
        <p14:creationId xmlns:p14="http://schemas.microsoft.com/office/powerpoint/2010/main" val="67725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Election Roles and Process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69160"/>
          </a:xfrm>
        </p:spPr>
        <p:txBody>
          <a:bodyPr>
            <a:noAutofit/>
          </a:bodyPr>
          <a:lstStyle/>
          <a:p>
            <a:pPr marL="0" indent="0">
              <a:buNone/>
            </a:pPr>
            <a:r>
              <a:rPr lang="en-IN" dirty="0" smtClean="0">
                <a:latin typeface="Times New Roman" pitchFamily="18" charset="0"/>
                <a:cs typeface="Times New Roman" pitchFamily="18" charset="0"/>
              </a:rPr>
              <a:t>Election Roles:</a:t>
            </a:r>
          </a:p>
          <a:p>
            <a:pPr marL="0" indent="0">
              <a:buNone/>
            </a:pPr>
            <a:r>
              <a:rPr lang="en-IN" sz="2000" dirty="0" smtClean="0">
                <a:latin typeface="Times New Roman" pitchFamily="18" charset="0"/>
                <a:cs typeface="Times New Roman" pitchFamily="18" charset="0"/>
              </a:rPr>
              <a:t>As </a:t>
            </a:r>
            <a:r>
              <a:rPr lang="en-IN" sz="2000" dirty="0">
                <a:latin typeface="Times New Roman" pitchFamily="18" charset="0"/>
                <a:cs typeface="Times New Roman" pitchFamily="18" charset="0"/>
              </a:rPr>
              <a:t>can be seen in Figure 1, elections in our proposal enable participation of individuals or institutions in the following roles. Where multiple institutions and individuals can be enrolled to the same role.</a:t>
            </a:r>
          </a:p>
          <a:p>
            <a:pPr marL="0" indent="0">
              <a:buNone/>
            </a:pPr>
            <a:r>
              <a:rPr lang="en-IN" sz="2000" b="1" dirty="0" smtClean="0">
                <a:latin typeface="Times New Roman" pitchFamily="18" charset="0"/>
                <a:cs typeface="Times New Roman" pitchFamily="18" charset="0"/>
              </a:rPr>
              <a:t>(i) Election </a:t>
            </a:r>
            <a:r>
              <a:rPr lang="en-IN" sz="2000" b="1" dirty="0">
                <a:latin typeface="Times New Roman" pitchFamily="18" charset="0"/>
                <a:cs typeface="Times New Roman" pitchFamily="18" charset="0"/>
              </a:rPr>
              <a:t>administrators: </a:t>
            </a:r>
            <a:r>
              <a:rPr lang="en-IN" sz="2000" dirty="0">
                <a:latin typeface="Times New Roman" pitchFamily="18" charset="0"/>
                <a:cs typeface="Times New Roman" pitchFamily="18" charset="0"/>
              </a:rPr>
              <a:t>Manage the lifecycle of an election. Multiple trusted institutions and companies are enrolled with this role. The election administrators specify the election type and create aforementioned election, </a:t>
            </a:r>
            <a:r>
              <a:rPr lang="en-IN" sz="2000" dirty="0" err="1">
                <a:latin typeface="Times New Roman" pitchFamily="18" charset="0"/>
                <a:cs typeface="Times New Roman" pitchFamily="18" charset="0"/>
              </a:rPr>
              <a:t>conﬁgurate</a:t>
            </a:r>
            <a:r>
              <a:rPr lang="en-IN" sz="2000" dirty="0">
                <a:latin typeface="Times New Roman" pitchFamily="18" charset="0"/>
                <a:cs typeface="Times New Roman" pitchFamily="18" charset="0"/>
              </a:rPr>
              <a:t> ballots, register voters, decide the lifetime of the election and assign permissioned nodes. </a:t>
            </a:r>
            <a:endParaRPr lang="en-IN"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(ii) </a:t>
            </a:r>
            <a:r>
              <a:rPr lang="en-IN" sz="2000" b="1" dirty="0">
                <a:latin typeface="Times New Roman" pitchFamily="18" charset="0"/>
                <a:cs typeface="Times New Roman" pitchFamily="18" charset="0"/>
              </a:rPr>
              <a:t>Voters: </a:t>
            </a:r>
            <a:r>
              <a:rPr lang="en-IN" sz="2000" dirty="0">
                <a:latin typeface="Times New Roman" pitchFamily="18" charset="0"/>
                <a:cs typeface="Times New Roman" pitchFamily="18" charset="0"/>
              </a:rPr>
              <a:t>For elections to which they are eligible for, voters can authenticate themselves, load election ballots, cast their vote and verify their vote after an election is over. Voters can be rewarded for voting with tokens when they cast their vote in an election in the near future, which could be integrated with a smart city project. </a:t>
            </a:r>
          </a:p>
        </p:txBody>
      </p:sp>
    </p:spTree>
    <p:extLst>
      <p:ext uri="{BB962C8B-B14F-4D97-AF65-F5344CB8AC3E}">
        <p14:creationId xmlns:p14="http://schemas.microsoft.com/office/powerpoint/2010/main" val="384005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Election Roles and Process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b="1" dirty="0">
                <a:latin typeface="Times New Roman" pitchFamily="18" charset="0"/>
                <a:cs typeface="Times New Roman" pitchFamily="18" charset="0"/>
              </a:rPr>
              <a:t>(iii) District nodes: </a:t>
            </a:r>
            <a:r>
              <a:rPr lang="en-IN" sz="2000" dirty="0">
                <a:latin typeface="Times New Roman" pitchFamily="18" charset="0"/>
                <a:cs typeface="Times New Roman" pitchFamily="18" charset="0"/>
              </a:rPr>
              <a:t>When the election administrators create </a:t>
            </a:r>
            <a:r>
              <a:rPr lang="en-IN" sz="2000" dirty="0" smtClean="0">
                <a:latin typeface="Times New Roman" pitchFamily="18" charset="0"/>
                <a:cs typeface="Times New Roman" pitchFamily="18" charset="0"/>
              </a:rPr>
              <a:t>an election, each ballot smart contracts, representing each </a:t>
            </a:r>
            <a:r>
              <a:rPr lang="en-IN" sz="2000" dirty="0">
                <a:latin typeface="Times New Roman" pitchFamily="18" charset="0"/>
                <a:cs typeface="Times New Roman" pitchFamily="18" charset="0"/>
              </a:rPr>
              <a:t>voting district, are deployed onto the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 When the ballot smart contracts are created, each of the corresponding district nodes are given permission to interact with their corresponding ballot smart contract. When an individual voter casts his vote from his corresponding smart contract, the vote data is veriﬁed by all of the corresponding district nodes and every vote they agree on are appended onto the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 when block time has been reached</a:t>
            </a:r>
            <a:r>
              <a:rPr lang="en-IN" sz="2000" dirty="0" smtClean="0">
                <a:latin typeface="Times New Roman" pitchFamily="18" charset="0"/>
                <a:cs typeface="Times New Roman" pitchFamily="18" charset="0"/>
              </a:rPr>
              <a:t>. </a:t>
            </a:r>
          </a:p>
          <a:p>
            <a:pPr marL="0" indent="0">
              <a:buNone/>
            </a:pPr>
            <a:r>
              <a:rPr lang="en-IN" sz="2000" b="1" dirty="0" smtClean="0">
                <a:latin typeface="Times New Roman" pitchFamily="18" charset="0"/>
                <a:cs typeface="Times New Roman" pitchFamily="18" charset="0"/>
              </a:rPr>
              <a:t>(</a:t>
            </a:r>
            <a:r>
              <a:rPr lang="en-IN" sz="2000" b="1" dirty="0">
                <a:latin typeface="Times New Roman" pitchFamily="18" charset="0"/>
                <a:cs typeface="Times New Roman" pitchFamily="18" charset="0"/>
              </a:rPr>
              <a:t>iv) </a:t>
            </a:r>
            <a:r>
              <a:rPr lang="en-IN" sz="2000" b="1" dirty="0" err="1">
                <a:latin typeface="Times New Roman" pitchFamily="18" charset="0"/>
                <a:cs typeface="Times New Roman" pitchFamily="18" charset="0"/>
              </a:rPr>
              <a:t>Bootnodes</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Each institution, with permissioned access to the network, host a </a:t>
            </a:r>
            <a:r>
              <a:rPr lang="en-IN" sz="2000" dirty="0" err="1">
                <a:latin typeface="Times New Roman" pitchFamily="18" charset="0"/>
                <a:cs typeface="Times New Roman" pitchFamily="18" charset="0"/>
              </a:rPr>
              <a:t>bootnode</a:t>
            </a:r>
            <a:r>
              <a:rPr lang="en-IN" sz="2000" dirty="0">
                <a:latin typeface="Times New Roman" pitchFamily="18" charset="0"/>
                <a:cs typeface="Times New Roman" pitchFamily="18" charset="0"/>
              </a:rPr>
              <a:t>. A </a:t>
            </a:r>
            <a:r>
              <a:rPr lang="en-IN" sz="2000" dirty="0" err="1">
                <a:latin typeface="Times New Roman" pitchFamily="18" charset="0"/>
                <a:cs typeface="Times New Roman" pitchFamily="18" charset="0"/>
              </a:rPr>
              <a:t>bootnode</a:t>
            </a:r>
            <a:r>
              <a:rPr lang="en-IN" sz="2000" dirty="0">
                <a:latin typeface="Times New Roman" pitchFamily="18" charset="0"/>
                <a:cs typeface="Times New Roman" pitchFamily="18" charset="0"/>
              </a:rPr>
              <a:t> helps the district nodes to discover each other and communicate. The </a:t>
            </a:r>
            <a:r>
              <a:rPr lang="en-IN" sz="2000" dirty="0" err="1">
                <a:latin typeface="Times New Roman" pitchFamily="18" charset="0"/>
                <a:cs typeface="Times New Roman" pitchFamily="18" charset="0"/>
              </a:rPr>
              <a:t>bootnodes</a:t>
            </a:r>
            <a:r>
              <a:rPr lang="en-IN" sz="2000" dirty="0">
                <a:latin typeface="Times New Roman" pitchFamily="18" charset="0"/>
                <a:cs typeface="Times New Roman" pitchFamily="18" charset="0"/>
              </a:rPr>
              <a:t> do not keep any state of the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 and is ran on a static IP so that district nodes ﬁnd its peers faster</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9805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Election Roles and Process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397307" y="1412776"/>
            <a:ext cx="8229600" cy="5257800"/>
          </a:xfrm>
        </p:spPr>
        <p:txBody>
          <a:bodyPr/>
          <a:lstStyle/>
          <a:p>
            <a:pPr marL="0" indent="0">
              <a:buNone/>
            </a:pPr>
            <a:r>
              <a:rPr lang="en-IN" dirty="0" smtClean="0">
                <a:latin typeface="Times New Roman" pitchFamily="18" charset="0"/>
                <a:cs typeface="Times New Roman" pitchFamily="18" charset="0"/>
              </a:rPr>
              <a:t>Election Process:</a:t>
            </a:r>
          </a:p>
          <a:p>
            <a:pPr marL="0" indent="0" algn="just">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our work, each election process is represented by a set of smart contracts, which are instantiated on the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 by the election administrators. A smart contract is deﬁned for each of the voting districts of the election so multiple smart contracts are involved in an election. For each voter with its corresponding voting district location, deﬁned in the voters registration phase, the smart contract with the corresponding location will be prompted to the voter after the user </a:t>
            </a:r>
            <a:r>
              <a:rPr lang="en-IN" sz="2000" dirty="0" smtClean="0">
                <a:latin typeface="Times New Roman" pitchFamily="18" charset="0"/>
                <a:cs typeface="Times New Roman" pitchFamily="18" charset="0"/>
              </a:rPr>
              <a:t>authenticates </a:t>
            </a:r>
            <a:r>
              <a:rPr lang="en-IN" sz="2000" dirty="0">
                <a:latin typeface="Times New Roman" pitchFamily="18" charset="0"/>
                <a:cs typeface="Times New Roman" pitchFamily="18" charset="0"/>
              </a:rPr>
              <a:t>himself when voting. </a:t>
            </a:r>
            <a:endParaRPr lang="en-IN" sz="2000" dirty="0" smtClean="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4193704"/>
            <a:ext cx="6473527" cy="2664296"/>
          </a:xfrm>
          <a:prstGeom prst="rect">
            <a:avLst/>
          </a:prstGeom>
        </p:spPr>
      </p:pic>
    </p:spTree>
    <p:extLst>
      <p:ext uri="{BB962C8B-B14F-4D97-AF65-F5344CB8AC3E}">
        <p14:creationId xmlns:p14="http://schemas.microsoft.com/office/powerpoint/2010/main" val="345440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Design and </a:t>
            </a:r>
            <a:r>
              <a:rPr lang="en-IN" sz="4000" dirty="0" err="1" smtClean="0">
                <a:latin typeface="Times New Roman" pitchFamily="18" charset="0"/>
                <a:cs typeface="Times New Roman" pitchFamily="18" charset="0"/>
              </a:rPr>
              <a:t>Implemantation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713387"/>
          </a:xfrm>
        </p:spPr>
        <p:txBody>
          <a:bodyPr>
            <a:noAutofit/>
          </a:bodyPr>
          <a:lstStyle/>
          <a:p>
            <a:pPr marL="0" indent="0" algn="just">
              <a:buNone/>
            </a:pPr>
            <a:r>
              <a:rPr lang="en-IN" sz="2000" dirty="0">
                <a:latin typeface="Times New Roman" pitchFamily="18" charset="0"/>
                <a:cs typeface="Times New Roman" pitchFamily="18" charset="0"/>
              </a:rPr>
              <a:t>To introduce a method of secure authentication, our proposed system is designed to use electronic ID authentication via </a:t>
            </a:r>
            <a:r>
              <a:rPr lang="en-IN" sz="2000" dirty="0" err="1" smtClean="0">
                <a:latin typeface="Times New Roman" pitchFamily="18" charset="0"/>
                <a:cs typeface="Times New Roman" pitchFamily="18" charset="0"/>
              </a:rPr>
              <a:t>Auokenni</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which is an Icelandic service provider for identity veriﬁcation. </a:t>
            </a:r>
            <a:r>
              <a:rPr lang="en-IN" sz="2000" dirty="0" err="1" smtClean="0">
                <a:latin typeface="Times New Roman" pitchFamily="18" charset="0"/>
                <a:cs typeface="Times New Roman" pitchFamily="18" charset="0"/>
              </a:rPr>
              <a:t>Auokenni</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utilizes the Nexus </a:t>
            </a:r>
            <a:r>
              <a:rPr lang="en-IN" sz="2000" dirty="0" smtClean="0">
                <a:latin typeface="Times New Roman" pitchFamily="18" charset="0"/>
                <a:cs typeface="Times New Roman" pitchFamily="18" charset="0"/>
              </a:rPr>
              <a:t>software </a:t>
            </a:r>
            <a:r>
              <a:rPr lang="en-IN" sz="2000" dirty="0">
                <a:latin typeface="Times New Roman" pitchFamily="18" charset="0"/>
                <a:cs typeface="Times New Roman" pitchFamily="18" charset="0"/>
              </a:rPr>
              <a:t>and RFID </a:t>
            </a:r>
            <a:r>
              <a:rPr lang="en-IN" sz="2000" dirty="0" smtClean="0">
                <a:latin typeface="Times New Roman" pitchFamily="18" charset="0"/>
                <a:cs typeface="Times New Roman" pitchFamily="18" charset="0"/>
              </a:rPr>
              <a:t>scanners. </a:t>
            </a:r>
          </a:p>
          <a:p>
            <a:pPr marL="0" indent="0" algn="just">
              <a:buNone/>
            </a:pPr>
            <a:r>
              <a:rPr lang="en-IN" sz="2000" dirty="0" smtClean="0">
                <a:latin typeface="Times New Roman" pitchFamily="18" charset="0"/>
                <a:cs typeface="Times New Roman" pitchFamily="18" charset="0"/>
              </a:rPr>
              <a:t>When </a:t>
            </a:r>
            <a:r>
              <a:rPr lang="en-IN" sz="2000" dirty="0">
                <a:latin typeface="Times New Roman" pitchFamily="18" charset="0"/>
                <a:cs typeface="Times New Roman" pitchFamily="18" charset="0"/>
              </a:rPr>
              <a:t>a user registers for an electronic ID, a user chooses a PIN number for its corresponding ID consisting of 6 numbers. A user will therefore identify himself in the voting booth by scanning his ID and providing his corresponding PIN number to authenticate himself to the system. </a:t>
            </a:r>
            <a:endParaRPr lang="en-IN" sz="2000" dirty="0" smtClean="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marL="0" indent="0" algn="just">
              <a:buNone/>
            </a:pPr>
            <a:r>
              <a:rPr lang="en-IN" sz="2000" dirty="0" smtClean="0">
                <a:latin typeface="Times New Roman" pitchFamily="18" charset="0"/>
                <a:cs typeface="Times New Roman" pitchFamily="18" charset="0"/>
              </a:rPr>
              <a:t>1</a:t>
            </a:r>
            <a:r>
              <a:rPr lang="en-IN" sz="2000" dirty="0">
                <a:latin typeface="Times New Roman" pitchFamily="18" charset="0"/>
                <a:cs typeface="Times New Roman" pitchFamily="18" charset="0"/>
              </a:rPr>
              <a:t>) Any computer in any voting district can be used by any eligible voter to vote, since the wallet for the corresponding voter has information on which voting district the voter </a:t>
            </a:r>
            <a:r>
              <a:rPr lang="en-IN" sz="2000" dirty="0" smtClean="0">
                <a:latin typeface="Times New Roman" pitchFamily="18" charset="0"/>
                <a:cs typeface="Times New Roman" pitchFamily="18" charset="0"/>
              </a:rPr>
              <a:t>is supposed </a:t>
            </a:r>
            <a:r>
              <a:rPr lang="en-IN" sz="2000" dirty="0">
                <a:latin typeface="Times New Roman" pitchFamily="18" charset="0"/>
                <a:cs typeface="Times New Roman" pitchFamily="18" charset="0"/>
              </a:rPr>
              <a:t>to vote from. For a user to successfully authenticate, a valid ID and PIN number needs to be presented at a voting district using a card reader and the nexus software. </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121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360"/>
            <a:ext cx="8229600" cy="1301006"/>
          </a:xfrm>
        </p:spPr>
        <p:txBody>
          <a:bodyPr>
            <a:normAutofit/>
          </a:bodyPr>
          <a:lstStyle/>
          <a:p>
            <a:r>
              <a:rPr lang="en-IN" sz="4000" b="1" dirty="0" smtClean="0">
                <a:latin typeface="Times New Roman" pitchFamily="18" charset="0"/>
                <a:cs typeface="Times New Roman" pitchFamily="18" charset="0"/>
              </a:rPr>
              <a:t>Contents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400600"/>
          </a:xfrm>
        </p:spPr>
        <p:txBody>
          <a:bodyPr>
            <a:normAutofit lnSpcReduction="10000"/>
          </a:bodyPr>
          <a:lstStyle/>
          <a:p>
            <a:r>
              <a:rPr lang="en-IN" sz="2000" dirty="0" smtClean="0">
                <a:latin typeface="Times New Roman" pitchFamily="18" charset="0"/>
                <a:cs typeface="Times New Roman" pitchFamily="18" charset="0"/>
              </a:rPr>
              <a:t>Introduction to </a:t>
            </a:r>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Goals and objective </a:t>
            </a:r>
          </a:p>
          <a:p>
            <a:r>
              <a:rPr lang="en-IN" sz="2000" dirty="0" smtClean="0">
                <a:latin typeface="Times New Roman" pitchFamily="18" charset="0"/>
                <a:cs typeface="Times New Roman" pitchFamily="18" charset="0"/>
              </a:rPr>
              <a:t>Scope</a:t>
            </a:r>
          </a:p>
          <a:p>
            <a:r>
              <a:rPr lang="en-IN" sz="2000" dirty="0" smtClean="0">
                <a:latin typeface="Times New Roman" pitchFamily="18" charset="0"/>
                <a:cs typeface="Times New Roman" pitchFamily="18" charset="0"/>
              </a:rPr>
              <a:t>Literature Survey</a:t>
            </a:r>
          </a:p>
          <a:p>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Creation</a:t>
            </a:r>
          </a:p>
          <a:p>
            <a:r>
              <a:rPr lang="en-IN" sz="2000" dirty="0" smtClean="0">
                <a:latin typeface="Times New Roman" pitchFamily="18" charset="0"/>
                <a:cs typeface="Times New Roman" pitchFamily="18" charset="0"/>
              </a:rPr>
              <a:t>Features of </a:t>
            </a:r>
            <a:r>
              <a:rPr lang="en-IN" sz="2000" dirty="0" err="1" smtClean="0">
                <a:latin typeface="Times New Roman" pitchFamily="18" charset="0"/>
                <a:cs typeface="Times New Roman" pitchFamily="18" charset="0"/>
              </a:rPr>
              <a:t>Blockchain</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Working of </a:t>
            </a:r>
            <a:r>
              <a:rPr lang="en-IN" sz="2000" dirty="0" err="1" smtClean="0">
                <a:latin typeface="Times New Roman" pitchFamily="18" charset="0"/>
                <a:cs typeface="Times New Roman" pitchFamily="18" charset="0"/>
              </a:rPr>
              <a:t>Blockchain</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Existing Voting System and its Disadvantages</a:t>
            </a:r>
          </a:p>
          <a:p>
            <a:r>
              <a:rPr lang="en-IN" sz="2000" dirty="0" smtClean="0">
                <a:latin typeface="Times New Roman" pitchFamily="18" charset="0"/>
                <a:cs typeface="Times New Roman" pitchFamily="18" charset="0"/>
              </a:rPr>
              <a:t>Proposed Voting </a:t>
            </a:r>
            <a:r>
              <a:rPr lang="en-IN" sz="2000" dirty="0" smtClean="0">
                <a:latin typeface="Times New Roman" pitchFamily="18" charset="0"/>
                <a:cs typeface="Times New Roman" pitchFamily="18" charset="0"/>
              </a:rPr>
              <a:t>System</a:t>
            </a:r>
          </a:p>
          <a:p>
            <a:r>
              <a:rPr lang="en-IN" sz="2000" dirty="0" smtClean="0">
                <a:latin typeface="Times New Roman" pitchFamily="18" charset="0"/>
                <a:cs typeface="Times New Roman" pitchFamily="18" charset="0"/>
              </a:rPr>
              <a:t>Election Roles and Process</a:t>
            </a:r>
          </a:p>
          <a:p>
            <a:r>
              <a:rPr lang="en-IN" sz="2000" dirty="0" smtClean="0">
                <a:latin typeface="Times New Roman" pitchFamily="18" charset="0"/>
                <a:cs typeface="Times New Roman" pitchFamily="18" charset="0"/>
              </a:rPr>
              <a:t>Design and Implementation</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Architecture of Voting System</a:t>
            </a:r>
          </a:p>
          <a:p>
            <a:r>
              <a:rPr lang="en-IN" sz="2000" dirty="0" smtClean="0">
                <a:latin typeface="Times New Roman" pitchFamily="18" charset="0"/>
                <a:cs typeface="Times New Roman" pitchFamily="18" charset="0"/>
              </a:rPr>
              <a:t>Use Case Diagram</a:t>
            </a:r>
          </a:p>
          <a:p>
            <a:r>
              <a:rPr lang="en-IN" sz="2000" dirty="0" smtClean="0">
                <a:latin typeface="Times New Roman" pitchFamily="18" charset="0"/>
                <a:cs typeface="Times New Roman" pitchFamily="18" charset="0"/>
              </a:rPr>
              <a:t>Conclusion</a:t>
            </a:r>
          </a:p>
          <a:p>
            <a:r>
              <a:rPr lang="en-IN" sz="2000" dirty="0" smtClean="0">
                <a:latin typeface="Times New Roman" pitchFamily="18" charset="0"/>
                <a:cs typeface="Times New Roman" pitchFamily="18" charset="0"/>
              </a:rPr>
              <a:t>References</a:t>
            </a:r>
            <a:endParaRPr lang="en-IN" sz="20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dirty="0" smtClean="0"/>
          </a:p>
          <a:p>
            <a:endParaRPr lang="en-IN" dirty="0"/>
          </a:p>
        </p:txBody>
      </p:sp>
    </p:spTree>
    <p:extLst>
      <p:ext uri="{BB962C8B-B14F-4D97-AF65-F5344CB8AC3E}">
        <p14:creationId xmlns:p14="http://schemas.microsoft.com/office/powerpoint/2010/main" val="315932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dirty="0" smtClean="0">
                <a:latin typeface="Times New Roman" pitchFamily="18" charset="0"/>
                <a:cs typeface="Times New Roman" pitchFamily="18" charset="0"/>
              </a:rPr>
              <a:t>Voter Authentication Process</a:t>
            </a:r>
            <a:endParaRPr lang="en-IN" sz="40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196752"/>
            <a:ext cx="8136903" cy="5184576"/>
          </a:xfrm>
        </p:spPr>
      </p:pic>
    </p:spTree>
    <p:extLst>
      <p:ext uri="{BB962C8B-B14F-4D97-AF65-F5344CB8AC3E}">
        <p14:creationId xmlns:p14="http://schemas.microsoft.com/office/powerpoint/2010/main" val="112866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fontScale="92500" lnSpcReduction="10000"/>
          </a:bodyPr>
          <a:lstStyle/>
          <a:p>
            <a:pPr marL="0" indent="0">
              <a:buNone/>
            </a:pPr>
            <a:r>
              <a:rPr lang="en-IN" sz="2200" dirty="0" smtClean="0">
                <a:latin typeface="Times New Roman" pitchFamily="18" charset="0"/>
                <a:cs typeface="Times New Roman" pitchFamily="18" charset="0"/>
              </a:rPr>
              <a:t>2) </a:t>
            </a:r>
            <a:r>
              <a:rPr lang="en-IN" sz="2200" dirty="0">
                <a:latin typeface="Times New Roman" pitchFamily="18" charset="0"/>
                <a:cs typeface="Times New Roman" pitchFamily="18" charset="0"/>
              </a:rPr>
              <a:t>If the authentication is successful, the corresponding smart contract is prompted for the </a:t>
            </a:r>
            <a:r>
              <a:rPr lang="en-IN" sz="2200" dirty="0" err="1">
                <a:latin typeface="Times New Roman" pitchFamily="18" charset="0"/>
                <a:cs typeface="Times New Roman" pitchFamily="18" charset="0"/>
              </a:rPr>
              <a:t>ongoing</a:t>
            </a:r>
            <a:r>
              <a:rPr lang="en-IN" sz="2200" dirty="0">
                <a:latin typeface="Times New Roman" pitchFamily="18" charset="0"/>
                <a:cs typeface="Times New Roman" pitchFamily="18" charset="0"/>
              </a:rPr>
              <a:t> election. The ballot for the aforementioned election is a smart contract which has a list of the candidates a voter can choose from. 3) When a voter has selected a candidate and casts his vote, the voter proceeds to sign his vote by re-entering the corresponding PIN number for his electronic ID. </a:t>
            </a:r>
            <a:endParaRPr lang="en-IN" sz="2200" dirty="0" smtClean="0">
              <a:latin typeface="Times New Roman" pitchFamily="18" charset="0"/>
              <a:cs typeface="Times New Roman" pitchFamily="18" charset="0"/>
            </a:endParaRPr>
          </a:p>
          <a:p>
            <a:pPr marL="0" indent="0">
              <a:buNone/>
            </a:pPr>
            <a:r>
              <a:rPr lang="en-IN" sz="2200" dirty="0" smtClean="0">
                <a:latin typeface="Times New Roman" pitchFamily="18" charset="0"/>
                <a:cs typeface="Times New Roman" pitchFamily="18" charset="0"/>
              </a:rPr>
              <a:t>4</a:t>
            </a:r>
            <a:r>
              <a:rPr lang="en-IN" sz="2200" dirty="0">
                <a:latin typeface="Times New Roman" pitchFamily="18" charset="0"/>
                <a:cs typeface="Times New Roman" pitchFamily="18" charset="0"/>
              </a:rPr>
              <a:t>) After the voter has signed his vote, the vote data proceeds to be veriﬁed by the corresponding district node, which the voter is interacting with the smart contract through. If the aforementioned district node accepts the vote data, the vote data must be agreed upon by the majority corresponding district node. </a:t>
            </a:r>
            <a:endParaRPr lang="en-IN" sz="2200" dirty="0" smtClean="0">
              <a:latin typeface="Times New Roman" pitchFamily="18" charset="0"/>
              <a:cs typeface="Times New Roman" pitchFamily="18" charset="0"/>
            </a:endParaRPr>
          </a:p>
          <a:p>
            <a:pPr marL="0" indent="0">
              <a:buNone/>
            </a:pPr>
            <a:r>
              <a:rPr lang="en-IN" sz="2200" dirty="0" smtClean="0">
                <a:latin typeface="Times New Roman" pitchFamily="18" charset="0"/>
                <a:cs typeface="Times New Roman" pitchFamily="18" charset="0"/>
              </a:rPr>
              <a:t>5</a:t>
            </a:r>
            <a:r>
              <a:rPr lang="en-IN" sz="2200" dirty="0">
                <a:latin typeface="Times New Roman" pitchFamily="18" charset="0"/>
                <a:cs typeface="Times New Roman" pitchFamily="18" charset="0"/>
              </a:rPr>
              <a:t>) If the majority of district nodes agree upon the vote data, consensus for the particular vote has been reached. The user then receives the transaction ID for the corresponding transaction of his vote in the form of a QR-code and the option to print the transaction ID. When the vote is casted and has been veriﬁed, a function in the smart contract adds one vote to the party which was voted for. This functionality of the smart contract structure is utilized to determine the election result in each of the voting districts. Figure 3 is a visual representation of the steps we just </a:t>
            </a:r>
            <a:r>
              <a:rPr lang="en-IN" sz="2200" dirty="0" err="1">
                <a:latin typeface="Times New Roman" pitchFamily="18" charset="0"/>
                <a:cs typeface="Times New Roman" pitchFamily="18" charset="0"/>
              </a:rPr>
              <a:t>ellaborated</a:t>
            </a:r>
            <a:r>
              <a:rPr lang="en-IN" sz="2200" dirty="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marL="0" indent="0">
              <a:buNone/>
            </a:pPr>
            <a:r>
              <a:rPr lang="en-IN" sz="2200" dirty="0" smtClean="0">
                <a:latin typeface="Times New Roman" pitchFamily="18" charset="0"/>
                <a:cs typeface="Times New Roman" pitchFamily="18" charset="0"/>
              </a:rPr>
              <a:t>6</a:t>
            </a:r>
            <a:r>
              <a:rPr lang="en-IN" sz="2200" dirty="0">
                <a:latin typeface="Times New Roman" pitchFamily="18" charset="0"/>
                <a:cs typeface="Times New Roman" pitchFamily="18" charset="0"/>
              </a:rPr>
              <a:t>) All transactions which were received and veriﬁed in the </a:t>
            </a:r>
            <a:r>
              <a:rPr lang="en-IN" sz="2200" dirty="0" err="1">
                <a:latin typeface="Times New Roman" pitchFamily="18" charset="0"/>
                <a:cs typeface="Times New Roman" pitchFamily="18" charset="0"/>
              </a:rPr>
              <a:t>ongoing</a:t>
            </a:r>
            <a:r>
              <a:rPr lang="en-IN" sz="2200" dirty="0">
                <a:latin typeface="Times New Roman" pitchFamily="18" charset="0"/>
                <a:cs typeface="Times New Roman" pitchFamily="18" charset="0"/>
              </a:rPr>
              <a:t> block time are deployed onto the </a:t>
            </a:r>
            <a:r>
              <a:rPr lang="en-IN" sz="2200" dirty="0" err="1">
                <a:latin typeface="Times New Roman" pitchFamily="18" charset="0"/>
                <a:cs typeface="Times New Roman" pitchFamily="18" charset="0"/>
              </a:rPr>
              <a:t>blockchain</a:t>
            </a:r>
            <a:r>
              <a:rPr lang="en-IN" sz="2200" dirty="0">
                <a:latin typeface="Times New Roman" pitchFamily="18" charset="0"/>
                <a:cs typeface="Times New Roman" pitchFamily="18" charset="0"/>
              </a:rPr>
              <a:t> after the block time has reached its time limit </a:t>
            </a:r>
            <a:r>
              <a:rPr lang="en-IN" sz="2200" dirty="0" smtClean="0">
                <a:latin typeface="Times New Roman" pitchFamily="18" charset="0"/>
                <a:cs typeface="Times New Roman" pitchFamily="18" charset="0"/>
              </a:rPr>
              <a:t>With </a:t>
            </a:r>
            <a:r>
              <a:rPr lang="en-IN" sz="2200" dirty="0">
                <a:latin typeface="Times New Roman" pitchFamily="18" charset="0"/>
                <a:cs typeface="Times New Roman" pitchFamily="18" charset="0"/>
              </a:rPr>
              <a:t>each new block added to the </a:t>
            </a:r>
            <a:r>
              <a:rPr lang="en-IN" sz="2200" dirty="0" err="1">
                <a:latin typeface="Times New Roman" pitchFamily="18" charset="0"/>
                <a:cs typeface="Times New Roman" pitchFamily="18" charset="0"/>
              </a:rPr>
              <a:t>blockchain</a:t>
            </a:r>
            <a:r>
              <a:rPr lang="en-IN" sz="2200" dirty="0">
                <a:latin typeface="Times New Roman" pitchFamily="18" charset="0"/>
                <a:cs typeface="Times New Roman" pitchFamily="18" charset="0"/>
              </a:rPr>
              <a:t>, each district node updates his copy of the ledger.</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1878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en-IN" sz="4000" dirty="0" smtClean="0">
                <a:latin typeface="Times New Roman" pitchFamily="18" charset="0"/>
                <a:cs typeface="Times New Roman" pitchFamily="18" charset="0"/>
              </a:rPr>
              <a:t>Architecture of Voting System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pPr marL="0" indent="0">
              <a:buNone/>
            </a:pPr>
            <a:r>
              <a:rPr lang="en-US" sz="1800" dirty="0"/>
              <a:t>When determining on the architecture we took powerful inspiration from both the distributed and </a:t>
            </a:r>
            <a:r>
              <a:rPr lang="en-US" sz="1800" dirty="0" err="1"/>
              <a:t>acquirability</a:t>
            </a:r>
            <a:r>
              <a:rPr lang="en-US" sz="1800" dirty="0"/>
              <a:t> of the </a:t>
            </a:r>
            <a:r>
              <a:rPr lang="en-US" sz="1800" dirty="0" err="1"/>
              <a:t>Bitcoin</a:t>
            </a:r>
            <a:r>
              <a:rPr lang="en-US" sz="1800" dirty="0"/>
              <a:t> network and the gathering process of traditional voting. The network is a multi-tiered, </a:t>
            </a:r>
            <a:r>
              <a:rPr lang="en-US" sz="1800" dirty="0" err="1"/>
              <a:t>decentralised</a:t>
            </a:r>
            <a:r>
              <a:rPr lang="en-US" sz="1800" dirty="0"/>
              <a:t> infrastructure which having the two definite </a:t>
            </a:r>
            <a:r>
              <a:rPr lang="en-US" sz="1800" dirty="0" err="1"/>
              <a:t>blockchains</a:t>
            </a:r>
            <a:r>
              <a:rPr lang="en-US" sz="1800" dirty="0"/>
              <a:t>, the net- work is split into three abstract tiers, National, Constituency and Local. The local tier contains all the digital polling stations all over the country, each of which is connected to a constituency node. A local node is setup to only be in contact with the other local nodes under the connected constituency node and the constituency node itself</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a:t> </a:t>
            </a:r>
            <a:r>
              <a:rPr lang="en-US" sz="1800" dirty="0" smtClean="0"/>
              <a:t> </a:t>
            </a:r>
          </a:p>
          <a:p>
            <a:pPr marL="0" indent="0">
              <a:buNone/>
            </a:pPr>
            <a:endParaRPr lang="en-US" sz="1800" dirty="0"/>
          </a:p>
          <a:p>
            <a:pPr marL="0" indent="0">
              <a:buNone/>
            </a:pPr>
            <a:r>
              <a:rPr lang="en-US" sz="1800" dirty="0" smtClean="0"/>
              <a:t> </a:t>
            </a:r>
          </a:p>
          <a:p>
            <a:pPr marL="0" indent="0">
              <a:buNone/>
            </a:pPr>
            <a:r>
              <a:rPr lang="en-US" sz="1600" dirty="0" smtClean="0"/>
              <a:t>                                                                      Fig: E-Voting System Architecture</a:t>
            </a:r>
            <a:endParaRPr lang="en-US" sz="1600" dirty="0"/>
          </a:p>
          <a:p>
            <a:pPr marL="0" indent="0">
              <a:buNone/>
            </a:pPr>
            <a:endParaRPr lang="en-US" sz="1600" dirty="0" smtClean="0"/>
          </a:p>
          <a:p>
            <a:pPr marL="0" indent="0">
              <a:buNone/>
            </a:pPr>
            <a:endParaRPr lang="en-IN" sz="1800" dirty="0"/>
          </a:p>
          <a:p>
            <a:pPr marL="0" indent="0">
              <a:buNone/>
            </a:pPr>
            <a:endParaRPr lang="en-IN" sz="1800" dirty="0">
              <a:latin typeface="Times New Roman" pitchFamily="18" charset="0"/>
              <a:cs typeface="Times New Roman" pitchFamily="18" charset="0"/>
            </a:endParaRPr>
          </a:p>
        </p:txBody>
      </p:sp>
      <p:pic>
        <p:nvPicPr>
          <p:cNvPr id="4" name="image8.jpeg"/>
          <p:cNvPicPr/>
          <p:nvPr/>
        </p:nvPicPr>
        <p:blipFill>
          <a:blip r:embed="rId2" cstate="print"/>
          <a:stretch>
            <a:fillRect/>
          </a:stretch>
        </p:blipFill>
        <p:spPr>
          <a:xfrm>
            <a:off x="2422426" y="3068960"/>
            <a:ext cx="4176464" cy="2687750"/>
          </a:xfrm>
          <a:prstGeom prst="rect">
            <a:avLst/>
          </a:prstGeom>
        </p:spPr>
      </p:pic>
    </p:spTree>
    <p:extLst>
      <p:ext uri="{BB962C8B-B14F-4D97-AF65-F5344CB8AC3E}">
        <p14:creationId xmlns:p14="http://schemas.microsoft.com/office/powerpoint/2010/main" val="33955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08112"/>
          </a:xfrm>
        </p:spPr>
        <p:txBody>
          <a:bodyPr>
            <a:normAutofit/>
          </a:bodyPr>
          <a:lstStyle/>
          <a:p>
            <a:r>
              <a:rPr lang="en-IN" sz="4000" dirty="0" smtClean="0">
                <a:latin typeface="Times New Roman" pitchFamily="18" charset="0"/>
                <a:cs typeface="Times New Roman" pitchFamily="18" charset="0"/>
              </a:rPr>
              <a:t>Use Case Diagram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rmAutofit lnSpcReduction="10000"/>
          </a:bodyPr>
          <a:lstStyle/>
          <a:p>
            <a:pPr marL="0" indent="0">
              <a:buNone/>
            </a:pPr>
            <a:r>
              <a:rPr lang="en-US" sz="1600" b="1" dirty="0" smtClean="0">
                <a:latin typeface="Times New Roman" pitchFamily="18" charset="0"/>
                <a:cs typeface="Times New Roman" pitchFamily="18" charset="0"/>
              </a:rPr>
              <a:t>User Profile:</a:t>
            </a:r>
          </a:p>
          <a:p>
            <a:r>
              <a:rPr lang="en-US" sz="1600" b="1" dirty="0" smtClean="0">
                <a:latin typeface="Times New Roman" pitchFamily="18" charset="0"/>
                <a:cs typeface="Times New Roman" pitchFamily="18" charset="0"/>
              </a:rPr>
              <a:t>Voter</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User register itself in the system. If user registered successfully he has right to vote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Administrator: </a:t>
            </a:r>
            <a:r>
              <a:rPr lang="en-US" sz="1600" dirty="0">
                <a:latin typeface="Times New Roman" pitchFamily="18" charset="0"/>
                <a:cs typeface="Times New Roman" pitchFamily="18" charset="0"/>
              </a:rPr>
              <a:t>It is python packages which help to generate public and private </a:t>
            </a:r>
            <a:r>
              <a:rPr lang="en-US" sz="1600" dirty="0" smtClean="0">
                <a:latin typeface="Times New Roman" pitchFamily="18" charset="0"/>
                <a:cs typeface="Times New Roman" pitchFamily="18" charset="0"/>
              </a:rPr>
              <a:t>key</a:t>
            </a:r>
            <a:endParaRPr lang="en-IN"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Candidate: </a:t>
            </a:r>
            <a:r>
              <a:rPr lang="en-US" sz="1600" dirty="0">
                <a:latin typeface="Times New Roman" pitchFamily="18" charset="0"/>
                <a:cs typeface="Times New Roman" pitchFamily="18" charset="0"/>
              </a:rPr>
              <a:t>He stand for election.</a:t>
            </a:r>
            <a:endParaRPr lang="en-IN" sz="1600" dirty="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Use Case View:</a:t>
            </a:r>
          </a:p>
          <a:p>
            <a:endParaRPr lang="en-IN" sz="1600" b="1" dirty="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                                                      </a:t>
            </a:r>
          </a:p>
          <a:p>
            <a:pPr marL="0" indent="0">
              <a:buNone/>
            </a:pPr>
            <a:endParaRPr lang="en-IN" sz="1600" dirty="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Fig:Use</a:t>
            </a:r>
            <a:r>
              <a:rPr lang="en-IN" sz="1600" dirty="0" smtClean="0">
                <a:latin typeface="Times New Roman" pitchFamily="18" charset="0"/>
                <a:cs typeface="Times New Roman" pitchFamily="18" charset="0"/>
              </a:rPr>
              <a:t> case diagram</a:t>
            </a:r>
          </a:p>
          <a:p>
            <a:endParaRPr lang="en-IN" sz="1800" dirty="0">
              <a:latin typeface="Times New Roman" pitchFamily="18" charset="0"/>
              <a:cs typeface="Times New Roman" pitchFamily="18" charset="0"/>
            </a:endParaRPr>
          </a:p>
        </p:txBody>
      </p:sp>
      <p:pic>
        <p:nvPicPr>
          <p:cNvPr id="4" name="image4.jpeg"/>
          <p:cNvPicPr/>
          <p:nvPr/>
        </p:nvPicPr>
        <p:blipFill>
          <a:blip r:embed="rId2" cstate="print"/>
          <a:stretch>
            <a:fillRect/>
          </a:stretch>
        </p:blipFill>
        <p:spPr>
          <a:xfrm>
            <a:off x="2339752" y="2636912"/>
            <a:ext cx="4032448" cy="3016250"/>
          </a:xfrm>
          <a:prstGeom prst="rect">
            <a:avLst/>
          </a:prstGeom>
        </p:spPr>
      </p:pic>
    </p:spTree>
    <p:extLst>
      <p:ext uri="{BB962C8B-B14F-4D97-AF65-F5344CB8AC3E}">
        <p14:creationId xmlns:p14="http://schemas.microsoft.com/office/powerpoint/2010/main" val="3978619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Conclusion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Technology is gaining popularity day by day. Using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in voting system will help to achieve secure and cost-efficient election while guaranteeing voter’s privacy. Also, due to the encryption mechanism, it is impossible for any person to gain access to all the votes without first taking control of the </a:t>
            </a:r>
            <a:r>
              <a:rPr lang="en-US" sz="1800" dirty="0" smtClean="0">
                <a:latin typeface="Times New Roman" pitchFamily="18" charset="0"/>
                <a:cs typeface="Times New Roman" pitchFamily="18" charset="0"/>
              </a:rPr>
              <a:t>entire </a:t>
            </a:r>
            <a:r>
              <a:rPr lang="en-US" sz="1800" dirty="0">
                <a:latin typeface="Times New Roman" pitchFamily="18" charset="0"/>
                <a:cs typeface="Times New Roman" pitchFamily="18" charset="0"/>
              </a:rPr>
              <a:t>service </a:t>
            </a:r>
            <a:r>
              <a:rPr lang="en-US" sz="1800" dirty="0" smtClean="0">
                <a:latin typeface="Times New Roman" pitchFamily="18" charset="0"/>
                <a:cs typeface="Times New Roman" pitchFamily="18" charset="0"/>
              </a:rPr>
              <a:t>network</a:t>
            </a:r>
            <a:r>
              <a:rPr lang="en-US"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rPr>
              <a:t>The idea of adapting digital voting systems to make the public electoral process cheaper, faster and easier, is a compelling one in modern society. Making the electoral process cheap and quick, normalizes it in the eyes of the voters, removes a certain power barrier between the voter and the elected ofﬁcial and puts a certain amount of pressure on the elected ofﬁcial. It also opens the door for a more direct form of democracy, allowing voters to express their will on individual bills and propositions.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6388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a:bodyPr>
          <a:lstStyle/>
          <a:p>
            <a:r>
              <a:rPr lang="en-IN" sz="4000" dirty="0" smtClean="0">
                <a:latin typeface="Times New Roman" pitchFamily="18" charset="0"/>
                <a:cs typeface="Times New Roman" pitchFamily="18" charset="0"/>
              </a:rPr>
              <a:t>References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544616"/>
          </a:xfrm>
        </p:spPr>
        <p:txBody>
          <a:bodyPr>
            <a:noAutofit/>
          </a:bodyPr>
          <a:lstStyle/>
          <a:p>
            <a:pPr marL="0" indent="0">
              <a:buNone/>
            </a:pPr>
            <a:r>
              <a:rPr lang="en-IN" sz="2000" dirty="0" smtClean="0">
                <a:latin typeface="Times New Roman" pitchFamily="18" charset="0"/>
                <a:cs typeface="Times New Roman" pitchFamily="18" charset="0"/>
              </a:rPr>
              <a:t>[1] </a:t>
            </a:r>
            <a:r>
              <a:rPr lang="en-IN" sz="2000" dirty="0">
                <a:latin typeface="Times New Roman" pitchFamily="18" charset="0"/>
                <a:cs typeface="Times New Roman" pitchFamily="18" charset="0"/>
              </a:rPr>
              <a:t>Agora (2017). Agora: Bringing our voting systems into the 21st century Available at: https://agora.vote/Agora_Whitepaper_v0.1.pdf </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[2] </a:t>
            </a:r>
            <a:r>
              <a:rPr lang="en-IN" sz="2000" dirty="0">
                <a:latin typeface="Times New Roman" pitchFamily="18" charset="0"/>
                <a:cs typeface="Times New Roman" pitchFamily="18" charset="0"/>
              </a:rPr>
              <a:t>Kirill </a:t>
            </a:r>
            <a:r>
              <a:rPr lang="en-IN" sz="2000" dirty="0" err="1">
                <a:latin typeface="Times New Roman" pitchFamily="18" charset="0"/>
                <a:cs typeface="Times New Roman" pitchFamily="18" charset="0"/>
              </a:rPr>
              <a:t>Nikitin</a:t>
            </a:r>
            <a:r>
              <a:rPr lang="en-IN" sz="2000" dirty="0">
                <a:latin typeface="Times New Roman" pitchFamily="18" charset="0"/>
                <a:cs typeface="Times New Roman" pitchFamily="18" charset="0"/>
              </a:rPr>
              <a:t>, Kokoris-</a:t>
            </a:r>
            <a:r>
              <a:rPr lang="en-IN" sz="2000" dirty="0" err="1">
                <a:latin typeface="Times New Roman" pitchFamily="18" charset="0"/>
                <a:cs typeface="Times New Roman" pitchFamily="18" charset="0"/>
              </a:rPr>
              <a:t>Kogias</a:t>
            </a:r>
            <a:r>
              <a:rPr lang="en-IN" sz="2000" dirty="0">
                <a:latin typeface="Times New Roman" pitchFamily="18" charset="0"/>
                <a:cs typeface="Times New Roman" pitchFamily="18" charset="0"/>
              </a:rPr>
              <a:t>, Philipp </a:t>
            </a:r>
            <a:r>
              <a:rPr lang="en-IN" sz="2000" dirty="0" err="1">
                <a:latin typeface="Times New Roman" pitchFamily="18" charset="0"/>
                <a:cs typeface="Times New Roman" pitchFamily="18" charset="0"/>
              </a:rPr>
              <a:t>Jovanovic</a:t>
            </a:r>
            <a:r>
              <a:rPr lang="en-IN" sz="2000" dirty="0">
                <a:latin typeface="Times New Roman" pitchFamily="18" charset="0"/>
                <a:cs typeface="Times New Roman" pitchFamily="18" charset="0"/>
              </a:rPr>
              <a:t>, Linus Gasser, Nicolas </a:t>
            </a:r>
            <a:r>
              <a:rPr lang="en-IN" sz="2000" dirty="0" err="1">
                <a:latin typeface="Times New Roman" pitchFamily="18" charset="0"/>
                <a:cs typeface="Times New Roman" pitchFamily="18" charset="0"/>
              </a:rPr>
              <a:t>Gailly</a:t>
            </a:r>
            <a:r>
              <a:rPr lang="en-IN" sz="2000" dirty="0">
                <a:latin typeface="Times New Roman" pitchFamily="18" charset="0"/>
                <a:cs typeface="Times New Roman" pitchFamily="18" charset="0"/>
              </a:rPr>
              <a:t>, Ismail </a:t>
            </a:r>
            <a:r>
              <a:rPr lang="en-IN" sz="2000" dirty="0" err="1">
                <a:latin typeface="Times New Roman" pitchFamily="18" charset="0"/>
                <a:cs typeface="Times New Roman" pitchFamily="18" charset="0"/>
              </a:rPr>
              <a:t>Khofﬁ</a:t>
            </a:r>
            <a:r>
              <a:rPr lang="en-IN" sz="2000" dirty="0">
                <a:latin typeface="Times New Roman" pitchFamily="18" charset="0"/>
                <a:cs typeface="Times New Roman" pitchFamily="18" charset="0"/>
              </a:rPr>
              <a:t>, Justin </a:t>
            </a:r>
            <a:r>
              <a:rPr lang="en-IN" sz="2000" dirty="0" err="1">
                <a:latin typeface="Times New Roman" pitchFamily="18" charset="0"/>
                <a:cs typeface="Times New Roman" pitchFamily="18" charset="0"/>
              </a:rPr>
              <a:t>Cappos</a:t>
            </a:r>
            <a:r>
              <a:rPr lang="en-IN" sz="2000" dirty="0">
                <a:latin typeface="Times New Roman" pitchFamily="18" charset="0"/>
                <a:cs typeface="Times New Roman" pitchFamily="18" charset="0"/>
              </a:rPr>
              <a:t> and Bryan Ford (2017). CHAINIAC: Proactive Software-Update Transparency via Collectively Signed </a:t>
            </a:r>
            <a:r>
              <a:rPr lang="en-IN" sz="2000" dirty="0" err="1">
                <a:latin typeface="Times New Roman" pitchFamily="18" charset="0"/>
                <a:cs typeface="Times New Roman" pitchFamily="18" charset="0"/>
              </a:rPr>
              <a:t>Skipchains</a:t>
            </a:r>
            <a:r>
              <a:rPr lang="en-IN" sz="2000" dirty="0">
                <a:latin typeface="Times New Roman" pitchFamily="18" charset="0"/>
                <a:cs typeface="Times New Roman" pitchFamily="18" charset="0"/>
              </a:rPr>
              <a:t> and Veriﬁed Builds Available at: https://www.usenix. org/system/ﬁles/conference/usenixsecurity17/sec17-nikitin.pdf </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[3] </a:t>
            </a:r>
            <a:r>
              <a:rPr lang="en-IN" sz="2000" dirty="0" err="1">
                <a:latin typeface="Times New Roman" pitchFamily="18" charset="0"/>
                <a:cs typeface="Times New Roman" pitchFamily="18" charset="0"/>
              </a:rPr>
              <a:t>Alin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Tomescu</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Srinivas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Devadas</a:t>
            </a:r>
            <a:r>
              <a:rPr lang="en-IN" sz="2000" dirty="0">
                <a:latin typeface="Times New Roman" pitchFamily="18" charset="0"/>
                <a:cs typeface="Times New Roman" pitchFamily="18" charset="0"/>
              </a:rPr>
              <a:t>(2017). Catena: Efﬁcient </a:t>
            </a:r>
            <a:r>
              <a:rPr lang="en-IN" sz="2000" dirty="0" err="1">
                <a:latin typeface="Times New Roman" pitchFamily="18" charset="0"/>
                <a:cs typeface="Times New Roman" pitchFamily="18" charset="0"/>
              </a:rPr>
              <a:t>Nonequivocation</a:t>
            </a:r>
            <a:r>
              <a:rPr lang="en-IN" sz="2000" dirty="0">
                <a:latin typeface="Times New Roman" pitchFamily="18" charset="0"/>
                <a:cs typeface="Times New Roman" pitchFamily="18" charset="0"/>
              </a:rPr>
              <a:t> via </a:t>
            </a:r>
            <a:r>
              <a:rPr lang="en-IN" sz="2000" dirty="0" err="1">
                <a:latin typeface="Times New Roman" pitchFamily="18" charset="0"/>
                <a:cs typeface="Times New Roman" pitchFamily="18" charset="0"/>
              </a:rPr>
              <a:t>Bitcoin</a:t>
            </a:r>
            <a:r>
              <a:rPr lang="en-IN" sz="2000" dirty="0">
                <a:latin typeface="Times New Roman" pitchFamily="18" charset="0"/>
                <a:cs typeface="Times New Roman" pitchFamily="18" charset="0"/>
              </a:rPr>
              <a:t> Available at: https://people.csail.mit.edu/ </a:t>
            </a:r>
            <a:r>
              <a:rPr lang="en-IN" sz="2000" dirty="0" err="1">
                <a:latin typeface="Times New Roman" pitchFamily="18" charset="0"/>
                <a:cs typeface="Times New Roman" pitchFamily="18" charset="0"/>
              </a:rPr>
              <a:t>alinush</a:t>
            </a:r>
            <a:r>
              <a:rPr lang="en-IN" sz="2000" dirty="0">
                <a:latin typeface="Times New Roman" pitchFamily="18" charset="0"/>
                <a:cs typeface="Times New Roman" pitchFamily="18" charset="0"/>
              </a:rPr>
              <a:t>/papers/catena-sp2017.pdf </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[4] </a:t>
            </a:r>
            <a:r>
              <a:rPr lang="en-IN" sz="2000" dirty="0">
                <a:latin typeface="Times New Roman" pitchFamily="18" charset="0"/>
                <a:cs typeface="Times New Roman" pitchFamily="18" charset="0"/>
              </a:rPr>
              <a:t>Michael del Castillo (2018). Sierra Leone Secretly Holds First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-Audited Presidential Vote Available at: https://www.coindesk.com/ sierra-leone-secretly-holds-ﬁrst-blockchain-powered-presidential-vote/ </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[5] </a:t>
            </a:r>
            <a:r>
              <a:rPr lang="en-IN" sz="2000" dirty="0" err="1">
                <a:latin typeface="Times New Roman" pitchFamily="18" charset="0"/>
                <a:cs typeface="Times New Roman" pitchFamily="18" charset="0"/>
              </a:rPr>
              <a:t>Ethereum</a:t>
            </a:r>
            <a:r>
              <a:rPr lang="en-IN" sz="2000" dirty="0">
                <a:latin typeface="Times New Roman" pitchFamily="18" charset="0"/>
                <a:cs typeface="Times New Roman" pitchFamily="18" charset="0"/>
              </a:rPr>
              <a:t> Blog. (2018). On Public and Private </a:t>
            </a:r>
            <a:r>
              <a:rPr lang="en-IN" sz="2000" dirty="0" err="1">
                <a:latin typeface="Times New Roman" pitchFamily="18" charset="0"/>
                <a:cs typeface="Times New Roman" pitchFamily="18" charset="0"/>
              </a:rPr>
              <a:t>Blockchains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Ethereum</a:t>
            </a:r>
            <a:r>
              <a:rPr lang="en-IN" sz="2000" dirty="0">
                <a:latin typeface="Times New Roman" pitchFamily="18" charset="0"/>
                <a:cs typeface="Times New Roman" pitchFamily="18" charset="0"/>
              </a:rPr>
              <a:t> Blog. Available at: https://blog.ethereum.org/2015/08/07/ on-public-and-private-</a:t>
            </a:r>
            <a:r>
              <a:rPr lang="en-IN" sz="2000" dirty="0" err="1">
                <a:latin typeface="Times New Roman" pitchFamily="18" charset="0"/>
                <a:cs typeface="Times New Roman" pitchFamily="18" charset="0"/>
              </a:rPr>
              <a:t>blockchains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35203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229600" cy="3960440"/>
          </a:xfrm>
        </p:spPr>
        <p:txBody>
          <a:bodyPr>
            <a:normAutofit/>
          </a:bodyPr>
          <a:lstStyle/>
          <a:p>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5541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 of </a:t>
            </a:r>
            <a:r>
              <a:rPr lang="en-IN" sz="4000" b="1" dirty="0" err="1" smtClean="0">
                <a:latin typeface="Times New Roman" pitchFamily="18" charset="0"/>
                <a:cs typeface="Times New Roman" pitchFamily="18" charset="0"/>
              </a:rPr>
              <a:t>Blockchain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The term “BLOCKCHAIN” </a:t>
            </a:r>
            <a:r>
              <a:rPr lang="en-IN" sz="2000" dirty="0" err="1" smtClean="0">
                <a:latin typeface="Times New Roman" pitchFamily="18" charset="0"/>
                <a:cs typeface="Times New Roman" pitchFamily="18" charset="0"/>
              </a:rPr>
              <a:t>refere</a:t>
            </a:r>
            <a:r>
              <a:rPr lang="en-IN" sz="2000" dirty="0" smtClean="0">
                <a:latin typeface="Times New Roman" pitchFamily="18" charset="0"/>
                <a:cs typeface="Times New Roman" pitchFamily="18" charset="0"/>
              </a:rPr>
              <a:t> to the way BC stores transaction data in “Blocks”.</a:t>
            </a:r>
          </a:p>
          <a:p>
            <a:r>
              <a:rPr lang="en-IN" sz="2000" dirty="0" smtClean="0">
                <a:latin typeface="Times New Roman" pitchFamily="18" charset="0"/>
                <a:cs typeface="Times New Roman" pitchFamily="18" charset="0"/>
              </a:rPr>
              <a:t>They are linked to form a chain.</a:t>
            </a:r>
          </a:p>
          <a:p>
            <a:r>
              <a:rPr lang="en-IN" sz="2000" dirty="0" smtClean="0">
                <a:latin typeface="Times New Roman" pitchFamily="18" charset="0"/>
                <a:cs typeface="Times New Roman" pitchFamily="18" charset="0"/>
              </a:rPr>
              <a:t>The chain grows as the number of transaction increases.</a:t>
            </a:r>
          </a:p>
          <a:p>
            <a:r>
              <a:rPr lang="en-IN" sz="2000" dirty="0" smtClean="0">
                <a:latin typeface="Times New Roman" pitchFamily="18" charset="0"/>
                <a:cs typeface="Times New Roman" pitchFamily="18" charset="0"/>
              </a:rPr>
              <a:t>Every entry in a </a:t>
            </a:r>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is stored as block on a chain.</a:t>
            </a:r>
          </a:p>
          <a:p>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is a distributed system recording and storing transaction records.</a:t>
            </a:r>
          </a:p>
          <a:p>
            <a:r>
              <a:rPr lang="en-IN" sz="2000" dirty="0" smtClean="0">
                <a:latin typeface="Times New Roman" pitchFamily="18" charset="0"/>
                <a:cs typeface="Times New Roman" pitchFamily="18" charset="0"/>
              </a:rPr>
              <a:t>In a </a:t>
            </a:r>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system</a:t>
            </a:r>
            <a:r>
              <a:rPr lang="en-IN" sz="2000" dirty="0" smtClean="0">
                <a:latin typeface="Times New Roman" pitchFamily="18" charset="0"/>
                <a:cs typeface="Times New Roman" pitchFamily="18" charset="0"/>
              </a:rPr>
              <a:t>, there </a:t>
            </a:r>
            <a:r>
              <a:rPr lang="en-IN" sz="2000" dirty="0" smtClean="0">
                <a:latin typeface="Times New Roman" pitchFamily="18" charset="0"/>
                <a:cs typeface="Times New Roman" pitchFamily="18" charset="0"/>
              </a:rPr>
              <a:t>is no central authority.</a:t>
            </a:r>
          </a:p>
          <a:p>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is immutable, i.e., data cannot be deleted.</a:t>
            </a:r>
          </a:p>
          <a:p>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are secure.</a:t>
            </a:r>
          </a:p>
          <a:p>
            <a:r>
              <a:rPr lang="en-IN" sz="2000" dirty="0" smtClean="0">
                <a:latin typeface="Times New Roman" pitchFamily="18" charset="0"/>
                <a:cs typeface="Times New Roman" pitchFamily="18" charset="0"/>
              </a:rPr>
              <a:t>Data can be distributed but cannot be copied.</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044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latin typeface="Times New Roman" pitchFamily="18" charset="0"/>
                <a:cs typeface="Times New Roman" pitchFamily="18" charset="0"/>
              </a:rPr>
              <a:t>Goals and Objective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268760"/>
            <a:ext cx="8229600" cy="7272808"/>
          </a:xfrm>
        </p:spPr>
        <p:txBody>
          <a:bodyPr>
            <a:normAutofit fontScale="25000" lnSpcReduction="20000"/>
          </a:bodyPr>
          <a:lstStyle/>
          <a:p>
            <a:r>
              <a:rPr lang="en-IN" sz="7200" dirty="0" smtClean="0">
                <a:latin typeface="Times New Roman" pitchFamily="18" charset="0"/>
                <a:cs typeface="Times New Roman" pitchFamily="18" charset="0"/>
              </a:rPr>
              <a:t>To achieve high security using </a:t>
            </a:r>
            <a:r>
              <a:rPr lang="en-IN" sz="7200" dirty="0" err="1" smtClean="0">
                <a:latin typeface="Times New Roman" pitchFamily="18" charset="0"/>
                <a:cs typeface="Times New Roman" pitchFamily="18" charset="0"/>
              </a:rPr>
              <a:t>Blockchain</a:t>
            </a:r>
            <a:r>
              <a:rPr lang="en-IN" sz="7200" dirty="0" smtClean="0">
                <a:latin typeface="Times New Roman" pitchFamily="18" charset="0"/>
                <a:cs typeface="Times New Roman" pitchFamily="18" charset="0"/>
              </a:rPr>
              <a:t>.</a:t>
            </a:r>
          </a:p>
          <a:p>
            <a:r>
              <a:rPr lang="en-IN" sz="7200" dirty="0" smtClean="0">
                <a:latin typeface="Times New Roman" pitchFamily="18" charset="0"/>
                <a:cs typeface="Times New Roman" pitchFamily="18" charset="0"/>
              </a:rPr>
              <a:t>To develop trust factor in voting system.</a:t>
            </a:r>
          </a:p>
          <a:p>
            <a:r>
              <a:rPr lang="en-IN" sz="7200" dirty="0" smtClean="0">
                <a:latin typeface="Times New Roman" pitchFamily="18" charset="0"/>
                <a:cs typeface="Times New Roman" pitchFamily="18" charset="0"/>
              </a:rPr>
              <a:t>To achieve transparency in system by tracking all activities.</a:t>
            </a:r>
          </a:p>
          <a:p>
            <a:r>
              <a:rPr lang="en-IN" sz="7200" dirty="0" smtClean="0">
                <a:latin typeface="Times New Roman" pitchFamily="18" charset="0"/>
                <a:cs typeface="Times New Roman" pitchFamily="18" charset="0"/>
              </a:rPr>
              <a:t>To implement decentralized system so that data is </a:t>
            </a:r>
            <a:r>
              <a:rPr lang="en-IN" sz="7200" dirty="0" err="1" smtClean="0">
                <a:latin typeface="Times New Roman" pitchFamily="18" charset="0"/>
                <a:cs typeface="Times New Roman" pitchFamily="18" charset="0"/>
              </a:rPr>
              <a:t>stord</a:t>
            </a:r>
            <a:r>
              <a:rPr lang="en-IN" sz="7200" dirty="0" smtClean="0">
                <a:latin typeface="Times New Roman" pitchFamily="18" charset="0"/>
                <a:cs typeface="Times New Roman" pitchFamily="18" charset="0"/>
              </a:rPr>
              <a:t> in multiple systems.</a:t>
            </a:r>
          </a:p>
          <a:p>
            <a:pPr marL="0" indent="0">
              <a:buNone/>
            </a:pPr>
            <a:endParaRPr lang="en-IN" sz="7200" dirty="0">
              <a:latin typeface="Times New Roman" pitchFamily="18" charset="0"/>
              <a:cs typeface="Times New Roman" pitchFamily="18" charset="0"/>
            </a:endParaRPr>
          </a:p>
          <a:p>
            <a:pPr marL="0" indent="0" algn="ctr">
              <a:buNone/>
            </a:pPr>
            <a:r>
              <a:rPr lang="en-IN" sz="12800" dirty="0" smtClean="0">
                <a:latin typeface="Times New Roman" pitchFamily="18" charset="0"/>
                <a:cs typeface="Times New Roman" pitchFamily="18" charset="0"/>
              </a:rPr>
              <a:t>Scope</a:t>
            </a:r>
          </a:p>
          <a:p>
            <a:pPr marL="0" indent="0" algn="ctr">
              <a:buNone/>
            </a:pPr>
            <a:endParaRPr lang="en-IN"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Using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technology, we can make sure that those who are voting are who they say they are and are legally allowed to vote. Plus, by using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technology, anyone who knows how to use a cell phone  </a:t>
            </a:r>
            <a:r>
              <a:rPr lang="en-US" sz="7200" dirty="0" smtClean="0">
                <a:latin typeface="Times New Roman" pitchFamily="18" charset="0"/>
                <a:cs typeface="Times New Roman" pitchFamily="18" charset="0"/>
              </a:rPr>
              <a:t>can understand </a:t>
            </a:r>
            <a:r>
              <a:rPr lang="en-US" sz="7200" dirty="0">
                <a:latin typeface="Times New Roman" pitchFamily="18" charset="0"/>
                <a:cs typeface="Times New Roman" pitchFamily="18" charset="0"/>
              </a:rPr>
              <a:t>the technology required for </a:t>
            </a:r>
            <a:r>
              <a:rPr lang="en-US" sz="7200" dirty="0" smtClean="0">
                <a:latin typeface="Times New Roman" pitchFamily="18" charset="0"/>
                <a:cs typeface="Times New Roman" pitchFamily="18" charset="0"/>
              </a:rPr>
              <a:t>voting.</a:t>
            </a:r>
            <a:endParaRPr lang="en-IN" sz="7200"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Using </a:t>
            </a:r>
            <a:r>
              <a:rPr lang="en-US" sz="7200" dirty="0">
                <a:latin typeface="Times New Roman" pitchFamily="18" charset="0"/>
                <a:cs typeface="Times New Roman" pitchFamily="18" charset="0"/>
              </a:rPr>
              <a:t>the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for voting ensures a necessary level of transparency</a:t>
            </a:r>
            <a:r>
              <a:rPr lang="en-US" sz="7200" dirty="0" smtClean="0">
                <a:latin typeface="Times New Roman" pitchFamily="18" charset="0"/>
                <a:cs typeface="Times New Roman" pitchFamily="18" charset="0"/>
              </a:rPr>
              <a:t>. The </a:t>
            </a:r>
            <a:r>
              <a:rPr lang="en-US" sz="7200" dirty="0">
                <a:latin typeface="Times New Roman" pitchFamily="18" charset="0"/>
                <a:cs typeface="Times New Roman" pitchFamily="18" charset="0"/>
              </a:rPr>
              <a:t>chief benefit of switching our voting systems over to the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is the enhanced level of transparency the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allows for. </a:t>
            </a:r>
            <a:endParaRPr lang="en-US"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The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would definitively preclude bad actors from cheating the system. It would make sure people do not vote twice, since we have an immutable record of their vote and their identity. And no one would ever be able to delete votes, because, again, the </a:t>
            </a:r>
            <a:r>
              <a:rPr lang="en-US" sz="7200" dirty="0" err="1">
                <a:latin typeface="Times New Roman" pitchFamily="18" charset="0"/>
                <a:cs typeface="Times New Roman" pitchFamily="18" charset="0"/>
              </a:rPr>
              <a:t>blockchain</a:t>
            </a:r>
            <a:r>
              <a:rPr lang="en-US" sz="7200" dirty="0">
                <a:latin typeface="Times New Roman" pitchFamily="18" charset="0"/>
                <a:cs typeface="Times New Roman" pitchFamily="18" charset="0"/>
              </a:rPr>
              <a:t> is immutable. Those charged with counting votes would have a final record of every vote counted that could be checked by regulators or auditors at any time.</a:t>
            </a:r>
            <a:endParaRPr lang="en-IN" sz="7200" dirty="0">
              <a:latin typeface="Times New Roman" pitchFamily="18" charset="0"/>
              <a:cs typeface="Times New Roman" pitchFamily="18" charset="0"/>
            </a:endParaRPr>
          </a:p>
          <a:p>
            <a:pPr marL="0" indent="0">
              <a:buNone/>
            </a:pPr>
            <a:endParaRPr lang="en-IN" sz="7200" dirty="0"/>
          </a:p>
          <a:p>
            <a:pPr marL="0" indent="0" algn="just">
              <a:buNone/>
            </a:pPr>
            <a:endParaRPr lang="en-IN" sz="6400" dirty="0" smtClean="0">
              <a:latin typeface="Times New Roman" pitchFamily="18" charset="0"/>
              <a:cs typeface="Times New Roman" pitchFamily="18" charset="0"/>
            </a:endParaRPr>
          </a:p>
          <a:p>
            <a:pPr marL="0" indent="0" algn="ctr">
              <a:buNone/>
            </a:pP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92960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Literature Survey</a:t>
            </a:r>
            <a:endParaRPr lang="en-IN" sz="4000" b="1" dirty="0">
              <a:latin typeface="Times New Roman" pitchFamily="18" charset="0"/>
              <a:cs typeface="Times New Roman" pitchFamily="18" charset="0"/>
            </a:endParaRPr>
          </a:p>
        </p:txBody>
      </p:sp>
      <p:pic>
        <p:nvPicPr>
          <p:cNvPr id="4" name="image2.jpeg"/>
          <p:cNvPicPr>
            <a:picLocks noGrp="1"/>
          </p:cNvPicPr>
          <p:nvPr>
            <p:ph idx="1"/>
          </p:nvPr>
        </p:nvPicPr>
        <p:blipFill>
          <a:blip r:embed="rId2" cstate="print"/>
          <a:stretch>
            <a:fillRect/>
          </a:stretch>
        </p:blipFill>
        <p:spPr>
          <a:xfrm>
            <a:off x="539552" y="1484784"/>
            <a:ext cx="8208912" cy="5040560"/>
          </a:xfrm>
          <a:prstGeom prst="rect">
            <a:avLst/>
          </a:prstGeom>
        </p:spPr>
      </p:pic>
    </p:spTree>
    <p:extLst>
      <p:ext uri="{BB962C8B-B14F-4D97-AF65-F5344CB8AC3E}">
        <p14:creationId xmlns:p14="http://schemas.microsoft.com/office/powerpoint/2010/main" val="214274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28998"/>
          </a:xfrm>
        </p:spPr>
        <p:txBody>
          <a:bodyPr/>
          <a:lstStyle/>
          <a:p>
            <a:r>
              <a:rPr lang="en-IN" dirty="0" err="1" smtClean="0"/>
              <a:t>Blockchain</a:t>
            </a:r>
            <a:r>
              <a:rPr lang="en-IN" dirty="0" smtClean="0"/>
              <a:t> Creation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US" sz="2000" dirty="0">
                <a:latin typeface="Times New Roman" pitchFamily="18" charset="0"/>
                <a:cs typeface="Times New Roman" pitchFamily="18" charset="0"/>
              </a:rPr>
              <a:t>Every block has data, hash of the block and hash of previous block. When new block is created then hash of previous block is stored in this block and then hash of new block is calculated and store in it. In this way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is created</a:t>
            </a:r>
            <a:r>
              <a:rPr lang="en-US" sz="2000" dirty="0"/>
              <a:t>.</a:t>
            </a:r>
            <a:endParaRPr lang="en-IN" sz="2000" dirty="0"/>
          </a:p>
          <a:p>
            <a:pPr marL="0" indent="0">
              <a:buNone/>
            </a:pPr>
            <a:r>
              <a:rPr lang="en-IN" dirty="0"/>
              <a:t/>
            </a:r>
            <a:br>
              <a:rPr lang="en-IN" dirty="0"/>
            </a:br>
            <a:r>
              <a:rPr lang="en-IN" dirty="0" smtClean="0"/>
              <a:t>                                               </a:t>
            </a:r>
            <a:endParaRPr lang="en-IN" dirty="0"/>
          </a:p>
          <a:p>
            <a:endParaRPr lang="en-IN" dirty="0" smtClean="0"/>
          </a:p>
          <a:p>
            <a:endParaRPr lang="en-IN" dirty="0"/>
          </a:p>
          <a:p>
            <a:pPr marL="0" indent="0">
              <a:buNone/>
            </a:pPr>
            <a:r>
              <a:rPr lang="en-IN" sz="1600" dirty="0" smtClean="0"/>
              <a:t>               Fig: Block Representation                                   Fig: </a:t>
            </a:r>
            <a:r>
              <a:rPr lang="en-IN" sz="1600" dirty="0" err="1" smtClean="0"/>
              <a:t>Blockchain</a:t>
            </a:r>
            <a:r>
              <a:rPr lang="en-IN" sz="1600" dirty="0" smtClean="0"/>
              <a:t> Creation</a:t>
            </a:r>
            <a:endParaRPr lang="en-IN" sz="1600" dirty="0"/>
          </a:p>
        </p:txBody>
      </p:sp>
      <p:pic>
        <p:nvPicPr>
          <p:cNvPr id="4" name="image6.jpeg"/>
          <p:cNvPicPr/>
          <p:nvPr/>
        </p:nvPicPr>
        <p:blipFill>
          <a:blip r:embed="rId2" cstate="print"/>
          <a:stretch>
            <a:fillRect/>
          </a:stretch>
        </p:blipFill>
        <p:spPr>
          <a:xfrm>
            <a:off x="827584" y="2564904"/>
            <a:ext cx="2952328" cy="1824603"/>
          </a:xfrm>
          <a:prstGeom prst="rect">
            <a:avLst/>
          </a:prstGeom>
        </p:spPr>
      </p:pic>
      <p:pic>
        <p:nvPicPr>
          <p:cNvPr id="5" name="image7.jpeg"/>
          <p:cNvPicPr/>
          <p:nvPr/>
        </p:nvPicPr>
        <p:blipFill>
          <a:blip r:embed="rId3" cstate="print"/>
          <a:stretch>
            <a:fillRect/>
          </a:stretch>
        </p:blipFill>
        <p:spPr>
          <a:xfrm>
            <a:off x="4716016" y="2564903"/>
            <a:ext cx="3056632" cy="1824604"/>
          </a:xfrm>
          <a:prstGeom prst="rect">
            <a:avLst/>
          </a:prstGeom>
        </p:spPr>
      </p:pic>
    </p:spTree>
    <p:extLst>
      <p:ext uri="{BB962C8B-B14F-4D97-AF65-F5344CB8AC3E}">
        <p14:creationId xmlns:p14="http://schemas.microsoft.com/office/powerpoint/2010/main" val="27869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of </a:t>
            </a:r>
            <a:r>
              <a:rPr lang="en-IN" dirty="0" err="1" smtClean="0"/>
              <a:t>Blockchain</a:t>
            </a:r>
            <a:endParaRPr lang="en-IN" dirty="0"/>
          </a:p>
        </p:txBody>
      </p:sp>
      <p:sp>
        <p:nvSpPr>
          <p:cNvPr id="3" name="Content Placeholder 2"/>
          <p:cNvSpPr>
            <a:spLocks noGrp="1"/>
          </p:cNvSpPr>
          <p:nvPr>
            <p:ph idx="1"/>
          </p:nvPr>
        </p:nvSpPr>
        <p:spPr>
          <a:xfrm>
            <a:off x="457200" y="1412776"/>
            <a:ext cx="8229600" cy="4713387"/>
          </a:xfrm>
        </p:spPr>
        <p:txBody>
          <a:bodyPr>
            <a:normAutofit/>
          </a:bodyPr>
          <a:lstStyle/>
          <a:p>
            <a:pPr marL="0" indent="0">
              <a:buNone/>
            </a:pPr>
            <a:r>
              <a:rPr lang="en-IN" sz="2000" b="1" dirty="0" smtClean="0">
                <a:latin typeface="Times New Roman" pitchFamily="18" charset="0"/>
                <a:cs typeface="Times New Roman" pitchFamily="18" charset="0"/>
              </a:rPr>
              <a:t>Large Capacity: </a:t>
            </a:r>
            <a:r>
              <a:rPr lang="en-IN" sz="2000" dirty="0" smtClean="0">
                <a:latin typeface="Times New Roman" pitchFamily="18" charset="0"/>
                <a:cs typeface="Times New Roman" pitchFamily="18" charset="0"/>
              </a:rPr>
              <a:t>The network’s capacity can be increased limitlessly by increasing the number of computers.</a:t>
            </a:r>
          </a:p>
          <a:p>
            <a:pPr marL="0" indent="0">
              <a:buNone/>
            </a:pPr>
            <a:r>
              <a:rPr lang="en-IN" sz="2000" b="1" dirty="0" smtClean="0">
                <a:latin typeface="Times New Roman" pitchFamily="18" charset="0"/>
                <a:cs typeface="Times New Roman" pitchFamily="18" charset="0"/>
              </a:rPr>
              <a:t>Best Security: </a:t>
            </a:r>
            <a:r>
              <a:rPr lang="en-IN" sz="2000" dirty="0" smtClean="0">
                <a:latin typeface="Times New Roman" pitchFamily="18" charset="0"/>
                <a:cs typeface="Times New Roman" pitchFamily="18" charset="0"/>
              </a:rPr>
              <a:t>Every transaction is highly secured by the nodes on the network.</a:t>
            </a:r>
          </a:p>
          <a:p>
            <a:pPr marL="0" indent="0">
              <a:buNone/>
            </a:pPr>
            <a:r>
              <a:rPr lang="en-IN" sz="2000" b="1" dirty="0" smtClean="0">
                <a:latin typeface="Times New Roman" pitchFamily="18" charset="0"/>
                <a:cs typeface="Times New Roman" pitchFamily="18" charset="0"/>
              </a:rPr>
              <a:t>Transparency:</a:t>
            </a:r>
            <a:r>
              <a:rPr lang="en-IN" sz="2000" dirty="0" smtClean="0">
                <a:latin typeface="Times New Roman" pitchFamily="18" charset="0"/>
                <a:cs typeface="Times New Roman" pitchFamily="18" charset="0"/>
              </a:rPr>
              <a:t> Every transaction on the </a:t>
            </a:r>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is visible.</a:t>
            </a:r>
          </a:p>
          <a:p>
            <a:pPr marL="0" indent="0">
              <a:buNone/>
            </a:pPr>
            <a:r>
              <a:rPr lang="en-IN" sz="2000" b="1" dirty="0" smtClean="0">
                <a:latin typeface="Times New Roman" pitchFamily="18" charset="0"/>
                <a:cs typeface="Times New Roman" pitchFamily="18" charset="0"/>
              </a:rPr>
              <a:t>Immutability:</a:t>
            </a:r>
            <a:r>
              <a:rPr lang="en-IN" sz="2000" dirty="0" smtClean="0">
                <a:latin typeface="Times New Roman" pitchFamily="18" charset="0"/>
                <a:cs typeface="Times New Roman" pitchFamily="18" charset="0"/>
              </a:rPr>
              <a:t> Data once added can neither be changed.</a:t>
            </a:r>
          </a:p>
          <a:p>
            <a:pPr marL="0" indent="0">
              <a:buNone/>
            </a:pPr>
            <a:r>
              <a:rPr lang="en-IN" sz="2000" b="1" dirty="0" smtClean="0">
                <a:latin typeface="Times New Roman" pitchFamily="18" charset="0"/>
                <a:cs typeface="Times New Roman" pitchFamily="18" charset="0"/>
              </a:rPr>
              <a:t>Decentralization:</a:t>
            </a:r>
            <a:r>
              <a:rPr lang="en-IN" sz="2000" dirty="0" smtClean="0">
                <a:latin typeface="Times New Roman" pitchFamily="18" charset="0"/>
                <a:cs typeface="Times New Roman" pitchFamily="18" charset="0"/>
              </a:rPr>
              <a:t> There is no governing authority or a single person looking after the network.</a:t>
            </a:r>
          </a:p>
          <a:p>
            <a:pPr marL="0" indent="0">
              <a:buNone/>
            </a:pPr>
            <a:r>
              <a:rPr lang="en-IN" sz="2000" b="1" dirty="0" smtClean="0">
                <a:latin typeface="Times New Roman" pitchFamily="18" charset="0"/>
                <a:cs typeface="Times New Roman" pitchFamily="18" charset="0"/>
              </a:rPr>
              <a:t>Faster Settlement: </a:t>
            </a:r>
            <a:r>
              <a:rPr lang="en-IN" sz="2000" dirty="0" err="1" smtClean="0">
                <a:latin typeface="Times New Roman" pitchFamily="18" charset="0"/>
                <a:cs typeface="Times New Roman" pitchFamily="18" charset="0"/>
              </a:rPr>
              <a:t>Blockchain</a:t>
            </a:r>
            <a:r>
              <a:rPr lang="en-IN" sz="2000" dirty="0" smtClean="0">
                <a:latin typeface="Times New Roman" pitchFamily="18" charset="0"/>
                <a:cs typeface="Times New Roman" pitchFamily="18" charset="0"/>
              </a:rPr>
              <a:t> offers a faster settlement of funds as compared to other traditional banking systems.</a:t>
            </a:r>
          </a:p>
          <a:p>
            <a:pPr marL="0" indent="0">
              <a:buNone/>
            </a:pPr>
            <a:r>
              <a:rPr lang="en-IN" sz="2000" b="1" dirty="0" smtClean="0">
                <a:latin typeface="Times New Roman" pitchFamily="18" charset="0"/>
                <a:cs typeface="Times New Roman" pitchFamily="18" charset="0"/>
              </a:rPr>
              <a:t>Synchronized:</a:t>
            </a:r>
            <a:r>
              <a:rPr lang="en-IN" sz="2000" dirty="0" smtClean="0">
                <a:latin typeface="Times New Roman" pitchFamily="18" charset="0"/>
                <a:cs typeface="Times New Roman" pitchFamily="18" charset="0"/>
              </a:rPr>
              <a:t> Every participants are accessing exactly the same data.</a:t>
            </a:r>
          </a:p>
          <a:p>
            <a:pPr marL="0" indent="0">
              <a:buNone/>
            </a:pPr>
            <a:r>
              <a:rPr lang="en-IN" sz="2000" b="1" dirty="0" smtClean="0">
                <a:latin typeface="Times New Roman" pitchFamily="18" charset="0"/>
                <a:cs typeface="Times New Roman" pitchFamily="18" charset="0"/>
              </a:rPr>
              <a:t>Privacy:</a:t>
            </a:r>
            <a:r>
              <a:rPr lang="en-IN" sz="2000" dirty="0" smtClean="0">
                <a:latin typeface="Times New Roman" pitchFamily="18" charset="0"/>
                <a:cs typeface="Times New Roman" pitchFamily="18" charset="0"/>
              </a:rPr>
              <a:t> Data is encrypted such that only authorized person can access the data against which they have permissions.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8264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normAutofit/>
          </a:bodyPr>
          <a:lstStyle/>
          <a:p>
            <a:r>
              <a:rPr lang="en-IN" sz="4000" dirty="0" smtClean="0">
                <a:latin typeface="Times New Roman" pitchFamily="18" charset="0"/>
                <a:cs typeface="Times New Roman" pitchFamily="18" charset="0"/>
              </a:rPr>
              <a:t>Working of </a:t>
            </a:r>
            <a:r>
              <a:rPr lang="en-IN" sz="4000" dirty="0" err="1" smtClean="0">
                <a:latin typeface="Times New Roman" pitchFamily="18" charset="0"/>
                <a:cs typeface="Times New Roman" pitchFamily="18" charset="0"/>
              </a:rPr>
              <a:t>blockchain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Autofit/>
          </a:bodyPr>
          <a:lstStyle/>
          <a:p>
            <a:r>
              <a:rPr lang="en-US" sz="2000" dirty="0" err="1"/>
              <a:t>Blockchain</a:t>
            </a:r>
            <a:r>
              <a:rPr lang="en-US" sz="2000" dirty="0"/>
              <a:t> technology was first used within </a:t>
            </a:r>
            <a:r>
              <a:rPr lang="en-US" sz="2000" dirty="0" err="1"/>
              <a:t>Bitcoin</a:t>
            </a:r>
            <a:r>
              <a:rPr lang="en-US" sz="2000" dirty="0"/>
              <a:t> and is a public ledger of all transactions. A </a:t>
            </a:r>
            <a:r>
              <a:rPr lang="en-US" sz="2000" dirty="0" err="1"/>
              <a:t>blockchain</a:t>
            </a:r>
            <a:r>
              <a:rPr lang="en-US" sz="2000" dirty="0"/>
              <a:t> stores these transactions in a block, the block eventually becomes completed as more transactions are carried out. Once complete it is then added in a linear, chronological order to the </a:t>
            </a:r>
            <a:r>
              <a:rPr lang="en-US" sz="2000" dirty="0" err="1"/>
              <a:t>blockchain</a:t>
            </a:r>
            <a:r>
              <a:rPr lang="en-US" sz="2000" dirty="0"/>
              <a:t>.  </a:t>
            </a:r>
            <a:endParaRPr lang="en-US" sz="2000" dirty="0" smtClean="0"/>
          </a:p>
          <a:p>
            <a:r>
              <a:rPr lang="en-US" sz="2000" dirty="0" smtClean="0"/>
              <a:t>The </a:t>
            </a:r>
            <a:r>
              <a:rPr lang="en-US" sz="2000" dirty="0"/>
              <a:t>initial block in a </a:t>
            </a:r>
            <a:r>
              <a:rPr lang="en-US" sz="2000" dirty="0" err="1"/>
              <a:t>blockchain</a:t>
            </a:r>
            <a:r>
              <a:rPr lang="en-US" sz="2000" dirty="0"/>
              <a:t> is known as the ‘Genesis block’ or ‘Block 0’. The genesis block is usually hardcoded into the software; it is special in that it doesn’t contain a reference to a previous block. (‘Genesis Block’, 2015) Once the genesis block has been </a:t>
            </a:r>
            <a:r>
              <a:rPr lang="en-US" sz="2000" dirty="0" err="1"/>
              <a:t>initialised</a:t>
            </a:r>
            <a:r>
              <a:rPr lang="en-US" sz="2000" dirty="0"/>
              <a:t> ‘Block 1’ is created and when complete is attached to the genesis block. Each block has a transaction data part, copies </a:t>
            </a:r>
            <a:endParaRPr lang="en-IN" sz="2000" b="1" dirty="0"/>
          </a:p>
          <a:p>
            <a:r>
              <a:rPr lang="en-US" sz="2000" dirty="0"/>
              <a:t>of each transaction are hashed, and then the hashes are paired and hashed again, this continues until a single hash remains; also known as a </a:t>
            </a:r>
            <a:r>
              <a:rPr lang="en-US" sz="2000" dirty="0" err="1"/>
              <a:t>merkle</a:t>
            </a:r>
            <a:r>
              <a:rPr lang="en-US" sz="2000" dirty="0"/>
              <a:t> root </a:t>
            </a:r>
            <a:r>
              <a:rPr lang="en-US" sz="2000" dirty="0"/>
              <a:t>.</a:t>
            </a:r>
            <a:endParaRPr lang="en-IN" sz="2000" dirty="0"/>
          </a:p>
        </p:txBody>
      </p:sp>
    </p:spTree>
    <p:extLst>
      <p:ext uri="{BB962C8B-B14F-4D97-AF65-F5344CB8AC3E}">
        <p14:creationId xmlns:p14="http://schemas.microsoft.com/office/powerpoint/2010/main" val="311769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Working of </a:t>
            </a:r>
            <a:r>
              <a:rPr lang="en-IN" sz="4000" dirty="0" err="1" smtClean="0">
                <a:latin typeface="Times New Roman" pitchFamily="18" charset="0"/>
                <a:cs typeface="Times New Roman" pitchFamily="18" charset="0"/>
              </a:rPr>
              <a:t>Blockchain</a:t>
            </a:r>
            <a:endParaRPr lang="en-IN"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5615" y="1412875"/>
            <a:ext cx="6912769" cy="4713288"/>
          </a:xfrm>
          <a:prstGeom prst="rect">
            <a:avLst/>
          </a:prstGeom>
        </p:spPr>
      </p:pic>
    </p:spTree>
    <p:extLst>
      <p:ext uri="{BB962C8B-B14F-4D97-AF65-F5344CB8AC3E}">
        <p14:creationId xmlns:p14="http://schemas.microsoft.com/office/powerpoint/2010/main" val="312639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2452</Words>
  <Application>Microsoft Office PowerPoint</Application>
  <PresentationFormat>On-screen Show (4:3)</PresentationFormat>
  <Paragraphs>158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Parvatibai  Genba Moze College of engineering, Wagholi,Pune  Department of Computer Engineering  Presentation on Seminar topic  entitled  Blockchain in E-Voting System    Presented By: Shubhangi Dhobale.       Guided By: Prof. Shrikant Dhamdhere.       </vt:lpstr>
      <vt:lpstr>Contents</vt:lpstr>
      <vt:lpstr>Introduction of Blockchain</vt:lpstr>
      <vt:lpstr>Goals and Objective</vt:lpstr>
      <vt:lpstr>Literature Survey</vt:lpstr>
      <vt:lpstr>Blockchain Creation</vt:lpstr>
      <vt:lpstr>Features of Blockchain</vt:lpstr>
      <vt:lpstr>Working of blockchain</vt:lpstr>
      <vt:lpstr>Working of Blockchain</vt:lpstr>
      <vt:lpstr>Working of Blockchain</vt:lpstr>
      <vt:lpstr>Existing Voting System</vt:lpstr>
      <vt:lpstr>Disdavantages of Existing voting system</vt:lpstr>
      <vt:lpstr>Proposed System</vt:lpstr>
      <vt:lpstr>Working of Proposed System</vt:lpstr>
      <vt:lpstr>Election Roles and Process</vt:lpstr>
      <vt:lpstr>Election Roles and Process</vt:lpstr>
      <vt:lpstr>Election Roles and Process</vt:lpstr>
      <vt:lpstr>Election Roles and Process</vt:lpstr>
      <vt:lpstr>Design and Implemantation</vt:lpstr>
      <vt:lpstr>Voter Authentication Process</vt:lpstr>
      <vt:lpstr>PowerPoint Presentation</vt:lpstr>
      <vt:lpstr>Architecture of Voting System</vt:lpstr>
      <vt:lpstr>Use Case Diagram</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2020-03-20T09:26:57Z</dcterms:created>
  <dcterms:modified xsi:type="dcterms:W3CDTF">2020-03-21T07:13:13Z</dcterms:modified>
</cp:coreProperties>
</file>