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0"/>
  </p:notesMasterIdLst>
  <p:handoutMasterIdLst>
    <p:handoutMasterId r:id="rId21"/>
  </p:handoutMasterIdLst>
  <p:sldIdLst>
    <p:sldId id="319" r:id="rId5"/>
    <p:sldId id="320" r:id="rId6"/>
    <p:sldId id="321" r:id="rId7"/>
    <p:sldId id="322" r:id="rId8"/>
    <p:sldId id="323" r:id="rId9"/>
    <p:sldId id="324" r:id="rId10"/>
    <p:sldId id="325" r:id="rId11"/>
    <p:sldId id="331" r:id="rId12"/>
    <p:sldId id="332" r:id="rId13"/>
    <p:sldId id="333" r:id="rId14"/>
    <p:sldId id="328" r:id="rId15"/>
    <p:sldId id="329" r:id="rId16"/>
    <p:sldId id="330" r:id="rId17"/>
    <p:sldId id="326" r:id="rId18"/>
    <p:sldId id="327" r:id="rId19"/>
  </p:sldIdLst>
  <p:sldSz cx="12192000" cy="6858000"/>
  <p:notesSz cx="6797675" cy="9926638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  <p:embeddedFont>
      <p:font typeface="Source Sans Pro Light" panose="020B0403030403020204" pitchFamily="34" charset="0"/>
      <p:regular r:id="rId30"/>
      <p:italic r:id="rId31"/>
    </p:embeddedFont>
    <p:embeddedFont>
      <p:font typeface="Source Sans Pro Semibold" panose="020B0603030403020204" pitchFamily="34" charset="0"/>
      <p:bold r:id="rId32"/>
      <p:boldItalic r:id="rId33"/>
    </p:embeddedFont>
  </p:embeddedFontLst>
  <p:custDataLst>
    <p:tags r:id="rId3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0CEECC4E-72BF-49D1-A9C1-BAC216DEA14F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31"/>
            <p14:sldId id="332"/>
            <p14:sldId id="333"/>
            <p14:sldId id="328"/>
            <p14:sldId id="329"/>
            <p14:sldId id="330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6208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21" Type="http://schemas.openxmlformats.org/officeDocument/2006/relationships/handoutMaster" Target="handoutMasters/handoutMaster1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De Weirdt" userId="8e54280e-7392-474e-abac-0d28ea80c355" providerId="ADAL" clId="{44A822D9-EF18-47DB-8B87-8B3F4D6C023E}"/>
    <pc:docChg chg="modSld">
      <pc:chgData name="Dieter De Weirdt" userId="8e54280e-7392-474e-abac-0d28ea80c355" providerId="ADAL" clId="{44A822D9-EF18-47DB-8B87-8B3F4D6C023E}" dt="2021-10-05T07:27:07.357" v="2" actId="20577"/>
      <pc:docMkLst>
        <pc:docMk/>
      </pc:docMkLst>
      <pc:sldChg chg="modSp mod">
        <pc:chgData name="Dieter De Weirdt" userId="8e54280e-7392-474e-abac-0d28ea80c355" providerId="ADAL" clId="{44A822D9-EF18-47DB-8B87-8B3F4D6C023E}" dt="2021-10-05T07:27:07.357" v="2" actId="20577"/>
        <pc:sldMkLst>
          <pc:docMk/>
          <pc:sldMk cId="3171947175" sldId="327"/>
        </pc:sldMkLst>
        <pc:spChg chg="mod">
          <ac:chgData name="Dieter De Weirdt" userId="8e54280e-7392-474e-abac-0d28ea80c355" providerId="ADAL" clId="{44A822D9-EF18-47DB-8B87-8B3F4D6C023E}" dt="2021-10-05T07:27:07.357" v="2" actId="20577"/>
          <ac:spMkLst>
            <pc:docMk/>
            <pc:sldMk cId="3171947175" sldId="327"/>
            <ac:spMk id="7" creationId="{77D412DA-0125-2D46-9C83-3430C9A3A9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2A6A967B-AF5D-4729-93A0-3A091D94203D}" type="datetimeFigureOut">
              <a:rPr lang="nl-BE" smtClean="0"/>
              <a:pPr/>
              <a:t>4/10/2021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657D1F47-372B-4680-8078-726E9A90F773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7613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021D615B-27FB-4A6E-8A6F-BC6F17E00187}" type="datetimeFigureOut">
              <a:rPr lang="nl-NL" smtClean="0"/>
              <a:pPr/>
              <a:t>4-10-2021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68" tIns="45784" rIns="91568" bIns="45784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6B90366D-C637-4703-958B-226BE548485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73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1125407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1920722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30623-B8B0-B648-B993-C2C83314E7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0684"/>
            <a:ext cx="12192000" cy="39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3803-1124-EF4E-873A-719C915E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2A8AB-1760-2047-AD32-B7AB469BB92C}"/>
              </a:ext>
            </a:extLst>
          </p:cNvPr>
          <p:cNvSpPr/>
          <p:nvPr/>
        </p:nvSpPr>
        <p:spPr>
          <a:xfrm>
            <a:off x="10326757" y="5883965"/>
            <a:ext cx="1620078" cy="75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22B99E3-F6DA-BB42-A35D-E547E460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58" y="3393342"/>
            <a:ext cx="10726727" cy="142303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CF6F3D8-92F0-D342-920C-3624F22A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752828"/>
            <a:ext cx="10726727" cy="1423037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Tijdelijke aanduiding voor dianummer 1">
            <a:extLst>
              <a:ext uri="{FF2B5EF4-FFF2-40B4-BE49-F238E27FC236}">
                <a16:creationId xmlns:a16="http://schemas.microsoft.com/office/drawing/2014/main" id="{2EBE9B08-13E8-4E13-92B6-032FA69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78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5DE7-52B5-1D47-A168-090BB9A9B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0958" y="1547329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D49BD-8390-F746-8966-B4E514740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6085" y="1547329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EB6E-E8E5-E14A-A17E-2FEF4A47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103F9F-0BCF-8344-A528-69EFED5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62A67D26-7DF7-4EE3-82C8-9B75819DB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173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BULL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315E-C2A9-DB4C-A8C2-78F2B3DC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959" y="1510747"/>
            <a:ext cx="10726726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FF52-33CF-CC45-8E3B-2DB15B77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959" y="2181225"/>
            <a:ext cx="107267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FEEA41D-6989-A143-8E63-1A00C362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7" name="Tijdelijke aanduiding voor dianummer 1">
            <a:extLst>
              <a:ext uri="{FF2B5EF4-FFF2-40B4-BE49-F238E27FC236}">
                <a16:creationId xmlns:a16="http://schemas.microsoft.com/office/drawing/2014/main" id="{70AA72DD-C8E9-4799-9A3B-3E922E6D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348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315E-C2A9-DB4C-A8C2-78F2B3DC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959" y="1510747"/>
            <a:ext cx="5157787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FF52-33CF-CC45-8E3B-2DB15B77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959" y="218122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60CDA-E620-2346-A8F2-0DEA23D68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497" y="1510747"/>
            <a:ext cx="5183188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A646C-4485-6646-A966-8A5EE491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497" y="218122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FEEA41D-6989-A143-8E63-1A00C362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11" name="Tijdelijke aanduiding voor dianummer 1">
            <a:extLst>
              <a:ext uri="{FF2B5EF4-FFF2-40B4-BE49-F238E27FC236}">
                <a16:creationId xmlns:a16="http://schemas.microsoft.com/office/drawing/2014/main" id="{DE9A7105-2AE7-4242-B016-513DD1B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83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9C89F-86EF-D14E-94EB-3F82B7D6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2E5ECE-FF0D-4B38-BB4C-4F62CA6E87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0959" y="6356350"/>
            <a:ext cx="7399161" cy="365125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6" name="Tijdelijke aanduiding voor dianummer 1">
            <a:extLst>
              <a:ext uri="{FF2B5EF4-FFF2-40B4-BE49-F238E27FC236}">
                <a16:creationId xmlns:a16="http://schemas.microsoft.com/office/drawing/2014/main" id="{60920DBF-6910-43DA-BB60-FCA027CF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017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DFAC8-4B6F-9F4A-9954-534C7EE2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1">
            <a:extLst>
              <a:ext uri="{FF2B5EF4-FFF2-40B4-BE49-F238E27FC236}">
                <a16:creationId xmlns:a16="http://schemas.microsoft.com/office/drawing/2014/main" id="{B9DB12CD-4610-4A90-A07E-EEC6FDE18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0440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KLEUR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A48E4-387D-724E-86E0-F78DA66CF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/>
              <a:t> |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0FB98-37BD-244C-A75D-2D65B18766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F809470-871A-EF49-9190-4A47833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3328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BEELD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59" y="3429000"/>
            <a:ext cx="10726727" cy="2464904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8" y="2412863"/>
            <a:ext cx="10726727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2E8629E-BAA7-6842-B5B3-28A64CE5D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2115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00A1604-E93F-8F42-9CB1-2AF03FF21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3272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6C3BF7B-08C1-BB4F-AFF9-276184689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4429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35CBC36-4B56-2348-A065-38495778F4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45585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3" name="Tijdelijke aanduiding voor dianummer 1">
            <a:extLst>
              <a:ext uri="{FF2B5EF4-FFF2-40B4-BE49-F238E27FC236}">
                <a16:creationId xmlns:a16="http://schemas.microsoft.com/office/drawing/2014/main" id="{D4819BEC-3500-4B25-A762-A28BD3EB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410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BEELD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2E8629E-BAA7-6842-B5B3-28A64CE5D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2115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00A1604-E93F-8F42-9CB1-2AF03FF21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3272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6C3BF7B-08C1-BB4F-AFF9-276184689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4429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35CBC36-4B56-2348-A065-38495778F4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45585" y="4319760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7886C-6F6B-CE44-83E0-BDC649D0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7846BA-4F62-634D-9D2B-876EA2336A4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80959" y="1550504"/>
            <a:ext cx="10726727" cy="250466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3" name="Tijdelijke aanduiding voor dianummer 1">
            <a:extLst>
              <a:ext uri="{FF2B5EF4-FFF2-40B4-BE49-F238E27FC236}">
                <a16:creationId xmlns:a16="http://schemas.microsoft.com/office/drawing/2014/main" id="{DBD41F09-4F4A-42E4-9F6D-C42230EBD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2530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BEELD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9" y="1628602"/>
            <a:ext cx="6423991" cy="3837920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8" y="612465"/>
            <a:ext cx="6423991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2E8629E-BAA7-6842-B5B3-28A64CE5D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2115" y="612465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00A1604-E93F-8F42-9CB1-2AF03FF21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0958" y="2657961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6C3BF7B-08C1-BB4F-AFF9-276184689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2115" y="2657961"/>
            <a:ext cx="1562100" cy="15636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12" name="Tijdelijke aanduiding voor dianummer 1">
            <a:extLst>
              <a:ext uri="{FF2B5EF4-FFF2-40B4-BE49-F238E27FC236}">
                <a16:creationId xmlns:a16="http://schemas.microsoft.com/office/drawing/2014/main" id="{830CA382-B31A-4A85-93D1-1D7667D5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716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1125407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1920722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F3EE1-0190-3548-8DF2-DA508D857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20"/>
          <a:stretch/>
        </p:blipFill>
        <p:spPr>
          <a:xfrm>
            <a:off x="0" y="2996961"/>
            <a:ext cx="12263477" cy="38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0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11" y="2236304"/>
            <a:ext cx="6045398" cy="3191876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10" y="1220167"/>
            <a:ext cx="6045398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81860040-7463-49F1-9108-41B3DB3C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8138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 BEE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60" y="2236304"/>
            <a:ext cx="6045398" cy="3191876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88E4F-E04D-7741-A9B6-4506426E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220167"/>
            <a:ext cx="6045398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8406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889F5351-DA9B-4564-B837-62E9C3F77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8278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BULLET 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411" y="1220167"/>
            <a:ext cx="6045398" cy="4208013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A48E4-387D-724E-86E0-F78DA66CF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/>
              <a:t> |</a:t>
            </a:r>
            <a:endParaRPr lang="en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95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8687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BULLET bee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59" y="1220167"/>
            <a:ext cx="6045398" cy="4208013"/>
          </a:xfrm>
        </p:spPr>
        <p:txBody>
          <a:bodyPr/>
          <a:lstStyle>
            <a:lvl1pPr>
              <a:defRPr sz="2200"/>
            </a:lvl1pPr>
            <a:lvl2pPr marL="460800">
              <a:defRPr sz="2000"/>
            </a:lvl2pPr>
            <a:lvl3pPr marL="691200">
              <a:defRPr sz="1800"/>
            </a:lvl3pPr>
            <a:lvl4pPr marL="921600">
              <a:defRPr sz="1600"/>
            </a:lvl4pPr>
            <a:lvl5pPr marL="1152000"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A48E4-387D-724E-86E0-F78DA66CF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/>
              <a:t> |</a:t>
            </a:r>
            <a:endParaRPr lang="en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94848C-6CB2-CA4D-9682-AD90D077C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84069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140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+ subtitel BULLET 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60CDA-E620-2346-A8F2-0DEA23D68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8523" y="1220167"/>
            <a:ext cx="5969286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A646C-4485-6646-A966-8A5EE491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523" y="1890645"/>
            <a:ext cx="5969286" cy="35375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E3DC55A-2D95-D74C-AF0C-35F95BE9E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958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7" name="Tijdelijke aanduiding voor dianummer 1">
            <a:extLst>
              <a:ext uri="{FF2B5EF4-FFF2-40B4-BE49-F238E27FC236}">
                <a16:creationId xmlns:a16="http://schemas.microsoft.com/office/drawing/2014/main" id="{D383CF62-23DC-4D20-9384-4C9A6F1F56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26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 + subtitel BULLET bee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60CDA-E620-2346-A8F2-0DEA23D68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5091" y="1220167"/>
            <a:ext cx="5969286" cy="670477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A646C-4485-6646-A966-8A5EE491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5091" y="1890645"/>
            <a:ext cx="5969286" cy="35375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8C3D-2147-914C-8A9F-04EDFEC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402C9-6BB2-D448-8FDC-8A8CF5F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 dirty="0"/>
              <a:t> |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E3DC55A-2D95-D74C-AF0C-35F95BE9E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4069" y="1220167"/>
            <a:ext cx="4203740" cy="420801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5763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14F14-ABE6-CD43-AFA1-A9E4E11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999C0-E878-6143-87A8-C6A6711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pPr/>
              <a:t>‹nr.›</a:t>
            </a:fld>
            <a:r>
              <a:rPr lang="en-BE" dirty="0"/>
              <a:t> |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DF9750-9505-2A4B-B159-88E037C0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10" name="Table Placeholder 8">
            <a:extLst>
              <a:ext uri="{FF2B5EF4-FFF2-40B4-BE49-F238E27FC236}">
                <a16:creationId xmlns:a16="http://schemas.microsoft.com/office/drawing/2014/main" id="{E711DA1F-4D0B-D849-887C-144C316B769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81088" y="1579902"/>
            <a:ext cx="10726737" cy="4314001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5991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06213B-3878-5849-9AD6-9F6E55EB72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DFAC8-4B6F-9F4A-9954-534C7EE2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318A-4646-C14E-A44B-03657200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3150A92-C273-5E45-8D2A-9598AD34FB15}" type="slidenum">
              <a:rPr lang="en-BE" smtClean="0"/>
              <a:pPr/>
              <a:t>‹nr.›</a:t>
            </a:fld>
            <a:r>
              <a:rPr lang="en-BE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2DC04-A160-844B-B5A4-D50B2D0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178012"/>
            <a:ext cx="10129837" cy="2504302"/>
          </a:xfrm>
        </p:spPr>
        <p:txBody>
          <a:bodyPr anchor="b" anchorCtr="0">
            <a:normAutofit/>
          </a:bodyPr>
          <a:lstStyle>
            <a:lvl1pPr>
              <a:defRPr sz="3200" b="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43AA99-3ECC-2C46-B50D-8683E7DF3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1088" y="3830638"/>
            <a:ext cx="10129837" cy="118586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  <a:lvl2pPr marL="232200" indent="0">
              <a:buFontTx/>
              <a:buNone/>
              <a:defRPr/>
            </a:lvl2pPr>
            <a:lvl3pPr marL="462600" indent="0">
              <a:buFontTx/>
              <a:buNone/>
              <a:defRPr/>
            </a:lvl3pPr>
            <a:lvl4pPr marL="693000" indent="0">
              <a:buFontTx/>
              <a:buNone/>
              <a:defRPr/>
            </a:lvl4pPr>
            <a:lvl5pPr marL="9234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dianummer 1">
            <a:extLst>
              <a:ext uri="{FF2B5EF4-FFF2-40B4-BE49-F238E27FC236}">
                <a16:creationId xmlns:a16="http://schemas.microsoft.com/office/drawing/2014/main" id="{A3A201C1-7018-4801-8ECD-285CB93A4467}"/>
              </a:ext>
            </a:extLst>
          </p:cNvPr>
          <p:cNvSpPr txBox="1">
            <a:spLocks/>
          </p:cNvSpPr>
          <p:nvPr userDrawn="1"/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nl-NL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336F00-3AB5-4F03-8B67-1D1AA9B2DC45}" type="slidenum">
              <a:rPr lang="nl-BE" smtClean="0">
                <a:solidFill>
                  <a:schemeClr val="bg1"/>
                </a:solidFill>
              </a:rPr>
              <a:pPr/>
              <a:t>‹nr.›</a:t>
            </a:fld>
            <a:r>
              <a:rPr lang="en-BE">
                <a:solidFill>
                  <a:schemeClr val="bg1"/>
                </a:solidFill>
              </a:rPr>
              <a:t> |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79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B34B2-012A-DB48-B089-74AE85BF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5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4B732-371A-7240-A94B-5507E7C7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F883BFE-E5E0-1844-A976-EBA18136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72297"/>
            <a:ext cx="3932237" cy="15627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BB7CDB-19DE-414B-B3B1-6ACD54417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6837" y="865809"/>
            <a:ext cx="6650728" cy="48392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4B834079-163E-47E4-8C1F-92919468E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2496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31C2-0C09-5E4E-B17B-AC2E7CCF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4D93-C8DE-374E-A71B-3CC432301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CFEC5-661C-C241-84A9-D8D7CC47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FBB90-54B9-0149-9DD4-104B0B5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Tijdelijke aanduiding voor dianummer 1">
            <a:extLst>
              <a:ext uri="{FF2B5EF4-FFF2-40B4-BE49-F238E27FC236}">
                <a16:creationId xmlns:a16="http://schemas.microsoft.com/office/drawing/2014/main" id="{C9E9A01F-FF6B-468F-B4F3-C63866FF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93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8AE28B-DB88-6340-95C7-A7B702715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91292"/>
            <a:ext cx="12192000" cy="56667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5133736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5929051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835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at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CA3D2-F0A6-B34C-863B-82911A62EFA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21F8B-15E6-2E40-9501-5D30B9C573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E58A5-E939-9942-A29A-1A7A647C4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957" y="1544085"/>
            <a:ext cx="8599755" cy="1739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77FD537-90A3-224E-A99A-A983AEB6C06E}"/>
              </a:ext>
            </a:extLst>
          </p:cNvPr>
          <p:cNvSpPr txBox="1">
            <a:spLocks/>
          </p:cNvSpPr>
          <p:nvPr/>
        </p:nvSpPr>
        <p:spPr>
          <a:xfrm>
            <a:off x="311427" y="6124162"/>
            <a:ext cx="6711319" cy="4323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+mj-cs"/>
              </a:defRPr>
            </a:lvl1pPr>
          </a:lstStyle>
          <a:p>
            <a:r>
              <a:rPr lang="nl-BE" sz="2000" b="1" i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www.arteveldehogeschool.be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05ECCCF-CC43-7E44-A14A-C0CE93155FC4}"/>
              </a:ext>
            </a:extLst>
          </p:cNvPr>
          <p:cNvSpPr txBox="1">
            <a:spLocks/>
          </p:cNvSpPr>
          <p:nvPr/>
        </p:nvSpPr>
        <p:spPr>
          <a:xfrm>
            <a:off x="5213911" y="6124162"/>
            <a:ext cx="6711319" cy="4323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+mj-cs"/>
              </a:defRPr>
            </a:lvl1pPr>
          </a:lstStyle>
          <a:p>
            <a:pPr algn="r"/>
            <a:r>
              <a:rPr lang="nl-BE" sz="2800" b="0" i="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denk. doe. word.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DA92F-9DB1-4E4C-8B08-463D7484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534367"/>
            <a:ext cx="8599754" cy="86470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80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055326-1A94-F74B-A655-06CC63AC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91290"/>
            <a:ext cx="12192000" cy="566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5133736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5929051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22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1125407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1920722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6DC29ED-6C18-8840-A749-637BD0E2C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90683"/>
            <a:ext cx="12192000" cy="396731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70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046CB-A2F1-1A43-9D83-2BDC9FB9C2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157" y="86681"/>
            <a:ext cx="2526631" cy="10387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94EC7FF-93CB-614F-A510-223233DB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5" y="5133736"/>
            <a:ext cx="9144000" cy="7953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583FF0A-FC55-D54C-8054-6C2591B1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75" y="5929051"/>
            <a:ext cx="9144000" cy="66672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CFFA10E-854D-1049-842F-BB5A41B784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91289"/>
            <a:ext cx="12192000" cy="566671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67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E24E-B878-1245-856B-3CA560B9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BAED81-D464-4C45-BD2A-2FB84AA87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9C89F-86EF-D14E-94EB-3F82B7D6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6" name="Tijdelijke aanduiding voor dianummer 1">
            <a:extLst>
              <a:ext uri="{FF2B5EF4-FFF2-40B4-BE49-F238E27FC236}">
                <a16:creationId xmlns:a16="http://schemas.microsoft.com/office/drawing/2014/main" id="{1FA89987-211F-4680-AC5B-B9465ADC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26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3803-1124-EF4E-873A-719C915E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Merk en huisstijl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2A8AB-1760-2047-AD32-B7AB469BB92C}"/>
              </a:ext>
            </a:extLst>
          </p:cNvPr>
          <p:cNvSpPr/>
          <p:nvPr/>
        </p:nvSpPr>
        <p:spPr>
          <a:xfrm>
            <a:off x="10326757" y="5883965"/>
            <a:ext cx="1620078" cy="75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22B99E3-F6DA-BB42-A35D-E547E460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59" y="3393342"/>
            <a:ext cx="4060667" cy="1706829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CF6F3D8-92F0-D342-920C-3624F22A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9" y="1469036"/>
            <a:ext cx="4060667" cy="1706829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A8E3104-E65A-6746-A4D3-612E5541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799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B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8657BF-E527-7B43-933F-C599720B15B5}"/>
              </a:ext>
            </a:extLst>
          </p:cNvPr>
          <p:cNvCxnSpPr>
            <a:cxnSpLocks/>
          </p:cNvCxnSpPr>
          <p:nvPr/>
        </p:nvCxnSpPr>
        <p:spPr>
          <a:xfrm>
            <a:off x="1080958" y="3205845"/>
            <a:ext cx="4060668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1">
            <a:extLst>
              <a:ext uri="{FF2B5EF4-FFF2-40B4-BE49-F238E27FC236}">
                <a16:creationId xmlns:a16="http://schemas.microsoft.com/office/drawing/2014/main" id="{96B5D74D-7851-4132-B877-683D116A6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175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BC19-2B96-2D47-B413-865A0511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3803-1124-EF4E-873A-719C915E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3537-D4DD-AC46-B608-565926FF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1427" y="6356350"/>
            <a:ext cx="640551" cy="365125"/>
          </a:xfrm>
          <a:prstGeom prst="rect">
            <a:avLst/>
          </a:prstGeom>
        </p:spPr>
        <p:txBody>
          <a:bodyPr/>
          <a:lstStyle/>
          <a:p>
            <a:fld id="{C3150A92-C273-5E45-8D2A-9598AD34FB15}" type="slidenum">
              <a:rPr lang="en-BE" smtClean="0"/>
              <a:t>‹nr.›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CA3D2-F0A6-B34C-863B-82911A62EFA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945BD-9B1C-7B42-B2E9-612ED1B2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1"/>
            <a:ext cx="10515600" cy="22308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 b="1" i="0" cap="all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418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8A13-7478-0B47-A535-B6E09B86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959" y="1550504"/>
            <a:ext cx="10726727" cy="4363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3982-0E15-394A-95D4-361B459D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959" y="6356350"/>
            <a:ext cx="7399161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75DC45-1D26-AA48-A2E3-97EF74F6DF75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7368" y="6038686"/>
            <a:ext cx="1578366" cy="648883"/>
          </a:xfrm>
          <a:prstGeom prst="rect">
            <a:avLst/>
          </a:prstGeom>
        </p:spPr>
      </p:pic>
      <p:sp>
        <p:nvSpPr>
          <p:cNvPr id="26" name="Title Placeholder 25">
            <a:extLst>
              <a:ext uri="{FF2B5EF4-FFF2-40B4-BE49-F238E27FC236}">
                <a16:creationId xmlns:a16="http://schemas.microsoft.com/office/drawing/2014/main" id="{7F90A8A3-5851-BA4A-B053-28C6180F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58" y="534367"/>
            <a:ext cx="10726727" cy="864704"/>
          </a:xfrm>
          <a:prstGeom prst="rect">
            <a:avLst/>
          </a:prstGeom>
        </p:spPr>
        <p:txBody>
          <a:bodyPr vert="horz" lIns="64800" tIns="45720" rIns="91440" bIns="45720" rtlCol="0" anchor="t" anchorCtr="0">
            <a:normAutofit/>
          </a:bodyPr>
          <a:lstStyle/>
          <a:p>
            <a:r>
              <a:rPr lang="nl-NL"/>
              <a:t>Klik om stijl te bewerken</a:t>
            </a:r>
            <a:endParaRPr lang="en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2AA8231-4218-42F6-9E5C-DFE3D73ED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1427" y="6356350"/>
            <a:ext cx="769531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F336F00-3AB5-4F03-8B67-1D1AA9B2DC45}" type="slidenum">
              <a:rPr lang="nl-BE" smtClean="0"/>
              <a:pPr/>
              <a:t>‹nr.›</a:t>
            </a:fld>
            <a:r>
              <a:rPr lang="en-BE" dirty="0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21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460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9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691200" indent="-228600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Wingdings" pitchFamily="2" charset="2"/>
        <a:buChar char="§"/>
        <a:defRPr sz="17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9216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&gt;"/>
        <a:defRPr sz="15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15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qlserver/" TargetMode="External"/><Relationship Id="rId2" Type="http://schemas.openxmlformats.org/officeDocument/2006/relationships/hyperlink" Target="https://www.mysql.com/products/community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racle.com/database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67C8A-146D-6A44-A7C3-3E4F7AC94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7FF230-E7C3-544C-AE70-BA03037D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Databasedesign</a:t>
            </a:r>
          </a:p>
        </p:txBody>
      </p:sp>
    </p:spTree>
    <p:extLst>
      <p:ext uri="{BB962C8B-B14F-4D97-AF65-F5344CB8AC3E}">
        <p14:creationId xmlns:p14="http://schemas.microsoft.com/office/powerpoint/2010/main" val="347506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2400089-400D-4624-9505-4F88A520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Teken het database schema voor een portfoliowebsite voor PGM. Een case bevat minstens een titel, een korte en een volledige omschrijving. Een case kan gekoppeld worden aan 1 of meerdere studenten, een vak, 1 of meerdere technologieën en het academiejaar.</a:t>
            </a:r>
          </a:p>
          <a:p>
            <a:pPr marL="0" indent="0">
              <a:buNone/>
            </a:pPr>
            <a:r>
              <a:rPr lang="nl-BE" dirty="0"/>
              <a:t>Een case kan ook meerdere foto’s en/of video’s bevatten.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8DFE0C-5080-474E-A1F6-69E93495F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0933BCA-4318-4996-B625-04B6FDC4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PGM.gent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233F9C-C566-4E69-AC88-9E74703E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10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955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8228A5-4766-0A46-B9CF-C73E507F6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Structured Query Language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8CD9B-D097-C844-8D86-55360DD2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33DB1-4FCD-624C-B80E-83E3B8B9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11</a:t>
            </a:fld>
            <a:r>
              <a:rPr lang="en-BE"/>
              <a:t> |</a:t>
            </a:r>
            <a:endParaRPr lang="nl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FEDF-17F5-104A-8D31-FFBB7E1C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9582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895455-666E-864E-9F42-C1C28E68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Create</a:t>
            </a:r>
          </a:p>
          <a:p>
            <a:r>
              <a:rPr lang="en-BE" dirty="0"/>
              <a:t>Read</a:t>
            </a:r>
          </a:p>
          <a:p>
            <a:r>
              <a:rPr lang="en-BE" dirty="0"/>
              <a:t>Update</a:t>
            </a:r>
          </a:p>
          <a:p>
            <a:r>
              <a:rPr lang="en-BE" dirty="0"/>
              <a:t>Delete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E42B-239D-E141-A214-99B12BDF1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004123-42B9-9745-B8C7-2C0A5D01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CRUD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E16BA-76D8-344A-B4A7-05EE93B2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50A92-C273-5E45-8D2A-9598AD34FB15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794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895455-666E-864E-9F42-C1C28E68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 </a:t>
            </a:r>
            <a:r>
              <a:rPr lang="en-GB" i="1" dirty="0"/>
              <a:t>column1</a:t>
            </a:r>
            <a:r>
              <a:rPr lang="en-GB" dirty="0"/>
              <a:t>,</a:t>
            </a:r>
            <a:r>
              <a:rPr lang="en-GB" i="1" dirty="0"/>
              <a:t> column2, ...</a:t>
            </a:r>
            <a:br>
              <a:rPr lang="en-GB" dirty="0"/>
            </a:br>
            <a:r>
              <a:rPr lang="en-GB" dirty="0"/>
              <a:t>FROM </a:t>
            </a:r>
            <a:r>
              <a:rPr lang="en-GB" i="1" dirty="0" err="1"/>
              <a:t>table_name</a:t>
            </a:r>
            <a:endParaRPr lang="en-GB" i="1" dirty="0"/>
          </a:p>
          <a:p>
            <a:r>
              <a:rPr lang="en-GB" dirty="0"/>
              <a:t>WHERE </a:t>
            </a:r>
            <a:r>
              <a:rPr lang="en-GB" i="1" dirty="0"/>
              <a:t>condition</a:t>
            </a:r>
            <a:r>
              <a:rPr lang="en-GB" dirty="0"/>
              <a:t>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 * FROM projects</a:t>
            </a:r>
            <a:br>
              <a:rPr lang="en-GB" dirty="0"/>
            </a:br>
            <a:r>
              <a:rPr lang="en-GB" dirty="0"/>
              <a:t>WHERE </a:t>
            </a:r>
            <a:r>
              <a:rPr lang="en-GB"/>
              <a:t>specialisation='NMD</a:t>
            </a:r>
            <a:r>
              <a:rPr lang="en-GB" dirty="0"/>
              <a:t>';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E42B-239D-E141-A214-99B12BDF1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004123-42B9-9745-B8C7-2C0A5D01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E16BA-76D8-344A-B4A7-05EE93B2D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50A92-C273-5E45-8D2A-9598AD34FB15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508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36053E-C969-6343-974B-FA0178CBD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226C1-AF2B-3446-B4F9-2576CD0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3538-98EE-1B43-8E02-D4F7B77E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14</a:t>
            </a:fld>
            <a:r>
              <a:rPr lang="en-BE"/>
              <a:t> |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4B42A8-5A8D-A846-9DC3-4327D3C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Connecteren vanuit PHP</a:t>
            </a:r>
          </a:p>
        </p:txBody>
      </p:sp>
    </p:spTree>
    <p:extLst>
      <p:ext uri="{BB962C8B-B14F-4D97-AF65-F5344CB8AC3E}">
        <p14:creationId xmlns:p14="http://schemas.microsoft.com/office/powerpoint/2010/main" val="106027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D412DA-0125-2D46-9C83-3430C9A3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CONST DB_DSN = '</a:t>
            </a:r>
            <a:r>
              <a:rPr lang="en-GB" dirty="0" err="1"/>
              <a:t>mysql:dbname</a:t>
            </a:r>
            <a:r>
              <a:rPr lang="en-GB" dirty="0"/>
              <a:t>=</a:t>
            </a:r>
            <a:r>
              <a:rPr lang="en-GB" dirty="0" err="1"/>
              <a:t>gdm;host</a:t>
            </a:r>
            <a:r>
              <a:rPr lang="en-GB" dirty="0"/>
              <a:t>=127.0.0.1;port=3306';</a:t>
            </a:r>
          </a:p>
          <a:p>
            <a:pPr marL="0" indent="0">
              <a:buNone/>
            </a:pPr>
            <a:r>
              <a:rPr lang="en-GB" dirty="0"/>
              <a:t>CONST DB_USER = 'root';</a:t>
            </a:r>
          </a:p>
          <a:p>
            <a:pPr marL="0" indent="0">
              <a:buNone/>
            </a:pPr>
            <a:r>
              <a:rPr lang="en-GB" dirty="0"/>
              <a:t>CONST DB_PWD = 'root';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//</a:t>
            </a:r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met DB</a:t>
            </a:r>
          </a:p>
          <a:p>
            <a:pPr marL="0" indent="0">
              <a:buNone/>
            </a:pPr>
            <a:r>
              <a:rPr lang="en-GB" dirty="0"/>
              <a:t>$</a:t>
            </a:r>
            <a:r>
              <a:rPr lang="en-GB" dirty="0" err="1"/>
              <a:t>pdo</a:t>
            </a:r>
            <a:r>
              <a:rPr lang="en-GB" dirty="0"/>
              <a:t> = new PDO(DB_DSN, DB_USER, DB_PWD);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</a:t>
            </a:r>
            <a:r>
              <a:rPr lang="en-GB" dirty="0" err="1"/>
              <a:t>Foutmeldingen</a:t>
            </a:r>
            <a:r>
              <a:rPr lang="en-GB" dirty="0"/>
              <a:t> </a:t>
            </a:r>
            <a:r>
              <a:rPr lang="en-GB" dirty="0" err="1"/>
              <a:t>aanzetten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development</a:t>
            </a:r>
          </a:p>
          <a:p>
            <a:pPr marL="0" indent="0">
              <a:buNone/>
            </a:pPr>
            <a:r>
              <a:rPr lang="en-GB" dirty="0"/>
              <a:t>$</a:t>
            </a:r>
            <a:r>
              <a:rPr lang="en-GB" dirty="0" err="1"/>
              <a:t>pdo</a:t>
            </a:r>
            <a:r>
              <a:rPr lang="en-GB" dirty="0"/>
              <a:t>-&gt;</a:t>
            </a:r>
            <a:r>
              <a:rPr lang="en-GB" dirty="0" err="1"/>
              <a:t>setAttribute</a:t>
            </a:r>
            <a:r>
              <a:rPr lang="en-GB" dirty="0"/>
              <a:t>(PDO::ATTR_ERRMODE, PDO::ERRMODE_WARNING);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90151-3254-C441-8616-FCB5B39A82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BBE747-22D3-6A46-9B95-D850CDDB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Objects (PDO)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93C57-EC51-BC47-8879-D49FFE73D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50A92-C273-5E45-8D2A-9598AD34FB15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194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3F6838-6586-2247-8EB8-C77FF9C2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database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verzameling</a:t>
            </a:r>
            <a:r>
              <a:rPr lang="en-GB" dirty="0"/>
              <a:t> van </a:t>
            </a:r>
            <a:r>
              <a:rPr lang="en-GB" b="1" dirty="0" err="1"/>
              <a:t>persistente</a:t>
            </a:r>
            <a:r>
              <a:rPr lang="en-GB" b="1" dirty="0"/>
              <a:t> </a:t>
            </a:r>
            <a:r>
              <a:rPr lang="en-GB" b="1" dirty="0" err="1"/>
              <a:t>gegevens</a:t>
            </a:r>
            <a:r>
              <a:rPr lang="en-GB" dirty="0"/>
              <a:t> die door:</a:t>
            </a:r>
          </a:p>
          <a:p>
            <a:pPr lvl="1"/>
            <a:r>
              <a:rPr lang="en-GB" dirty="0" err="1"/>
              <a:t>een</a:t>
            </a:r>
            <a:r>
              <a:rPr lang="en-GB" dirty="0"/>
              <a:t> </a:t>
            </a:r>
            <a:r>
              <a:rPr lang="en-GB" b="1" dirty="0" err="1"/>
              <a:t>applicatie</a:t>
            </a:r>
            <a:r>
              <a:rPr lang="en-GB" dirty="0"/>
              <a:t> 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een</a:t>
            </a:r>
            <a:r>
              <a:rPr lang="en-GB" dirty="0"/>
              <a:t> </a:t>
            </a:r>
            <a:r>
              <a:rPr lang="en-GB" b="1" dirty="0"/>
              <a:t>DBMS</a:t>
            </a:r>
            <a:r>
              <a:rPr lang="en-GB" dirty="0"/>
              <a:t> </a:t>
            </a:r>
            <a:r>
              <a:rPr lang="en-GB" dirty="0" err="1"/>
              <a:t>beheerd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</a:t>
            </a:r>
          </a:p>
          <a:p>
            <a:r>
              <a:rPr lang="en-GB" dirty="0" err="1"/>
              <a:t>Applicatiewebsite</a:t>
            </a:r>
            <a:r>
              <a:rPr lang="en-GB" dirty="0"/>
              <a:t>, </a:t>
            </a:r>
            <a:r>
              <a:rPr lang="en-GB" dirty="0" err="1"/>
              <a:t>desktopapplicatie</a:t>
            </a:r>
            <a:r>
              <a:rPr lang="en-GB" dirty="0"/>
              <a:t>, mobile </a:t>
            </a:r>
            <a:r>
              <a:rPr lang="en-GB" dirty="0" err="1"/>
              <a:t>applicatie</a:t>
            </a:r>
            <a:r>
              <a:rPr lang="en-GB" dirty="0"/>
              <a:t> …</a:t>
            </a:r>
          </a:p>
          <a:p>
            <a:r>
              <a:rPr lang="en-GB" dirty="0"/>
              <a:t>DBMS: Database Management System</a:t>
            </a:r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databaseserver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: </a:t>
            </a:r>
          </a:p>
          <a:p>
            <a:pPr lvl="1"/>
            <a:r>
              <a:rPr lang="en-GB" u="sng" dirty="0">
                <a:hlinkClick r:id="rId2"/>
              </a:rPr>
              <a:t>MySQL</a:t>
            </a:r>
            <a:r>
              <a:rPr lang="en-GB" dirty="0"/>
              <a:t>, </a:t>
            </a:r>
          </a:p>
          <a:p>
            <a:pPr lvl="1"/>
            <a:r>
              <a:rPr lang="en-GB" u="sng" dirty="0">
                <a:hlinkClick r:id="rId3"/>
              </a:rPr>
              <a:t>Microsoft SQL Server</a:t>
            </a:r>
            <a:r>
              <a:rPr lang="en-GB" dirty="0"/>
              <a:t>, </a:t>
            </a:r>
          </a:p>
          <a:p>
            <a:pPr lvl="1"/>
            <a:r>
              <a:rPr lang="en-GB" u="sng" dirty="0">
                <a:hlinkClick r:id="rId4"/>
              </a:rPr>
              <a:t>Oracle Database</a:t>
            </a:r>
            <a:r>
              <a:rPr lang="en-GB" u="sng" dirty="0"/>
              <a:t>,</a:t>
            </a:r>
          </a:p>
          <a:p>
            <a:pPr lvl="1"/>
            <a:r>
              <a:rPr lang="en-GB" dirty="0"/>
              <a:t> …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563C-69F1-EA4E-85C2-ED7CA1CFA8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9D358-CD06-674C-AE59-9183999C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Wat is </a:t>
            </a:r>
            <a:r>
              <a:rPr lang="en-GB" b="0" dirty="0" err="1"/>
              <a:t>een</a:t>
            </a:r>
            <a:r>
              <a:rPr lang="en-GB" b="0" dirty="0"/>
              <a:t> database?</a:t>
            </a:r>
            <a:br>
              <a:rPr lang="en-GB" b="0" dirty="0"/>
            </a:br>
            <a:br>
              <a:rPr lang="en-GB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7C924-0FA3-C048-BADF-D8524F1A1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150A92-C273-5E45-8D2A-9598AD34FB1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87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518BA2-A6B6-B74C-BEF5-6475E3A8F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02049"/>
              </p:ext>
            </p:extLst>
          </p:nvPr>
        </p:nvGraphicFramePr>
        <p:xfrm>
          <a:off x="1177354" y="1941218"/>
          <a:ext cx="9848200" cy="3474841"/>
        </p:xfrm>
        <a:graphic>
          <a:graphicData uri="http://schemas.openxmlformats.org/drawingml/2006/table">
            <a:tbl>
              <a:tblPr/>
              <a:tblGrid>
                <a:gridCol w="4924100">
                  <a:extLst>
                    <a:ext uri="{9D8B030D-6E8A-4147-A177-3AD203B41FA5}">
                      <a16:colId xmlns:a16="http://schemas.microsoft.com/office/drawing/2014/main" val="4000844184"/>
                    </a:ext>
                  </a:extLst>
                </a:gridCol>
                <a:gridCol w="4924100">
                  <a:extLst>
                    <a:ext uri="{9D8B030D-6E8A-4147-A177-3AD203B41FA5}">
                      <a16:colId xmlns:a16="http://schemas.microsoft.com/office/drawing/2014/main" val="3485508420"/>
                    </a:ext>
                  </a:extLst>
                </a:gridCol>
              </a:tblGrid>
              <a:tr h="655189">
                <a:tc>
                  <a:txBody>
                    <a:bodyPr/>
                    <a:lstStyle/>
                    <a:p>
                      <a:pPr algn="l" fontAlgn="b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</a:rPr>
                        <a:t>Spreadsheet</a:t>
                      </a:r>
                      <a:endParaRPr lang="en-GB" b="1" dirty="0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DBMS</a:t>
                      </a:r>
                      <a:endParaRPr lang="en-GB" b="1">
                        <a:effectLst/>
                      </a:endParaRP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668167"/>
                  </a:ext>
                </a:extLst>
              </a:tr>
              <a:tr h="479692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</a:rPr>
                        <a:t>Werkmap</a:t>
                      </a:r>
                      <a:endParaRPr lang="en-GB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 of Bestand </a:t>
                      </a:r>
                      <a:r>
                        <a:rPr lang="en-GB" i="1">
                          <a:solidFill>
                            <a:srgbClr val="000000"/>
                          </a:solidFill>
                          <a:effectLst/>
                        </a:rPr>
                        <a:t>(Eng.: File)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48038"/>
                  </a:ext>
                </a:extLst>
              </a:tr>
              <a:tr h="479692"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Werkblad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Tabel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GB" i="1">
                          <a:solidFill>
                            <a:srgbClr val="000000"/>
                          </a:solidFill>
                          <a:effectLst/>
                        </a:rPr>
                        <a:t>(Eng.: Table)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 of Relatie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927488"/>
                  </a:ext>
                </a:extLst>
              </a:tr>
              <a:tr h="479692"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Kolom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Kolom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GB" i="1">
                          <a:solidFill>
                            <a:srgbClr val="000000"/>
                          </a:solidFill>
                          <a:effectLst/>
                        </a:rPr>
                        <a:t>(Eng.: Column)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 of Attribuut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363336"/>
                  </a:ext>
                </a:extLst>
              </a:tr>
              <a:tr h="479692"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Rij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Rij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GB" i="1">
                          <a:solidFill>
                            <a:srgbClr val="000000"/>
                          </a:solidFill>
                          <a:effectLst/>
                        </a:rPr>
                        <a:t>(Eng.: Row)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 of Record of Tuple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54029"/>
                  </a:ext>
                </a:extLst>
              </a:tr>
              <a:tr h="900884">
                <a:tc>
                  <a:txBody>
                    <a:bodyPr/>
                    <a:lstStyle/>
                    <a:p>
                      <a:pPr algn="l" fontAlgn="t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Cel</a:t>
                      </a:r>
                      <a:endParaRPr lang="en-GB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</a:rPr>
                        <a:t>Waarde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GB" i="1" dirty="0">
                          <a:solidFill>
                            <a:srgbClr val="000000"/>
                          </a:solidFill>
                          <a:effectLst/>
                        </a:rPr>
                        <a:t>(Eng.: Value)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 of Veld </a:t>
                      </a:r>
                      <a:r>
                        <a:rPr lang="en-GB" i="1" dirty="0">
                          <a:solidFill>
                            <a:srgbClr val="000000"/>
                          </a:solidFill>
                          <a:effectLst/>
                        </a:rPr>
                        <a:t>(Eng.: Field)</a:t>
                      </a:r>
                      <a:endParaRPr lang="en-GB" dirty="0">
                        <a:effectLst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06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9726E-FD67-2345-ACAF-5D2BFDA9F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236B84-43DE-E643-B7C5-C44AEE9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Spreadsheet vs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CD11-FF48-8243-A724-EF1F9903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3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38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9726E-FD67-2345-ACAF-5D2BFDA9F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236B84-43DE-E643-B7C5-C44AEE9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Normalisatie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CD11-FF48-8243-A724-EF1F9903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4</a:t>
            </a:fld>
            <a:r>
              <a:rPr lang="en-BE"/>
              <a:t> |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3092B-1C92-3B4A-ACA3-6098D9EC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959" y="1550505"/>
            <a:ext cx="3520069" cy="4211014"/>
          </a:xfrm>
        </p:spPr>
        <p:txBody>
          <a:bodyPr/>
          <a:lstStyle/>
          <a:p>
            <a:r>
              <a:rPr lang="en-GB" dirty="0"/>
              <a:t>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voorkomen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schrijfbewerkingen</a:t>
            </a:r>
            <a:r>
              <a:rPr lang="en-GB" dirty="0"/>
              <a:t> </a:t>
            </a:r>
            <a:r>
              <a:rPr lang="en-GB" dirty="0" err="1"/>
              <a:t>anomalieën</a:t>
            </a:r>
            <a:r>
              <a:rPr lang="en-GB" u="sng" baseline="30000" dirty="0"/>
              <a:t> </a:t>
            </a:r>
            <a:r>
              <a:rPr lang="en-GB" dirty="0" err="1"/>
              <a:t>veroorzaken</a:t>
            </a:r>
            <a:r>
              <a:rPr lang="en-GB" dirty="0"/>
              <a:t> in de database,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wetenschappers</a:t>
            </a:r>
            <a:r>
              <a:rPr lang="en-GB" dirty="0"/>
              <a:t> </a:t>
            </a:r>
            <a:br>
              <a:rPr lang="en-GB" dirty="0"/>
            </a:br>
            <a:r>
              <a:rPr lang="en-GB" b="1" dirty="0" err="1"/>
              <a:t>normaalvormen</a:t>
            </a:r>
            <a:r>
              <a:rPr lang="en-GB" dirty="0"/>
              <a:t> </a:t>
            </a:r>
            <a:r>
              <a:rPr lang="en-GB" dirty="0" err="1"/>
              <a:t>bedacht</a:t>
            </a:r>
            <a:r>
              <a:rPr lang="en-GB" dirty="0"/>
              <a:t>.</a:t>
            </a:r>
            <a:endParaRPr lang="en-BE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AD71F7C-445C-DD45-857D-39BD68A4A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49541"/>
              </p:ext>
            </p:extLst>
          </p:nvPr>
        </p:nvGraphicFramePr>
        <p:xfrm>
          <a:off x="5504174" y="1399071"/>
          <a:ext cx="5951892" cy="4362448"/>
        </p:xfrm>
        <a:graphic>
          <a:graphicData uri="http://schemas.openxmlformats.org/drawingml/2006/table">
            <a:tbl>
              <a:tblPr/>
              <a:tblGrid>
                <a:gridCol w="1487973">
                  <a:extLst>
                    <a:ext uri="{9D8B030D-6E8A-4147-A177-3AD203B41FA5}">
                      <a16:colId xmlns:a16="http://schemas.microsoft.com/office/drawing/2014/main" val="3806841127"/>
                    </a:ext>
                  </a:extLst>
                </a:gridCol>
                <a:gridCol w="1487973">
                  <a:extLst>
                    <a:ext uri="{9D8B030D-6E8A-4147-A177-3AD203B41FA5}">
                      <a16:colId xmlns:a16="http://schemas.microsoft.com/office/drawing/2014/main" val="2032242719"/>
                    </a:ext>
                  </a:extLst>
                </a:gridCol>
                <a:gridCol w="1487973">
                  <a:extLst>
                    <a:ext uri="{9D8B030D-6E8A-4147-A177-3AD203B41FA5}">
                      <a16:colId xmlns:a16="http://schemas.microsoft.com/office/drawing/2014/main" val="285915831"/>
                    </a:ext>
                  </a:extLst>
                </a:gridCol>
                <a:gridCol w="1487973">
                  <a:extLst>
                    <a:ext uri="{9D8B030D-6E8A-4147-A177-3AD203B41FA5}">
                      <a16:colId xmlns:a16="http://schemas.microsoft.com/office/drawing/2014/main" val="3530189645"/>
                    </a:ext>
                  </a:extLst>
                </a:gridCol>
              </a:tblGrid>
              <a:tr h="636047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</a:rPr>
                        <a:t>Niveau</a:t>
                      </a:r>
                      <a:endParaRPr lang="en-GB" sz="1600" b="1">
                        <a:effectLst/>
                      </a:endParaRPr>
                    </a:p>
                  </a:txBody>
                  <a:tcPr marL="69135" marR="69135" marT="69135" marB="691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</a:rPr>
                        <a:t>Normaalvorm</a:t>
                      </a:r>
                      <a:endParaRPr lang="en-GB" sz="1600" b="1">
                        <a:effectLst/>
                      </a:endParaRPr>
                    </a:p>
                  </a:txBody>
                  <a:tcPr marL="69135" marR="69135" marT="69135" marB="691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</a:rPr>
                        <a:t>Engelse naam</a:t>
                      </a:r>
                      <a:endParaRPr lang="en-GB" sz="1600" b="1">
                        <a:effectLst/>
                      </a:endParaRPr>
                    </a:p>
                  </a:txBody>
                  <a:tcPr marL="69135" marR="69135" marT="69135" marB="691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</a:rPr>
                        <a:t>Nederlandse Naam</a:t>
                      </a:r>
                      <a:endParaRPr lang="en-GB" sz="1600" b="1">
                        <a:effectLst/>
                      </a:endParaRPr>
                    </a:p>
                  </a:txBody>
                  <a:tcPr marL="69135" marR="69135" marT="69135" marB="6913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181646"/>
                  </a:ext>
                </a:extLst>
              </a:tr>
              <a:tr h="532343">
                <a:tc>
                  <a:txBody>
                    <a:bodyPr/>
                    <a:lstStyle/>
                    <a:p>
                      <a:pPr algn="l" fontAlgn="t"/>
                      <a:r>
                        <a:rPr lang="en-BE" sz="16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BE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1NF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First Normal Form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Eerste Normaalvorm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296053"/>
                  </a:ext>
                </a:extLst>
              </a:tr>
              <a:tr h="532343">
                <a:tc>
                  <a:txBody>
                    <a:bodyPr/>
                    <a:lstStyle/>
                    <a:p>
                      <a:pPr algn="l" fontAlgn="t"/>
                      <a:r>
                        <a:rPr lang="en-BE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BE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2NF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Second Normal Form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Tweede Normaalvorm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734461"/>
                  </a:ext>
                </a:extLst>
              </a:tr>
              <a:tr h="532343">
                <a:tc>
                  <a:txBody>
                    <a:bodyPr/>
                    <a:lstStyle/>
                    <a:p>
                      <a:pPr algn="l" fontAlgn="t"/>
                      <a:r>
                        <a:rPr lang="en-BE" sz="16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BE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3NF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Third Normal Form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Derde Normaalvorm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247891"/>
                  </a:ext>
                </a:extLst>
              </a:tr>
              <a:tr h="532343">
                <a:tc>
                  <a:txBody>
                    <a:bodyPr/>
                    <a:lstStyle/>
                    <a:p>
                      <a:pPr algn="l" fontAlgn="t"/>
                      <a:r>
                        <a:rPr lang="en-BE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BE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BCNF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Boyce-Codd Normal Form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Boyce-Codd-Normaalvorm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244858"/>
                  </a:ext>
                </a:extLst>
              </a:tr>
              <a:tr h="532343">
                <a:tc>
                  <a:txBody>
                    <a:bodyPr/>
                    <a:lstStyle/>
                    <a:p>
                      <a:pPr algn="l" fontAlgn="t"/>
                      <a:r>
                        <a:rPr lang="en-BE" sz="16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BE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4NF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Fourth Normal Form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VierdeNormaalvorm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36002"/>
                  </a:ext>
                </a:extLst>
              </a:tr>
              <a:tr h="532343">
                <a:tc>
                  <a:txBody>
                    <a:bodyPr/>
                    <a:lstStyle/>
                    <a:p>
                      <a:pPr algn="l" fontAlgn="t"/>
                      <a:r>
                        <a:rPr lang="en-BE" sz="16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BE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5NF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Fifth Normal Form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Vijfde Normaalvorm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160898"/>
                  </a:ext>
                </a:extLst>
              </a:tr>
              <a:tr h="532343">
                <a:tc>
                  <a:txBody>
                    <a:bodyPr/>
                    <a:lstStyle/>
                    <a:p>
                      <a:pPr algn="l" fontAlgn="t"/>
                      <a:r>
                        <a:rPr lang="en-BE" sz="16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BE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DK/NF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</a:rPr>
                        <a:t>Domain Key Normal Form</a:t>
                      </a:r>
                      <a:endParaRPr lang="en-GB" sz="160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</a:rPr>
                        <a:t>Domain Key Normal Form</a:t>
                      </a:r>
                      <a:endParaRPr lang="en-GB" sz="1600" dirty="0">
                        <a:effectLst/>
                      </a:endParaRPr>
                    </a:p>
                  </a:txBody>
                  <a:tcPr marL="17284" marR="17284" marT="17284" marB="172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22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3092B-1C92-3B4A-ACA3-6098D9EC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Elke </a:t>
            </a:r>
            <a:r>
              <a:rPr lang="en-GB" dirty="0" err="1"/>
              <a:t>entiteit</a:t>
            </a:r>
            <a:r>
              <a:rPr lang="en-GB" dirty="0"/>
              <a:t>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unieke</a:t>
            </a:r>
            <a:r>
              <a:rPr lang="en-GB" dirty="0"/>
              <a:t> identifier. </a:t>
            </a:r>
            <a:r>
              <a:rPr lang="en-GB" b="1" dirty="0" err="1"/>
              <a:t>Primaire</a:t>
            </a:r>
            <a:r>
              <a:rPr lang="en-GB" b="1" dirty="0"/>
              <a:t> </a:t>
            </a:r>
            <a:r>
              <a:rPr lang="en-GB" b="1" dirty="0" err="1"/>
              <a:t>Sleutel</a:t>
            </a:r>
            <a:r>
              <a:rPr lang="en-GB" dirty="0"/>
              <a:t> </a:t>
            </a:r>
            <a:r>
              <a:rPr lang="en-GB" i="1" dirty="0"/>
              <a:t>(Eng.: Primary Key - PK)</a:t>
            </a:r>
            <a:endParaRPr lang="en-GB" dirty="0"/>
          </a:p>
          <a:p>
            <a:r>
              <a:rPr lang="en-GB" dirty="0"/>
              <a:t>Alle </a:t>
            </a:r>
            <a:r>
              <a:rPr lang="en-GB" dirty="0" err="1"/>
              <a:t>attributen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Atomair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dirty="0" err="1"/>
              <a:t>Opgedeeld</a:t>
            </a:r>
            <a:r>
              <a:rPr lang="en-GB" dirty="0"/>
              <a:t> tot op het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het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 </a:t>
            </a:r>
            <a:r>
              <a:rPr lang="en-GB" dirty="0" err="1"/>
              <a:t>opgedeeld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of mag </a:t>
            </a:r>
            <a:r>
              <a:rPr lang="en-GB" dirty="0" err="1"/>
              <a:t>zijn</a:t>
            </a:r>
            <a:r>
              <a:rPr lang="en-GB" dirty="0"/>
              <a:t>)</a:t>
            </a:r>
          </a:p>
          <a:p>
            <a:pPr lvl="1"/>
            <a:r>
              <a:rPr lang="nl-BE" dirty="0"/>
              <a:t>Bevat dus één enkele waarde </a:t>
            </a:r>
            <a:endParaRPr lang="en-GB" dirty="0"/>
          </a:p>
          <a:p>
            <a:pPr lvl="1"/>
            <a:r>
              <a:rPr lang="en-GB" dirty="0"/>
              <a:t>Van </a:t>
            </a:r>
            <a:r>
              <a:rPr lang="en-GB" dirty="0" err="1"/>
              <a:t>een</a:t>
            </a:r>
            <a:r>
              <a:rPr lang="en-GB" dirty="0"/>
              <a:t> </a:t>
            </a:r>
            <a:r>
              <a:rPr lang="en-GB" b="1" dirty="0" err="1"/>
              <a:t>andere</a:t>
            </a:r>
            <a:r>
              <a:rPr lang="en-GB" b="1" dirty="0"/>
              <a:t> </a:t>
            </a:r>
            <a:r>
              <a:rPr lang="en-GB" b="1" dirty="0" err="1"/>
              <a:t>categorie</a:t>
            </a:r>
            <a:r>
              <a:rPr lang="en-GB" dirty="0"/>
              <a:t>.</a:t>
            </a:r>
          </a:p>
          <a:p>
            <a:pPr lvl="1"/>
            <a:r>
              <a:rPr lang="nl-BE" dirty="0"/>
              <a:t>geen enkel attribuut wordt herhaald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9726E-FD67-2345-ACAF-5D2BFDA9F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236B84-43DE-E643-B7C5-C44AEE9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1NF – </a:t>
            </a:r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Normaalvorm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CD11-FF48-8243-A724-EF1F9903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5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63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3092B-1C92-3B4A-ACA3-6098D9EC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Tabel</a:t>
            </a:r>
            <a:r>
              <a:rPr lang="en-GB" dirty="0"/>
              <a:t> is in 1NF.</a:t>
            </a:r>
            <a:endParaRPr lang="nl-BE" dirty="0"/>
          </a:p>
          <a:p>
            <a:r>
              <a:rPr lang="nl-BE" dirty="0"/>
              <a:t>alle niet-sleutelattributen zijn volledig functioneel afhankelijk van de primaire sleutel.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9726E-FD67-2345-ACAF-5D2BFDA9F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236B84-43DE-E643-B7C5-C44AEE9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2NF – </a:t>
            </a:r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Normaalvorm</a:t>
            </a:r>
            <a:endParaRPr lang="en-GB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CD11-FF48-8243-A724-EF1F9903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6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132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BCCC80-4814-BB4F-AAED-F774E176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Tabel</a:t>
            </a:r>
            <a:r>
              <a:rPr lang="en-GB" dirty="0"/>
              <a:t> is in 2NF.</a:t>
            </a:r>
          </a:p>
          <a:p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transitieve</a:t>
            </a:r>
            <a:r>
              <a:rPr lang="en-GB" dirty="0"/>
              <a:t> </a:t>
            </a:r>
            <a:r>
              <a:rPr lang="en-GB" dirty="0" err="1"/>
              <a:t>fuctionele</a:t>
            </a:r>
            <a:r>
              <a:rPr lang="en-GB" dirty="0"/>
              <a:t> </a:t>
            </a:r>
            <a:r>
              <a:rPr lang="en-GB" dirty="0" err="1"/>
              <a:t>afhankelijkheden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niet-sleutel</a:t>
            </a:r>
            <a:r>
              <a:rPr lang="en-GB" dirty="0"/>
              <a:t> mag </a:t>
            </a:r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gegevens</a:t>
            </a:r>
            <a:r>
              <a:rPr lang="en-GB" dirty="0"/>
              <a:t> over de </a:t>
            </a:r>
            <a:r>
              <a:rPr lang="en-GB" dirty="0" err="1"/>
              <a:t>sleutel</a:t>
            </a:r>
            <a:r>
              <a:rPr lang="en-GB" dirty="0"/>
              <a:t> </a:t>
            </a:r>
            <a:r>
              <a:rPr lang="en-GB" dirty="0" err="1"/>
              <a:t>bevatten</a:t>
            </a:r>
            <a:r>
              <a:rPr lang="en-GB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45D0D-81E9-CE40-BC35-784A0A1EE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33CF97-FB45-9443-B91D-AB71983D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3NF – </a:t>
            </a:r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Normaalvorm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FAF33-4DDF-824A-978C-933F215A1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7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78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51149DA-8979-4F22-8C63-7DB2E7C72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E1249C-AC6B-4D58-85E9-00F116E1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4AC398-771A-4980-8BE4-D15D4B8E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0A92-C273-5E45-8D2A-9598AD34FB15}" type="slidenum">
              <a:rPr lang="en-BE" smtClean="0"/>
              <a:t>8</a:t>
            </a:fld>
            <a:endParaRPr lang="en-B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FEE66BF-4BED-491D-8062-DE7DCBC6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 model tekenen</a:t>
            </a:r>
          </a:p>
        </p:txBody>
      </p:sp>
    </p:spTree>
    <p:extLst>
      <p:ext uri="{BB962C8B-B14F-4D97-AF65-F5344CB8AC3E}">
        <p14:creationId xmlns:p14="http://schemas.microsoft.com/office/powerpoint/2010/main" val="19921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2400089-400D-4624-9505-4F88A520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Teken het database schema voor een blogwebsite. </a:t>
            </a:r>
          </a:p>
          <a:p>
            <a:r>
              <a:rPr lang="nl-BE" dirty="0"/>
              <a:t>Ieder artikel bevat minstens een titel, korte omschrijving, inhoud, afbeelding, auteur</a:t>
            </a:r>
          </a:p>
          <a:p>
            <a:r>
              <a:rPr lang="nl-BE" dirty="0"/>
              <a:t>Denk na over de eerste 3 normaalvormen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Ga nu verder en zorg er ook voor dat:</a:t>
            </a:r>
          </a:p>
          <a:p>
            <a:r>
              <a:rPr lang="nl-BE" dirty="0"/>
              <a:t>Een artikel gekoppeld worden aan meerdere categorieën </a:t>
            </a:r>
          </a:p>
          <a:p>
            <a:r>
              <a:rPr lang="nl-BE" dirty="0"/>
              <a:t>Bezoekers een reactie kunnen plaatsen mits het invullen van hun naam en e-mail adres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8DFE0C-5080-474E-A1F6-69E93495F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0933BCA-4318-4996-B625-04B6FDC4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7233F9C-C566-4E69-AC88-9E74703E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336F00-3AB5-4F03-8B67-1D1AA9B2DC45}" type="slidenum">
              <a:rPr lang="nl-BE" smtClean="0"/>
              <a:pPr/>
              <a:t>9</a:t>
            </a:fld>
            <a:r>
              <a:rPr lang="en-BE"/>
              <a:t> |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1629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HS_2020">
  <a:themeElements>
    <a:clrScheme name="AHS">
      <a:dk1>
        <a:srgbClr val="000000"/>
      </a:dk1>
      <a:lt1>
        <a:srgbClr val="FFFFFF"/>
      </a:lt1>
      <a:dk2>
        <a:srgbClr val="919191"/>
      </a:dk2>
      <a:lt2>
        <a:srgbClr val="E6E6E6"/>
      </a:lt2>
      <a:accent1>
        <a:srgbClr val="F58732"/>
      </a:accent1>
      <a:accent2>
        <a:srgbClr val="00A5D9"/>
      </a:accent2>
      <a:accent3>
        <a:srgbClr val="7E57C5"/>
      </a:accent3>
      <a:accent4>
        <a:srgbClr val="ED0034"/>
      </a:accent4>
      <a:accent5>
        <a:srgbClr val="5AB946"/>
      </a:accent5>
      <a:accent6>
        <a:srgbClr val="D20082"/>
      </a:accent6>
      <a:hlink>
        <a:srgbClr val="0000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hs_powerpoint_PAARS" id="{BFDFD014-E3DA-4DDE-A8A2-575A3A023796}" vid="{C3F9E1F8-8F5F-4A73-9FF3-69905FE39452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HSArchived xmlns="12b8265c-be14-410d-b9a8-97e7c764ee96">false</AHSArchived>
    <AHSOpmerking xmlns="12b8265c-be14-410d-b9a8-97e7c764ee96" xsi:nil="true"/>
    <AHSLeesRechtenStudenten xmlns="12b8265c-be14-410d-b9a8-97e7c764ee96">false</AHSLeesRechtenStudenten>
    <AHSSortering xmlns="12b8265c-be14-410d-b9a8-97e7c764ee9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HS-Dinar-Document-CT" ma:contentTypeID="0x010100B58429747AA6B8418C14593960C5299E00C6575CB230C99E46945843624BACCDD2" ma:contentTypeVersion="11" ma:contentTypeDescription="" ma:contentTypeScope="" ma:versionID="80c0537cc54c96f99e75cf74879397f2">
  <xsd:schema xmlns:xsd="http://www.w3.org/2001/XMLSchema" xmlns:xs="http://www.w3.org/2001/XMLSchema" xmlns:p="http://schemas.microsoft.com/office/2006/metadata/properties" xmlns:ns2="12b8265c-be14-410d-b9a8-97e7c764ee96" xmlns:ns3="9e0fe7f4-60ad-485b-a5c1-5fd3b0ede552" targetNamespace="http://schemas.microsoft.com/office/2006/metadata/properties" ma:root="true" ma:fieldsID="84ff90fb6c73b6cd1e0918d397e95c56" ns2:_="" ns3:_="">
    <xsd:import namespace="12b8265c-be14-410d-b9a8-97e7c764ee96"/>
    <xsd:import namespace="9e0fe7f4-60ad-485b-a5c1-5fd3b0ede552"/>
    <xsd:element name="properties">
      <xsd:complexType>
        <xsd:sequence>
          <xsd:element name="documentManagement">
            <xsd:complexType>
              <xsd:all>
                <xsd:element ref="ns2:AHSLeesRechtenStudenten" minOccurs="0"/>
                <xsd:element ref="ns2:AHSOpmerking" minOccurs="0"/>
                <xsd:element ref="ns2:AHSSortering" minOccurs="0"/>
                <xsd:element ref="ns2:AHSArchive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8265c-be14-410d-b9a8-97e7c764ee96" elementFormDefault="qualified">
    <xsd:import namespace="http://schemas.microsoft.com/office/2006/documentManagement/types"/>
    <xsd:import namespace="http://schemas.microsoft.com/office/infopath/2007/PartnerControls"/>
    <xsd:element name="AHSLeesRechtenStudenten" ma:index="8" nillable="true" ma:displayName="AHS LeesRechten Studenten" ma:default="0" ma:internalName="AHSLeesRechtenStudenten">
      <xsd:simpleType>
        <xsd:restriction base="dms:Boolean"/>
      </xsd:simpleType>
    </xsd:element>
    <xsd:element name="AHSOpmerking" ma:index="9" nillable="true" ma:displayName="AHS Opmerking" ma:internalName="AHSOpmerking">
      <xsd:simpleType>
        <xsd:restriction base="dms:Note">
          <xsd:maxLength value="255"/>
        </xsd:restriction>
      </xsd:simpleType>
    </xsd:element>
    <xsd:element name="AHSSortering" ma:index="10" nillable="true" ma:displayName="AHS Sortering" ma:decimals="0" ma:internalName="AHSSortering" ma:percentage="FALSE">
      <xsd:simpleType>
        <xsd:restriction base="dms:Number"/>
      </xsd:simpleType>
    </xsd:element>
    <xsd:element name="AHSArchived" ma:index="11" nillable="true" ma:displayName="AHS Archived" ma:default="0" ma:internalName="AHSArchived">
      <xsd:simpleType>
        <xsd:restriction base="dms:Boolean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fe7f4-60ad-485b-a5c1-5fd3b0ede5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D886E1-A8E0-486F-8DDE-6E1B47735120}">
  <ds:schemaRefs>
    <ds:schemaRef ds:uri="http://schemas.microsoft.com/office/2006/metadata/properties"/>
    <ds:schemaRef ds:uri="http://schemas.microsoft.com/office/infopath/2007/PartnerControls"/>
    <ds:schemaRef ds:uri="12b8265c-be14-410d-b9a8-97e7c764ee96"/>
  </ds:schemaRefs>
</ds:datastoreItem>
</file>

<file path=customXml/itemProps2.xml><?xml version="1.0" encoding="utf-8"?>
<ds:datastoreItem xmlns:ds="http://schemas.openxmlformats.org/officeDocument/2006/customXml" ds:itemID="{E0D88BFC-21E0-429C-B168-F06554F59C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5D0225-264D-4CA6-84BE-617AB644F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b8265c-be14-410d-b9a8-97e7c764ee96"/>
    <ds:schemaRef ds:uri="9e0fe7f4-60ad-485b-a5c1-5fd3b0ede5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AHS_2020</Template>
  <TotalTime>1397</TotalTime>
  <Words>563</Words>
  <Application>Microsoft Office PowerPoint</Application>
  <PresentationFormat>Breedbeeld</PresentationFormat>
  <Paragraphs>122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3" baseType="lpstr">
      <vt:lpstr>System Font Regular</vt:lpstr>
      <vt:lpstr>Source Sans Pro Light</vt:lpstr>
      <vt:lpstr>Source Sans Pro Semibold</vt:lpstr>
      <vt:lpstr>Wingdings</vt:lpstr>
      <vt:lpstr>Calibri</vt:lpstr>
      <vt:lpstr>Arial</vt:lpstr>
      <vt:lpstr>Source Sans Pro</vt:lpstr>
      <vt:lpstr>AHS_2020</vt:lpstr>
      <vt:lpstr>Databasedesign</vt:lpstr>
      <vt:lpstr>Wat is een database?  </vt:lpstr>
      <vt:lpstr>Spreadsheet vs DBMS</vt:lpstr>
      <vt:lpstr>Normalisatie</vt:lpstr>
      <vt:lpstr>1NF – Eerste Normaalvorm</vt:lpstr>
      <vt:lpstr>2NF – Tweede Normaalvorm</vt:lpstr>
      <vt:lpstr>3NF – Derde Normaalvorm</vt:lpstr>
      <vt:lpstr>Database model tekenen</vt:lpstr>
      <vt:lpstr>Blog</vt:lpstr>
      <vt:lpstr>PGM.gent</vt:lpstr>
      <vt:lpstr>SQL</vt:lpstr>
      <vt:lpstr>CRUD</vt:lpstr>
      <vt:lpstr>SELECT</vt:lpstr>
      <vt:lpstr>Connecteren vanuit PHP</vt:lpstr>
      <vt:lpstr>PHP Data Objects (PDO)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Databasedesign</dc:title>
  <dc:creator>Dieter De Weirdt</dc:creator>
  <cp:lastModifiedBy>Dieter De Weirdt</cp:lastModifiedBy>
  <cp:revision>4</cp:revision>
  <cp:lastPrinted>2015-01-13T12:26:28Z</cp:lastPrinted>
  <dcterms:created xsi:type="dcterms:W3CDTF">2020-10-07T06:26:27Z</dcterms:created>
  <dcterms:modified xsi:type="dcterms:W3CDTF">2021-10-05T07:27:36Z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0x010100B58429747AA6B8418C14593960C5299E00C6575CB230C99E46945843624BACCDD2</vt:lpwstr>
  </property>
</Properties>
</file>