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fbcc5e3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fbcc5e3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fbcc5e31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fbcc5e3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fbcc5e31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fbcc5e3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fbcc5e31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fbcc5e31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fbcc5e3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fbcc5e3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bd8b95a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bd8b95a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bcc5e3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bcc5e3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fbcc5e3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fbcc5e3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beautiful soup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time i scraped I saved to a csv so I do not need to rescrape every time I wanted the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scrape got each team and the slug of the team url. The scrape would look at the first table in the team index and go through each of the elements that are hyper links.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scrape went to the team page of each page, went to the upcoming season roster, and then scraped their rosters. It got the name of the players, their years of experience, the url slugs for the player, their position, and their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scrape went to the individual player page for each player. I scraped their last 3 seasons and their career stats. I had some if statements to deal with if they had less than 3 seasons under their belt.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third scrape basically scraped every single box score stat. Field goals, shooting percentages, assists, boards, etc.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fbcc5e3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fbcc5e3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rookies. I did not want to deal with predicting a rookies success from their prior stats. If college stats were predictive then you would never have busts. I considered this way out of my jurisdiction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number of players I had to scrape was cut down by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Troubleshooting</a:t>
            </a:r>
            <a:endParaRPr u="sng"/>
          </a:p>
          <a:p>
            <a:pPr indent="0" lvl="0" marL="0" rtl="0" algn="l">
              <a:spcBef>
                <a:spcPts val="0"/>
              </a:spcBef>
              <a:spcAft>
                <a:spcPts val="0"/>
              </a:spcAft>
              <a:buNone/>
            </a:pPr>
            <a:r>
              <a:rPr lang="en"/>
              <a:t>Made a catch for my second scrape (team scrape) that would list the team that causes the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my third set of scrapes i needed a catch incase my connection times out. I had it print the index so i can determine where do I have to rescrape.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 some null values with categories like free throw attempts from players that have very few minutes. Input 0’s in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bball reference people could be listed under multiple positions like G-F, F-G or F-C,C-F. I took the first instance letter of their position to be their primary position.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fbcc5e3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fbcc5e3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Aggregate dataframe</a:t>
            </a:r>
            <a:endParaRPr/>
          </a:p>
          <a:p>
            <a:pPr indent="0" lvl="0" marL="0" rtl="0" algn="l">
              <a:spcBef>
                <a:spcPts val="0"/>
              </a:spcBef>
              <a:spcAft>
                <a:spcPts val="0"/>
              </a:spcAft>
              <a:buNone/>
            </a:pPr>
            <a:r>
              <a:rPr lang="en"/>
              <a:t>Going from a 900+ rows 370 rows.</a:t>
            </a:r>
            <a:endParaRPr/>
          </a:p>
          <a:p>
            <a:pPr indent="0" lvl="0" marL="0" rtl="0" algn="l">
              <a:spcBef>
                <a:spcPts val="0"/>
              </a:spcBef>
              <a:spcAft>
                <a:spcPts val="0"/>
              </a:spcAft>
              <a:buNone/>
            </a:pPr>
            <a:r>
              <a:rPr lang="en"/>
              <a:t>Needed to match the size of the career dataframe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Position to numeric</a:t>
            </a:r>
            <a:endParaRPr u="sng"/>
          </a:p>
          <a:p>
            <a:pPr indent="0" lvl="0" marL="0" rtl="0" algn="l">
              <a:spcBef>
                <a:spcPts val="0"/>
              </a:spcBef>
              <a:spcAft>
                <a:spcPts val="0"/>
              </a:spcAft>
              <a:buNone/>
            </a:pPr>
            <a:r>
              <a:rPr lang="en"/>
              <a:t>In order to calculate similarities I needed to convert everything to numeric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converted guards to 1</a:t>
            </a:r>
            <a:endParaRPr/>
          </a:p>
          <a:p>
            <a:pPr indent="0" lvl="0" marL="0" rtl="0" algn="l">
              <a:spcBef>
                <a:spcPts val="0"/>
              </a:spcBef>
              <a:spcAft>
                <a:spcPts val="0"/>
              </a:spcAft>
              <a:buNone/>
            </a:pPr>
            <a:r>
              <a:rPr lang="en"/>
              <a:t>Forwards to 3</a:t>
            </a:r>
            <a:endParaRPr/>
          </a:p>
          <a:p>
            <a:pPr indent="0" lvl="0" marL="0" rtl="0" algn="l">
              <a:spcBef>
                <a:spcPts val="0"/>
              </a:spcBef>
              <a:spcAft>
                <a:spcPts val="0"/>
              </a:spcAft>
              <a:buNone/>
            </a:pPr>
            <a:r>
              <a:rPr lang="en"/>
              <a:t>And centers to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types:</a:t>
            </a:r>
            <a:endParaRPr/>
          </a:p>
          <a:p>
            <a:pPr indent="0" lvl="0" marL="0" rtl="0" algn="l">
              <a:spcBef>
                <a:spcPts val="0"/>
              </a:spcBef>
              <a:spcAft>
                <a:spcPts val="0"/>
              </a:spcAft>
              <a:buNone/>
            </a:pPr>
            <a:r>
              <a:rPr lang="en"/>
              <a:t>Unscaled I didnt enjoy the suggestions. </a:t>
            </a:r>
            <a:endParaRPr/>
          </a:p>
          <a:p>
            <a:pPr indent="0" lvl="0" marL="0" rtl="0" algn="l">
              <a:spcBef>
                <a:spcPts val="0"/>
              </a:spcBef>
              <a:spcAft>
                <a:spcPts val="0"/>
              </a:spcAft>
              <a:buNone/>
            </a:pPr>
            <a:r>
              <a:rPr lang="en"/>
              <a:t>Scaled passed the eye test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Career and aggregate:</a:t>
            </a:r>
            <a:endParaRPr/>
          </a:p>
          <a:p>
            <a:pPr indent="0" lvl="0" marL="0" rtl="0" algn="l">
              <a:spcBef>
                <a:spcPts val="0"/>
              </a:spcBef>
              <a:spcAft>
                <a:spcPts val="0"/>
              </a:spcAft>
              <a:buNone/>
            </a:pPr>
            <a:r>
              <a:rPr lang="en"/>
              <a:t>I wanted career because this is the players overall consistency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wanted aggregate because people can get better recently or be on the start of their decline. A player who has been in the league for 8 years definitely does not play the same as they did their 2nd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Career had some cosine similarities above 1. Thats okay because it means they people are very unsimilar.</a:t>
            </a:r>
            <a:endParaRPr/>
          </a:p>
          <a:p>
            <a:pPr indent="0" lvl="0" marL="0" rtl="0" algn="l">
              <a:spcBef>
                <a:spcPts val="0"/>
              </a:spcBef>
              <a:spcAft>
                <a:spcPts val="0"/>
              </a:spcAft>
              <a:buNone/>
            </a:pPr>
            <a:r>
              <a:rPr lang="en"/>
              <a:t>Had to determine how much weight i wanted to give each set. Gave career 0.2 and aggregate 0.8.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Combining the dataframes gave the unintended side effect of having similarly aged players be recommended more (due to the number of games played). I thought it was dope so I kept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bcc5e3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bcc5e3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Unscaled kinda just picked those who stuff the box.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bcc5e3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bcc5e3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Career skews young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bcc5e3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bcc5e3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Needed to make a search. Make menus to search and drop. Needed to make a function to add someone back in if they were dropped accidentally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jects.fivethirtyeight.com/carmelo/lonzo-ball/" TargetMode="External"/><Relationship Id="rId4" Type="http://schemas.openxmlformats.org/officeDocument/2006/relationships/hyperlink" Target="https://projects.fivethirtyeight.com/carmelo/joel-embi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NBA Player Recommender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Created by Paolo Natividad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198" name="Google Shape;19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Fivethirtyeight</a:t>
            </a:r>
            <a:endParaRPr/>
          </a:p>
        </p:txBody>
      </p:sp>
      <p:sp>
        <p:nvSpPr>
          <p:cNvPr id="204" name="Google Shape;204;p23"/>
          <p:cNvSpPr txBox="1"/>
          <p:nvPr>
            <p:ph idx="1" type="body"/>
          </p:nvPr>
        </p:nvSpPr>
        <p:spPr>
          <a:xfrm>
            <a:off x="819150" y="1422400"/>
            <a:ext cx="7505700" cy="30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solidFill>
                  <a:schemeClr val="hlink"/>
                </a:solidFill>
                <a:hlinkClick r:id="rId3"/>
              </a:rPr>
              <a:t>Lonzo Ball</a:t>
            </a:r>
            <a:endParaRPr sz="1800"/>
          </a:p>
          <a:p>
            <a:pPr indent="-342900" lvl="1" marL="914400" rtl="0" algn="l">
              <a:spcBef>
                <a:spcPts val="0"/>
              </a:spcBef>
              <a:spcAft>
                <a:spcPts val="0"/>
              </a:spcAft>
              <a:buSzPts val="1800"/>
              <a:buChar char="○"/>
            </a:pPr>
            <a:r>
              <a:rPr lang="en" sz="1800"/>
              <a:t>3 Matches on 538: Marcus Smart, Elfrid Payton, D’ Angelo Russell</a:t>
            </a:r>
            <a:endParaRPr sz="1800"/>
          </a:p>
          <a:p>
            <a:pPr indent="-342900" lvl="1" marL="914400" rtl="0" algn="l">
              <a:spcBef>
                <a:spcPts val="0"/>
              </a:spcBef>
              <a:spcAft>
                <a:spcPts val="0"/>
              </a:spcAft>
              <a:buSzPts val="1800"/>
              <a:buChar char="○"/>
            </a:pPr>
            <a:r>
              <a:rPr lang="en" sz="1800"/>
              <a:t>Marcus Smart: Rank 1 on 538, Rank 6 on Recommender</a:t>
            </a:r>
            <a:endParaRPr sz="1800"/>
          </a:p>
          <a:p>
            <a:pPr indent="-342900" lvl="1" marL="914400" rtl="0" algn="l">
              <a:spcBef>
                <a:spcPts val="0"/>
              </a:spcBef>
              <a:spcAft>
                <a:spcPts val="0"/>
              </a:spcAft>
              <a:buSzPts val="1800"/>
              <a:buChar char="○"/>
            </a:pPr>
            <a:r>
              <a:rPr lang="en" sz="1800"/>
              <a:t>Elfrid Payton: Rank 2 on 538, Rank 5 on Recommender</a:t>
            </a:r>
            <a:endParaRPr sz="1800"/>
          </a:p>
          <a:p>
            <a:pPr indent="-342900" lvl="1" marL="914400" rtl="0" algn="l">
              <a:spcBef>
                <a:spcPts val="0"/>
              </a:spcBef>
              <a:spcAft>
                <a:spcPts val="0"/>
              </a:spcAft>
              <a:buSzPts val="1800"/>
              <a:buChar char="○"/>
            </a:pPr>
            <a:r>
              <a:rPr lang="en" sz="1800"/>
              <a:t>D’Angelo Russell: Rank 8 on 538, Rank 9 on Recommender</a:t>
            </a:r>
            <a:endParaRPr sz="1800"/>
          </a:p>
          <a:p>
            <a:pPr indent="-342900" lvl="0" marL="457200" rtl="0" algn="l">
              <a:spcBef>
                <a:spcPts val="0"/>
              </a:spcBef>
              <a:spcAft>
                <a:spcPts val="0"/>
              </a:spcAft>
              <a:buSzPts val="1800"/>
              <a:buChar char="●"/>
            </a:pPr>
            <a:r>
              <a:rPr lang="en" sz="1800" u="sng">
                <a:solidFill>
                  <a:schemeClr val="hlink"/>
                </a:solidFill>
                <a:hlinkClick r:id="rId4"/>
              </a:rPr>
              <a:t>Joel Embiid</a:t>
            </a:r>
            <a:endParaRPr sz="1800"/>
          </a:p>
          <a:p>
            <a:pPr indent="-342900" lvl="1" marL="914400" rtl="0" algn="l">
              <a:spcBef>
                <a:spcPts val="0"/>
              </a:spcBef>
              <a:spcAft>
                <a:spcPts val="0"/>
              </a:spcAft>
              <a:buSzPts val="1800"/>
              <a:buChar char="○"/>
            </a:pPr>
            <a:r>
              <a:rPr lang="en" sz="1800"/>
              <a:t>1 Match. Demarcus Cousins</a:t>
            </a:r>
            <a:endParaRPr sz="1800"/>
          </a:p>
          <a:p>
            <a:pPr indent="-342900" lvl="1" marL="914400" rtl="0" algn="l">
              <a:spcBef>
                <a:spcPts val="0"/>
              </a:spcBef>
              <a:spcAft>
                <a:spcPts val="0"/>
              </a:spcAft>
              <a:buSzPts val="1800"/>
              <a:buChar char="○"/>
            </a:pPr>
            <a:r>
              <a:rPr lang="en" sz="1800"/>
              <a:t>Demarcus Cousins: Rank 1 on 538, Rank 1 on Recommender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845600"/>
            <a:ext cx="75057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10" name="Google Shape;210;p24"/>
          <p:cNvSpPr txBox="1"/>
          <p:nvPr>
            <p:ph idx="1" type="body"/>
          </p:nvPr>
        </p:nvSpPr>
        <p:spPr>
          <a:xfrm>
            <a:off x="819150" y="1413500"/>
            <a:ext cx="7505700" cy="302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Implement Rookies</a:t>
            </a:r>
            <a:endParaRPr sz="1800"/>
          </a:p>
          <a:p>
            <a:pPr indent="-342900" lvl="0" marL="457200" rtl="0" algn="l">
              <a:spcBef>
                <a:spcPts val="0"/>
              </a:spcBef>
              <a:spcAft>
                <a:spcPts val="0"/>
              </a:spcAft>
              <a:buSzPts val="1800"/>
              <a:buChar char="●"/>
            </a:pPr>
            <a:r>
              <a:rPr lang="en" sz="1800"/>
              <a:t>Use Advanced Stats</a:t>
            </a:r>
            <a:endParaRPr sz="1800"/>
          </a:p>
          <a:p>
            <a:pPr indent="0" lvl="0" marL="457200" rtl="0" algn="l">
              <a:spcBef>
                <a:spcPts val="1600"/>
              </a:spcBef>
              <a:spcAft>
                <a:spcPts val="1600"/>
              </a:spcAft>
              <a:buNone/>
            </a:pPr>
            <a:r>
              <a:t/>
            </a:r>
            <a:endParaRPr sz="1800"/>
          </a:p>
        </p:txBody>
      </p:sp>
      <p:pic>
        <p:nvPicPr>
          <p:cNvPr id="211" name="Google Shape;211;p24"/>
          <p:cNvPicPr preferRelativeResize="0"/>
          <p:nvPr/>
        </p:nvPicPr>
        <p:blipFill>
          <a:blip r:embed="rId3">
            <a:alphaModFix/>
          </a:blip>
          <a:stretch>
            <a:fillRect/>
          </a:stretch>
        </p:blipFill>
        <p:spPr>
          <a:xfrm>
            <a:off x="1143000" y="2178128"/>
            <a:ext cx="6591075" cy="227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17" name="Google Shape;217;p25"/>
          <p:cNvSpPr txBox="1"/>
          <p:nvPr>
            <p:ph idx="1" type="body"/>
          </p:nvPr>
        </p:nvSpPr>
        <p:spPr>
          <a:xfrm>
            <a:off x="819150" y="1452750"/>
            <a:ext cx="5482500" cy="120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Thanks to General Assembly DSI-8 for teaching me these concepts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Thanks to BasketballReference for allowing me to scrape their data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Thank you Russell Westbrook for your contributions to the OKC Thunder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Thank you for your interest</a:t>
            </a:r>
            <a:endParaRPr sz="1400"/>
          </a:p>
        </p:txBody>
      </p:sp>
      <p:pic>
        <p:nvPicPr>
          <p:cNvPr id="218" name="Google Shape;218;p25"/>
          <p:cNvPicPr preferRelativeResize="0"/>
          <p:nvPr/>
        </p:nvPicPr>
        <p:blipFill>
          <a:blip r:embed="rId3">
            <a:alphaModFix/>
          </a:blip>
          <a:stretch>
            <a:fillRect/>
          </a:stretch>
        </p:blipFill>
        <p:spPr>
          <a:xfrm>
            <a:off x="6194051" y="548275"/>
            <a:ext cx="2371004" cy="4219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135" name="Google Shape;135;p14"/>
          <p:cNvSpPr txBox="1"/>
          <p:nvPr>
            <p:ph idx="1" type="body"/>
          </p:nvPr>
        </p:nvSpPr>
        <p:spPr>
          <a:xfrm>
            <a:off x="819150" y="1391900"/>
            <a:ext cx="3753000" cy="30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Imagine being in a fantasy basketball league with your colleagues</a:t>
            </a:r>
            <a:endParaRPr sz="1800"/>
          </a:p>
          <a:p>
            <a:pPr indent="0" lvl="0" marL="0" rtl="0" algn="l">
              <a:spcBef>
                <a:spcPts val="1600"/>
              </a:spcBef>
              <a:spcAft>
                <a:spcPts val="0"/>
              </a:spcAft>
              <a:buNone/>
            </a:pPr>
            <a:r>
              <a:rPr lang="en" sz="1800"/>
              <a:t>Your team is looking solid. You have 2 more picks with your draft</a:t>
            </a:r>
            <a:endParaRPr sz="1800"/>
          </a:p>
          <a:p>
            <a:pPr indent="0" lvl="0" marL="0" rtl="0" algn="l">
              <a:spcBef>
                <a:spcPts val="1600"/>
              </a:spcBef>
              <a:spcAft>
                <a:spcPts val="0"/>
              </a:spcAft>
              <a:buNone/>
            </a:pPr>
            <a:r>
              <a:rPr lang="en" sz="1800"/>
              <a:t>But wait!</a:t>
            </a:r>
            <a:endParaRPr sz="1800"/>
          </a:p>
          <a:p>
            <a:pPr indent="0" lvl="0" marL="0" rtl="0" algn="l">
              <a:spcBef>
                <a:spcPts val="1600"/>
              </a:spcBef>
              <a:spcAft>
                <a:spcPts val="0"/>
              </a:spcAft>
              <a:buNone/>
            </a:pPr>
            <a:r>
              <a:rPr lang="en" sz="1800"/>
              <a:t>You have a Joel Embiid sized hole in your team that you need to fill!</a:t>
            </a:r>
            <a:endParaRPr sz="1800"/>
          </a:p>
          <a:p>
            <a:pPr indent="0" lvl="0" marL="0" rtl="0" algn="l">
              <a:spcBef>
                <a:spcPts val="1600"/>
              </a:spcBef>
              <a:spcAft>
                <a:spcPts val="1600"/>
              </a:spcAft>
              <a:buNone/>
            </a:pPr>
            <a:r>
              <a:rPr lang="en" sz="1800"/>
              <a:t>What do you do?</a:t>
            </a:r>
            <a:endParaRPr sz="1800"/>
          </a:p>
        </p:txBody>
      </p:sp>
      <p:pic>
        <p:nvPicPr>
          <p:cNvPr id="136" name="Google Shape;136;p14"/>
          <p:cNvPicPr preferRelativeResize="0"/>
          <p:nvPr/>
        </p:nvPicPr>
        <p:blipFill>
          <a:blip r:embed="rId3">
            <a:alphaModFix/>
          </a:blip>
          <a:stretch>
            <a:fillRect/>
          </a:stretch>
        </p:blipFill>
        <p:spPr>
          <a:xfrm>
            <a:off x="5505825" y="991900"/>
            <a:ext cx="2585100" cy="344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5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the Recommender</a:t>
            </a:r>
            <a:endParaRPr/>
          </a:p>
        </p:txBody>
      </p:sp>
      <p:sp>
        <p:nvSpPr>
          <p:cNvPr id="142" name="Google Shape;142;p15"/>
          <p:cNvSpPr txBox="1"/>
          <p:nvPr>
            <p:ph idx="1" type="body"/>
          </p:nvPr>
        </p:nvSpPr>
        <p:spPr>
          <a:xfrm>
            <a:off x="819150" y="1410800"/>
            <a:ext cx="3753000" cy="30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my recommender system you can find your replacement easily.</a:t>
            </a:r>
            <a:endParaRPr sz="1800"/>
          </a:p>
          <a:p>
            <a:pPr indent="0" lvl="0" marL="0" rtl="0" algn="l">
              <a:spcBef>
                <a:spcPts val="1600"/>
              </a:spcBef>
              <a:spcAft>
                <a:spcPts val="0"/>
              </a:spcAft>
              <a:buNone/>
            </a:pPr>
            <a:r>
              <a:rPr lang="en" sz="1800"/>
              <a:t>That Joel Embiid sized hole is now filled with with a Paul Millsap sized solution</a:t>
            </a:r>
            <a:endParaRPr sz="1800"/>
          </a:p>
          <a:p>
            <a:pPr indent="0" lvl="0" marL="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5440725" y="1210800"/>
            <a:ext cx="2736791" cy="3427899"/>
          </a:xfrm>
          <a:prstGeom prst="rect">
            <a:avLst/>
          </a:prstGeom>
          <a:noFill/>
          <a:ln>
            <a:noFill/>
          </a:ln>
        </p:spPr>
      </p:pic>
      <p:pic>
        <p:nvPicPr>
          <p:cNvPr id="144" name="Google Shape;144;p15"/>
          <p:cNvPicPr preferRelativeResize="0"/>
          <p:nvPr/>
        </p:nvPicPr>
        <p:blipFill>
          <a:blip r:embed="rId4">
            <a:alphaModFix/>
          </a:blip>
          <a:stretch>
            <a:fillRect/>
          </a:stretch>
        </p:blipFill>
        <p:spPr>
          <a:xfrm>
            <a:off x="1800575" y="2991575"/>
            <a:ext cx="2822050" cy="184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Collecting the Data </a:t>
            </a:r>
            <a:endParaRPr/>
          </a:p>
        </p:txBody>
      </p:sp>
      <p:sp>
        <p:nvSpPr>
          <p:cNvPr id="150" name="Google Shape;150;p16"/>
          <p:cNvSpPr txBox="1"/>
          <p:nvPr>
            <p:ph idx="1" type="body"/>
          </p:nvPr>
        </p:nvSpPr>
        <p:spPr>
          <a:xfrm>
            <a:off x="819150" y="1367300"/>
            <a:ext cx="7505700" cy="30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was scraped from Basketball Reference</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First Scrape:</a:t>
            </a:r>
            <a:endParaRPr sz="1800"/>
          </a:p>
          <a:p>
            <a:pPr indent="-342900" lvl="1" marL="914400" rtl="0" algn="l">
              <a:spcBef>
                <a:spcPts val="0"/>
              </a:spcBef>
              <a:spcAft>
                <a:spcPts val="0"/>
              </a:spcAft>
              <a:buSzPts val="1800"/>
              <a:buChar char="○"/>
            </a:pPr>
            <a:r>
              <a:rPr lang="en" sz="1800"/>
              <a:t>Teams</a:t>
            </a:r>
            <a:endParaRPr sz="1800"/>
          </a:p>
          <a:p>
            <a:pPr indent="-342900" lvl="0" marL="457200" rtl="0" algn="l">
              <a:spcBef>
                <a:spcPts val="0"/>
              </a:spcBef>
              <a:spcAft>
                <a:spcPts val="0"/>
              </a:spcAft>
              <a:buSzPts val="1800"/>
              <a:buChar char="●"/>
            </a:pPr>
            <a:r>
              <a:rPr lang="en" sz="1800"/>
              <a:t>Second Scrape:</a:t>
            </a:r>
            <a:endParaRPr sz="1800"/>
          </a:p>
          <a:p>
            <a:pPr indent="-342900" lvl="1" marL="914400" rtl="0" algn="l">
              <a:spcBef>
                <a:spcPts val="0"/>
              </a:spcBef>
              <a:spcAft>
                <a:spcPts val="0"/>
              </a:spcAft>
              <a:buSzPts val="1800"/>
              <a:buChar char="○"/>
            </a:pPr>
            <a:r>
              <a:rPr lang="en" sz="1800"/>
              <a:t>Players per team</a:t>
            </a:r>
            <a:endParaRPr sz="1800"/>
          </a:p>
          <a:p>
            <a:pPr indent="-342900" lvl="0" marL="457200" rtl="0" algn="l">
              <a:spcBef>
                <a:spcPts val="0"/>
              </a:spcBef>
              <a:spcAft>
                <a:spcPts val="0"/>
              </a:spcAft>
              <a:buSzPts val="1800"/>
              <a:buChar char="●"/>
            </a:pPr>
            <a:r>
              <a:rPr lang="en" sz="1800"/>
              <a:t>Third Scrape</a:t>
            </a:r>
            <a:endParaRPr sz="1800"/>
          </a:p>
          <a:p>
            <a:pPr indent="-342900" lvl="1" marL="914400" rtl="0" algn="l">
              <a:spcBef>
                <a:spcPts val="0"/>
              </a:spcBef>
              <a:spcAft>
                <a:spcPts val="0"/>
              </a:spcAft>
              <a:buSzPts val="1800"/>
              <a:buChar char="○"/>
            </a:pPr>
            <a:r>
              <a:rPr lang="en" sz="1800"/>
              <a:t>Last 3 years stats and career stats per player</a:t>
            </a:r>
            <a:endParaRPr sz="1800"/>
          </a:p>
        </p:txBody>
      </p:sp>
      <p:pic>
        <p:nvPicPr>
          <p:cNvPr id="151" name="Google Shape;151;p16"/>
          <p:cNvPicPr preferRelativeResize="0"/>
          <p:nvPr/>
        </p:nvPicPr>
        <p:blipFill>
          <a:blip r:embed="rId3">
            <a:alphaModFix/>
          </a:blip>
          <a:stretch>
            <a:fillRect/>
          </a:stretch>
        </p:blipFill>
        <p:spPr>
          <a:xfrm>
            <a:off x="1299150" y="1791700"/>
            <a:ext cx="4282625" cy="64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Troubleshooting</a:t>
            </a:r>
            <a:endParaRPr/>
          </a:p>
        </p:txBody>
      </p:sp>
      <p:sp>
        <p:nvSpPr>
          <p:cNvPr id="157" name="Google Shape;157;p17"/>
          <p:cNvSpPr txBox="1"/>
          <p:nvPr>
            <p:ph idx="1" type="body"/>
          </p:nvPr>
        </p:nvSpPr>
        <p:spPr>
          <a:xfrm>
            <a:off x="819150" y="1421525"/>
            <a:ext cx="4425900" cy="326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Preprocessing</a:t>
            </a:r>
            <a:endParaRPr sz="1800"/>
          </a:p>
          <a:p>
            <a:pPr indent="-342900" lvl="1" marL="914400" rtl="0" algn="l">
              <a:spcBef>
                <a:spcPts val="0"/>
              </a:spcBef>
              <a:spcAft>
                <a:spcPts val="0"/>
              </a:spcAft>
              <a:buSzPts val="1800"/>
              <a:buChar char="○"/>
            </a:pPr>
            <a:r>
              <a:rPr lang="en" sz="1800"/>
              <a:t>No Rookies</a:t>
            </a:r>
            <a:endParaRPr sz="1800"/>
          </a:p>
          <a:p>
            <a:pPr indent="-342900" lvl="0" marL="457200" rtl="0" algn="l">
              <a:spcBef>
                <a:spcPts val="0"/>
              </a:spcBef>
              <a:spcAft>
                <a:spcPts val="0"/>
              </a:spcAft>
              <a:buSzPts val="1800"/>
              <a:buChar char="●"/>
            </a:pPr>
            <a:r>
              <a:rPr lang="en" sz="1800"/>
              <a:t>Troubleshooting</a:t>
            </a:r>
            <a:endParaRPr sz="1800"/>
          </a:p>
          <a:p>
            <a:pPr indent="-342900" lvl="1" marL="914400" rtl="0" algn="l">
              <a:spcBef>
                <a:spcPts val="0"/>
              </a:spcBef>
              <a:spcAft>
                <a:spcPts val="0"/>
              </a:spcAft>
              <a:buSzPts val="1800"/>
              <a:buChar char="○"/>
            </a:pPr>
            <a:r>
              <a:rPr lang="en" sz="1800"/>
              <a:t>Getting to the rosters of the Brooklyn Nets, Charlotte Hornets, New Orleans Pelicans</a:t>
            </a:r>
            <a:endParaRPr sz="1800"/>
          </a:p>
          <a:p>
            <a:pPr indent="-342900" lvl="1" marL="914400" rtl="0" algn="l">
              <a:spcBef>
                <a:spcPts val="0"/>
              </a:spcBef>
              <a:spcAft>
                <a:spcPts val="0"/>
              </a:spcAft>
              <a:buSzPts val="1800"/>
              <a:buChar char="○"/>
            </a:pPr>
            <a:r>
              <a:rPr lang="en" sz="1800"/>
              <a:t>Difficulties scraping data for 350+ people</a:t>
            </a:r>
            <a:endParaRPr sz="1800"/>
          </a:p>
          <a:p>
            <a:pPr indent="-342900" lvl="1" marL="914400" rtl="0" algn="l">
              <a:spcBef>
                <a:spcPts val="0"/>
              </a:spcBef>
              <a:spcAft>
                <a:spcPts val="0"/>
              </a:spcAft>
              <a:buSzPts val="1800"/>
              <a:buChar char="○"/>
            </a:pPr>
            <a:r>
              <a:rPr lang="en" sz="1800"/>
              <a:t>Null Values</a:t>
            </a:r>
            <a:endParaRPr sz="1800"/>
          </a:p>
          <a:p>
            <a:pPr indent="-342900" lvl="1" marL="914400" rtl="0" algn="l">
              <a:spcBef>
                <a:spcPts val="0"/>
              </a:spcBef>
              <a:spcAft>
                <a:spcPts val="0"/>
              </a:spcAft>
              <a:buSzPts val="1800"/>
              <a:buChar char="○"/>
            </a:pPr>
            <a:r>
              <a:rPr lang="en" sz="1800"/>
              <a:t>Player Positions</a:t>
            </a:r>
            <a:endParaRPr sz="1800"/>
          </a:p>
        </p:txBody>
      </p:sp>
      <p:pic>
        <p:nvPicPr>
          <p:cNvPr id="158" name="Google Shape;158;p17"/>
          <p:cNvPicPr preferRelativeResize="0"/>
          <p:nvPr/>
        </p:nvPicPr>
        <p:blipFill>
          <a:blip r:embed="rId3">
            <a:alphaModFix/>
          </a:blip>
          <a:stretch>
            <a:fillRect/>
          </a:stretch>
        </p:blipFill>
        <p:spPr>
          <a:xfrm>
            <a:off x="5572775" y="1421525"/>
            <a:ext cx="1898481"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The Recommender</a:t>
            </a:r>
            <a:endParaRPr/>
          </a:p>
        </p:txBody>
      </p:sp>
      <p:sp>
        <p:nvSpPr>
          <p:cNvPr id="164" name="Google Shape;164;p18"/>
          <p:cNvSpPr txBox="1"/>
          <p:nvPr>
            <p:ph idx="1" type="body"/>
          </p:nvPr>
        </p:nvSpPr>
        <p:spPr>
          <a:xfrm>
            <a:off x="819150" y="1369400"/>
            <a:ext cx="7505700" cy="306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Had to create an aggregate dataset from the 3 year scrape</a:t>
            </a:r>
            <a:endParaRPr sz="1800"/>
          </a:p>
          <a:p>
            <a:pPr indent="-342900" lvl="0" marL="457200" rtl="0" algn="l">
              <a:spcBef>
                <a:spcPts val="0"/>
              </a:spcBef>
              <a:spcAft>
                <a:spcPts val="0"/>
              </a:spcAft>
              <a:buSzPts val="1800"/>
              <a:buChar char="●"/>
            </a:pPr>
            <a:r>
              <a:rPr lang="en" sz="1800"/>
              <a:t>Positions to Numeric</a:t>
            </a:r>
            <a:endParaRPr sz="1800"/>
          </a:p>
          <a:p>
            <a:pPr indent="-342900" lvl="0" marL="457200" rtl="0" algn="l">
              <a:spcBef>
                <a:spcPts val="0"/>
              </a:spcBef>
              <a:spcAft>
                <a:spcPts val="0"/>
              </a:spcAft>
              <a:buSzPts val="1800"/>
              <a:buChar char="●"/>
            </a:pPr>
            <a:r>
              <a:rPr lang="en" sz="1800"/>
              <a:t>Two types of recommenders</a:t>
            </a:r>
            <a:endParaRPr sz="1800"/>
          </a:p>
          <a:p>
            <a:pPr indent="-342900" lvl="1" marL="914400" rtl="0" algn="l">
              <a:spcBef>
                <a:spcPts val="0"/>
              </a:spcBef>
              <a:spcAft>
                <a:spcPts val="0"/>
              </a:spcAft>
              <a:buSzPts val="1800"/>
              <a:buChar char="○"/>
            </a:pPr>
            <a:r>
              <a:rPr lang="en" sz="1800"/>
              <a:t>Unscaled</a:t>
            </a:r>
            <a:endParaRPr sz="1800"/>
          </a:p>
          <a:p>
            <a:pPr indent="-342900" lvl="1" marL="914400" rtl="0" algn="l">
              <a:spcBef>
                <a:spcPts val="0"/>
              </a:spcBef>
              <a:spcAft>
                <a:spcPts val="0"/>
              </a:spcAft>
              <a:buSzPts val="1800"/>
              <a:buChar char="○"/>
            </a:pPr>
            <a:r>
              <a:rPr lang="en" sz="1800"/>
              <a:t>Scaled</a:t>
            </a:r>
            <a:endParaRPr sz="1800"/>
          </a:p>
          <a:p>
            <a:pPr indent="-342900" lvl="0" marL="457200" rtl="0" algn="l">
              <a:spcBef>
                <a:spcPts val="0"/>
              </a:spcBef>
              <a:spcAft>
                <a:spcPts val="0"/>
              </a:spcAft>
              <a:buSzPts val="1800"/>
              <a:buChar char="●"/>
            </a:pPr>
            <a:r>
              <a:rPr lang="en" sz="1800"/>
              <a:t>Combining Career and Aggregate</a:t>
            </a:r>
            <a:endParaRPr sz="1800"/>
          </a:p>
        </p:txBody>
      </p:sp>
      <p:pic>
        <p:nvPicPr>
          <p:cNvPr id="165" name="Google Shape;165;p18"/>
          <p:cNvPicPr preferRelativeResize="0"/>
          <p:nvPr/>
        </p:nvPicPr>
        <p:blipFill>
          <a:blip r:embed="rId3">
            <a:alphaModFix/>
          </a:blip>
          <a:stretch>
            <a:fillRect/>
          </a:stretch>
        </p:blipFill>
        <p:spPr>
          <a:xfrm>
            <a:off x="4603637" y="1696974"/>
            <a:ext cx="3393864" cy="306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3753000" cy="51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Scaled </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2" name="Google Shape;172;p19"/>
          <p:cNvSpPr txBox="1"/>
          <p:nvPr>
            <p:ph type="title"/>
          </p:nvPr>
        </p:nvSpPr>
        <p:spPr>
          <a:xfrm>
            <a:off x="4572150" y="845600"/>
            <a:ext cx="3753000" cy="51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Uns</a:t>
            </a:r>
            <a:r>
              <a:rPr lang="en"/>
              <a:t>caled </a:t>
            </a:r>
            <a:endParaRPr/>
          </a:p>
        </p:txBody>
      </p:sp>
      <p:pic>
        <p:nvPicPr>
          <p:cNvPr id="173" name="Google Shape;173;p19"/>
          <p:cNvPicPr preferRelativeResize="0"/>
          <p:nvPr/>
        </p:nvPicPr>
        <p:blipFill>
          <a:blip r:embed="rId3">
            <a:alphaModFix/>
          </a:blip>
          <a:stretch>
            <a:fillRect/>
          </a:stretch>
        </p:blipFill>
        <p:spPr>
          <a:xfrm>
            <a:off x="819000" y="1515550"/>
            <a:ext cx="3753000" cy="3294575"/>
          </a:xfrm>
          <a:prstGeom prst="rect">
            <a:avLst/>
          </a:prstGeom>
          <a:noFill/>
          <a:ln>
            <a:noFill/>
          </a:ln>
        </p:spPr>
      </p:pic>
      <p:pic>
        <p:nvPicPr>
          <p:cNvPr id="174" name="Google Shape;174;p19"/>
          <p:cNvPicPr preferRelativeResize="0"/>
          <p:nvPr/>
        </p:nvPicPr>
        <p:blipFill>
          <a:blip r:embed="rId4">
            <a:alphaModFix/>
          </a:blip>
          <a:stretch>
            <a:fillRect/>
          </a:stretch>
        </p:blipFill>
        <p:spPr>
          <a:xfrm>
            <a:off x="4495950" y="1444125"/>
            <a:ext cx="3753000" cy="329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22899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3-Year Agg</a:t>
            </a:r>
            <a:endParaRPr/>
          </a:p>
        </p:txBody>
      </p:sp>
      <p:sp>
        <p:nvSpPr>
          <p:cNvPr id="180" name="Google Shape;18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1" name="Google Shape;181;p20"/>
          <p:cNvSpPr txBox="1"/>
          <p:nvPr>
            <p:ph type="title"/>
          </p:nvPr>
        </p:nvSpPr>
        <p:spPr>
          <a:xfrm>
            <a:off x="3267700" y="845600"/>
            <a:ext cx="22899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sp>
        <p:nvSpPr>
          <p:cNvPr id="182" name="Google Shape;182;p20"/>
          <p:cNvSpPr txBox="1"/>
          <p:nvPr>
            <p:ph type="title"/>
          </p:nvPr>
        </p:nvSpPr>
        <p:spPr>
          <a:xfrm>
            <a:off x="5557600" y="845600"/>
            <a:ext cx="22899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Career</a:t>
            </a:r>
            <a:endParaRPr/>
          </a:p>
        </p:txBody>
      </p:sp>
      <p:pic>
        <p:nvPicPr>
          <p:cNvPr id="183" name="Google Shape;183;p20"/>
          <p:cNvPicPr preferRelativeResize="0"/>
          <p:nvPr/>
        </p:nvPicPr>
        <p:blipFill>
          <a:blip r:embed="rId3">
            <a:alphaModFix/>
          </a:blip>
          <a:stretch>
            <a:fillRect/>
          </a:stretch>
        </p:blipFill>
        <p:spPr>
          <a:xfrm>
            <a:off x="3109050" y="1615450"/>
            <a:ext cx="2672000" cy="3032750"/>
          </a:xfrm>
          <a:prstGeom prst="rect">
            <a:avLst/>
          </a:prstGeom>
          <a:noFill/>
          <a:ln cap="flat" cmpd="sng" w="9525">
            <a:solidFill>
              <a:schemeClr val="dk2"/>
            </a:solidFill>
            <a:prstDash val="solid"/>
            <a:round/>
            <a:headEnd len="sm" w="sm" type="none"/>
            <a:tailEnd len="sm" w="sm" type="none"/>
          </a:ln>
        </p:spPr>
      </p:pic>
      <p:pic>
        <p:nvPicPr>
          <p:cNvPr id="184" name="Google Shape;184;p20"/>
          <p:cNvPicPr preferRelativeResize="0"/>
          <p:nvPr/>
        </p:nvPicPr>
        <p:blipFill>
          <a:blip r:embed="rId4">
            <a:alphaModFix/>
          </a:blip>
          <a:stretch>
            <a:fillRect/>
          </a:stretch>
        </p:blipFill>
        <p:spPr>
          <a:xfrm>
            <a:off x="5781050" y="1615450"/>
            <a:ext cx="2543800" cy="3032750"/>
          </a:xfrm>
          <a:prstGeom prst="rect">
            <a:avLst/>
          </a:prstGeom>
          <a:noFill/>
          <a:ln cap="flat" cmpd="sng" w="9525">
            <a:solidFill>
              <a:schemeClr val="dk2"/>
            </a:solidFill>
            <a:prstDash val="solid"/>
            <a:round/>
            <a:headEnd len="sm" w="sm" type="none"/>
            <a:tailEnd len="sm" w="sm" type="none"/>
          </a:ln>
        </p:spPr>
      </p:pic>
      <p:pic>
        <p:nvPicPr>
          <p:cNvPr id="185" name="Google Shape;185;p20"/>
          <p:cNvPicPr preferRelativeResize="0"/>
          <p:nvPr/>
        </p:nvPicPr>
        <p:blipFill>
          <a:blip r:embed="rId5">
            <a:alphaModFix/>
          </a:blip>
          <a:stretch>
            <a:fillRect/>
          </a:stretch>
        </p:blipFill>
        <p:spPr>
          <a:xfrm>
            <a:off x="565250" y="1615450"/>
            <a:ext cx="2543800" cy="3032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5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The Script</a:t>
            </a:r>
            <a:endParaRPr/>
          </a:p>
        </p:txBody>
      </p:sp>
      <p:sp>
        <p:nvSpPr>
          <p:cNvPr id="191" name="Google Shape;191;p21"/>
          <p:cNvSpPr txBox="1"/>
          <p:nvPr>
            <p:ph idx="1" type="body"/>
          </p:nvPr>
        </p:nvSpPr>
        <p:spPr>
          <a:xfrm>
            <a:off x="819150" y="1402100"/>
            <a:ext cx="7505700" cy="303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Needed Functionality for Fantasy</a:t>
            </a:r>
            <a:endParaRPr sz="1800"/>
          </a:p>
          <a:p>
            <a:pPr indent="-342900" lvl="0" marL="457200" rtl="0" algn="l">
              <a:spcBef>
                <a:spcPts val="0"/>
              </a:spcBef>
              <a:spcAft>
                <a:spcPts val="0"/>
              </a:spcAft>
              <a:buSzPts val="1800"/>
              <a:buChar char="●"/>
            </a:pPr>
            <a:r>
              <a:rPr lang="en" sz="1800"/>
              <a:t>Drop players</a:t>
            </a:r>
            <a:endParaRPr sz="1800"/>
          </a:p>
          <a:p>
            <a:pPr indent="-342900" lvl="0" marL="457200" rtl="0" algn="l">
              <a:spcBef>
                <a:spcPts val="0"/>
              </a:spcBef>
              <a:spcAft>
                <a:spcPts val="0"/>
              </a:spcAft>
              <a:buSzPts val="1800"/>
              <a:buChar char="●"/>
            </a:pPr>
            <a:r>
              <a:rPr lang="en" sz="1800"/>
              <a:t>Making menus</a:t>
            </a:r>
            <a:endParaRPr sz="1800"/>
          </a:p>
        </p:txBody>
      </p:sp>
      <p:pic>
        <p:nvPicPr>
          <p:cNvPr id="192" name="Google Shape;192;p21"/>
          <p:cNvPicPr preferRelativeResize="0"/>
          <p:nvPr/>
        </p:nvPicPr>
        <p:blipFill>
          <a:blip r:embed="rId3">
            <a:alphaModFix/>
          </a:blip>
          <a:stretch>
            <a:fillRect/>
          </a:stretch>
        </p:blipFill>
        <p:spPr>
          <a:xfrm>
            <a:off x="4245600" y="1178550"/>
            <a:ext cx="3831601" cy="3831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