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340" r:id="rId2"/>
    <p:sldId id="262" r:id="rId3"/>
    <p:sldId id="282" r:id="rId4"/>
    <p:sldId id="263" r:id="rId5"/>
    <p:sldId id="260" r:id="rId6"/>
    <p:sldId id="306" r:id="rId7"/>
    <p:sldId id="267" r:id="rId8"/>
    <p:sldId id="307" r:id="rId9"/>
    <p:sldId id="332" r:id="rId10"/>
    <p:sldId id="310" r:id="rId11"/>
    <p:sldId id="311" r:id="rId12"/>
    <p:sldId id="312" r:id="rId13"/>
    <p:sldId id="313" r:id="rId14"/>
    <p:sldId id="314" r:id="rId15"/>
    <p:sldId id="315" r:id="rId16"/>
    <p:sldId id="333" r:id="rId17"/>
    <p:sldId id="316" r:id="rId18"/>
    <p:sldId id="317" r:id="rId19"/>
    <p:sldId id="331"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05" r:id="rId34"/>
    <p:sldId id="334" r:id="rId35"/>
    <p:sldId id="339" r:id="rId36"/>
    <p:sldId id="338" r:id="rId37"/>
    <p:sldId id="335" r:id="rId38"/>
    <p:sldId id="336" r:id="rId39"/>
    <p:sldId id="33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91" d="100"/>
          <a:sy n="91" d="100"/>
        </p:scale>
        <p:origin x="221"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07BAF-6CC7-46A0-98C6-541883EE38D5}"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FDA9-B210-462A-85E9-B48F4A87B76A}" type="slidenum">
              <a:rPr lang="en-US" smtClean="0"/>
              <a:t>‹#›</a:t>
            </a:fld>
            <a:endParaRPr lang="en-US"/>
          </a:p>
        </p:txBody>
      </p:sp>
    </p:spTree>
    <p:extLst>
      <p:ext uri="{BB962C8B-B14F-4D97-AF65-F5344CB8AC3E}">
        <p14:creationId xmlns:p14="http://schemas.microsoft.com/office/powerpoint/2010/main" val="424548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115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22C92B7-B681-4640-986A-511AFC2B5AC9}" type="datetimeFigureOut">
              <a:rPr lang="en-IN" smtClean="0"/>
              <a:t>14-06-2022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1BE67C7-E1C9-4A9C-A12A-92491B05362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C92B7-B681-4640-986A-511AFC2B5AC9}"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E67C7-E1C9-4A9C-A12A-92491B05362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C92B7-B681-4640-986A-511AFC2B5AC9}"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E67C7-E1C9-4A9C-A12A-92491B05362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grpSp>
        <p:nvGrpSpPr>
          <p:cNvPr id="43" name="Google Shape;43;p7"/>
          <p:cNvGrpSpPr/>
          <p:nvPr/>
        </p:nvGrpSpPr>
        <p:grpSpPr>
          <a:xfrm>
            <a:off x="-272019" y="-1128210"/>
            <a:ext cx="8093461" cy="8377407"/>
            <a:chOff x="1279825" y="238125"/>
            <a:chExt cx="5060100" cy="5237625"/>
          </a:xfrm>
        </p:grpSpPr>
        <p:sp>
          <p:nvSpPr>
            <p:cNvPr id="44" name="Google Shape;4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body" idx="1"/>
          </p:nvPr>
        </p:nvSpPr>
        <p:spPr>
          <a:xfrm>
            <a:off x="896467" y="2456533"/>
            <a:ext cx="3992400" cy="3400400"/>
          </a:xfrm>
          <a:prstGeom prst="rect">
            <a:avLst/>
          </a:prstGeom>
        </p:spPr>
        <p:txBody>
          <a:bodyPr spcFirstLastPara="1" wrap="square" lIns="121897" tIns="121897" rIns="121897" bIns="121897" anchor="t" anchorCtr="0">
            <a:noAutofit/>
          </a:bodyPr>
          <a:lstStyle>
            <a:lvl1pPr marL="609585" lvl="0" indent="-440256">
              <a:spcBef>
                <a:spcPts val="0"/>
              </a:spcBef>
              <a:spcAft>
                <a:spcPts val="0"/>
              </a:spcAft>
              <a:buSzPts val="1600"/>
              <a:buChar char="●"/>
              <a:defRPr sz="2100"/>
            </a:lvl1pPr>
            <a:lvl2pPr marL="1219170" lvl="1" indent="-440256">
              <a:spcBef>
                <a:spcPts val="2133"/>
              </a:spcBef>
              <a:spcAft>
                <a:spcPts val="0"/>
              </a:spcAft>
              <a:buSzPts val="1600"/>
              <a:buChar char="○"/>
              <a:defRPr sz="2100"/>
            </a:lvl2pPr>
            <a:lvl3pPr marL="1828754" lvl="2" indent="-440256">
              <a:spcBef>
                <a:spcPts val="2133"/>
              </a:spcBef>
              <a:spcAft>
                <a:spcPts val="0"/>
              </a:spcAft>
              <a:buSzPts val="1600"/>
              <a:buChar char="■"/>
              <a:defRPr sz="2100"/>
            </a:lvl3pPr>
            <a:lvl4pPr marL="2438339" lvl="3" indent="-440256">
              <a:spcBef>
                <a:spcPts val="2133"/>
              </a:spcBef>
              <a:spcAft>
                <a:spcPts val="0"/>
              </a:spcAft>
              <a:buSzPts val="1600"/>
              <a:buChar char="●"/>
              <a:defRPr sz="2100"/>
            </a:lvl4pPr>
            <a:lvl5pPr marL="3047924" lvl="4" indent="-440256">
              <a:spcBef>
                <a:spcPts val="2133"/>
              </a:spcBef>
              <a:spcAft>
                <a:spcPts val="0"/>
              </a:spcAft>
              <a:buSzPts val="1600"/>
              <a:buChar char="○"/>
              <a:defRPr sz="2100"/>
            </a:lvl5pPr>
            <a:lvl6pPr marL="3657509" lvl="5" indent="-440256">
              <a:spcBef>
                <a:spcPts val="2133"/>
              </a:spcBef>
              <a:spcAft>
                <a:spcPts val="0"/>
              </a:spcAft>
              <a:buSzPts val="1600"/>
              <a:buChar char="■"/>
              <a:defRPr sz="2100"/>
            </a:lvl6pPr>
            <a:lvl7pPr marL="4267093" lvl="6" indent="-440256">
              <a:spcBef>
                <a:spcPts val="2133"/>
              </a:spcBef>
              <a:spcAft>
                <a:spcPts val="0"/>
              </a:spcAft>
              <a:buSzPts val="1600"/>
              <a:buChar char="●"/>
              <a:defRPr sz="2100"/>
            </a:lvl7pPr>
            <a:lvl8pPr marL="4876678" lvl="7" indent="-440256">
              <a:spcBef>
                <a:spcPts val="2133"/>
              </a:spcBef>
              <a:spcAft>
                <a:spcPts val="0"/>
              </a:spcAft>
              <a:buSzPts val="1600"/>
              <a:buChar char="○"/>
              <a:defRPr sz="2100"/>
            </a:lvl8pPr>
            <a:lvl9pPr marL="5486263" lvl="8" indent="-440256">
              <a:spcBef>
                <a:spcPts val="2133"/>
              </a:spcBef>
              <a:spcAft>
                <a:spcPts val="2133"/>
              </a:spcAft>
              <a:buSzPts val="1600"/>
              <a:buChar char="■"/>
              <a:defRPr sz="2100"/>
            </a:lvl9pPr>
          </a:lstStyle>
          <a:p>
            <a:endParaRPr/>
          </a:p>
        </p:txBody>
      </p:sp>
      <p:sp>
        <p:nvSpPr>
          <p:cNvPr id="50" name="Google Shape;50;p7"/>
          <p:cNvSpPr txBox="1">
            <a:spLocks noGrp="1"/>
          </p:cNvSpPr>
          <p:nvPr>
            <p:ph type="title"/>
          </p:nvPr>
        </p:nvSpPr>
        <p:spPr>
          <a:xfrm>
            <a:off x="896467" y="581933"/>
            <a:ext cx="6328000" cy="763600"/>
          </a:xfrm>
          <a:prstGeom prst="rect">
            <a:avLst/>
          </a:prstGeom>
        </p:spPr>
        <p:txBody>
          <a:bodyPr spcFirstLastPara="1" wrap="square" lIns="121897" tIns="121897" rIns="121897" bIns="121897"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extLst>
      <p:ext uri="{BB962C8B-B14F-4D97-AF65-F5344CB8AC3E}">
        <p14:creationId xmlns:p14="http://schemas.microsoft.com/office/powerpoint/2010/main" val="35789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C92B7-B681-4640-986A-511AFC2B5AC9}"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E67C7-E1C9-4A9C-A12A-92491B053626}"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22C92B7-B681-4640-986A-511AFC2B5AC9}"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E67C7-E1C9-4A9C-A12A-92491B053626}"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2C92B7-B681-4640-986A-511AFC2B5AC9}"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E67C7-E1C9-4A9C-A12A-92491B053626}"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22C92B7-B681-4640-986A-511AFC2B5AC9}" type="datetimeFigureOut">
              <a:rPr lang="en-IN" smtClean="0"/>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BE67C7-E1C9-4A9C-A12A-92491B05362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2C92B7-B681-4640-986A-511AFC2B5AC9}" type="datetimeFigureOut">
              <a:rPr lang="en-IN" smtClean="0"/>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BE67C7-E1C9-4A9C-A12A-92491B053626}"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C92B7-B681-4640-986A-511AFC2B5AC9}" type="datetimeFigureOut">
              <a:rPr lang="en-IN" smtClean="0"/>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BE67C7-E1C9-4A9C-A12A-92491B05362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322C92B7-B681-4640-986A-511AFC2B5AC9}"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E67C7-E1C9-4A9C-A12A-92491B05362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22C92B7-B681-4640-986A-511AFC2B5AC9}" type="datetimeFigureOut">
              <a:rPr lang="en-IN" smtClean="0"/>
              <a:t>14-06-2022</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1BE67C7-E1C9-4A9C-A12A-92491B053626}"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22C92B7-B681-4640-986A-511AFC2B5AC9}" type="datetimeFigureOut">
              <a:rPr lang="en-IN" smtClean="0"/>
              <a:t>14-06-2022</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21BE67C7-E1C9-4A9C-A12A-92491B05362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B94722-6B9B-EDDC-6046-7157EBB7D6BE}"/>
              </a:ext>
            </a:extLst>
          </p:cNvPr>
          <p:cNvSpPr>
            <a:spLocks noGrp="1"/>
          </p:cNvSpPr>
          <p:nvPr>
            <p:ph idx="1"/>
          </p:nvPr>
        </p:nvSpPr>
        <p:spPr>
          <a:xfrm>
            <a:off x="609600" y="1498107"/>
            <a:ext cx="10972800" cy="4525963"/>
          </a:xfrm>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Latha" panose="020B0604020202020204" pitchFamily="34" charset="0"/>
              </a:rPr>
              <a:t>                                                                                        </a:t>
            </a:r>
          </a:p>
          <a:p>
            <a:pPr marL="109728" indent="0" algn="ctr">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Latha" panose="020B0604020202020204" pitchFamily="34" charset="0"/>
              </a:rPr>
              <a:t>Guided by</a:t>
            </a:r>
          </a:p>
          <a:p>
            <a:pPr marL="109728" indent="0" algn="ctr">
              <a:lnSpc>
                <a:spcPct val="107000"/>
              </a:lnSpc>
              <a:spcAft>
                <a:spcPts val="800"/>
              </a:spcAft>
              <a:buNone/>
            </a:pPr>
            <a:r>
              <a:rPr lang="en-US" sz="1800" dirty="0" err="1">
                <a:latin typeface="Times New Roman" panose="02020603050405020304" pitchFamily="18" charset="0"/>
                <a:ea typeface="Calibri" panose="020F0502020204030204" pitchFamily="34" charset="0"/>
                <a:cs typeface="Latha" panose="020B0604020202020204" pitchFamily="34" charset="0"/>
              </a:rPr>
              <a:t>Mrs</a:t>
            </a:r>
            <a:r>
              <a:rPr lang="en-US" sz="1800" dirty="0">
                <a:latin typeface="Times New Roman" panose="02020603050405020304" pitchFamily="18" charset="0"/>
                <a:ea typeface="Calibri" panose="020F0502020204030204" pitchFamily="34" charset="0"/>
                <a:cs typeface="Latha" panose="020B0604020202020204" pitchFamily="34" charset="0"/>
              </a:rPr>
              <a:t> </a:t>
            </a:r>
            <a:r>
              <a:rPr lang="en-US" sz="1800" dirty="0" err="1">
                <a:latin typeface="Times New Roman" panose="02020603050405020304" pitchFamily="18" charset="0"/>
                <a:ea typeface="Calibri" panose="020F0502020204030204" pitchFamily="34" charset="0"/>
                <a:cs typeface="Latha" panose="020B0604020202020204" pitchFamily="34" charset="0"/>
              </a:rPr>
              <a:t>Silambarasi</a:t>
            </a:r>
            <a:r>
              <a:rPr lang="en-US" sz="1800" dirty="0">
                <a:latin typeface="Times New Roman" panose="02020603050405020304" pitchFamily="18" charset="0"/>
                <a:ea typeface="Calibri" panose="020F0502020204030204" pitchFamily="34" charset="0"/>
                <a:cs typeface="Latha" panose="020B0604020202020204" pitchFamily="34" charset="0"/>
              </a:rPr>
              <a:t> p.,</a:t>
            </a:r>
            <a:r>
              <a:rPr lang="en-US" sz="1800" dirty="0" err="1">
                <a:latin typeface="Times New Roman" panose="02020603050405020304" pitchFamily="18" charset="0"/>
                <a:ea typeface="Calibri" panose="020F0502020204030204" pitchFamily="34" charset="0"/>
                <a:cs typeface="Latha" panose="020B0604020202020204" pitchFamily="34" charset="0"/>
              </a:rPr>
              <a:t>M.Tech</a:t>
            </a:r>
            <a:r>
              <a:rPr lang="en-US" sz="1800" dirty="0">
                <a:latin typeface="Times New Roman" panose="02020603050405020304" pitchFamily="18" charset="0"/>
                <a:ea typeface="Calibri" panose="020F0502020204030204" pitchFamily="34" charset="0"/>
                <a:cs typeface="Latha" panose="020B0604020202020204" pitchFamily="34" charset="0"/>
              </a:rPr>
              <a:t>.,</a:t>
            </a:r>
          </a:p>
          <a:p>
            <a:pPr marL="109728" indent="0" algn="ctr">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Latha" panose="020B0604020202020204" pitchFamily="34" charset="0"/>
              </a:rPr>
              <a:t>Project done by</a:t>
            </a: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Latha" panose="020B0604020202020204" pitchFamily="34" charset="0"/>
              </a:rPr>
              <a:t>                                                    DINESSH RAIJ.V             (811719104024)</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cap="small"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GOKUL.P                          (811719104029)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cap="small"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GOKUL  RAJ .R                (811719104030)</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cap="small"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NISHAANTH.S                 (811719104061)</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109728" indent="0" algn="ctr">
              <a:lnSpc>
                <a:spcPct val="107000"/>
              </a:lnSpc>
              <a:spcAft>
                <a:spcPts val="800"/>
              </a:spcAft>
              <a:buNone/>
            </a:pPr>
            <a:endParaRPr lang="en-US" sz="1800" b="1" dirty="0">
              <a:effectLst/>
              <a:latin typeface="Times New Roman" panose="02020603050405020304" pitchFamily="18" charset="0"/>
              <a:ea typeface="Calibri" panose="020F0502020204030204" pitchFamily="34" charset="0"/>
              <a:cs typeface="Latha" panose="020B0604020202020204" pitchFamily="34" charset="0"/>
            </a:endParaRPr>
          </a:p>
        </p:txBody>
      </p:sp>
      <p:sp>
        <p:nvSpPr>
          <p:cNvPr id="3" name="Title 2">
            <a:extLst>
              <a:ext uri="{FF2B5EF4-FFF2-40B4-BE49-F238E27FC236}">
                <a16:creationId xmlns:a16="http://schemas.microsoft.com/office/drawing/2014/main" id="{17AFA78E-B5D7-BC82-FC17-89C96E684F61}"/>
              </a:ext>
            </a:extLst>
          </p:cNvPr>
          <p:cNvSpPr>
            <a:spLocks noGrp="1"/>
          </p:cNvSpPr>
          <p:nvPr>
            <p:ph type="title"/>
          </p:nvPr>
        </p:nvSpPr>
        <p:spPr>
          <a:xfrm>
            <a:off x="307595" y="291740"/>
            <a:ext cx="11764161" cy="1117935"/>
          </a:xfrm>
        </p:spPr>
        <p:txBody>
          <a:bodyPr>
            <a:normAutofit/>
          </a:bodyPr>
          <a:lstStyle/>
          <a:p>
            <a:pPr algn="ctr"/>
            <a:r>
              <a:rPr lang="en-US" sz="2800" dirty="0"/>
              <a:t>SAFETY HELMET DETECTION SYSTEM USING DEEP LEARNING                                                                                                           </a:t>
            </a:r>
            <a:r>
              <a:rPr lang="en-US" sz="2400" dirty="0"/>
              <a:t>                                            </a:t>
            </a:r>
            <a:r>
              <a:rPr lang="en-US" sz="2800" dirty="0"/>
              <a:t>TECHNIQUES</a:t>
            </a:r>
            <a:endParaRPr lang="en-IN" sz="2800" dirty="0"/>
          </a:p>
        </p:txBody>
      </p:sp>
    </p:spTree>
    <p:extLst>
      <p:ext uri="{BB962C8B-B14F-4D97-AF65-F5344CB8AC3E}">
        <p14:creationId xmlns:p14="http://schemas.microsoft.com/office/powerpoint/2010/main" val="401212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METHODOLOGY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295400"/>
            <a:ext cx="12095431" cy="5486400"/>
          </a:xfrm>
        </p:spPr>
        <p:txBody>
          <a:bodyPr>
            <a:normAutofit fontScale="47500" lnSpcReduction="20000"/>
          </a:bodyPr>
          <a:lstStyle/>
          <a:p>
            <a:pPr algn="just">
              <a:lnSpc>
                <a:spcPct val="170000"/>
              </a:lnSpc>
            </a:pPr>
            <a:r>
              <a:rPr lang="en-US" sz="4000" dirty="0">
                <a:latin typeface="Times New Roman" panose="02020603050405020304" pitchFamily="18" charset="0"/>
                <a:cs typeface="Times New Roman" panose="02020603050405020304" pitchFamily="18" charset="0"/>
              </a:rPr>
              <a:t>The proposed system of our project is real time theft helmet.  The own dataset(helmet) created using high quality camera  . There are Training data, Test data and validation present in the proposed data model. With the help of training data, we just going to explain the system to identify the accurate results. In the proposed training process, the dataset is fed to the data preprocessing model.</a:t>
            </a:r>
          </a:p>
          <a:p>
            <a:pPr algn="just">
              <a:lnSpc>
                <a:spcPct val="170000"/>
              </a:lnSpc>
            </a:pPr>
            <a:r>
              <a:rPr lang="en-US" sz="4000" dirty="0">
                <a:latin typeface="Times New Roman" panose="02020603050405020304" pitchFamily="18" charset="0"/>
                <a:cs typeface="Times New Roman" panose="02020603050405020304" pitchFamily="18" charset="0"/>
              </a:rPr>
              <a:t> The data preprocessing model helps to eliminate the unwanted images and then given to that neural network layers (Conv2D,Maxpool,dense and flatten layers ) used to enhance the pixel quality by convolve 2 dimensional array and max pooling operation is performed on the received input which is identification of highest value in each patch of feature map, dense layer is used to classify image based on output from convolutional layers and finally flatten layer is used to make the multidimensional input into one dimensional flatten layer or fully connected layer.</a:t>
            </a:r>
          </a:p>
          <a:p>
            <a:pPr algn="just">
              <a:lnSpc>
                <a:spcPct val="170000"/>
              </a:lnSpc>
            </a:pPr>
            <a:r>
              <a:rPr lang="en-US" sz="4000" dirty="0">
                <a:latin typeface="Times New Roman" panose="02020603050405020304" pitchFamily="18" charset="0"/>
                <a:cs typeface="Times New Roman" panose="02020603050405020304" pitchFamily="18" charset="0"/>
              </a:rPr>
              <a:t> On successful completion of neural network layer process, automatically RCNN model file will be generated. The CNN model will analyze the image given input image and predict the correct result using the data pre-trained.. Finally the layers used to detect helmet and gloves ,thus the correct desired output is got from CNN model</a:t>
            </a:r>
            <a:endParaRPr lang="en-US" sz="4000" dirty="0"/>
          </a:p>
        </p:txBody>
      </p:sp>
    </p:spTree>
    <p:extLst>
      <p:ext uri="{BB962C8B-B14F-4D97-AF65-F5344CB8AC3E}">
        <p14:creationId xmlns:p14="http://schemas.microsoft.com/office/powerpoint/2010/main" val="82087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365125"/>
            <a:ext cx="11212132" cy="1325563"/>
          </a:xfrm>
        </p:spPr>
        <p:txBody>
          <a:bodyPr/>
          <a:lstStyle/>
          <a:p>
            <a:r>
              <a:rPr lang="en-US" sz="4000" b="1" dirty="0">
                <a:latin typeface="Times New Roman" panose="02020603050405020304" pitchFamily="18" charset="0"/>
                <a:cs typeface="Times New Roman" panose="02020603050405020304" pitchFamily="18" charset="0"/>
              </a:rPr>
              <a:t>MODULE DESCRIPTION - DEEP LEARNING</a:t>
            </a:r>
          </a:p>
        </p:txBody>
      </p:sp>
      <p:sp>
        <p:nvSpPr>
          <p:cNvPr id="3" name="Content Placeholder 2"/>
          <p:cNvSpPr>
            <a:spLocks noGrp="1"/>
          </p:cNvSpPr>
          <p:nvPr>
            <p:ph idx="1"/>
          </p:nvPr>
        </p:nvSpPr>
        <p:spPr>
          <a:xfrm>
            <a:off x="528034" y="1690688"/>
            <a:ext cx="11421310" cy="4486275"/>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Deep learning is an that imitates the workings of the human brain in processing artificial intelligence function g data and creating patterns for use in decision making. </a:t>
            </a:r>
          </a:p>
          <a:p>
            <a:pPr algn="just">
              <a:lnSpc>
                <a:spcPct val="150000"/>
              </a:lnSpc>
            </a:pPr>
            <a:r>
              <a:rPr lang="en-US" sz="1800" dirty="0">
                <a:latin typeface="Times New Roman" panose="02020603050405020304" pitchFamily="18" charset="0"/>
                <a:cs typeface="Times New Roman" panose="02020603050405020304" pitchFamily="18" charset="0"/>
              </a:rPr>
              <a:t>Deep learning is a subset of machine learning in artificial intelligence (AI) that has networks capable of learning unsupervised from data that is unstructured or unlabeled. Also known as deep neural learning or deep neural network.</a:t>
            </a:r>
          </a:p>
          <a:p>
            <a:r>
              <a:rPr lang="en-US" sz="1800" dirty="0">
                <a:latin typeface="Times New Roman" panose="02020603050405020304" pitchFamily="18" charset="0"/>
                <a:cs typeface="Times New Roman" panose="02020603050405020304" pitchFamily="18" charset="0"/>
              </a:rPr>
              <a:t>Deep learning is an AI function that mimics the workings of the human brain in processing data for use in decision making.</a:t>
            </a:r>
          </a:p>
          <a:p>
            <a:r>
              <a:rPr lang="en-US" sz="1800" dirty="0">
                <a:latin typeface="Times New Roman" panose="02020603050405020304" pitchFamily="18" charset="0"/>
                <a:cs typeface="Times New Roman" panose="02020603050405020304" pitchFamily="18" charset="0"/>
              </a:rPr>
              <a:t>Deep learning AI is able to learn from data that is both unstructured and unlabeled.</a:t>
            </a:r>
          </a:p>
          <a:p>
            <a:r>
              <a:rPr lang="en-US" sz="1800" dirty="0">
                <a:latin typeface="Times New Roman" panose="02020603050405020304" pitchFamily="18" charset="0"/>
                <a:cs typeface="Times New Roman" panose="02020603050405020304" pitchFamily="18" charset="0"/>
              </a:rPr>
              <a:t>Deep learning, a machine learning subset, can be used to help detect fraud or money laundering.</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23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NEURAL NETWORK</a:t>
            </a:r>
          </a:p>
        </p:txBody>
      </p:sp>
      <p:sp>
        <p:nvSpPr>
          <p:cNvPr id="3" name="Content Placeholder 2"/>
          <p:cNvSpPr>
            <a:spLocks noGrp="1"/>
          </p:cNvSpPr>
          <p:nvPr>
            <p:ph idx="1"/>
          </p:nvPr>
        </p:nvSpPr>
        <p:spPr>
          <a:xfrm>
            <a:off x="497150" y="1562470"/>
            <a:ext cx="10856650" cy="461449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 neural network is a series of algorithms that endeavors to recognize underlying relationships in a set of data through a process that mimics the way the human brain operates. </a:t>
            </a:r>
          </a:p>
          <a:p>
            <a:pPr algn="just">
              <a:lnSpc>
                <a:spcPct val="150000"/>
              </a:lnSpc>
            </a:pPr>
            <a:r>
              <a:rPr lang="en-US" sz="2400" dirty="0">
                <a:latin typeface="Times New Roman" panose="02020603050405020304" pitchFamily="18" charset="0"/>
                <a:cs typeface="Times New Roman" panose="02020603050405020304" pitchFamily="18" charset="0"/>
              </a:rPr>
              <a:t>In this sense, neural networks refer to systems of neurons, either organic or artificial in nature. Neural networks can adapt to changing input; so the network generates the best possible result without needing to redesign the output criteria.</a:t>
            </a:r>
          </a:p>
          <a:p>
            <a:pPr algn="just">
              <a:lnSpc>
                <a:spcPct val="150000"/>
              </a:lnSpc>
            </a:pPr>
            <a:r>
              <a:rPr lang="en-US" sz="2400" dirty="0">
                <a:latin typeface="Times New Roman" panose="02020603050405020304" pitchFamily="18" charset="0"/>
                <a:cs typeface="Times New Roman" panose="02020603050405020304" pitchFamily="18" charset="0"/>
              </a:rPr>
              <a:t> The concept of neural networks, which has its roots in artificial intelligence, is swiftly gaining popularity in the development of trading systems</a:t>
            </a:r>
            <a:r>
              <a:rPr lang="en-US" sz="2400" dirty="0"/>
              <a:t>.</a:t>
            </a:r>
          </a:p>
        </p:txBody>
      </p:sp>
    </p:spTree>
    <p:extLst>
      <p:ext uri="{BB962C8B-B14F-4D97-AF65-F5344CB8AC3E}">
        <p14:creationId xmlns:p14="http://schemas.microsoft.com/office/powerpoint/2010/main" val="127684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43" y="386367"/>
            <a:ext cx="11131858" cy="643444"/>
          </a:xfrm>
        </p:spPr>
        <p:txBody>
          <a:bodyPr>
            <a:normAutofit/>
          </a:bodyPr>
          <a:lstStyle/>
          <a:p>
            <a:r>
              <a:rPr lang="en-US" sz="2800" b="1" dirty="0">
                <a:latin typeface="Times New Roman" panose="02020603050405020304" pitchFamily="18" charset="0"/>
                <a:cs typeface="Times New Roman" panose="02020603050405020304" pitchFamily="18" charset="0"/>
              </a:rPr>
              <a:t>ALGORITHM- CONVOLUTIONAL NEURAL      NETWORK</a:t>
            </a:r>
          </a:p>
        </p:txBody>
      </p:sp>
      <p:sp>
        <p:nvSpPr>
          <p:cNvPr id="3" name="Content Placeholder 2"/>
          <p:cNvSpPr>
            <a:spLocks noGrp="1"/>
          </p:cNvSpPr>
          <p:nvPr>
            <p:ph idx="1"/>
          </p:nvPr>
        </p:nvSpPr>
        <p:spPr>
          <a:xfrm>
            <a:off x="221943" y="1029811"/>
            <a:ext cx="11360457" cy="4977481"/>
          </a:xfrm>
        </p:spPr>
        <p:txBody>
          <a:bodyPr>
            <a:normAutofit/>
          </a:bodyPr>
          <a:lstStyle/>
          <a:p>
            <a:pPr algn="just"/>
            <a:r>
              <a:rPr lang="en-US" sz="2200" dirty="0"/>
              <a:t> </a:t>
            </a:r>
            <a:r>
              <a:rPr lang="en-US" sz="2200" dirty="0">
                <a:latin typeface="Times New Roman" panose="02020603050405020304" pitchFamily="18" charset="0"/>
                <a:cs typeface="Times New Roman" panose="02020603050405020304" pitchFamily="18" charset="0"/>
              </a:rPr>
              <a:t>Convolutional Neural Network (ConvNet/CNN) is a Deep Learning algorithm which can take in an input image, assign importance (learnable weights and biases) to various aspects/objects in the image and be able to differentiate one from the other.</a:t>
            </a:r>
          </a:p>
          <a:p>
            <a:pPr algn="just"/>
            <a:r>
              <a:rPr lang="en-US" sz="2200" dirty="0">
                <a:latin typeface="Times New Roman" panose="02020603050405020304" pitchFamily="18" charset="0"/>
                <a:cs typeface="Times New Roman" panose="02020603050405020304" pitchFamily="18" charset="0"/>
              </a:rPr>
              <a:t>The pre-processing required in a ConvNet is much lower as compared to other classification algorithms. While in primitive methods filters are hand-engineered, with enough training, ConvNets have the ability to learn these filters/characteristics</a:t>
            </a:r>
          </a:p>
        </p:txBody>
      </p:sp>
      <p:pic>
        <p:nvPicPr>
          <p:cNvPr id="4" name="Content Placeholder 3"/>
          <p:cNvPicPr>
            <a:picLocks noChangeAspect="1"/>
          </p:cNvPicPr>
          <p:nvPr/>
        </p:nvPicPr>
        <p:blipFill rotWithShape="1">
          <a:blip r:embed="rId2"/>
          <a:srcRect l="2852" t="9099" r="9563"/>
          <a:stretch/>
        </p:blipFill>
        <p:spPr>
          <a:xfrm>
            <a:off x="631065" y="3744931"/>
            <a:ext cx="10722735" cy="3118372"/>
          </a:xfrm>
          <a:prstGeom prst="rect">
            <a:avLst/>
          </a:prstGeom>
        </p:spPr>
      </p:pic>
      <p:sp>
        <p:nvSpPr>
          <p:cNvPr id="5" name="Rectangle 4"/>
          <p:cNvSpPr/>
          <p:nvPr/>
        </p:nvSpPr>
        <p:spPr>
          <a:xfrm>
            <a:off x="221943" y="3221711"/>
            <a:ext cx="2408032" cy="523220"/>
          </a:xfrm>
          <a:prstGeom prst="rect">
            <a:avLst/>
          </a:prstGeom>
        </p:spPr>
        <p:txBody>
          <a:bodyPr wrap="none">
            <a:spAutoFit/>
          </a:bodyPr>
          <a:lstStyle/>
          <a:p>
            <a:r>
              <a:rPr lang="en-US" sz="2800" b="1" dirty="0">
                <a:latin typeface="Times New Roman" panose="02020603050405020304" pitchFamily="18" charset="0"/>
                <a:ea typeface="+mj-ea"/>
                <a:cs typeface="Times New Roman" panose="02020603050405020304" pitchFamily="18" charset="0"/>
              </a:rPr>
              <a:t>CNN MODEL</a:t>
            </a:r>
          </a:p>
        </p:txBody>
      </p:sp>
    </p:spTree>
    <p:extLst>
      <p:ext uri="{BB962C8B-B14F-4D97-AF65-F5344CB8AC3E}">
        <p14:creationId xmlns:p14="http://schemas.microsoft.com/office/powerpoint/2010/main" val="256161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REQUIREMENTS</a:t>
            </a:r>
          </a:p>
        </p:txBody>
      </p:sp>
      <p:sp>
        <p:nvSpPr>
          <p:cNvPr id="3" name="Content Placeholder 2"/>
          <p:cNvSpPr>
            <a:spLocks noGrp="1"/>
          </p:cNvSpPr>
          <p:nvPr>
            <p:ph idx="1"/>
          </p:nvPr>
        </p:nvSpPr>
        <p:spPr/>
        <p:txBody>
          <a:bodyPr>
            <a:normAutofit/>
          </a:bodyPr>
          <a:lstStyle/>
          <a:p>
            <a:r>
              <a:rPr lang="en-US" dirty="0"/>
              <a:t>Front end : Python 3.6.5</a:t>
            </a:r>
          </a:p>
          <a:p>
            <a:r>
              <a:rPr lang="en-US" dirty="0"/>
              <a:t>Backend   :  image Dataset &amp; CSV (comma delimited)</a:t>
            </a:r>
          </a:p>
          <a:p>
            <a:r>
              <a:rPr lang="en-US" dirty="0"/>
              <a:t>Operating system: windows OS</a:t>
            </a:r>
          </a:p>
          <a:p>
            <a:r>
              <a:rPr lang="en-US" dirty="0"/>
              <a:t>System type: 64 bits OS</a:t>
            </a:r>
          </a:p>
          <a:p>
            <a:pPr lvl="2"/>
            <a:r>
              <a:rPr lang="en-US" sz="2800" dirty="0" err="1"/>
              <a:t>Tensorflow</a:t>
            </a:r>
            <a:endParaRPr lang="en-US" sz="2800" dirty="0"/>
          </a:p>
          <a:p>
            <a:pPr lvl="2"/>
            <a:r>
              <a:rPr lang="en-US" sz="2800" dirty="0" err="1"/>
              <a:t>Keras</a:t>
            </a:r>
            <a:endParaRPr lang="en-US" sz="2800" dirty="0"/>
          </a:p>
          <a:p>
            <a:pPr lvl="2"/>
            <a:r>
              <a:rPr lang="en-US" sz="2800" dirty="0"/>
              <a:t>Pillow</a:t>
            </a:r>
          </a:p>
          <a:p>
            <a:pPr lvl="2"/>
            <a:r>
              <a:rPr lang="en-US" sz="2800" dirty="0" err="1"/>
              <a:t>Scipy</a:t>
            </a:r>
            <a:endParaRPr lang="en-US" sz="2800" dirty="0"/>
          </a:p>
          <a:p>
            <a:pPr lvl="2"/>
            <a:r>
              <a:rPr lang="en-US" sz="2800" dirty="0" err="1"/>
              <a:t>Opencv</a:t>
            </a:r>
            <a:endParaRPr lang="en-US" sz="2800" dirty="0"/>
          </a:p>
          <a:p>
            <a:endParaRPr lang="en-US" dirty="0"/>
          </a:p>
          <a:p>
            <a:pPr lvl="2"/>
            <a:endParaRPr lang="en-US" sz="2800" dirty="0">
              <a:latin typeface="Times New Roman" pitchFamily="18" charset="0"/>
              <a:cs typeface="Times New Roman" pitchFamily="18" charset="0"/>
            </a:endParaRPr>
          </a:p>
          <a:p>
            <a:pPr marL="914400" lvl="2"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34240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HARDWARE REQUIREMENTS</a:t>
            </a:r>
          </a:p>
        </p:txBody>
      </p:sp>
      <p:sp>
        <p:nvSpPr>
          <p:cNvPr id="3" name="Content Placeholder 2"/>
          <p:cNvSpPr>
            <a:spLocks noGrp="1"/>
          </p:cNvSpPr>
          <p:nvPr>
            <p:ph idx="1"/>
          </p:nvPr>
        </p:nvSpPr>
        <p:spPr>
          <a:xfrm>
            <a:off x="683581" y="1802167"/>
            <a:ext cx="10670219" cy="4374796"/>
          </a:xfrm>
        </p:spPr>
        <p:txBody>
          <a:bodyPr/>
          <a:lstStyle/>
          <a:p>
            <a:pPr marL="109728" indent="0">
              <a:buNone/>
            </a:pPr>
            <a:endParaRPr lang="en-US" dirty="0"/>
          </a:p>
          <a:p>
            <a:r>
              <a:rPr lang="en-US" dirty="0"/>
              <a:t>USB Camera</a:t>
            </a:r>
          </a:p>
          <a:p>
            <a:r>
              <a:rPr lang="en-US" dirty="0"/>
              <a:t>PC</a:t>
            </a:r>
          </a:p>
          <a:p>
            <a:pPr marL="0" indent="0">
              <a:buNone/>
            </a:pPr>
            <a:endParaRPr lang="en-US" dirty="0"/>
          </a:p>
        </p:txBody>
      </p:sp>
    </p:spTree>
    <p:extLst>
      <p:ext uri="{BB962C8B-B14F-4D97-AF65-F5344CB8AC3E}">
        <p14:creationId xmlns:p14="http://schemas.microsoft.com/office/powerpoint/2010/main" val="3873798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webcam is a digital video device commonly built into a computer. Its main function is </a:t>
            </a:r>
            <a:r>
              <a:rPr lang="en-US" b="1" dirty="0">
                <a:latin typeface="Times New Roman" panose="02020603050405020304" pitchFamily="18" charset="0"/>
                <a:cs typeface="Times New Roman" panose="02020603050405020304" pitchFamily="18" charset="0"/>
              </a:rPr>
              <a:t>to transmit pictures over the Internet</a:t>
            </a:r>
            <a:r>
              <a:rPr lang="en-US" dirty="0">
                <a:latin typeface="Times New Roman" panose="02020603050405020304" pitchFamily="18" charset="0"/>
                <a:cs typeface="Times New Roman" panose="02020603050405020304" pitchFamily="18" charset="0"/>
              </a:rPr>
              <a:t>. It is popularly used with instant messaging services and for recording images.</a:t>
            </a: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a:t>webcam used for on a computer</a:t>
            </a:r>
            <a:br>
              <a:rPr lang="en-US" dirty="0"/>
            </a:br>
            <a:endParaRPr lang="en-US" dirty="0"/>
          </a:p>
        </p:txBody>
      </p:sp>
    </p:spTree>
    <p:extLst>
      <p:ext uri="{BB962C8B-B14F-4D97-AF65-F5344CB8AC3E}">
        <p14:creationId xmlns:p14="http://schemas.microsoft.com/office/powerpoint/2010/main" val="299156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PYTHON</a:t>
            </a:r>
          </a:p>
        </p:txBody>
      </p:sp>
      <p:sp>
        <p:nvSpPr>
          <p:cNvPr id="3" name="Content Placeholder 2"/>
          <p:cNvSpPr>
            <a:spLocks noGrp="1"/>
          </p:cNvSpPr>
          <p:nvPr>
            <p:ph idx="1"/>
          </p:nvPr>
        </p:nvSpPr>
        <p:spPr>
          <a:xfrm>
            <a:off x="1871731" y="1958395"/>
            <a:ext cx="8167621" cy="3531578"/>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Python is a wonderful and powerful programming language that's easy to use (easy to read </a:t>
            </a:r>
            <a:r>
              <a:rPr lang="en-US" b="1" dirty="0">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write) and lets you connect your project to the real world.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Python syntax is very clean, with an emphasis on readability and uses standard English keywords. Start by opening IDLE from the desktop.</a:t>
            </a:r>
          </a:p>
          <a:p>
            <a:pPr marL="0" indent="0">
              <a:buNone/>
            </a:pPr>
            <a:r>
              <a:rPr lang="en-US" dirty="0">
                <a:latin typeface="Times New Roman" panose="02020603050405020304" pitchFamily="18" charset="0"/>
                <a:cs typeface="Times New Roman" panose="02020603050405020304" pitchFamily="18" charset="0"/>
              </a:rPr>
              <a:t>Python is a general purpose programming language started by </a:t>
            </a:r>
            <a:r>
              <a:rPr lang="en-US" b="1" dirty="0">
                <a:latin typeface="Times New Roman" panose="02020603050405020304" pitchFamily="18" charset="0"/>
                <a:cs typeface="Times New Roman" panose="02020603050405020304" pitchFamily="18" charset="0"/>
              </a:rPr>
              <a:t>Guido van </a:t>
            </a:r>
            <a:r>
              <a:rPr lang="en-US" b="1" dirty="0" err="1">
                <a:latin typeface="Times New Roman" panose="02020603050405020304" pitchFamily="18" charset="0"/>
                <a:cs typeface="Times New Roman" panose="02020603050405020304" pitchFamily="18" charset="0"/>
              </a:rPr>
              <a:t>Rossum</a:t>
            </a:r>
            <a:r>
              <a:rPr lang="en-US" dirty="0">
                <a:latin typeface="Times New Roman" panose="02020603050405020304" pitchFamily="18" charset="0"/>
                <a:cs typeface="Times New Roman" panose="02020603050405020304" pitchFamily="18" charset="0"/>
              </a:rPr>
              <a:t>, which became very popular in short time mainly because of its simplicity and code readability. It enables the programmer to express his ideas in fewer lines of code without reducing any readability.</a:t>
            </a:r>
          </a:p>
          <a:p>
            <a:pPr marL="0" indent="0">
              <a:buNone/>
            </a:pPr>
            <a:endParaRPr lang="en-US" dirty="0"/>
          </a:p>
          <a:p>
            <a:pPr marL="0" indent="0">
              <a:buNone/>
            </a:pPr>
            <a:endParaRPr lang="en-US" dirty="0"/>
          </a:p>
        </p:txBody>
      </p:sp>
      <p:pic>
        <p:nvPicPr>
          <p:cNvPr id="7" name="Picture 6" descr="Python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7120" y="2643580"/>
            <a:ext cx="2478881" cy="837248"/>
          </a:xfrm>
          <a:prstGeom prst="rect">
            <a:avLst/>
          </a:prstGeom>
          <a:noFill/>
          <a:ln>
            <a:noFill/>
          </a:ln>
        </p:spPr>
      </p:pic>
    </p:spTree>
    <p:extLst>
      <p:ext uri="{BB962C8B-B14F-4D97-AF65-F5344CB8AC3E}">
        <p14:creationId xmlns:p14="http://schemas.microsoft.com/office/powerpoint/2010/main" val="3089928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3" name="Content Placeholder 2"/>
          <p:cNvSpPr>
            <a:spLocks noGrp="1"/>
          </p:cNvSpPr>
          <p:nvPr>
            <p:ph idx="1"/>
          </p:nvPr>
        </p:nvSpPr>
        <p:spPr/>
        <p:txBody>
          <a:bodyPr/>
          <a:lstStyle/>
          <a:p>
            <a:r>
              <a:rPr lang="en-US" b="1" cap="all" dirty="0"/>
              <a:t>IDLE</a:t>
            </a:r>
            <a:endParaRPr lang="en-US" dirty="0"/>
          </a:p>
          <a:p>
            <a:r>
              <a:rPr lang="en-US" dirty="0"/>
              <a:t>The easiest introduction to Python is through IDLE, a Python development environment. Open IDLE from the Desktop or applications menu:</a:t>
            </a:r>
          </a:p>
          <a:p>
            <a:endParaRPr lang="en-US" dirty="0"/>
          </a:p>
        </p:txBody>
      </p:sp>
    </p:spTree>
    <p:extLst>
      <p:ext uri="{BB962C8B-B14F-4D97-AF65-F5344CB8AC3E}">
        <p14:creationId xmlns:p14="http://schemas.microsoft.com/office/powerpoint/2010/main" val="183034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confusion matrix is </a:t>
            </a:r>
            <a:r>
              <a:rPr lang="en-US" b="1" dirty="0">
                <a:latin typeface="Times New Roman" panose="02020603050405020304" pitchFamily="18" charset="0"/>
                <a:cs typeface="Times New Roman" panose="02020603050405020304" pitchFamily="18" charset="0"/>
              </a:rPr>
              <a:t>a tabular summary of the number of correct and incorrect predictions made by a classifier</a:t>
            </a:r>
            <a:r>
              <a:rPr lang="en-US" dirty="0">
                <a:latin typeface="Times New Roman" panose="02020603050405020304" pitchFamily="18" charset="0"/>
                <a:cs typeface="Times New Roman" panose="02020603050405020304" pitchFamily="18" charset="0"/>
              </a:rPr>
              <a:t>. It can be used to evaluate the performance of a classification model through the calculation of performance metrics like accuracy, precision, recall, and F1-score.</a:t>
            </a:r>
          </a:p>
        </p:txBody>
      </p:sp>
    </p:spTree>
    <p:extLst>
      <p:ext uri="{BB962C8B-B14F-4D97-AF65-F5344CB8AC3E}">
        <p14:creationId xmlns:p14="http://schemas.microsoft.com/office/powerpoint/2010/main" val="244129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Predicting the safety wear helmet using deep learning method.</a:t>
            </a:r>
          </a:p>
          <a:p>
            <a:pPr>
              <a:lnSpc>
                <a:spcPct val="200000"/>
              </a:lnSpc>
            </a:pPr>
            <a:r>
              <a:rPr lang="en-US" dirty="0">
                <a:latin typeface="Times New Roman" panose="02020603050405020304" pitchFamily="18" charset="0"/>
                <a:cs typeface="Times New Roman" panose="02020603050405020304" pitchFamily="18" charset="0"/>
              </a:rPr>
              <a:t>Using CNN a deep learning technique  for predict the helmet Unwearable person on  working site.</a:t>
            </a:r>
          </a:p>
        </p:txBody>
      </p:sp>
      <p:sp>
        <p:nvSpPr>
          <p:cNvPr id="3" name="Title 2"/>
          <p:cNvSpPr>
            <a:spLocks noGrp="1"/>
          </p:cNvSpPr>
          <p:nvPr>
            <p:ph type="title"/>
          </p:nvPr>
        </p:nvSpPr>
        <p:spPr/>
        <p:txBody>
          <a:bodyPr/>
          <a:lstStyle/>
          <a:p>
            <a:r>
              <a:rPr lang="en-US" dirty="0"/>
              <a:t>                          AIM</a:t>
            </a:r>
          </a:p>
        </p:txBody>
      </p:sp>
    </p:spTree>
    <p:extLst>
      <p:ext uri="{BB962C8B-B14F-4D97-AF65-F5344CB8AC3E}">
        <p14:creationId xmlns:p14="http://schemas.microsoft.com/office/powerpoint/2010/main" val="408380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400" b="1" dirty="0">
                <a:latin typeface="Times New Roman" panose="02020603050405020304" pitchFamily="18" charset="0"/>
                <a:cs typeface="Times New Roman" panose="02020603050405020304" pitchFamily="18" charset="0"/>
              </a:rPr>
              <a:t>OPENCV</a:t>
            </a:r>
          </a:p>
        </p:txBody>
      </p:sp>
      <p:sp>
        <p:nvSpPr>
          <p:cNvPr id="4" name="AutoShape 2" descr="Image result for OPENCV"/>
          <p:cNvSpPr>
            <a:spLocks noGrp="1" noChangeAspect="1" noChangeArrowheads="1"/>
          </p:cNvSpPr>
          <p:nvPr>
            <p:ph idx="1"/>
          </p:nvPr>
        </p:nvSpPr>
        <p:spPr bwMode="auto">
          <a:xfrm>
            <a:off x="1673627" y="2113505"/>
            <a:ext cx="6549386" cy="2710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rtlCol="0" anchor="t" anchorCtr="0" compatLnSpc="1">
            <a:noAutofit/>
          </a:bodyPr>
          <a:lstStyle/>
          <a:p>
            <a:r>
              <a:rPr lang="en-US" sz="1650" dirty="0">
                <a:latin typeface="Times New Roman" panose="02020603050405020304" pitchFamily="18" charset="0"/>
                <a:cs typeface="Times New Roman" panose="02020603050405020304" pitchFamily="18" charset="0"/>
              </a:rPr>
              <a:t>OpenCV-Python is the Python API of OpenCV. It combines the best qualities of OpenCV C++ API and Python language.</a:t>
            </a:r>
          </a:p>
          <a:p>
            <a:r>
              <a:rPr lang="en-US" sz="1650" dirty="0">
                <a:latin typeface="Times New Roman" panose="02020603050405020304" pitchFamily="18" charset="0"/>
                <a:cs typeface="Times New Roman" panose="02020603050405020304" pitchFamily="18" charset="0"/>
              </a:rPr>
              <a:t>Currently OpenCV supports a wide variety of programming languages like C++, Python, Java </a:t>
            </a:r>
            <a:r>
              <a:rPr lang="en-US" sz="1650" dirty="0" err="1">
                <a:latin typeface="Times New Roman" panose="02020603050405020304" pitchFamily="18" charset="0"/>
                <a:cs typeface="Times New Roman" panose="02020603050405020304" pitchFamily="18" charset="0"/>
              </a:rPr>
              <a:t>etc</a:t>
            </a:r>
            <a:r>
              <a:rPr lang="en-US" sz="1650" dirty="0">
                <a:latin typeface="Times New Roman" panose="02020603050405020304" pitchFamily="18" charset="0"/>
                <a:cs typeface="Times New Roman" panose="02020603050405020304" pitchFamily="18" charset="0"/>
              </a:rPr>
              <a:t> and is available on different platforms including Windows, Linux, OS X, Android, iOS etc. Also, interfaces based on CUDA and </a:t>
            </a:r>
            <a:r>
              <a:rPr lang="en-US" sz="1650" dirty="0" err="1">
                <a:latin typeface="Times New Roman" panose="02020603050405020304" pitchFamily="18" charset="0"/>
                <a:cs typeface="Times New Roman" panose="02020603050405020304" pitchFamily="18" charset="0"/>
              </a:rPr>
              <a:t>OpenCL</a:t>
            </a:r>
            <a:r>
              <a:rPr lang="en-US" sz="1650" dirty="0">
                <a:latin typeface="Times New Roman" panose="02020603050405020304" pitchFamily="18" charset="0"/>
                <a:cs typeface="Times New Roman" panose="02020603050405020304" pitchFamily="18" charset="0"/>
              </a:rPr>
              <a:t> are also under active development for high-speed GPU operations.</a:t>
            </a:r>
          </a:p>
          <a:p>
            <a:r>
              <a:rPr lang="en-US" sz="1650" dirty="0">
                <a:latin typeface="Times New Roman" panose="02020603050405020304" pitchFamily="18" charset="0"/>
                <a:cs typeface="Times New Roman" panose="02020603050405020304" pitchFamily="18" charset="0"/>
              </a:rPr>
              <a:t>OpenCV (Open source computer vision) is a library of programming functions mainly aimed at real-time computer vision</a:t>
            </a:r>
          </a:p>
          <a:p>
            <a:r>
              <a:rPr lang="en-US" sz="1650" dirty="0">
                <a:latin typeface="Times New Roman" panose="02020603050405020304" pitchFamily="18" charset="0"/>
                <a:cs typeface="Times New Roman" panose="02020603050405020304" pitchFamily="18" charset="0"/>
              </a:rPr>
              <a:t>OpenCV is written in C++ and its primary interface is in C++, but it still retains a less comprehensive though extensive older C interface.] Wrappers in other languages such as C#, Perl,[13] Ch,[14] Haskell,[15] and Ruby have been developed to encourage adoption by a wider audience</a:t>
            </a: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30" y="2480135"/>
            <a:ext cx="1603721" cy="1976864"/>
          </a:xfrm>
          <a:prstGeom prst="rect">
            <a:avLst/>
          </a:prstGeom>
        </p:spPr>
      </p:pic>
    </p:spTree>
    <p:extLst>
      <p:ext uri="{BB962C8B-B14F-4D97-AF65-F5344CB8AC3E}">
        <p14:creationId xmlns:p14="http://schemas.microsoft.com/office/powerpoint/2010/main" val="388445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TENSORFLOW</a:t>
            </a:r>
          </a:p>
        </p:txBody>
      </p:sp>
      <p:sp>
        <p:nvSpPr>
          <p:cNvPr id="5" name="Content Placeholder 4"/>
          <p:cNvSpPr>
            <a:spLocks noGrp="1"/>
          </p:cNvSpPr>
          <p:nvPr>
            <p:ph idx="1"/>
          </p:nvPr>
        </p:nvSpPr>
        <p:spPr/>
        <p:txBody>
          <a:bodyPr/>
          <a:lstStyle/>
          <a:p>
            <a:pPr algn="just">
              <a:lnSpc>
                <a:spcPct val="150000"/>
              </a:lnSpc>
            </a:pPr>
            <a:r>
              <a:rPr lang="en-IN" sz="1600" dirty="0">
                <a:latin typeface="Times New Roman" pitchFamily="18" charset="0"/>
                <a:cs typeface="Times New Roman" pitchFamily="18" charset="0"/>
              </a:rPr>
              <a:t>TensorFlow is a software library or framework, designed by the Google team to implement machine learning and deep learning concepts in the easiest manner. </a:t>
            </a:r>
          </a:p>
          <a:p>
            <a:pPr algn="just">
              <a:lnSpc>
                <a:spcPct val="150000"/>
              </a:lnSpc>
            </a:pPr>
            <a:r>
              <a:rPr lang="en-IN" sz="1600" dirty="0">
                <a:latin typeface="Times New Roman" pitchFamily="18" charset="0"/>
                <a:cs typeface="Times New Roman" pitchFamily="18" charset="0"/>
              </a:rPr>
              <a:t>It combines the computational algebra of optimization techniques for easy calculation of many mathematical expressions. </a:t>
            </a:r>
          </a:p>
          <a:p>
            <a:pPr algn="just">
              <a:lnSpc>
                <a:spcPct val="150000"/>
              </a:lnSpc>
            </a:pPr>
            <a:r>
              <a:rPr lang="en-IN" sz="1600" dirty="0">
                <a:latin typeface="Times New Roman" pitchFamily="18" charset="0"/>
                <a:cs typeface="Times New Roman" pitchFamily="18" charset="0"/>
              </a:rPr>
              <a:t>The official website of TensorFlow is mentioned below: </a:t>
            </a:r>
            <a:r>
              <a:rPr lang="en-IN" sz="1600" u="sng" dirty="0">
                <a:latin typeface="Times New Roman" pitchFamily="18" charset="0"/>
                <a:cs typeface="Times New Roman" pitchFamily="18" charset="0"/>
                <a:hlinkClick r:id="rId2"/>
              </a:rPr>
              <a:t>https://www.tensorflow.org/</a:t>
            </a: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endParaRPr lang="en-US" dirty="0"/>
          </a:p>
        </p:txBody>
      </p:sp>
      <p:pic>
        <p:nvPicPr>
          <p:cNvPr id="7" name="Picture 6" descr="TEN 1.PNG"/>
          <p:cNvPicPr/>
          <p:nvPr/>
        </p:nvPicPr>
        <p:blipFill>
          <a:blip r:embed="rId3" cstate="print"/>
          <a:stretch>
            <a:fillRect/>
          </a:stretch>
        </p:blipFill>
        <p:spPr>
          <a:xfrm>
            <a:off x="3276600" y="3810000"/>
            <a:ext cx="6248400" cy="2667000"/>
          </a:xfrm>
          <a:prstGeom prst="rect">
            <a:avLst/>
          </a:prstGeom>
        </p:spPr>
      </p:pic>
    </p:spTree>
    <p:extLst>
      <p:ext uri="{BB962C8B-B14F-4D97-AF65-F5344CB8AC3E}">
        <p14:creationId xmlns:p14="http://schemas.microsoft.com/office/powerpoint/2010/main" val="2492592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fontScale="85000" lnSpcReduction="20000"/>
          </a:bodyPr>
          <a:lstStyle/>
          <a:p>
            <a:pPr algn="just">
              <a:lnSpc>
                <a:spcPct val="170000"/>
              </a:lnSpc>
            </a:pPr>
            <a:r>
              <a:rPr lang="en-IN" sz="2900" dirty="0">
                <a:latin typeface="Times New Roman" pitchFamily="18" charset="0"/>
                <a:cs typeface="Times New Roman" pitchFamily="18" charset="0"/>
              </a:rPr>
              <a:t>Let us now consider the following important features of TensorFlow: </a:t>
            </a:r>
            <a:endParaRPr lang="en-US" sz="2900" dirty="0">
              <a:latin typeface="Times New Roman" pitchFamily="18" charset="0"/>
              <a:cs typeface="Times New Roman" pitchFamily="18" charset="0"/>
            </a:endParaRPr>
          </a:p>
          <a:p>
            <a:pPr lvl="1" algn="just">
              <a:lnSpc>
                <a:spcPct val="170000"/>
              </a:lnSpc>
              <a:buFont typeface="Arial" pitchFamily="34" charset="0"/>
              <a:buChar char="•"/>
            </a:pPr>
            <a:r>
              <a:rPr lang="en-IN" sz="2500" dirty="0">
                <a:latin typeface="Times New Roman" pitchFamily="18" charset="0"/>
                <a:cs typeface="Times New Roman" pitchFamily="18" charset="0"/>
              </a:rPr>
              <a:t>It includes a feature of that defines, optimizes and calculates mathematical expressions easily with the help of multi-dimensional arrays called tensors.</a:t>
            </a:r>
            <a:endParaRPr lang="en-US" sz="2500" dirty="0">
              <a:latin typeface="Times New Roman" pitchFamily="18" charset="0"/>
              <a:cs typeface="Times New Roman" pitchFamily="18" charset="0"/>
            </a:endParaRPr>
          </a:p>
          <a:p>
            <a:pPr lvl="1" algn="just">
              <a:lnSpc>
                <a:spcPct val="170000"/>
              </a:lnSpc>
              <a:buFont typeface="Arial" pitchFamily="34" charset="0"/>
              <a:buChar char="•"/>
            </a:pPr>
            <a:r>
              <a:rPr lang="en-IN" sz="2500" dirty="0">
                <a:latin typeface="Times New Roman" pitchFamily="18" charset="0"/>
                <a:cs typeface="Times New Roman" pitchFamily="18" charset="0"/>
              </a:rPr>
              <a:t>It includes a programming support of deep neural networks and machine learning techniques. </a:t>
            </a:r>
            <a:endParaRPr lang="en-US" sz="2500" dirty="0">
              <a:latin typeface="Times New Roman" pitchFamily="18" charset="0"/>
              <a:cs typeface="Times New Roman" pitchFamily="18" charset="0"/>
            </a:endParaRPr>
          </a:p>
          <a:p>
            <a:pPr lvl="1" algn="just">
              <a:lnSpc>
                <a:spcPct val="170000"/>
              </a:lnSpc>
              <a:buFont typeface="Arial" pitchFamily="34" charset="0"/>
              <a:buChar char="•"/>
            </a:pPr>
            <a:r>
              <a:rPr lang="en-IN" sz="2500" dirty="0">
                <a:latin typeface="Times New Roman" pitchFamily="18" charset="0"/>
                <a:cs typeface="Times New Roman" pitchFamily="18" charset="0"/>
              </a:rPr>
              <a:t>It includes a high scalable feature of computation with various data sets.</a:t>
            </a:r>
            <a:endParaRPr lang="en-US" sz="2500" dirty="0">
              <a:latin typeface="Times New Roman" pitchFamily="18" charset="0"/>
              <a:cs typeface="Times New Roman" pitchFamily="18" charset="0"/>
            </a:endParaRPr>
          </a:p>
          <a:p>
            <a:pPr lvl="1" algn="just">
              <a:lnSpc>
                <a:spcPct val="170000"/>
              </a:lnSpc>
              <a:buFont typeface="Arial" pitchFamily="34" charset="0"/>
              <a:buChar char="•"/>
            </a:pPr>
            <a:r>
              <a:rPr lang="en-IN" sz="2500" dirty="0">
                <a:latin typeface="Times New Roman" pitchFamily="18" charset="0"/>
                <a:cs typeface="Times New Roman" pitchFamily="18" charset="0"/>
              </a:rPr>
              <a:t>TensorFlow uses GPU computing, automating management. It also includes a unique feature of optimization of same memory and the data used.</a:t>
            </a:r>
          </a:p>
          <a:p>
            <a:pPr lvl="1" algn="just">
              <a:lnSpc>
                <a:spcPct val="170000"/>
              </a:lnSpc>
              <a:buFont typeface="Arial" pitchFamily="34" charset="0"/>
              <a:buChar char="•"/>
            </a:pPr>
            <a:r>
              <a:rPr lang="en-IN" sz="3400" b="1" dirty="0">
                <a:latin typeface="Times New Roman" pitchFamily="18" charset="0"/>
                <a:cs typeface="Times New Roman" pitchFamily="18" charset="0"/>
              </a:rPr>
              <a:t>Pip install </a:t>
            </a:r>
            <a:r>
              <a:rPr lang="en-IN" sz="3400" b="1" dirty="0" err="1">
                <a:latin typeface="Times New Roman" pitchFamily="18" charset="0"/>
                <a:cs typeface="Times New Roman" pitchFamily="18" charset="0"/>
              </a:rPr>
              <a:t>tensorflow</a:t>
            </a:r>
            <a:endParaRPr lang="en-US" sz="3400"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90967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TENSORFLOW INSTALLATION</a:t>
            </a:r>
          </a:p>
        </p:txBody>
      </p:sp>
      <p:pic>
        <p:nvPicPr>
          <p:cNvPr id="3075" name="Picture 3" descr="D:\2021-2022\TRICHY OFFICE DETAILS\01 PROJECT FINAL DOCUMENT\LUNG CANCER\pip install tensorflow.PNG"/>
          <p:cNvPicPr>
            <a:picLocks noGrp="1" noChangeAspect="1" noChangeArrowheads="1"/>
          </p:cNvPicPr>
          <p:nvPr>
            <p:ph idx="1"/>
          </p:nvPr>
        </p:nvPicPr>
        <p:blipFill>
          <a:blip r:embed="rId2" cstate="print"/>
          <a:srcRect/>
          <a:stretch>
            <a:fillRect/>
          </a:stretch>
        </p:blipFill>
        <p:spPr bwMode="auto">
          <a:xfrm>
            <a:off x="2286000" y="1600200"/>
            <a:ext cx="7852612" cy="4724400"/>
          </a:xfrm>
          <a:prstGeom prst="rect">
            <a:avLst/>
          </a:prstGeom>
          <a:noFill/>
        </p:spPr>
      </p:pic>
    </p:spTree>
    <p:extLst>
      <p:ext uri="{BB962C8B-B14F-4D97-AF65-F5344CB8AC3E}">
        <p14:creationId xmlns:p14="http://schemas.microsoft.com/office/powerpoint/2010/main" val="2735540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KERAS</a:t>
            </a:r>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IN" dirty="0"/>
              <a:t>Deep learning is one of the major subfield of machine learning framework. </a:t>
            </a:r>
          </a:p>
          <a:p>
            <a:pPr algn="just">
              <a:lnSpc>
                <a:spcPct val="170000"/>
              </a:lnSpc>
            </a:pPr>
            <a:r>
              <a:rPr lang="en-IN" dirty="0"/>
              <a:t>Machine learning is the study of design of algorithms, inspired from the model of human brain. </a:t>
            </a:r>
          </a:p>
          <a:p>
            <a:pPr algn="just">
              <a:lnSpc>
                <a:spcPct val="170000"/>
              </a:lnSpc>
            </a:pPr>
            <a:r>
              <a:rPr lang="en-IN" dirty="0"/>
              <a:t>Deep learning is becoming more popular in data science fields like robotics, artificial intelligence(AI), audio &amp; video recognition and image recognition. </a:t>
            </a:r>
          </a:p>
          <a:p>
            <a:pPr algn="just">
              <a:lnSpc>
                <a:spcPct val="170000"/>
              </a:lnSpc>
            </a:pPr>
            <a:r>
              <a:rPr lang="en-IN" dirty="0"/>
              <a:t>Artificial neural network is the core of deep learning methodologies. </a:t>
            </a:r>
          </a:p>
          <a:p>
            <a:pPr algn="just">
              <a:lnSpc>
                <a:spcPct val="170000"/>
              </a:lnSpc>
            </a:pPr>
            <a:r>
              <a:rPr lang="en-IN" dirty="0"/>
              <a:t>Deep learning is supported by various libraries such as </a:t>
            </a:r>
            <a:r>
              <a:rPr lang="en-IN" dirty="0" err="1"/>
              <a:t>Theano</a:t>
            </a:r>
            <a:r>
              <a:rPr lang="en-IN" dirty="0"/>
              <a:t>, TensorFlow, </a:t>
            </a:r>
            <a:r>
              <a:rPr lang="en-IN" dirty="0" err="1"/>
              <a:t>Caffe</a:t>
            </a:r>
            <a:r>
              <a:rPr lang="en-IN" dirty="0"/>
              <a:t>, </a:t>
            </a:r>
            <a:r>
              <a:rPr lang="en-IN" dirty="0" err="1"/>
              <a:t>Mxnet</a:t>
            </a:r>
            <a:r>
              <a:rPr lang="en-IN" dirty="0"/>
              <a:t> etc., </a:t>
            </a:r>
            <a:r>
              <a:rPr lang="en-IN" dirty="0" err="1"/>
              <a:t>Keras</a:t>
            </a:r>
            <a:r>
              <a:rPr lang="en-IN" dirty="0"/>
              <a:t> is one of the most powerful and easy to use python library, which is built on top of popular deep learning libraries like TensorFlow, </a:t>
            </a:r>
            <a:r>
              <a:rPr lang="en-IN" dirty="0" err="1"/>
              <a:t>Theano</a:t>
            </a:r>
            <a:r>
              <a:rPr lang="en-IN" dirty="0"/>
              <a:t>, etc., for creating deep learning models</a:t>
            </a:r>
            <a:endParaRPr lang="en-US" dirty="0"/>
          </a:p>
        </p:txBody>
      </p:sp>
    </p:spTree>
    <p:extLst>
      <p:ext uri="{BB962C8B-B14F-4D97-AF65-F5344CB8AC3E}">
        <p14:creationId xmlns:p14="http://schemas.microsoft.com/office/powerpoint/2010/main" val="1496571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1981200" y="1219201"/>
            <a:ext cx="8229600" cy="4525963"/>
          </a:xfrm>
        </p:spPr>
        <p:txBody>
          <a:bodyPr>
            <a:noAutofit/>
          </a:bodyPr>
          <a:lstStyle/>
          <a:p>
            <a:pPr algn="just">
              <a:lnSpc>
                <a:spcPct val="170000"/>
              </a:lnSpc>
            </a:pPr>
            <a:r>
              <a:rPr lang="en-IN" sz="1600" dirty="0" err="1">
                <a:latin typeface="Times New Roman" pitchFamily="18" charset="0"/>
                <a:cs typeface="Times New Roman" pitchFamily="18" charset="0"/>
              </a:rPr>
              <a:t>Keras</a:t>
            </a:r>
            <a:r>
              <a:rPr lang="en-IN" sz="1600" dirty="0">
                <a:latin typeface="Times New Roman" pitchFamily="18" charset="0"/>
                <a:cs typeface="Times New Roman" pitchFamily="18" charset="0"/>
              </a:rPr>
              <a:t> runs on top of open source machine libraries like TensorFlow, </a:t>
            </a:r>
            <a:r>
              <a:rPr lang="en-IN" sz="1600" dirty="0" err="1">
                <a:latin typeface="Times New Roman" pitchFamily="18" charset="0"/>
                <a:cs typeface="Times New Roman" pitchFamily="18" charset="0"/>
              </a:rPr>
              <a:t>Theano</a:t>
            </a:r>
            <a:r>
              <a:rPr lang="en-IN" sz="1600" dirty="0">
                <a:latin typeface="Times New Roman" pitchFamily="18" charset="0"/>
                <a:cs typeface="Times New Roman" pitchFamily="18" charset="0"/>
              </a:rPr>
              <a:t> or Cognitive Toolkit (CNTK). </a:t>
            </a:r>
          </a:p>
          <a:p>
            <a:pPr algn="just">
              <a:lnSpc>
                <a:spcPct val="170000"/>
              </a:lnSpc>
            </a:pPr>
            <a:r>
              <a:rPr lang="en-IN" sz="1600" dirty="0" err="1">
                <a:latin typeface="Times New Roman" pitchFamily="18" charset="0"/>
                <a:cs typeface="Times New Roman" pitchFamily="18" charset="0"/>
              </a:rPr>
              <a:t>Theano</a:t>
            </a:r>
            <a:r>
              <a:rPr lang="en-IN" sz="1600" dirty="0">
                <a:latin typeface="Times New Roman" pitchFamily="18" charset="0"/>
                <a:cs typeface="Times New Roman" pitchFamily="18" charset="0"/>
              </a:rPr>
              <a:t> is a python library used for fast numerical computation tasks. TensorFlow is the most famous symbolic math library used for creating neural networks and deep learning models. </a:t>
            </a:r>
          </a:p>
          <a:p>
            <a:pPr algn="just">
              <a:lnSpc>
                <a:spcPct val="170000"/>
              </a:lnSpc>
            </a:pPr>
            <a:r>
              <a:rPr lang="en-IN" sz="1600" dirty="0">
                <a:latin typeface="Times New Roman" pitchFamily="18" charset="0"/>
                <a:cs typeface="Times New Roman" pitchFamily="18" charset="0"/>
              </a:rPr>
              <a:t>TensorFlow is very flexible and the primary benefit is distributed computing. CNTK is deep learning framework developed by Microsoft. </a:t>
            </a:r>
          </a:p>
          <a:p>
            <a:pPr algn="just">
              <a:lnSpc>
                <a:spcPct val="170000"/>
              </a:lnSpc>
            </a:pPr>
            <a:r>
              <a:rPr lang="en-IN" sz="1600" dirty="0">
                <a:latin typeface="Times New Roman" pitchFamily="18" charset="0"/>
                <a:cs typeface="Times New Roman" pitchFamily="18" charset="0"/>
              </a:rPr>
              <a:t>It uses libraries such as Python, C#, C++ or standalone machine learning toolkits. </a:t>
            </a:r>
            <a:r>
              <a:rPr lang="en-IN" sz="1600" dirty="0" err="1">
                <a:latin typeface="Times New Roman" pitchFamily="18" charset="0"/>
                <a:cs typeface="Times New Roman" pitchFamily="18" charset="0"/>
              </a:rPr>
              <a:t>Theano</a:t>
            </a:r>
            <a:r>
              <a:rPr lang="en-IN" sz="1600" dirty="0">
                <a:latin typeface="Times New Roman" pitchFamily="18" charset="0"/>
                <a:cs typeface="Times New Roman" pitchFamily="18" charset="0"/>
              </a:rPr>
              <a:t> and TensorFlow are very powerful libraries but difficult to understand for creating neural networks. </a:t>
            </a:r>
          </a:p>
          <a:p>
            <a:pPr algn="just">
              <a:lnSpc>
                <a:spcPct val="170000"/>
              </a:lnSpc>
            </a:pPr>
            <a:r>
              <a:rPr lang="en-IN" sz="1600" dirty="0" err="1">
                <a:latin typeface="Times New Roman" pitchFamily="18" charset="0"/>
                <a:cs typeface="Times New Roman" pitchFamily="18" charset="0"/>
              </a:rPr>
              <a:t>Keras</a:t>
            </a:r>
            <a:r>
              <a:rPr lang="en-IN" sz="1600" dirty="0">
                <a:latin typeface="Times New Roman" pitchFamily="18" charset="0"/>
                <a:cs typeface="Times New Roman" pitchFamily="18" charset="0"/>
              </a:rPr>
              <a:t> is based on minimal structure that provides a clean and easy way to create deep learning models based on TensorFlow or </a:t>
            </a:r>
            <a:r>
              <a:rPr lang="en-IN" sz="1600" dirty="0" err="1">
                <a:latin typeface="Times New Roman" pitchFamily="18" charset="0"/>
                <a:cs typeface="Times New Roman" pitchFamily="18" charset="0"/>
              </a:rPr>
              <a:t>Theano</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Keras</a:t>
            </a:r>
            <a:r>
              <a:rPr lang="en-IN" sz="1600" dirty="0">
                <a:latin typeface="Times New Roman" pitchFamily="18" charset="0"/>
                <a:cs typeface="Times New Roman" pitchFamily="18" charset="0"/>
              </a:rPr>
              <a:t> is designed to quickly define deep learning models. Well, </a:t>
            </a:r>
            <a:r>
              <a:rPr lang="en-IN" sz="1600" dirty="0" err="1">
                <a:latin typeface="Times New Roman" pitchFamily="18" charset="0"/>
                <a:cs typeface="Times New Roman" pitchFamily="18" charset="0"/>
              </a:rPr>
              <a:t>Keras</a:t>
            </a:r>
            <a:r>
              <a:rPr lang="en-IN" sz="1600" dirty="0">
                <a:latin typeface="Times New Roman" pitchFamily="18" charset="0"/>
                <a:cs typeface="Times New Roman" pitchFamily="18" charset="0"/>
              </a:rPr>
              <a:t> is an optimal choice for deep learning applications.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118381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KERAS INSTALLATION</a:t>
            </a:r>
          </a:p>
        </p:txBody>
      </p:sp>
      <p:pic>
        <p:nvPicPr>
          <p:cNvPr id="4098" name="Picture 2" descr="D:\2021-2022\TRICHY OFFICE DETAILS\01 PROJECT FINAL DOCUMENT\LUNG CANCER\pip install keras.PNG"/>
          <p:cNvPicPr>
            <a:picLocks noGrp="1" noChangeAspect="1" noChangeArrowheads="1"/>
          </p:cNvPicPr>
          <p:nvPr>
            <p:ph idx="1"/>
          </p:nvPr>
        </p:nvPicPr>
        <p:blipFill>
          <a:blip r:embed="rId2" cstate="print"/>
          <a:srcRect/>
          <a:stretch>
            <a:fillRect/>
          </a:stretch>
        </p:blipFill>
        <p:spPr bwMode="auto">
          <a:xfrm>
            <a:off x="1981200" y="1698385"/>
            <a:ext cx="8229600" cy="4329595"/>
          </a:xfrm>
          <a:prstGeom prst="rect">
            <a:avLst/>
          </a:prstGeom>
          <a:noFill/>
        </p:spPr>
      </p:pic>
    </p:spTree>
    <p:extLst>
      <p:ext uri="{BB962C8B-B14F-4D97-AF65-F5344CB8AC3E}">
        <p14:creationId xmlns:p14="http://schemas.microsoft.com/office/powerpoint/2010/main" val="2982370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PILLOW</a:t>
            </a:r>
          </a:p>
        </p:txBody>
      </p:sp>
      <p:sp>
        <p:nvSpPr>
          <p:cNvPr id="3" name="Content Placeholder 2"/>
          <p:cNvSpPr>
            <a:spLocks noGrp="1"/>
          </p:cNvSpPr>
          <p:nvPr>
            <p:ph idx="1"/>
          </p:nvPr>
        </p:nvSpPr>
        <p:spPr>
          <a:xfrm>
            <a:off x="1981200" y="1143000"/>
            <a:ext cx="8229600" cy="5410200"/>
          </a:xfrm>
        </p:spPr>
        <p:txBody>
          <a:bodyPr>
            <a:normAutofit fontScale="47500" lnSpcReduction="20000"/>
          </a:bodyPr>
          <a:lstStyle/>
          <a:p>
            <a:pPr algn="just">
              <a:lnSpc>
                <a:spcPct val="170000"/>
              </a:lnSpc>
            </a:pPr>
            <a:r>
              <a:rPr lang="en-IN" sz="3400" dirty="0">
                <a:latin typeface="Times New Roman" pitchFamily="18" charset="0"/>
                <a:cs typeface="Times New Roman" pitchFamily="18" charset="0"/>
              </a:rPr>
              <a:t>In today’s digital world, we come across lots of digital images. In case, we are working with Python programming language, it provides lot of image processing libraries to add image processing capabilities to digital images. </a:t>
            </a:r>
            <a:endParaRPr lang="en-US" sz="3400" dirty="0">
              <a:latin typeface="Times New Roman" pitchFamily="18" charset="0"/>
              <a:cs typeface="Times New Roman" pitchFamily="18" charset="0"/>
            </a:endParaRPr>
          </a:p>
          <a:p>
            <a:pPr algn="just">
              <a:lnSpc>
                <a:spcPct val="170000"/>
              </a:lnSpc>
            </a:pPr>
            <a:r>
              <a:rPr lang="en-IN" sz="3400" dirty="0">
                <a:latin typeface="Times New Roman" pitchFamily="18" charset="0"/>
                <a:cs typeface="Times New Roman" pitchFamily="18" charset="0"/>
              </a:rPr>
              <a:t>Some of the most common image processing libraries are: </a:t>
            </a:r>
            <a:r>
              <a:rPr lang="en-IN" sz="3400" dirty="0" err="1">
                <a:latin typeface="Times New Roman" pitchFamily="18" charset="0"/>
                <a:cs typeface="Times New Roman" pitchFamily="18" charset="0"/>
              </a:rPr>
              <a:t>OpenCV</a:t>
            </a:r>
            <a:r>
              <a:rPr lang="en-IN" sz="3400" dirty="0">
                <a:latin typeface="Times New Roman" pitchFamily="18" charset="0"/>
                <a:cs typeface="Times New Roman" pitchFamily="18" charset="0"/>
              </a:rPr>
              <a:t>, Python Imaging Library (PIL), </a:t>
            </a:r>
            <a:r>
              <a:rPr lang="en-IN" sz="3400" dirty="0" err="1">
                <a:latin typeface="Times New Roman" pitchFamily="18" charset="0"/>
                <a:cs typeface="Times New Roman" pitchFamily="18" charset="0"/>
              </a:rPr>
              <a:t>Scikit</a:t>
            </a:r>
            <a:r>
              <a:rPr lang="en-IN" sz="3400" dirty="0">
                <a:latin typeface="Times New Roman" pitchFamily="18" charset="0"/>
                <a:cs typeface="Times New Roman" pitchFamily="18" charset="0"/>
              </a:rPr>
              <a:t>-image, Pillow. However, in this tutorial, we are only focusing on Pillow module and will try to explore various capabilities of this module. </a:t>
            </a:r>
            <a:endParaRPr lang="en-US" sz="3400" dirty="0">
              <a:latin typeface="Times New Roman" pitchFamily="18" charset="0"/>
              <a:cs typeface="Times New Roman" pitchFamily="18" charset="0"/>
            </a:endParaRPr>
          </a:p>
          <a:p>
            <a:pPr algn="just">
              <a:lnSpc>
                <a:spcPct val="170000"/>
              </a:lnSpc>
            </a:pPr>
            <a:r>
              <a:rPr lang="en-IN" sz="3400" dirty="0">
                <a:latin typeface="Times New Roman" pitchFamily="18" charset="0"/>
                <a:cs typeface="Times New Roman" pitchFamily="18" charset="0"/>
              </a:rPr>
              <a:t>Pillow is built on top of PIL (Python Image Library). PIL is one of the important modules for image processing in Python. However, the PIL module is not supported since 2011 and doesn’t support python 3.</a:t>
            </a:r>
            <a:endParaRPr lang="en-US" sz="3400" dirty="0">
              <a:latin typeface="Times New Roman" pitchFamily="18" charset="0"/>
              <a:cs typeface="Times New Roman" pitchFamily="18" charset="0"/>
            </a:endParaRPr>
          </a:p>
          <a:p>
            <a:pPr algn="just">
              <a:lnSpc>
                <a:spcPct val="170000"/>
              </a:lnSpc>
            </a:pPr>
            <a:r>
              <a:rPr lang="en-IN" sz="3400" dirty="0">
                <a:latin typeface="Times New Roman" pitchFamily="18" charset="0"/>
                <a:cs typeface="Times New Roman" pitchFamily="18" charset="0"/>
              </a:rPr>
              <a:t> Pillow module gives more functionalities, runs on all major operating system and support for python 3. It supports wide variety of images such as “jpeg”, “</a:t>
            </a:r>
            <a:r>
              <a:rPr lang="en-IN" sz="3400" dirty="0" err="1">
                <a:latin typeface="Times New Roman" pitchFamily="18" charset="0"/>
                <a:cs typeface="Times New Roman" pitchFamily="18" charset="0"/>
              </a:rPr>
              <a:t>png</a:t>
            </a:r>
            <a:r>
              <a:rPr lang="en-IN" sz="3400" dirty="0">
                <a:latin typeface="Times New Roman" pitchFamily="18" charset="0"/>
                <a:cs typeface="Times New Roman" pitchFamily="18" charset="0"/>
              </a:rPr>
              <a:t>”, “bmp”, “gif”, “</a:t>
            </a:r>
            <a:r>
              <a:rPr lang="en-IN" sz="3400" dirty="0" err="1">
                <a:latin typeface="Times New Roman" pitchFamily="18" charset="0"/>
                <a:cs typeface="Times New Roman" pitchFamily="18" charset="0"/>
              </a:rPr>
              <a:t>ppm</a:t>
            </a:r>
            <a:r>
              <a:rPr lang="en-IN" sz="3400" dirty="0">
                <a:latin typeface="Times New Roman" pitchFamily="18" charset="0"/>
                <a:cs typeface="Times New Roman" pitchFamily="18" charset="0"/>
              </a:rPr>
              <a:t>”, “tiff”. You can do almost anything on digital images using pillow module. Apart from basic image processing functionality, including point operations, filtering images using built-in convolution kernels, and </a:t>
            </a:r>
            <a:r>
              <a:rPr lang="en-IN" sz="3400" dirty="0" err="1">
                <a:latin typeface="Times New Roman" pitchFamily="18" charset="0"/>
                <a:cs typeface="Times New Roman" pitchFamily="18" charset="0"/>
              </a:rPr>
              <a:t>color</a:t>
            </a:r>
            <a:r>
              <a:rPr lang="en-IN" sz="3400" dirty="0">
                <a:latin typeface="Times New Roman" pitchFamily="18" charset="0"/>
                <a:cs typeface="Times New Roman" pitchFamily="18" charset="0"/>
              </a:rPr>
              <a:t> space conversions.</a:t>
            </a:r>
            <a:r>
              <a:rPr lang="en-IN" sz="2900" dirty="0">
                <a:latin typeface="Times New Roman" pitchFamily="18" charset="0"/>
                <a:cs typeface="Times New Roman" pitchFamily="18" charset="0"/>
              </a:rPr>
              <a:t> </a:t>
            </a:r>
            <a:endParaRPr lang="en-US" sz="2900" dirty="0">
              <a:latin typeface="Times New Roman" pitchFamily="18" charset="0"/>
              <a:cs typeface="Times New Roman" pitchFamily="18" charset="0"/>
            </a:endParaRPr>
          </a:p>
        </p:txBody>
      </p:sp>
    </p:spTree>
    <p:extLst>
      <p:ext uri="{BB962C8B-B14F-4D97-AF65-F5344CB8AC3E}">
        <p14:creationId xmlns:p14="http://schemas.microsoft.com/office/powerpoint/2010/main" val="2471584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PILLOW INSTALLATION</a:t>
            </a:r>
          </a:p>
        </p:txBody>
      </p:sp>
      <p:pic>
        <p:nvPicPr>
          <p:cNvPr id="5122" name="Picture 2" descr="D:\2021-2022\TRICHY OFFICE DETAILS\01 PROJECT FINAL DOCUMENT\LUNG CANCER\pip install pillow.PNG"/>
          <p:cNvPicPr>
            <a:picLocks noGrp="1" noChangeAspect="1" noChangeArrowheads="1"/>
          </p:cNvPicPr>
          <p:nvPr>
            <p:ph idx="1"/>
          </p:nvPr>
        </p:nvPicPr>
        <p:blipFill>
          <a:blip r:embed="rId2" cstate="print"/>
          <a:srcRect/>
          <a:stretch>
            <a:fillRect/>
          </a:stretch>
        </p:blipFill>
        <p:spPr bwMode="auto">
          <a:xfrm>
            <a:off x="1981200" y="1524000"/>
            <a:ext cx="8229600" cy="4876800"/>
          </a:xfrm>
          <a:prstGeom prst="rect">
            <a:avLst/>
          </a:prstGeom>
          <a:noFill/>
        </p:spPr>
      </p:pic>
    </p:spTree>
    <p:extLst>
      <p:ext uri="{BB962C8B-B14F-4D97-AF65-F5344CB8AC3E}">
        <p14:creationId xmlns:p14="http://schemas.microsoft.com/office/powerpoint/2010/main" val="4056489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SCIPY</a:t>
            </a:r>
          </a:p>
        </p:txBody>
      </p:sp>
      <p:sp>
        <p:nvSpPr>
          <p:cNvPr id="3" name="Content Placeholder 2"/>
          <p:cNvSpPr>
            <a:spLocks noGrp="1"/>
          </p:cNvSpPr>
          <p:nvPr>
            <p:ph idx="1"/>
          </p:nvPr>
        </p:nvSpPr>
        <p:spPr/>
        <p:txBody>
          <a:bodyPr>
            <a:normAutofit/>
          </a:bodyPr>
          <a:lstStyle/>
          <a:p>
            <a:pPr algn="just">
              <a:lnSpc>
                <a:spcPct val="170000"/>
              </a:lnSpc>
            </a:pPr>
            <a:r>
              <a:rPr lang="en-IN" sz="1600" dirty="0">
                <a:latin typeface="Times New Roman" pitchFamily="18" charset="0"/>
                <a:cs typeface="Times New Roman" pitchFamily="18" charset="0"/>
              </a:rPr>
              <a:t>SciPy is a collection of mathematical algorithms and convenience functions built on the </a:t>
            </a:r>
            <a:r>
              <a:rPr lang="en-IN" sz="1600" dirty="0" err="1">
                <a:latin typeface="Times New Roman" pitchFamily="18" charset="0"/>
                <a:cs typeface="Times New Roman" pitchFamily="18" charset="0"/>
              </a:rPr>
              <a:t>Numpy</a:t>
            </a:r>
            <a:r>
              <a:rPr lang="en-IN" sz="1600" dirty="0">
                <a:latin typeface="Times New Roman" pitchFamily="18" charset="0"/>
                <a:cs typeface="Times New Roman" pitchFamily="18" charset="0"/>
              </a:rPr>
              <a:t> extension of Python. </a:t>
            </a:r>
          </a:p>
          <a:p>
            <a:pPr algn="just">
              <a:lnSpc>
                <a:spcPct val="170000"/>
              </a:lnSpc>
            </a:pPr>
            <a:r>
              <a:rPr lang="en-IN" sz="1600" dirty="0">
                <a:latin typeface="Times New Roman" pitchFamily="18" charset="0"/>
                <a:cs typeface="Times New Roman" pitchFamily="18" charset="0"/>
              </a:rPr>
              <a:t>It adds significant power to the interactive Python session by providing the user with high-level commands and classes for manipulating and visualizing data. </a:t>
            </a:r>
          </a:p>
          <a:p>
            <a:pPr algn="just">
              <a:lnSpc>
                <a:spcPct val="170000"/>
              </a:lnSpc>
            </a:pPr>
            <a:r>
              <a:rPr lang="en-IN" sz="1600" dirty="0">
                <a:latin typeface="Times New Roman" pitchFamily="18" charset="0"/>
                <a:cs typeface="Times New Roman" pitchFamily="18" charset="0"/>
              </a:rPr>
              <a:t>The SciPy an interactive Python session becomes a data-processing and </a:t>
            </a:r>
            <a:r>
              <a:rPr lang="en-IN" sz="1600" dirty="0" err="1">
                <a:latin typeface="Times New Roman" pitchFamily="18" charset="0"/>
                <a:cs typeface="Times New Roman" pitchFamily="18" charset="0"/>
              </a:rPr>
              <a:t>systemprototyping</a:t>
            </a:r>
            <a:r>
              <a:rPr lang="en-IN" sz="1600" dirty="0">
                <a:latin typeface="Times New Roman" pitchFamily="18" charset="0"/>
                <a:cs typeface="Times New Roman" pitchFamily="18" charset="0"/>
              </a:rPr>
              <a:t> environment </a:t>
            </a:r>
            <a:r>
              <a:rPr lang="en-IN" sz="1600" dirty="0" err="1">
                <a:latin typeface="Times New Roman" pitchFamily="18" charset="0"/>
                <a:cs typeface="Times New Roman" pitchFamily="18" charset="0"/>
              </a:rPr>
              <a:t>rivaling</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sytems</a:t>
            </a:r>
            <a:r>
              <a:rPr lang="en-IN" sz="1600" dirty="0">
                <a:latin typeface="Times New Roman" pitchFamily="18" charset="0"/>
                <a:cs typeface="Times New Roman" pitchFamily="18" charset="0"/>
              </a:rPr>
              <a:t> such as MATLAB, IDL, Octave, R-Lab, and </a:t>
            </a:r>
            <a:r>
              <a:rPr lang="en-IN" sz="1600" dirty="0" err="1">
                <a:latin typeface="Times New Roman" pitchFamily="18" charset="0"/>
                <a:cs typeface="Times New Roman" pitchFamily="18" charset="0"/>
              </a:rPr>
              <a:t>SciLab</a:t>
            </a: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algn="just">
              <a:lnSpc>
                <a:spcPct val="170000"/>
              </a:lnSpc>
            </a:pPr>
            <a:r>
              <a:rPr lang="en-IN" sz="1600" dirty="0">
                <a:latin typeface="Times New Roman" pitchFamily="18" charset="0"/>
                <a:cs typeface="Times New Roman" pitchFamily="18" charset="0"/>
              </a:rPr>
              <a:t>The additional benefit of basing SciPy on Python is that this also makes a powerful programming language available for use in developing sophisticated programs and specialized applications. </a:t>
            </a:r>
          </a:p>
        </p:txBody>
      </p:sp>
    </p:spTree>
    <p:extLst>
      <p:ext uri="{BB962C8B-B14F-4D97-AF65-F5344CB8AC3E}">
        <p14:creationId xmlns:p14="http://schemas.microsoft.com/office/powerpoint/2010/main" val="104259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25AB21-21B7-4638-92A1-FDF643334655}"/>
              </a:ext>
            </a:extLst>
          </p:cNvPr>
          <p:cNvSpPr>
            <a:spLocks noGrp="1"/>
          </p:cNvSpPr>
          <p:nvPr>
            <p:ph idx="1"/>
          </p:nvPr>
        </p:nvSpPr>
        <p:spPr>
          <a:xfrm>
            <a:off x="339969" y="1207477"/>
            <a:ext cx="11242431" cy="4799815"/>
          </a:xfrm>
        </p:spPr>
        <p:txBody>
          <a:bodyPr>
            <a:normAutofit/>
          </a:bodyPr>
          <a:lstStyle/>
          <a:p>
            <a:pPr algn="just">
              <a:lnSpc>
                <a:spcPct val="150000"/>
              </a:lnSpc>
            </a:pPr>
            <a:r>
              <a:rPr lang="en-IN" sz="2000" dirty="0"/>
              <a:t> </a:t>
            </a:r>
            <a:r>
              <a:rPr lang="en-IN" sz="1800" dirty="0">
                <a:latin typeface="Times New Roman" panose="02020603050405020304" pitchFamily="18" charset="0"/>
                <a:cs typeface="Times New Roman" panose="02020603050405020304" pitchFamily="18" charset="0"/>
              </a:rPr>
              <a:t>Automatically detect whether workers are wearing safety helmet at construction site is significant for safety production. Concerning the problem that the existing safety helmet wearing detection method is difficult to detect the partial occlusion, different size and small object, and the detection accuracy is low. </a:t>
            </a:r>
          </a:p>
          <a:p>
            <a:pPr algn="just">
              <a:lnSpc>
                <a:spcPct val="150000"/>
              </a:lnSpc>
            </a:pPr>
            <a:r>
              <a:rPr lang="en-IN" sz="1800" dirty="0">
                <a:latin typeface="Times New Roman" panose="02020603050405020304" pitchFamily="18" charset="0"/>
                <a:cs typeface="Times New Roman" panose="02020603050405020304" pitchFamily="18" charset="0"/>
              </a:rPr>
              <a:t>In this paper, we present an advanced deep learning based approach to determine whether workers are wearing safety helmets. In our framework, we first use the multi-scale training and the increasing anchors strategies to enhance the robustness of the original Faster RCNN algorithm to detect different scales and small object. </a:t>
            </a:r>
          </a:p>
          <a:p>
            <a:pPr algn="just">
              <a:lnSpc>
                <a:spcPct val="150000"/>
              </a:lnSpc>
            </a:pPr>
            <a:r>
              <a:rPr lang="en-IN" sz="1800" dirty="0">
                <a:latin typeface="Times New Roman" panose="02020603050405020304" pitchFamily="18" charset="0"/>
                <a:cs typeface="Times New Roman" panose="02020603050405020304" pitchFamily="18" charset="0"/>
              </a:rPr>
              <a:t>This paper presents a deep learning approach for accurate safety helmets wearing detection in employing a single shot multi-box detector. Moreover, because of safety helmet usually relatively small and unfortunately SSD struggles in detecting very small objects, a novel and practical safety helmet wearing detecting system is proposed, Finally, extensive compelling experimental results in construction working site illustrate the efficiency and effectiveness of our work.</a:t>
            </a:r>
          </a:p>
        </p:txBody>
      </p:sp>
      <p:sp>
        <p:nvSpPr>
          <p:cNvPr id="2" name="Title 1">
            <a:extLst>
              <a:ext uri="{FF2B5EF4-FFF2-40B4-BE49-F238E27FC236}">
                <a16:creationId xmlns:a16="http://schemas.microsoft.com/office/drawing/2014/main" id="{1A198823-E256-449B-A981-BE4F261D726E}"/>
              </a:ext>
            </a:extLst>
          </p:cNvPr>
          <p:cNvSpPr>
            <a:spLocks noGrp="1"/>
          </p:cNvSpPr>
          <p:nvPr>
            <p:ph type="title"/>
          </p:nvPr>
        </p:nvSpPr>
        <p:spPr>
          <a:xfrm>
            <a:off x="468923" y="274638"/>
            <a:ext cx="11113477" cy="674931"/>
          </a:xfrm>
        </p:spPr>
        <p:txBody>
          <a:bodyPr>
            <a:normAutofit fontScale="90000"/>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731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lnSpc>
                <a:spcPct val="150000"/>
              </a:lnSpc>
            </a:pPr>
            <a:r>
              <a:rPr lang="en-IN" sz="1900" dirty="0">
                <a:latin typeface="Times New Roman" pitchFamily="18" charset="0"/>
                <a:cs typeface="Times New Roman" pitchFamily="18" charset="0"/>
              </a:rPr>
              <a:t>Scientific applications using SciPy benefit from the development of additional modules in numerous niche’s of the software landscape by developers across the world. </a:t>
            </a:r>
          </a:p>
          <a:p>
            <a:pPr algn="just">
              <a:lnSpc>
                <a:spcPct val="150000"/>
              </a:lnSpc>
            </a:pPr>
            <a:r>
              <a:rPr lang="en-IN" sz="1900" dirty="0">
                <a:latin typeface="Times New Roman" pitchFamily="18" charset="0"/>
                <a:cs typeface="Times New Roman" pitchFamily="18" charset="0"/>
              </a:rPr>
              <a:t>Everything from parallel programming to web and data-base subroutines and classes have been made available to the Python programmer. All of this power is available in addition to the mathematical libraries in SciPy.</a:t>
            </a:r>
          </a:p>
          <a:p>
            <a:pPr algn="just">
              <a:lnSpc>
                <a:spcPct val="150000"/>
              </a:lnSpc>
            </a:pPr>
            <a:r>
              <a:rPr lang="en-IN" sz="2400" b="1" dirty="0">
                <a:latin typeface="Times New Roman" pitchFamily="18" charset="0"/>
                <a:cs typeface="Times New Roman" pitchFamily="18" charset="0"/>
              </a:rPr>
              <a:t>Pip install </a:t>
            </a:r>
            <a:r>
              <a:rPr lang="en-IN" sz="2400" b="1" dirty="0" err="1">
                <a:latin typeface="Times New Roman" pitchFamily="18" charset="0"/>
                <a:cs typeface="Times New Roman" pitchFamily="18" charset="0"/>
              </a:rPr>
              <a:t>scipy</a:t>
            </a:r>
            <a:endParaRPr lang="en-US" sz="2400"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297181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SCIPY INSTALLATION</a:t>
            </a:r>
          </a:p>
        </p:txBody>
      </p:sp>
      <p:pic>
        <p:nvPicPr>
          <p:cNvPr id="6146" name="Picture 2" descr="D:\2021-2022\TRICHY OFFICE DETAILS\01 PROJECT FINAL DOCUMENT\LUNG CANCER\pip install scipy.PNG"/>
          <p:cNvPicPr>
            <a:picLocks noGrp="1" noChangeAspect="1" noChangeArrowheads="1"/>
          </p:cNvPicPr>
          <p:nvPr>
            <p:ph idx="1"/>
          </p:nvPr>
        </p:nvPicPr>
        <p:blipFill>
          <a:blip r:embed="rId2" cstate="print"/>
          <a:srcRect/>
          <a:stretch>
            <a:fillRect/>
          </a:stretch>
        </p:blipFill>
        <p:spPr bwMode="auto">
          <a:xfrm>
            <a:off x="1981200" y="1703016"/>
            <a:ext cx="8229600" cy="4320330"/>
          </a:xfrm>
          <a:prstGeom prst="rect">
            <a:avLst/>
          </a:prstGeom>
          <a:noFill/>
        </p:spPr>
      </p:pic>
    </p:spTree>
    <p:extLst>
      <p:ext uri="{BB962C8B-B14F-4D97-AF65-F5344CB8AC3E}">
        <p14:creationId xmlns:p14="http://schemas.microsoft.com/office/powerpoint/2010/main" val="1883423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algn="just">
              <a:lnSpc>
                <a:spcPct val="150000"/>
              </a:lnSpc>
            </a:pPr>
            <a:r>
              <a:rPr lang="en-IN" sz="1600" dirty="0">
                <a:latin typeface="Times New Roman" pitchFamily="18" charset="0"/>
                <a:cs typeface="Times New Roman" pitchFamily="18" charset="0"/>
              </a:rPr>
              <a:t>Watershed, and U-Net are used to identify the nodules of patients. The network can be trained end-to-end from raw image patches. Its main requirement is the availability of training database, but otherwise no assumptions are made about the objects of interest or underlying image modality.</a:t>
            </a:r>
            <a:endParaRPr lang="en-US" sz="16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86735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16053"/>
            <a:ext cx="10972800" cy="469124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Safety helmets are intended solely to </a:t>
            </a:r>
            <a:r>
              <a:rPr lang="en-US" b="1" dirty="0">
                <a:latin typeface="Times New Roman" panose="02020603050405020304" pitchFamily="18" charset="0"/>
                <a:cs typeface="Times New Roman" panose="02020603050405020304" pitchFamily="18" charset="0"/>
              </a:rPr>
              <a:t>protect the head against knocks and falling objects.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Industrial safety helmets are particularly important when working at heights, as well as in the construction and forestry industries. They </a:t>
            </a:r>
            <a:r>
              <a:rPr lang="en-US" b="1" dirty="0">
                <a:latin typeface="Times New Roman" panose="02020603050405020304" pitchFamily="18" charset="0"/>
                <a:cs typeface="Times New Roman" panose="02020603050405020304" pitchFamily="18" charset="0"/>
              </a:rPr>
              <a:t>shield workers from falling objects</a:t>
            </a:r>
            <a:r>
              <a:rPr lang="en-US" dirty="0">
                <a:latin typeface="Times New Roman" panose="02020603050405020304" pitchFamily="18" charset="0"/>
                <a:cs typeface="Times New Roman" panose="02020603050405020304" pitchFamily="18" charset="0"/>
              </a:rPr>
              <a:t>, so their proper construction and durability are crucial to prevent head injuries.</a:t>
            </a:r>
          </a:p>
          <a:p>
            <a:pPr marL="109728"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Protective hats for </a:t>
            </a:r>
            <a:r>
              <a:rPr lang="en-US" b="1" dirty="0">
                <a:latin typeface="Times New Roman" panose="02020603050405020304" pitchFamily="18" charset="0"/>
                <a:cs typeface="Times New Roman" panose="02020603050405020304" pitchFamily="18" charset="0"/>
              </a:rPr>
              <a:t>head protection against impact blows</a:t>
            </a:r>
            <a:r>
              <a:rPr lang="en-US" dirty="0">
                <a:latin typeface="Times New Roman" panose="02020603050405020304" pitchFamily="18" charset="0"/>
                <a:cs typeface="Times New Roman" panose="02020603050405020304" pitchFamily="18" charset="0"/>
              </a:rPr>
              <a:t> must be able to withstand penetration and absorb the shock of a blow. In some cases, hats should also protect against electric shock.</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APPLICATION</a:t>
            </a:r>
          </a:p>
        </p:txBody>
      </p:sp>
    </p:spTree>
    <p:extLst>
      <p:ext uri="{BB962C8B-B14F-4D97-AF65-F5344CB8AC3E}">
        <p14:creationId xmlns:p14="http://schemas.microsoft.com/office/powerpoint/2010/main" val="1658533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7448" y="119330"/>
            <a:ext cx="3990813" cy="6460654"/>
          </a:xfrm>
        </p:spPr>
      </p:pic>
      <p:sp>
        <p:nvSpPr>
          <p:cNvPr id="3" name="Title 2"/>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4161516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 OUTPUT</a:t>
            </a:r>
          </a:p>
        </p:txBody>
      </p:sp>
      <p:pic>
        <p:nvPicPr>
          <p:cNvPr id="4" name="Content Placeholder 3"/>
          <p:cNvPicPr>
            <a:picLocks noGrp="1"/>
          </p:cNvPicPr>
          <p:nvPr>
            <p:ph idx="1"/>
          </p:nvPr>
        </p:nvPicPr>
        <p:blipFill>
          <a:blip r:embed="rId2"/>
          <a:stretch>
            <a:fillRect/>
          </a:stretch>
        </p:blipFill>
        <p:spPr>
          <a:xfrm>
            <a:off x="1461331" y="2383468"/>
            <a:ext cx="8127050" cy="3427672"/>
          </a:xfrm>
          <a:prstGeom prst="rect">
            <a:avLst/>
          </a:prstGeom>
        </p:spPr>
      </p:pic>
    </p:spTree>
    <p:extLst>
      <p:ext uri="{BB962C8B-B14F-4D97-AF65-F5344CB8AC3E}">
        <p14:creationId xmlns:p14="http://schemas.microsoft.com/office/powerpoint/2010/main" val="3577173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t>The project proposed a method for detecting the wearing of safety helmets by the workers based on convolutional neural networks. The model uses the Faster RCNN-algorithm to detect safety helmets.</a:t>
            </a:r>
          </a:p>
          <a:p>
            <a:pPr>
              <a:buFont typeface="Wingdings" panose="05000000000000000000" pitchFamily="2" charset="2"/>
              <a:buChar char="Ø"/>
            </a:pPr>
            <a:endParaRPr lang="en-US" dirty="0"/>
          </a:p>
          <a:p>
            <a:pPr>
              <a:buFont typeface="Wingdings" panose="05000000000000000000" pitchFamily="2" charset="2"/>
              <a:buChar char="Ø"/>
            </a:pPr>
            <a:r>
              <a:rPr lang="en-US" dirty="0"/>
              <a:t> Then, a dataset of 500 images containing various helmets is built and divided into three parts to train and test the model. The Tensor Flow framework is chosen to train the model.</a:t>
            </a:r>
          </a:p>
          <a:p>
            <a:pPr>
              <a:buFont typeface="Wingdings" panose="05000000000000000000" pitchFamily="2" charset="2"/>
              <a:buChar char="Ø"/>
            </a:pPr>
            <a:endParaRPr lang="en-US" dirty="0"/>
          </a:p>
          <a:p>
            <a:pPr>
              <a:buFont typeface="Wingdings" panose="05000000000000000000" pitchFamily="2" charset="2"/>
              <a:buChar char="Ø"/>
            </a:pPr>
            <a:r>
              <a:rPr lang="en-US" dirty="0"/>
              <a:t> After the training and testing process, the mean average precision of the detection model is stable and the helmet detection model is built.</a:t>
            </a:r>
          </a:p>
          <a:p>
            <a:pPr>
              <a:buFont typeface="Wingdings" panose="05000000000000000000" pitchFamily="2" charset="2"/>
              <a:buChar char="Ø"/>
            </a:pPr>
            <a:endParaRPr lang="en-US" dirty="0"/>
          </a:p>
          <a:p>
            <a:pPr>
              <a:buFont typeface="Wingdings" panose="05000000000000000000" pitchFamily="2" charset="2"/>
              <a:buChar char="Ø"/>
            </a:pPr>
            <a:r>
              <a:rPr lang="en-US" dirty="0"/>
              <a:t> The experiment results demonstrate that the method can be used to detect the safety helmets worn by the construction workers at the construction site. </a:t>
            </a:r>
          </a:p>
          <a:p>
            <a:pPr>
              <a:buFont typeface="Wingdings" panose="05000000000000000000" pitchFamily="2" charset="2"/>
              <a:buChar char="Ø"/>
            </a:pPr>
            <a:endParaRPr lang="en-US" dirty="0"/>
          </a:p>
          <a:p>
            <a:pPr>
              <a:buFont typeface="Wingdings" panose="05000000000000000000" pitchFamily="2" charset="2"/>
              <a:buChar char="Ø"/>
            </a:pPr>
            <a:r>
              <a:rPr lang="en-US" dirty="0"/>
              <a:t>The presented method offers an alternative solution to detect the safety helmets and improve the safety management of the construction workers at the construction site.</a:t>
            </a:r>
          </a:p>
          <a:p>
            <a:pPr>
              <a:buFont typeface="Wingdings" panose="05000000000000000000" pitchFamily="2" charset="2"/>
              <a:buChar char="Ø"/>
            </a:pPr>
            <a:endParaRPr lang="en-US" dirty="0"/>
          </a:p>
        </p:txBody>
      </p:sp>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284531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Future uses Wi-Fi technology to transfer data from the working environment to the remote monitoring unit. The merit in using Wi-Fi as a medium of transfer is that it covers wider area and it is the latest modern technology that has been emerging worldwide for transferring data. In this system the transferred data is collected.</a:t>
            </a:r>
          </a:p>
          <a:p>
            <a:r>
              <a:rPr lang="en-US" dirty="0">
                <a:latin typeface="Times New Roman" panose="02020603050405020304" pitchFamily="18" charset="0"/>
                <a:cs typeface="Times New Roman" panose="02020603050405020304" pitchFamily="18" charset="0"/>
              </a:rPr>
              <a:t>We can implement various bioelectric sensors on the helmet to measure various activities. </a:t>
            </a:r>
          </a:p>
          <a:p>
            <a:r>
              <a:rPr lang="en-US" dirty="0">
                <a:latin typeface="Times New Roman" panose="02020603050405020304" pitchFamily="18" charset="0"/>
                <a:cs typeface="Times New Roman" panose="02020603050405020304" pitchFamily="18" charset="0"/>
              </a:rPr>
              <a:t> We can use small camera for the recording the workers activity. </a:t>
            </a:r>
          </a:p>
          <a:p>
            <a:r>
              <a:rPr lang="en-US" dirty="0">
                <a:latin typeface="Times New Roman" panose="02020603050405020304" pitchFamily="18" charset="0"/>
                <a:cs typeface="Times New Roman" panose="02020603050405020304" pitchFamily="18" charset="0"/>
              </a:rPr>
              <a:t> It can be used for passing message from the one vehicle to another vehicle by using wireless transmitter.</a:t>
            </a:r>
          </a:p>
          <a:p>
            <a:r>
              <a:rPr lang="en-US" dirty="0">
                <a:latin typeface="Times New Roman" panose="02020603050405020304" pitchFamily="18" charset="0"/>
                <a:cs typeface="Times New Roman" panose="02020603050405020304" pitchFamily="18" charset="0"/>
              </a:rPr>
              <a:t>  We can use solar panel for helmet power supply by using same power supply we can Charge our mobile.</a:t>
            </a:r>
          </a:p>
        </p:txBody>
      </p:sp>
      <p:sp>
        <p:nvSpPr>
          <p:cNvPr id="3" name="Title 2"/>
          <p:cNvSpPr>
            <a:spLocks noGrp="1"/>
          </p:cNvSpPr>
          <p:nvPr>
            <p:ph type="title"/>
          </p:nvPr>
        </p:nvSpPr>
        <p:spPr/>
        <p:txBody>
          <a:bodyPr/>
          <a:lstStyle/>
          <a:p>
            <a:r>
              <a:rPr lang="en-US" dirty="0"/>
              <a:t>Future Enhancements</a:t>
            </a:r>
          </a:p>
        </p:txBody>
      </p:sp>
    </p:spTree>
    <p:extLst>
      <p:ext uri="{BB962C8B-B14F-4D97-AF65-F5344CB8AC3E}">
        <p14:creationId xmlns:p14="http://schemas.microsoft.com/office/powerpoint/2010/main" val="4193121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You can check on the location, health condition, and surrounding environment statistics of any worker wearing the helmet.</a:t>
            </a:r>
          </a:p>
          <a:p>
            <a:r>
              <a:rPr lang="en-US" dirty="0">
                <a:latin typeface="Times New Roman" panose="02020603050405020304" pitchFamily="18" charset="0"/>
                <a:cs typeface="Times New Roman" panose="02020603050405020304" pitchFamily="18" charset="0"/>
              </a:rPr>
              <a:t>Get an SOS signal from any worker stuck in a dangerous situation.</a:t>
            </a:r>
          </a:p>
          <a:p>
            <a:r>
              <a:rPr lang="en-US" dirty="0">
                <a:latin typeface="Times New Roman" panose="02020603050405020304" pitchFamily="18" charset="0"/>
                <a:cs typeface="Times New Roman" panose="02020603050405020304" pitchFamily="18" charset="0"/>
              </a:rPr>
              <a:t>Easily handle resource management and improve work division across several workstations.</a:t>
            </a:r>
          </a:p>
          <a:p>
            <a:r>
              <a:rPr lang="en-US" dirty="0">
                <a:latin typeface="Times New Roman" panose="02020603050405020304" pitchFamily="18" charset="0"/>
                <a:cs typeface="Times New Roman" panose="02020603050405020304" pitchFamily="18" charset="0"/>
              </a:rPr>
              <a:t>Make sure no worker is sitting ideal at a single location or roaming around the regions they shouldn’t be.</a:t>
            </a:r>
          </a:p>
          <a:p>
            <a:r>
              <a:rPr lang="en-US" dirty="0">
                <a:latin typeface="Times New Roman" panose="02020603050405020304" pitchFamily="18" charset="0"/>
                <a:cs typeface="Times New Roman" panose="02020603050405020304" pitchFamily="18" charset="0"/>
              </a:rPr>
              <a:t>Get workers’ continuous body vitals, reducing cases of accidents, and increasing quick response time.</a:t>
            </a:r>
          </a:p>
          <a:p>
            <a:r>
              <a:rPr lang="en-US" dirty="0">
                <a:latin typeface="Times New Roman" panose="02020603050405020304" pitchFamily="18" charset="0"/>
                <a:cs typeface="Times New Roman" panose="02020603050405020304" pitchFamily="18" charset="0"/>
              </a:rPr>
              <a:t>Admin will receive a complete inventory list with tools and its current user at any given time.</a:t>
            </a:r>
          </a:p>
          <a:p>
            <a:r>
              <a:rPr lang="en-US" dirty="0">
                <a:latin typeface="Times New Roman" panose="02020603050405020304" pitchFamily="18" charset="0"/>
                <a:cs typeface="Times New Roman" panose="02020603050405020304" pitchFamily="18" charset="0"/>
              </a:rPr>
              <a:t>Get an automatic logging attendance and worksheet for every worker.</a:t>
            </a:r>
          </a:p>
          <a:p>
            <a:endParaRPr lang="en-US" dirty="0"/>
          </a:p>
        </p:txBody>
      </p:sp>
      <p:sp>
        <p:nvSpPr>
          <p:cNvPr id="3" name="Title 2"/>
          <p:cNvSpPr>
            <a:spLocks noGrp="1"/>
          </p:cNvSpPr>
          <p:nvPr>
            <p:ph type="title"/>
          </p:nvPr>
        </p:nvSpPr>
        <p:spPr/>
        <p:txBody>
          <a:bodyPr/>
          <a:lstStyle/>
          <a:p>
            <a:r>
              <a:rPr lang="en-US" dirty="0"/>
              <a:t>CONT..</a:t>
            </a:r>
          </a:p>
        </p:txBody>
      </p:sp>
    </p:spTree>
    <p:extLst>
      <p:ext uri="{BB962C8B-B14F-4D97-AF65-F5344CB8AC3E}">
        <p14:creationId xmlns:p14="http://schemas.microsoft.com/office/powerpoint/2010/main" val="2605272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[1] Christopher J.C. Burges. A Tutorial on Support Vector Machines for Pattern Recognition[J]. Data Mining and Knowledge Discovery, 1998, 2(2):121-167.</a:t>
            </a:r>
          </a:p>
          <a:p>
            <a:r>
              <a:rPr lang="en-US" dirty="0">
                <a:latin typeface="Times New Roman" panose="02020603050405020304" pitchFamily="18" charset="0"/>
                <a:cs typeface="Times New Roman" panose="02020603050405020304" pitchFamily="18" charset="0"/>
              </a:rPr>
              <a:t> [2] Wei </a:t>
            </a:r>
            <a:r>
              <a:rPr lang="en-US" dirty="0" err="1">
                <a:latin typeface="Times New Roman" panose="02020603050405020304" pitchFamily="18" charset="0"/>
                <a:cs typeface="Times New Roman" panose="02020603050405020304" pitchFamily="18" charset="0"/>
              </a:rPr>
              <a: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Jiebo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Luo</a:t>
            </a:r>
            <a:r>
              <a:rPr lang="en-US" dirty="0">
                <a:latin typeface="Times New Roman" panose="02020603050405020304" pitchFamily="18" charset="0"/>
                <a:cs typeface="Times New Roman" panose="02020603050405020304" pitchFamily="18" charset="0"/>
              </a:rPr>
              <a:t>. Generalized Multiclass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and Its </a:t>
            </a:r>
            <a:r>
              <a:rPr lang="en-US" dirty="0" err="1">
                <a:latin typeface="Times New Roman" panose="02020603050405020304" pitchFamily="18" charset="0"/>
                <a:cs typeface="Times New Roman" panose="02020603050405020304" pitchFamily="18" charset="0"/>
              </a:rPr>
              <a:t>Applications</a:t>
            </a:r>
            <a:r>
              <a:rPr lang="en-US" dirty="0">
                <a:latin typeface="Times New Roman" panose="02020603050405020304" pitchFamily="18" charset="0"/>
                <a:cs typeface="Times New Roman" panose="02020603050405020304" pitchFamily="18" charset="0"/>
              </a:rPr>
              <a:t> to Multimedia Classification[C]// Computer Vision and Pattern Recognition Workshop, 2006 Conference on. IEEE, 2006.</a:t>
            </a:r>
          </a:p>
          <a:p>
            <a:r>
              <a:rPr lang="en-US" dirty="0">
                <a:latin typeface="Times New Roman" panose="02020603050405020304" pitchFamily="18" charset="0"/>
                <a:cs typeface="Times New Roman" panose="02020603050405020304" pitchFamily="18" charset="0"/>
              </a:rPr>
              <a:t> [3] Canny J.A computational approach to edge </a:t>
            </a:r>
            <a:r>
              <a:rPr lang="en-US" dirty="0" err="1">
                <a:latin typeface="Times New Roman" panose="02020603050405020304" pitchFamily="18" charset="0"/>
                <a:cs typeface="Times New Roman" panose="02020603050405020304" pitchFamily="18" charset="0"/>
              </a:rPr>
              <a:t>detection.IEEE</a:t>
            </a:r>
            <a:r>
              <a:rPr lang="en-US" dirty="0">
                <a:latin typeface="Times New Roman" panose="02020603050405020304" pitchFamily="18" charset="0"/>
                <a:cs typeface="Times New Roman" panose="02020603050405020304" pitchFamily="18" charset="0"/>
              </a:rPr>
              <a:t> Transactions on Pattern Analysis and Machine Intelligence, 1986, PAMI-8 (6) :679- 698. </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Dalal</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Triggs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B.Histograms</a:t>
            </a:r>
            <a:r>
              <a:rPr lang="en-US" dirty="0">
                <a:latin typeface="Times New Roman" panose="02020603050405020304" pitchFamily="18" charset="0"/>
                <a:cs typeface="Times New Roman" panose="02020603050405020304" pitchFamily="18" charset="0"/>
              </a:rPr>
              <a:t> of oriented gradients for human </a:t>
            </a:r>
            <a:r>
              <a:rPr lang="en-US" dirty="0" err="1">
                <a:latin typeface="Times New Roman" panose="02020603050405020304" pitchFamily="18" charset="0"/>
                <a:cs typeface="Times New Roman" panose="02020603050405020304" pitchFamily="18" charset="0"/>
              </a:rPr>
              <a:t>detection.In:Proceedings</a:t>
            </a:r>
            <a:r>
              <a:rPr lang="en-US" dirty="0">
                <a:latin typeface="Times New Roman" panose="02020603050405020304" pitchFamily="18" charset="0"/>
                <a:cs typeface="Times New Roman" panose="02020603050405020304" pitchFamily="18" charset="0"/>
              </a:rPr>
              <a:t> of the 2005 IEEE Computer Society Conference on Computer Vision and Pattern Recognition (CVPR) .San Diego, CA, USA:IEEE, 2005, 1:886-893.</a:t>
            </a:r>
          </a:p>
          <a:p>
            <a:r>
              <a:rPr lang="en-US" dirty="0">
                <a:latin typeface="Times New Roman" panose="02020603050405020304" pitchFamily="18" charset="0"/>
                <a:cs typeface="Times New Roman" panose="02020603050405020304" pitchFamily="18" charset="0"/>
              </a:rPr>
              <a:t> [5] Viola P, Jones M. Rapid object detection using a boosted cascade of simple features[J]. CVPR (1), 2001, 1(511-518): 3.</a:t>
            </a:r>
          </a:p>
          <a:p>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Lienhart</a:t>
            </a:r>
            <a:r>
              <a:rPr lang="en-US" dirty="0">
                <a:latin typeface="Times New Roman" panose="02020603050405020304" pitchFamily="18" charset="0"/>
                <a:cs typeface="Times New Roman" panose="02020603050405020304" pitchFamily="18" charset="0"/>
              </a:rPr>
              <a:t> R , </a:t>
            </a:r>
            <a:r>
              <a:rPr lang="en-US" dirty="0" err="1">
                <a:latin typeface="Times New Roman" panose="02020603050405020304" pitchFamily="18" charset="0"/>
                <a:cs typeface="Times New Roman" panose="02020603050405020304" pitchFamily="18" charset="0"/>
              </a:rPr>
              <a:t>Maydt</a:t>
            </a:r>
            <a:r>
              <a:rPr lang="en-US" dirty="0">
                <a:latin typeface="Times New Roman" panose="02020603050405020304" pitchFamily="18" charset="0"/>
                <a:cs typeface="Times New Roman" panose="02020603050405020304" pitchFamily="18" charset="0"/>
              </a:rPr>
              <a:t> J . An Extended Set of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-like Features for Rapid Object Detection[C]// Image Processing. 2002. Proceedings. 2002 International Conference on. IEEE, 2002.</a:t>
            </a:r>
          </a:p>
          <a:p>
            <a:r>
              <a:rPr lang="en-US" dirty="0">
                <a:latin typeface="Times New Roman" panose="02020603050405020304" pitchFamily="18" charset="0"/>
                <a:cs typeface="Times New Roman" panose="02020603050405020304" pitchFamily="18" charset="0"/>
              </a:rPr>
              <a:t> [7] C. A. L. Almeida et al., Intelligent </a:t>
            </a:r>
            <a:r>
              <a:rPr lang="en-US" dirty="0" err="1">
                <a:latin typeface="Times New Roman" panose="02020603050405020304" pitchFamily="18" charset="0"/>
                <a:cs typeface="Times New Roman" panose="02020603050405020304" pitchFamily="18" charset="0"/>
              </a:rPr>
              <a:t>thermographic</a:t>
            </a:r>
            <a:r>
              <a:rPr lang="en-US" dirty="0">
                <a:latin typeface="Times New Roman" panose="02020603050405020304" pitchFamily="18" charset="0"/>
                <a:cs typeface="Times New Roman" panose="02020603050405020304" pitchFamily="18" charset="0"/>
              </a:rPr>
              <a:t> diagnostic applied to surge arresters: A new approach, IEEE Trans. Power Del., vol. 24, no. 2,pp. 751C757, Apr. 2009. </a:t>
            </a:r>
          </a:p>
          <a:p>
            <a:r>
              <a:rPr lang="en-US" dirty="0">
                <a:latin typeface="Times New Roman" panose="02020603050405020304" pitchFamily="18" charset="0"/>
                <a:cs typeface="Times New Roman" panose="02020603050405020304" pitchFamily="18" charset="0"/>
              </a:rPr>
              <a:t>[8] H. </a:t>
            </a:r>
            <a:r>
              <a:rPr lang="en-US" dirty="0" err="1">
                <a:latin typeface="Times New Roman" panose="02020603050405020304" pitchFamily="18" charset="0"/>
                <a:cs typeface="Times New Roman" panose="02020603050405020304" pitchFamily="18" charset="0"/>
              </a:rPr>
              <a:t>Zou</a:t>
            </a:r>
            <a:r>
              <a:rPr lang="en-US" dirty="0">
                <a:latin typeface="Times New Roman" panose="02020603050405020304" pitchFamily="18" charset="0"/>
                <a:cs typeface="Times New Roman" panose="02020603050405020304" pitchFamily="18" charset="0"/>
              </a:rPr>
              <a:t> and F. Huang, A novel intelligent fault diagnosis method for electrical equipment using infrared thermography, </a:t>
            </a:r>
            <a:r>
              <a:rPr lang="en-US" dirty="0" err="1">
                <a:latin typeface="Times New Roman" panose="02020603050405020304" pitchFamily="18" charset="0"/>
                <a:cs typeface="Times New Roman" panose="02020603050405020304" pitchFamily="18" charset="0"/>
              </a:rPr>
              <a:t>Infr</a:t>
            </a:r>
            <a:r>
              <a:rPr lang="en-US" dirty="0">
                <a:latin typeface="Times New Roman" panose="02020603050405020304" pitchFamily="18" charset="0"/>
                <a:cs typeface="Times New Roman" panose="02020603050405020304" pitchFamily="18" charset="0"/>
              </a:rPr>
              <a:t>. Phys. Technol., vol. 73, pp. 29C35, Nov. 2015</a:t>
            </a:r>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405697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The main goal of the project is avoiding the accidents on coal mining site .</a:t>
            </a:r>
          </a:p>
          <a:p>
            <a:pPr>
              <a:lnSpc>
                <a:spcPct val="200000"/>
              </a:lnSpc>
            </a:pPr>
            <a:r>
              <a:rPr lang="en-US" dirty="0">
                <a:latin typeface="Times New Roman" panose="02020603050405020304" pitchFamily="18" charset="0"/>
                <a:cs typeface="Times New Roman" panose="02020603050405020304" pitchFamily="18" charset="0"/>
              </a:rPr>
              <a:t>Workers should wear helmet during working on site. </a:t>
            </a:r>
          </a:p>
          <a:p>
            <a:pPr>
              <a:lnSpc>
                <a:spcPct val="200000"/>
              </a:lnSpc>
            </a:pPr>
            <a:r>
              <a:rPr lang="en-US" dirty="0">
                <a:latin typeface="Times New Roman" panose="02020603050405020304" pitchFamily="18" charset="0"/>
                <a:cs typeface="Times New Roman" panose="02020603050405020304" pitchFamily="18" charset="0"/>
              </a:rPr>
              <a:t>We use deep learning method to predict the outcome of this project</a:t>
            </a:r>
          </a:p>
        </p:txBody>
      </p:sp>
      <p:sp>
        <p:nvSpPr>
          <p:cNvPr id="3" name="Title 2"/>
          <p:cNvSpPr>
            <a:spLocks noGrp="1"/>
          </p:cNvSpPr>
          <p:nvPr>
            <p:ph type="title"/>
          </p:nvPr>
        </p:nvSpPr>
        <p:spPr/>
        <p:txBody>
          <a:bodyPr/>
          <a:lstStyle/>
          <a:p>
            <a:r>
              <a:rPr lang="en-US" dirty="0"/>
              <a:t>                    OBJECTIVE</a:t>
            </a:r>
          </a:p>
        </p:txBody>
      </p:sp>
    </p:spTree>
    <p:extLst>
      <p:ext uri="{BB962C8B-B14F-4D97-AF65-F5344CB8AC3E}">
        <p14:creationId xmlns:p14="http://schemas.microsoft.com/office/powerpoint/2010/main" val="44230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3415" y="1606061"/>
            <a:ext cx="11218985" cy="4401231"/>
          </a:xfrm>
        </p:spPr>
        <p:txBody>
          <a:bodyPr/>
          <a:lstStyle/>
          <a:p>
            <a:pPr algn="just"/>
            <a:r>
              <a:rPr lang="en-US" sz="2000" dirty="0">
                <a:latin typeface="Times New Roman" panose="02020603050405020304" pitchFamily="18" charset="0"/>
                <a:cs typeface="Times New Roman" panose="02020603050405020304" pitchFamily="18" charset="0"/>
              </a:rPr>
              <a:t>Automation and AI are transforming a lot of industries. In construction, however, the expected changes are a little less important than in the automotive, logistics, or manufacturing of mainstream consumer products, where automation is a competitive advantage.</a:t>
            </a:r>
          </a:p>
          <a:p>
            <a:pPr algn="just"/>
            <a:r>
              <a:rPr lang="en-US" sz="2000" dirty="0">
                <a:latin typeface="Times New Roman" panose="02020603050405020304" pitchFamily="18" charset="0"/>
                <a:cs typeface="Times New Roman" panose="02020603050405020304" pitchFamily="18" charset="0"/>
              </a:rPr>
              <a:t>Especially when we see statistics that show one in five worker deaths annually is in construction:</a:t>
            </a:r>
          </a:p>
          <a:p>
            <a:pPr algn="just"/>
            <a:endParaRPr lang="en-US" dirty="0"/>
          </a:p>
        </p:txBody>
      </p:sp>
      <p:sp>
        <p:nvSpPr>
          <p:cNvPr id="3" name="Title 2"/>
          <p:cNvSpPr>
            <a:spLocks noGrp="1"/>
          </p:cNvSpPr>
          <p:nvPr>
            <p:ph type="title"/>
          </p:nvPr>
        </p:nvSpPr>
        <p:spPr>
          <a:xfrm>
            <a:off x="375138" y="485654"/>
            <a:ext cx="10972800" cy="1143000"/>
          </a:xfrm>
        </p:spPr>
        <p:txBody>
          <a:bodyPr/>
          <a:lstStyle/>
          <a:p>
            <a:r>
              <a:rPr lang="en-US" dirty="0"/>
              <a:t>PROBLEM IDENTIFICATION</a:t>
            </a:r>
          </a:p>
        </p:txBody>
      </p:sp>
    </p:spTree>
    <p:extLst>
      <p:ext uri="{BB962C8B-B14F-4D97-AF65-F5344CB8AC3E}">
        <p14:creationId xmlns:p14="http://schemas.microsoft.com/office/powerpoint/2010/main" val="12055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However, the detection model has a poor performance when the images are not very clear, the safety helmets are too small and obscure, and the background is too complex.</a:t>
            </a:r>
          </a:p>
          <a:p>
            <a:r>
              <a:rPr lang="en-US" dirty="0">
                <a:latin typeface="Times New Roman" panose="02020603050405020304" pitchFamily="18" charset="0"/>
                <a:cs typeface="Times New Roman" panose="02020603050405020304" pitchFamily="18" charset="0"/>
              </a:rPr>
              <a:t>the presented model is limited by the problems that some images of the dataset are less in quantity.</a:t>
            </a:r>
          </a:p>
          <a:p>
            <a:r>
              <a:rPr lang="en-US" dirty="0">
                <a:latin typeface="Times New Roman" panose="02020603050405020304" pitchFamily="18" charset="0"/>
                <a:cs typeface="Times New Roman" panose="02020603050405020304" pitchFamily="18" charset="0"/>
              </a:rPr>
              <a:t>the preprocessing operations of the images are confined to rotation, cutting, and zooming; the manual labeling is not comprehensive and may miss some objects.</a:t>
            </a:r>
          </a:p>
          <a:p>
            <a:r>
              <a:rPr lang="en-US" dirty="0">
                <a:latin typeface="Times New Roman" panose="02020603050405020304" pitchFamily="18" charset="0"/>
                <a:cs typeface="Times New Roman" panose="02020603050405020304" pitchFamily="18" charset="0"/>
              </a:rPr>
              <a:t>In some extreme cases, for example, only part of the head is visible and the safety helmet is obstructed, the model cannot detect the helmets accurately</a:t>
            </a:r>
          </a:p>
        </p:txBody>
      </p:sp>
      <p:sp>
        <p:nvSpPr>
          <p:cNvPr id="3" name="Title 2"/>
          <p:cNvSpPr>
            <a:spLocks noGrp="1"/>
          </p:cNvSpPr>
          <p:nvPr>
            <p:ph type="title"/>
          </p:nvPr>
        </p:nvSpPr>
        <p:spPr/>
        <p:txBody>
          <a:bodyPr/>
          <a:lstStyle/>
          <a:p>
            <a:r>
              <a:rPr lang="en-US" dirty="0"/>
              <a:t>DRAWBACK OF EXISTING SYSTEM</a:t>
            </a:r>
          </a:p>
        </p:txBody>
      </p:sp>
    </p:spTree>
    <p:extLst>
      <p:ext uri="{BB962C8B-B14F-4D97-AF65-F5344CB8AC3E}">
        <p14:creationId xmlns:p14="http://schemas.microsoft.com/office/powerpoint/2010/main" val="385568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 this paper we approach a new method in </a:t>
            </a:r>
            <a:r>
              <a:rPr lang="en-US" sz="2000" b="1" dirty="0">
                <a:latin typeface="Times New Roman" panose="02020603050405020304" pitchFamily="18" charset="0"/>
                <a:cs typeface="Times New Roman" panose="02020603050405020304" pitchFamily="18" charset="0"/>
              </a:rPr>
              <a:t>deep learning(CNN) </a:t>
            </a:r>
            <a:r>
              <a:rPr lang="en-US" sz="2000" dirty="0">
                <a:latin typeface="Times New Roman" panose="02020603050405020304" pitchFamily="18" charset="0"/>
                <a:cs typeface="Times New Roman" panose="02020603050405020304" pitchFamily="18" charset="0"/>
              </a:rPr>
              <a:t>for prediction of either helmet and gloves wearing or not. </a:t>
            </a:r>
          </a:p>
          <a:p>
            <a:pPr algn="just"/>
            <a:r>
              <a:rPr lang="en-US" sz="2000" dirty="0">
                <a:latin typeface="Times New Roman" panose="02020603050405020304" pitchFamily="18" charset="0"/>
                <a:cs typeface="Times New Roman" panose="02020603050405020304" pitchFamily="18" charset="0"/>
              </a:rPr>
              <a:t>Safety has always been a very important issue in all industrial activities, especially construction and coal mining site. It is after all, not a run-of-the-mill office job and requires some precautionary measures.</a:t>
            </a:r>
          </a:p>
          <a:p>
            <a:pPr algn="just"/>
            <a:r>
              <a:rPr lang="en-US" sz="2000" dirty="0">
                <a:latin typeface="Times New Roman" panose="02020603050405020304" pitchFamily="18" charset="0"/>
                <a:cs typeface="Times New Roman" panose="02020603050405020304" pitchFamily="18" charset="0"/>
              </a:rPr>
              <a:t> The more prepared the Labourers/workers are, the less chance for accidents and injuries at a coal mining site. </a:t>
            </a:r>
          </a:p>
          <a:p>
            <a:pPr algn="just"/>
            <a:r>
              <a:rPr lang="en-US" sz="2000" dirty="0">
                <a:latin typeface="Times New Roman" panose="02020603050405020304" pitchFamily="18" charset="0"/>
                <a:cs typeface="Times New Roman" panose="02020603050405020304" pitchFamily="18" charset="0"/>
              </a:rPr>
              <a:t>The head is the only organ of the human body that is totally encased in bone. </a:t>
            </a:r>
          </a:p>
          <a:p>
            <a:pPr algn="just"/>
            <a:r>
              <a:rPr lang="en-US" sz="2000" dirty="0">
                <a:latin typeface="Times New Roman" panose="02020603050405020304" pitchFamily="18" charset="0"/>
                <a:cs typeface="Times New Roman" panose="02020603050405020304" pitchFamily="18" charset="0"/>
              </a:rPr>
              <a:t>This by decree of nature states the importance of protecting a very vital functioning component of our body, the brain. </a:t>
            </a:r>
          </a:p>
          <a:p>
            <a:pPr algn="just"/>
            <a:r>
              <a:rPr lang="en-US" sz="2000" dirty="0">
                <a:latin typeface="Times New Roman" panose="02020603050405020304" pitchFamily="18" charset="0"/>
                <a:cs typeface="Times New Roman" panose="02020603050405020304" pitchFamily="18" charset="0"/>
              </a:rPr>
              <a:t>Hard hats or </a:t>
            </a:r>
            <a:r>
              <a:rPr lang="en-US" sz="2000" b="1" i="1" dirty="0">
                <a:latin typeface="Times New Roman" panose="02020603050405020304" pitchFamily="18" charset="0"/>
                <a:cs typeface="Times New Roman" panose="02020603050405020304" pitchFamily="18" charset="0"/>
              </a:rPr>
              <a:t>Safety</a:t>
            </a:r>
            <a:r>
              <a:rPr lang="en-US" sz="2000" dirty="0">
                <a:latin typeface="Times New Roman" panose="02020603050405020304" pitchFamily="18" charset="0"/>
                <a:cs typeface="Times New Roman" panose="02020603050405020304" pitchFamily="18" charset="0"/>
              </a:rPr>
              <a:t> helmets act as the first line of defense against head injury, but they only work when they are worn correctly. Thus, it’s safe to say safety Helmets save lives and reduce the risk of brain injury</a:t>
            </a:r>
            <a:endParaRPr lang="en-US" sz="2000" dirty="0"/>
          </a:p>
        </p:txBody>
      </p:sp>
      <p:sp>
        <p:nvSpPr>
          <p:cNvPr id="3" name="Title 2"/>
          <p:cNvSpPr>
            <a:spLocks noGrp="1"/>
          </p:cNvSpPr>
          <p:nvPr>
            <p:ph type="title"/>
          </p:nvPr>
        </p:nvSpPr>
        <p:spPr/>
        <p:txBody>
          <a:bodyPr/>
          <a:lstStyle/>
          <a:p>
            <a:r>
              <a:rPr lang="en-US" dirty="0"/>
              <a:t>            PROPOSED SYSTEM</a:t>
            </a:r>
          </a:p>
        </p:txBody>
      </p:sp>
    </p:spTree>
    <p:extLst>
      <p:ext uri="{BB962C8B-B14F-4D97-AF65-F5344CB8AC3E}">
        <p14:creationId xmlns:p14="http://schemas.microsoft.com/office/powerpoint/2010/main" val="43274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proposed system automatic monitoring method can contribute to monitoring the construction workers and confirm the safety helmet wearing conditions at the construction site.</a:t>
            </a:r>
          </a:p>
          <a:p>
            <a:r>
              <a:rPr lang="en-US" dirty="0">
                <a:latin typeface="Times New Roman" panose="02020603050405020304" pitchFamily="18" charset="0"/>
                <a:cs typeface="Times New Roman" panose="02020603050405020304" pitchFamily="18" charset="0"/>
              </a:rPr>
              <a:t>Get workers’ continuous body vitals, reducing cases of accidents, and increasing quick response time.</a:t>
            </a:r>
          </a:p>
          <a:p>
            <a:r>
              <a:rPr lang="en-US" dirty="0">
                <a:latin typeface="Times New Roman" panose="02020603050405020304" pitchFamily="18" charset="0"/>
                <a:cs typeface="Times New Roman" panose="02020603050405020304" pitchFamily="18" charset="0"/>
              </a:rPr>
              <a:t>computer vision-based object detection, we develop a deep learning based method for the real-time detection of safety helmet at the construction site.</a:t>
            </a: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p>
        </p:txBody>
      </p:sp>
    </p:spTree>
    <p:extLst>
      <p:ext uri="{BB962C8B-B14F-4D97-AF65-F5344CB8AC3E}">
        <p14:creationId xmlns:p14="http://schemas.microsoft.com/office/powerpoint/2010/main" val="183508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617567" y="349147"/>
            <a:ext cx="8193347" cy="763600"/>
          </a:xfrm>
          <a:prstGeom prst="rect">
            <a:avLst/>
          </a:prstGeom>
        </p:spPr>
        <p:txBody>
          <a:bodyPr spcFirstLastPara="1" wrap="square" lIns="121897" tIns="121897" rIns="121897" bIns="121897" anchor="t" anchorCtr="0">
            <a:noAutofit/>
          </a:bodyPr>
          <a:lstStyle/>
          <a:p>
            <a:pPr lvl="0"/>
            <a:r>
              <a:rPr lang="en-IN" dirty="0">
                <a:latin typeface="Squada One" panose="02000000000000000000" pitchFamily="2" charset="0"/>
              </a:rPr>
              <a:t>Block Diagram</a:t>
            </a:r>
            <a:endParaRPr dirty="0">
              <a:solidFill>
                <a:schemeClr val="dk1"/>
              </a:solidFill>
              <a:latin typeface="Squada One" panose="02000000000000000000" pitchFamily="2" charset="0"/>
            </a:endParaRPr>
          </a:p>
        </p:txBody>
      </p:sp>
      <p:sp>
        <p:nvSpPr>
          <p:cNvPr id="3" name="Rounded Rectangle 2"/>
          <p:cNvSpPr/>
          <p:nvPr/>
        </p:nvSpPr>
        <p:spPr>
          <a:xfrm>
            <a:off x="4024553" y="1900947"/>
            <a:ext cx="2126827" cy="821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IN" dirty="0">
                <a:latin typeface="Squada One" panose="02000000000000000000" pitchFamily="2" charset="0"/>
              </a:rPr>
              <a:t>Dataset Pre-processing</a:t>
            </a:r>
          </a:p>
        </p:txBody>
      </p:sp>
      <p:sp>
        <p:nvSpPr>
          <p:cNvPr id="7" name="Rounded Rectangle 6"/>
          <p:cNvSpPr/>
          <p:nvPr/>
        </p:nvSpPr>
        <p:spPr>
          <a:xfrm>
            <a:off x="6537460" y="1615154"/>
            <a:ext cx="2126827" cy="1270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IN" dirty="0" err="1">
                <a:latin typeface="Squada One" panose="02000000000000000000" pitchFamily="2" charset="0"/>
              </a:rPr>
              <a:t>MaxpoolD</a:t>
            </a:r>
            <a:r>
              <a:rPr lang="en-IN" dirty="0">
                <a:latin typeface="Squada One" panose="02000000000000000000" pitchFamily="2" charset="0"/>
              </a:rPr>
              <a:t>, Conv2D, Dense, Flatten</a:t>
            </a:r>
          </a:p>
        </p:txBody>
      </p:sp>
      <p:sp>
        <p:nvSpPr>
          <p:cNvPr id="8" name="Rounded Rectangle 7"/>
          <p:cNvSpPr/>
          <p:nvPr/>
        </p:nvSpPr>
        <p:spPr>
          <a:xfrm>
            <a:off x="9050367" y="1900947"/>
            <a:ext cx="2126827" cy="821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IN" dirty="0">
                <a:latin typeface="Squada One" panose="02000000000000000000" pitchFamily="2" charset="0"/>
              </a:rPr>
              <a:t>R-CNN FILE</a:t>
            </a:r>
          </a:p>
        </p:txBody>
      </p:sp>
      <p:sp>
        <p:nvSpPr>
          <p:cNvPr id="9" name="Rounded Rectangle 8"/>
          <p:cNvSpPr/>
          <p:nvPr/>
        </p:nvSpPr>
        <p:spPr>
          <a:xfrm>
            <a:off x="1511647" y="1914494"/>
            <a:ext cx="2126827" cy="821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IN" dirty="0">
                <a:latin typeface="Squada One" panose="02000000000000000000" pitchFamily="2" charset="0"/>
              </a:rPr>
              <a:t>Train, Val- Dataset</a:t>
            </a:r>
          </a:p>
        </p:txBody>
      </p:sp>
      <p:sp>
        <p:nvSpPr>
          <p:cNvPr id="10" name="Rounded Rectangle 9"/>
          <p:cNvSpPr/>
          <p:nvPr/>
        </p:nvSpPr>
        <p:spPr>
          <a:xfrm>
            <a:off x="3305908" y="3853255"/>
            <a:ext cx="2319867" cy="1004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IN" dirty="0">
                <a:latin typeface="Squada One" panose="02000000000000000000" pitchFamily="2" charset="0"/>
              </a:rPr>
              <a:t>Testing with a new input Image</a:t>
            </a:r>
          </a:p>
        </p:txBody>
      </p:sp>
      <p:cxnSp>
        <p:nvCxnSpPr>
          <p:cNvPr id="5" name="Straight Arrow Connector 4"/>
          <p:cNvCxnSpPr>
            <a:stCxn id="9" idx="3"/>
            <a:endCxn id="3" idx="1"/>
          </p:cNvCxnSpPr>
          <p:nvPr/>
        </p:nvCxnSpPr>
        <p:spPr>
          <a:xfrm flipV="1">
            <a:off x="3638473" y="2311913"/>
            <a:ext cx="386080" cy="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139027" y="2298367"/>
            <a:ext cx="386080" cy="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8676640" y="2325460"/>
            <a:ext cx="386080" cy="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p:cNvCxnSpPr>
          <p:nvPr/>
        </p:nvCxnSpPr>
        <p:spPr>
          <a:xfrm>
            <a:off x="5625775" y="4355662"/>
            <a:ext cx="660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606302" y="4355662"/>
            <a:ext cx="7253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8179719" y="1989530"/>
            <a:ext cx="1130375" cy="25970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286435" y="3853255"/>
            <a:ext cx="2319867" cy="1004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IN" dirty="0">
                <a:latin typeface="Squada One" panose="02000000000000000000" pitchFamily="2" charset="0"/>
              </a:rPr>
              <a:t>CNN Model</a:t>
            </a:r>
          </a:p>
        </p:txBody>
      </p:sp>
      <p:sp>
        <p:nvSpPr>
          <p:cNvPr id="30" name="Rounded Rectangle 29"/>
          <p:cNvSpPr/>
          <p:nvPr/>
        </p:nvSpPr>
        <p:spPr>
          <a:xfrm>
            <a:off x="9331699" y="3830605"/>
            <a:ext cx="2319867" cy="1004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IN" dirty="0">
                <a:latin typeface="Squada One" panose="02000000000000000000" pitchFamily="2" charset="0"/>
              </a:rPr>
              <a:t>OBJECT DETECTION</a:t>
            </a:r>
          </a:p>
        </p:txBody>
      </p:sp>
      <p:sp>
        <p:nvSpPr>
          <p:cNvPr id="31" name="Rounded Rectangle 30"/>
          <p:cNvSpPr/>
          <p:nvPr/>
        </p:nvSpPr>
        <p:spPr>
          <a:xfrm>
            <a:off x="7709746" y="5717224"/>
            <a:ext cx="2319867" cy="1004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IN" dirty="0">
                <a:latin typeface="Squada One" panose="02000000000000000000" pitchFamily="2" charset="0"/>
              </a:rPr>
              <a:t>Classified Output</a:t>
            </a:r>
          </a:p>
        </p:txBody>
      </p:sp>
      <p:cxnSp>
        <p:nvCxnSpPr>
          <p:cNvPr id="32" name="Elbow Connector 31"/>
          <p:cNvCxnSpPr>
            <a:stCxn id="30" idx="2"/>
            <a:endCxn id="31" idx="3"/>
          </p:cNvCxnSpPr>
          <p:nvPr/>
        </p:nvCxnSpPr>
        <p:spPr>
          <a:xfrm rot="5400000">
            <a:off x="9568517" y="5296514"/>
            <a:ext cx="1384213" cy="462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498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1552</TotalTime>
  <Words>3366</Words>
  <Application>Microsoft Office PowerPoint</Application>
  <PresentationFormat>Widescreen</PresentationFormat>
  <Paragraphs>185</Paragraphs>
  <Slides>39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Lucida Sans Unicode</vt:lpstr>
      <vt:lpstr>Squada One</vt:lpstr>
      <vt:lpstr>Times New Roman</vt:lpstr>
      <vt:lpstr>Verdana</vt:lpstr>
      <vt:lpstr>Wingdings</vt:lpstr>
      <vt:lpstr>Wingdings 2</vt:lpstr>
      <vt:lpstr>Wingdings 3</vt:lpstr>
      <vt:lpstr>Concourse</vt:lpstr>
      <vt:lpstr>SAFETY HELMET DETECTION SYSTEM USING DEEP LEARNING                                                                                                                                                       TECHNIQUES</vt:lpstr>
      <vt:lpstr>                          AIM</vt:lpstr>
      <vt:lpstr>ABSTRACT</vt:lpstr>
      <vt:lpstr>                    OBJECTIVE</vt:lpstr>
      <vt:lpstr>PROBLEM IDENTIFICATION</vt:lpstr>
      <vt:lpstr>DRAWBACK OF EXISTING SYSTEM</vt:lpstr>
      <vt:lpstr>            PROPOSED SYSTEM</vt:lpstr>
      <vt:lpstr>ADVANTAGES</vt:lpstr>
      <vt:lpstr>Block Diagram</vt:lpstr>
      <vt:lpstr>METHODOLOGY </vt:lpstr>
      <vt:lpstr>MODULE DESCRIPTION - DEEP LEARNING</vt:lpstr>
      <vt:lpstr>NEURAL NETWORK</vt:lpstr>
      <vt:lpstr>ALGORITHM- CONVOLUTIONAL NEURAL      NETWORK</vt:lpstr>
      <vt:lpstr>SOFTWARE REQUIREMENTS</vt:lpstr>
      <vt:lpstr>HARDWARE REQUIREMENTS</vt:lpstr>
      <vt:lpstr>webcam used for on a computer </vt:lpstr>
      <vt:lpstr>PYTHON</vt:lpstr>
      <vt:lpstr>CONTD…</vt:lpstr>
      <vt:lpstr>Confusion matrix</vt:lpstr>
      <vt:lpstr>   OPENCV</vt:lpstr>
      <vt:lpstr>TENSORFLOW</vt:lpstr>
      <vt:lpstr>Contd…</vt:lpstr>
      <vt:lpstr>TENSORFLOW INSTALLATION</vt:lpstr>
      <vt:lpstr>KERAS</vt:lpstr>
      <vt:lpstr>Contd…</vt:lpstr>
      <vt:lpstr>KERAS INSTALLATION</vt:lpstr>
      <vt:lpstr>PILLOW</vt:lpstr>
      <vt:lpstr>PILLOW INSTALLATION</vt:lpstr>
      <vt:lpstr>SCIPY</vt:lpstr>
      <vt:lpstr>Contd..</vt:lpstr>
      <vt:lpstr>SCIPY INSTALLATION</vt:lpstr>
      <vt:lpstr>Contd…</vt:lpstr>
      <vt:lpstr>APPLICATION</vt:lpstr>
      <vt:lpstr> </vt:lpstr>
      <vt:lpstr>MODEL OUTPUT</vt:lpstr>
      <vt:lpstr>CONCLUSION</vt:lpstr>
      <vt:lpstr>Future Enhancements</vt:lpstr>
      <vt:lpstr>CONT..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Gokul P GLPsinze2K2</cp:lastModifiedBy>
  <cp:revision>56</cp:revision>
  <dcterms:created xsi:type="dcterms:W3CDTF">2019-12-09T18:00:09Z</dcterms:created>
  <dcterms:modified xsi:type="dcterms:W3CDTF">2022-06-14T03:57:14Z</dcterms:modified>
</cp:coreProperties>
</file>