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301" r:id="rId3"/>
    <p:sldId id="302" r:id="rId4"/>
    <p:sldId id="293" r:id="rId5"/>
    <p:sldId id="292" r:id="rId6"/>
    <p:sldId id="294" r:id="rId7"/>
    <p:sldId id="296" r:id="rId8"/>
    <p:sldId id="297" r:id="rId9"/>
    <p:sldId id="295" r:id="rId10"/>
    <p:sldId id="298" r:id="rId11"/>
    <p:sldId id="303" r:id="rId12"/>
    <p:sldId id="299" r:id="rId13"/>
    <p:sldId id="304" r:id="rId14"/>
    <p:sldId id="305" r:id="rId15"/>
    <p:sldId id="30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ED88-EC83-96AA-24CD-26782DA9B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22818-5968-37DB-3EEA-98FD040F2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0F04D-4879-0B97-0CA6-B9278896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5E8D8-7461-C2EB-3E5A-A5011B28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8F5D0-8799-107D-8EA5-59C6978E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4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67A2-E96B-9EEB-4EA4-5DC5CEF7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02096-22C3-98D7-C588-63E065498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923DC-107B-F6EC-0757-20B6892BF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EB593-B625-5575-0A33-1B9B3F0CF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EE2FD-CEDA-C14D-C59E-CB4A0B74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5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3C8290-25D8-2B92-08DB-46065CC7C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6F9A1-0062-1FD8-0D50-2CD907A0D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4EBFC-1576-FEE2-B09A-ADD59894D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81586-DE3D-5F5A-B4A7-CF2E96C8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0A28C-1CE4-3C06-B383-32079893E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BE73-9C20-9E46-972C-4D279E84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C055C-87FC-797D-8CDB-C8BD6A9C9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129BA-31B4-8C8B-64EF-C8CAC529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A5DD5-138B-9FA8-0B02-AD2151AD7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C51EF-F834-F8D6-1448-527F33E0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2F62-2A72-785B-A9D8-D5998F8AC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01E3E-6807-3DE4-59E4-BCE5DD550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FB62E-13CA-B6D1-1DF8-9A110219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2FEAD-E7B1-D19D-614C-8901C9B5A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0297F-E840-C086-D7DB-25346041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7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B112D-17D7-C754-FC83-71E968547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634A0-CCFC-336D-21AC-1C0872FD9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702B9-44FD-4AAF-AE0C-0D5B32630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61989-E37E-5119-8110-31AA5F62D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F1151-5867-8C8A-9721-76EF9A39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BD683-6A8D-3EA3-97B3-5C739E0F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A8CC6-9055-32F9-C64E-23DA8F8D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479BB-1E18-D3E2-D9FF-D63ACA4BF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CAE4B-837B-4C46-224B-AA76CD0D4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3CB32-5D30-61C1-AAF6-08ADD39A9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2D59C-5EEA-4ACE-56A2-47183AC53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D0B46-DFED-3E79-5F9D-5D9B6BB8A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8CF3DD-7C38-1A95-E371-719077FA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9ECAAE-EC59-71DB-EEAD-6A096F5B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0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F4F7-BEFB-78B6-9E2D-FCFBC39B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C93463-68D3-ECBA-0B5B-7E6B2394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F3641-F4F5-8713-7ABE-8A615A59C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592C1-FE54-7D46-145E-D53F4A64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3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5D3E6-AC0D-5FA6-7E61-D0BCC0507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A53B30-0D91-2B97-C737-3786EF687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19EFE-0148-4468-59BC-02534060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2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1681F-2F91-84B2-6F51-2BFCEA18B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558CD-72C9-BBE6-9237-7DBCBFA35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C462A-5C1D-891F-11C1-62DD4AC90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F1CA8-3C65-2BAB-A63C-3A3CEBA3D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1389F-E02C-399B-3F04-60F5B826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5CD42-6A52-D2B8-0D50-B481A327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85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1B150-1E80-0056-F217-7A8FDF98D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156863-8C5B-D1DE-C66C-4C22B9A1B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B866A-A9ED-AB37-333E-9309E950D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2F202-631B-C4E4-7948-6E848909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7E06-9CAB-4052-907C-EF945046809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FF34E-CD8F-6911-6074-5140F370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F3DB3-F440-61DC-0E7E-B505A99F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0FC529-1AE2-2C2F-6DC2-7D9F67DA6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74053-0CC5-2EB5-C147-2B7B76920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8FD9B-80E8-BBAB-C81B-2809C571D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57E06-9CAB-4052-907C-EF945046809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BEE5A-F1CF-8448-82D2-29F6FAC2E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0B633-B1A5-4C46-C216-A1799CB30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5020A-AF68-4C11-A857-D568DF3A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4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dixneuf19/a398c08f00aac24609c3cc44c29af1f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ston University Logo, symbol, meaning, history, PNG">
            <a:extLst>
              <a:ext uri="{FF2B5EF4-FFF2-40B4-BE49-F238E27FC236}">
                <a16:creationId xmlns:a16="http://schemas.microsoft.com/office/drawing/2014/main" id="{C6EF9492-144B-2428-9144-DC63EA254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1" y="-406868"/>
            <a:ext cx="4966283" cy="279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288F74-B5A4-F43D-F532-41DA9CE52AB0}"/>
              </a:ext>
            </a:extLst>
          </p:cNvPr>
          <p:cNvSpPr txBox="1"/>
          <p:nvPr/>
        </p:nvSpPr>
        <p:spPr>
          <a:xfrm>
            <a:off x="201338" y="6031684"/>
            <a:ext cx="3884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CS411 Spring 23</a:t>
            </a:r>
          </a:p>
          <a:p>
            <a:r>
              <a:rPr lang="en-US" sz="1400" dirty="0"/>
              <a:t>Peter B. Golbus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0E527B3-182A-AE82-2D6C-F9DD4F5D4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Flask App In-Class Exercise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EDECA99-CEF7-18B1-4D48-AFAEC2517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341224" cy="1655762"/>
          </a:xfrm>
        </p:spPr>
        <p:txBody>
          <a:bodyPr/>
          <a:lstStyle/>
          <a:p>
            <a:r>
              <a:rPr lang="en-US" dirty="0"/>
              <a:t>A semester’s worth of material in 30 minutes or less for you to copy-pasta</a:t>
            </a:r>
          </a:p>
        </p:txBody>
      </p:sp>
    </p:spTree>
    <p:extLst>
      <p:ext uri="{BB962C8B-B14F-4D97-AF65-F5344CB8AC3E}">
        <p14:creationId xmlns:p14="http://schemas.microsoft.com/office/powerpoint/2010/main" val="107339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1BA46-A669-AA84-C4C8-5239BFEA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HTML with Jinja2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9308E-CA8B-7618-E2E8-48FDEA6BE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{{ variables }}, </a:t>
            </a:r>
          </a:p>
          <a:p>
            <a:r>
              <a:rPr lang="en-US" dirty="0"/>
              <a:t>{% if conditionals %}</a:t>
            </a:r>
          </a:p>
          <a:p>
            <a:r>
              <a:rPr lang="en-US" dirty="0"/>
              <a:t>{% for loops in lists %} </a:t>
            </a:r>
          </a:p>
          <a:p>
            <a:r>
              <a:rPr lang="en-US" dirty="0"/>
              <a:t>Not really a frontend / backend. This is all backend</a:t>
            </a:r>
          </a:p>
        </p:txBody>
      </p:sp>
    </p:spTree>
    <p:extLst>
      <p:ext uri="{BB962C8B-B14F-4D97-AF65-F5344CB8AC3E}">
        <p14:creationId xmlns:p14="http://schemas.microsoft.com/office/powerpoint/2010/main" val="95512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A142-554B-863D-29C9-E0BEAC0D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Allowance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F528E-5875-F2C7-3D98-B4C3307F4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Webview</a:t>
            </a:r>
            <a:r>
              <a:rPr lang="en-US" dirty="0"/>
              <a:t> in front of a </a:t>
            </a:r>
            <a:r>
              <a:rPr lang="en-US" dirty="0" err="1"/>
              <a:t>db</a:t>
            </a:r>
            <a:r>
              <a:rPr lang="en-US" dirty="0"/>
              <a:t> table</a:t>
            </a:r>
          </a:p>
          <a:p>
            <a:pPr lvl="1"/>
            <a:r>
              <a:rPr lang="en-US" dirty="0"/>
              <a:t>SQLite is a </a:t>
            </a:r>
            <a:r>
              <a:rPr lang="en-US" dirty="0" err="1"/>
              <a:t>rdbms</a:t>
            </a:r>
            <a:r>
              <a:rPr lang="en-US" dirty="0"/>
              <a:t> that stores small databases in flat text files</a:t>
            </a:r>
          </a:p>
          <a:p>
            <a:pPr lvl="1"/>
            <a:r>
              <a:rPr lang="en-US" dirty="0"/>
              <a:t>Constants stored in .env file</a:t>
            </a:r>
          </a:p>
          <a:p>
            <a:r>
              <a:rPr lang="en-US" dirty="0"/>
              <a:t>People have the weirdest hobbies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C7D88-F883-BD00-347B-04F7CB7D7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639" y="365125"/>
            <a:ext cx="6273161" cy="358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6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986D-6DED-2C83-A2B3-1417CECA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HTML with jQuery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A51D3-6C09-4439-7470-86AD3CA7F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This is a really outdated way to do this, but React / Vue / Angular require setup. This we can just use</a:t>
            </a:r>
          </a:p>
          <a:p>
            <a:r>
              <a:rPr lang="en-US" dirty="0"/>
              <a:t>Problem: Encapsulation of concerns</a:t>
            </a:r>
          </a:p>
          <a:p>
            <a:pPr lvl="1"/>
            <a:r>
              <a:rPr lang="en-US" sz="2800" dirty="0"/>
              <a:t>I don’t want my microservice drawing pictures</a:t>
            </a:r>
          </a:p>
          <a:p>
            <a:r>
              <a:rPr lang="en-US" dirty="0"/>
              <a:t>Templating: inject dynamic results into response</a:t>
            </a:r>
          </a:p>
          <a:p>
            <a:r>
              <a:rPr lang="en-US" dirty="0"/>
              <a:t>AJAX: dynamically update HTML in the client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368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F80C-8DD9-8A53-872C-D7960462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Mastermind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040D0-C659-816D-F0D3-81B3476B71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Pure jinja2 template (font-size 3)</a:t>
            </a:r>
            <a:br>
              <a:rPr lang="en-US" dirty="0"/>
            </a:br>
            <a:r>
              <a:rPr lang="en-US" dirty="0"/>
              <a:t>Re-render index every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AC998E-90A0-F049-0112-AB27C5231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4059627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guessTable</a:t>
            </a:r>
            <a:r>
              <a:rPr lang="en-US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moveTable</a:t>
            </a:r>
            <a:r>
              <a:rPr lang="en-US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{% for index in range(size)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Color {{ index + 1 }}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{% </a:t>
            </a:r>
            <a:r>
              <a:rPr lang="en-US" sz="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endfor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Correct Position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Correct Color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{% for guess in guesses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{{ </a:t>
            </a:r>
            <a:r>
              <a:rPr lang="en-US" sz="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loop.index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}}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{% for color in guess[:size]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"background: {{ </a:t>
            </a:r>
            <a:r>
              <a:rPr lang="en-US" sz="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pattern_colors</a:t>
            </a:r>
            <a:r>
              <a:rPr lang="en-US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[color] }}"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{% </a:t>
            </a:r>
            <a:r>
              <a:rPr lang="en-US" sz="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endfor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{% for result in guess[size:]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{{ result }}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{% </a:t>
            </a:r>
            <a:r>
              <a:rPr lang="en-US" sz="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endfor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{% </a:t>
            </a:r>
            <a:r>
              <a:rPr lang="en-US" sz="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endfor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{% if win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You won in {{ </a:t>
            </a:r>
            <a:r>
              <a:rPr lang="en-US" sz="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guess_count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}} guesses!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{% </a:t>
            </a:r>
            <a:r>
              <a:rPr lang="en-US" sz="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lose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You lose!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{% else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selectDiv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"guess"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{% for index in range(size)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Color {{ index + 1 }}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{% </a:t>
            </a:r>
            <a:r>
              <a:rPr lang="en-US" sz="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endfor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{% for index in range(size)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"color{{ index + 1}}"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"color{{ index + 1 }}"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        {% for color in </a:t>
            </a:r>
            <a:r>
              <a:rPr lang="en-US" sz="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pattern_colors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 color }}"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 </a:t>
            </a:r>
            <a:r>
              <a:rPr lang="en-US" sz="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loop.index</a:t>
            </a:r>
            <a:r>
              <a:rPr lang="en-US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- 1}}"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{{ color }}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        {% </a:t>
            </a:r>
            <a:r>
              <a:rPr lang="en-US" sz="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endfor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{% </a:t>
            </a:r>
            <a:r>
              <a:rPr lang="en-US" sz="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endfor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Guess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{% endif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"reset"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6544B0-1E3F-32CB-07D7-D38D29717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0"/>
              </a:spcBef>
            </a:pPr>
            <a:r>
              <a:rPr lang="en-US" dirty="0"/>
              <a:t>Jinja2 template for jQuery (font size 6)</a:t>
            </a:r>
          </a:p>
          <a:p>
            <a:pPr>
              <a:spcBef>
                <a:spcPts val="0"/>
              </a:spcBef>
            </a:pPr>
            <a:r>
              <a:rPr lang="en-US" dirty="0"/>
              <a:t>Load index once and update dynamically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99AF0D-F124-53C0-732C-E495462E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987800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guessesTable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{% for index in range(size)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Color {{ index + 1 }}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{% </a:t>
            </a:r>
            <a:r>
              <a:rPr lang="en-US" sz="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endfor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Correct Position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Correct Color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selectDiv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selectTable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{% for index in range(size)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Color {{ index + 1 }}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{% </a:t>
            </a:r>
            <a:r>
              <a:rPr lang="en-US" sz="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endfor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{% for index in range(size)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"color{{ index + 1}}"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"color{{ index + 1 }}"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    {% for color in </a:t>
            </a:r>
            <a:r>
              <a:rPr lang="en-US" sz="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pattern_colors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 color }}"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 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loop.index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- 1}}"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{{ color }}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    {% </a:t>
            </a:r>
            <a:r>
              <a:rPr lang="en-US" sz="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endfor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{% </a:t>
            </a:r>
            <a:r>
              <a:rPr lang="en-US" sz="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endfor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guessButton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Guess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endGameDiv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resetDiv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resetButton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786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4AB5B85-8A2E-F33B-45EF-06327D5C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De-Coupled Web Architecture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7CFD12-94E7-869E-E2B3-BCE18CB0BC71}"/>
              </a:ext>
            </a:extLst>
          </p:cNvPr>
          <p:cNvSpPr/>
          <p:nvPr/>
        </p:nvSpPr>
        <p:spPr>
          <a:xfrm>
            <a:off x="644109" y="3165890"/>
            <a:ext cx="2346385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jQuery HTML updates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F3464D-BBA7-ED89-7D10-09A461059F41}"/>
              </a:ext>
            </a:extLst>
          </p:cNvPr>
          <p:cNvSpPr/>
          <p:nvPr/>
        </p:nvSpPr>
        <p:spPr>
          <a:xfrm>
            <a:off x="3421814" y="2582155"/>
            <a:ext cx="2346385" cy="24930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jQuery API calls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50402D-D0CD-6329-5FD9-9C987644B0BF}"/>
              </a:ext>
            </a:extLst>
          </p:cNvPr>
          <p:cNvSpPr/>
          <p:nvPr/>
        </p:nvSpPr>
        <p:spPr>
          <a:xfrm>
            <a:off x="6199519" y="2582155"/>
            <a:ext cx="2346385" cy="24930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Flask routes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CC9949-ADB6-1A30-0668-AC553B0E8122}"/>
              </a:ext>
            </a:extLst>
          </p:cNvPr>
          <p:cNvSpPr/>
          <p:nvPr/>
        </p:nvSpPr>
        <p:spPr>
          <a:xfrm>
            <a:off x="8977224" y="3165890"/>
            <a:ext cx="2346385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game logic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A14370-1325-260E-80CA-C74AD6D4D55F}"/>
              </a:ext>
            </a:extLst>
          </p:cNvPr>
          <p:cNvCxnSpPr>
            <a:cxnSpLocks/>
          </p:cNvCxnSpPr>
          <p:nvPr/>
        </p:nvCxnSpPr>
        <p:spPr>
          <a:xfrm>
            <a:off x="2990494" y="3595759"/>
            <a:ext cx="431320" cy="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149CB4-93E5-16D9-2B30-000E858E45A5}"/>
              </a:ext>
            </a:extLst>
          </p:cNvPr>
          <p:cNvCxnSpPr>
            <a:cxnSpLocks/>
          </p:cNvCxnSpPr>
          <p:nvPr/>
        </p:nvCxnSpPr>
        <p:spPr>
          <a:xfrm>
            <a:off x="5776822" y="3595758"/>
            <a:ext cx="431320" cy="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092C11-8AF1-39B7-C9A2-368405B03A55}"/>
              </a:ext>
            </a:extLst>
          </p:cNvPr>
          <p:cNvCxnSpPr>
            <a:cxnSpLocks/>
          </p:cNvCxnSpPr>
          <p:nvPr/>
        </p:nvCxnSpPr>
        <p:spPr>
          <a:xfrm>
            <a:off x="8545904" y="3595758"/>
            <a:ext cx="431320" cy="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C2456E-110C-3A73-FF28-3FFDF78A9D94}"/>
              </a:ext>
            </a:extLst>
          </p:cNvPr>
          <p:cNvCxnSpPr>
            <a:cxnSpLocks/>
          </p:cNvCxnSpPr>
          <p:nvPr/>
        </p:nvCxnSpPr>
        <p:spPr>
          <a:xfrm flipH="1">
            <a:off x="8545904" y="4000475"/>
            <a:ext cx="43132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78844E-12DC-E298-8817-B8CA9B64C31E}"/>
              </a:ext>
            </a:extLst>
          </p:cNvPr>
          <p:cNvCxnSpPr>
            <a:cxnSpLocks/>
          </p:cNvCxnSpPr>
          <p:nvPr/>
        </p:nvCxnSpPr>
        <p:spPr>
          <a:xfrm flipH="1">
            <a:off x="5768199" y="4000475"/>
            <a:ext cx="43132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EFD8C0-B131-7CC6-020D-34D5E55B7101}"/>
              </a:ext>
            </a:extLst>
          </p:cNvPr>
          <p:cNvCxnSpPr>
            <a:cxnSpLocks/>
          </p:cNvCxnSpPr>
          <p:nvPr/>
        </p:nvCxnSpPr>
        <p:spPr>
          <a:xfrm flipH="1">
            <a:off x="2990494" y="4000475"/>
            <a:ext cx="43132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BD726CD-361D-98A7-B95F-465DC207515B}"/>
              </a:ext>
            </a:extLst>
          </p:cNvPr>
          <p:cNvCxnSpPr/>
          <p:nvPr/>
        </p:nvCxnSpPr>
        <p:spPr>
          <a:xfrm>
            <a:off x="5983859" y="1923688"/>
            <a:ext cx="8623" cy="3804249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21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286A-B530-DE31-8599-6D4CD86FC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Concentration / Mastermind 2 ways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0D290-9A29-28B7-7D59-746C05A85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given </a:t>
            </a:r>
          </a:p>
          <a:p>
            <a:pPr lvl="1"/>
            <a:r>
              <a:rPr lang="en-US" dirty="0"/>
              <a:t>Python model</a:t>
            </a:r>
          </a:p>
          <a:p>
            <a:pPr lvl="1"/>
            <a:r>
              <a:rPr lang="en-US" dirty="0"/>
              <a:t>jinja2 template (blank for pure backend mastermind)</a:t>
            </a:r>
          </a:p>
          <a:p>
            <a:pPr lvl="1"/>
            <a:r>
              <a:rPr lang="en-US" dirty="0"/>
              <a:t>app.py with all Flask removed</a:t>
            </a:r>
          </a:p>
          <a:p>
            <a:pPr lvl="1"/>
            <a:r>
              <a:rPr lang="en-US" dirty="0" err="1"/>
              <a:t>js</a:t>
            </a:r>
            <a:r>
              <a:rPr lang="en-US" dirty="0"/>
              <a:t> view with API calls unimplemented</a:t>
            </a:r>
          </a:p>
          <a:p>
            <a:r>
              <a:rPr lang="en-US" dirty="0"/>
              <a:t>Go nuts. Pair programming encouraged</a:t>
            </a:r>
          </a:p>
        </p:txBody>
      </p:sp>
    </p:spTree>
    <p:extLst>
      <p:ext uri="{BB962C8B-B14F-4D97-AF65-F5344CB8AC3E}">
        <p14:creationId xmlns:p14="http://schemas.microsoft.com/office/powerpoint/2010/main" val="313267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053588-7E62-25DE-3F4B-0660BBFBA5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DF63AF-7154-3479-F79F-C819EE7E2865}"/>
              </a:ext>
            </a:extLst>
          </p:cNvPr>
          <p:cNvSpPr txBox="1"/>
          <p:nvPr/>
        </p:nvSpPr>
        <p:spPr>
          <a:xfrm>
            <a:off x="6096000" y="5421086"/>
            <a:ext cx="4470598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Impact" panose="020B0806030902050204" pitchFamily="34" charset="0"/>
              </a:rPr>
              <a:t>Web Server </a:t>
            </a:r>
            <a:br>
              <a:rPr lang="en-US" sz="4000" dirty="0">
                <a:solidFill>
                  <a:srgbClr val="FF0000"/>
                </a:solidFill>
                <a:latin typeface="Impact" panose="020B0806030902050204" pitchFamily="34" charset="0"/>
              </a:rPr>
            </a:br>
            <a:r>
              <a:rPr lang="en-US" sz="4000" dirty="0">
                <a:solidFill>
                  <a:srgbClr val="FF0000"/>
                </a:solidFill>
                <a:latin typeface="Impact" panose="020B0806030902050204" pitchFamily="34" charset="0"/>
              </a:rPr>
              <a:t>Gateway Interface?</a:t>
            </a:r>
          </a:p>
        </p:txBody>
      </p:sp>
    </p:spTree>
    <p:extLst>
      <p:ext uri="{BB962C8B-B14F-4D97-AF65-F5344CB8AC3E}">
        <p14:creationId xmlns:p14="http://schemas.microsoft.com/office/powerpoint/2010/main" val="207331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E00A-ED24-3007-5AE8-08962443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0A424-D5B6-C477-A2BA-4E3246484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 is a Python micro web framework</a:t>
            </a:r>
          </a:p>
          <a:p>
            <a:r>
              <a:rPr lang="en-US" dirty="0"/>
              <a:t>It generates http responses and nothing else</a:t>
            </a:r>
          </a:p>
        </p:txBody>
      </p:sp>
    </p:spTree>
    <p:extLst>
      <p:ext uri="{BB962C8B-B14F-4D97-AF65-F5344CB8AC3E}">
        <p14:creationId xmlns:p14="http://schemas.microsoft.com/office/powerpoint/2010/main" val="17358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EC7A-4113-5FBF-310E-F14D21ED4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9299CC-3567-34A4-19C4-56844171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flask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Flask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Flask(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'/hello'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.logger.info(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to run me from the command line: &lt;flask --app main run&gt; or &lt;python app.py&gt;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                       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.run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'0.0.0.0'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169D57-08E9-C23F-EC7D-E61CCD24E3A1}"/>
              </a:ext>
            </a:extLst>
          </p:cNvPr>
          <p:cNvSpPr txBox="1"/>
          <p:nvPr/>
        </p:nvSpPr>
        <p:spPr>
          <a:xfrm>
            <a:off x="4304581" y="2339146"/>
            <a:ext cx="814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app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BF7313-0593-2941-28CB-36CF035FA669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1337094" y="2424023"/>
            <a:ext cx="2967487" cy="2075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12FE7B-3AF2-4E1D-5BC7-3056833DC30D}"/>
              </a:ext>
            </a:extLst>
          </p:cNvPr>
          <p:cNvCxnSpPr>
            <a:cxnSpLocks/>
          </p:cNvCxnSpPr>
          <p:nvPr/>
        </p:nvCxnSpPr>
        <p:spPr>
          <a:xfrm flipH="1">
            <a:off x="1337094" y="2631533"/>
            <a:ext cx="2967487" cy="3772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6672DE-5E5A-5B82-1814-1C7DC3894188}"/>
              </a:ext>
            </a:extLst>
          </p:cNvPr>
          <p:cNvCxnSpPr>
            <a:cxnSpLocks/>
          </p:cNvCxnSpPr>
          <p:nvPr/>
        </p:nvCxnSpPr>
        <p:spPr>
          <a:xfrm flipH="1">
            <a:off x="1595887" y="2648717"/>
            <a:ext cx="2708694" cy="890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460A9B-AE01-2523-22BD-CD0C5AFDF40F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1595887" y="2631534"/>
            <a:ext cx="2708694" cy="30662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01A56917-592F-7664-5558-7DA4B6511E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23963"/>
            <a:ext cx="5181600" cy="2754662"/>
          </a:xfr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B82C697-4966-6168-EF70-D9FF23C85765}"/>
              </a:ext>
            </a:extLst>
          </p:cNvPr>
          <p:cNvSpPr txBox="1"/>
          <p:nvPr/>
        </p:nvSpPr>
        <p:spPr>
          <a:xfrm>
            <a:off x="4654944" y="3641692"/>
            <a:ext cx="9110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host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C90561-AAF4-33E5-831E-338739E4D767}"/>
              </a:ext>
            </a:extLst>
          </p:cNvPr>
          <p:cNvCxnSpPr>
            <a:cxnSpLocks/>
          </p:cNvCxnSpPr>
          <p:nvPr/>
        </p:nvCxnSpPr>
        <p:spPr>
          <a:xfrm flipH="1">
            <a:off x="2375647" y="4001294"/>
            <a:ext cx="2279297" cy="16965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335CDCC-98A9-5B90-A9C3-4E03702FD18A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5565963" y="3539502"/>
            <a:ext cx="2753284" cy="3945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1E7235B-34EF-89A2-D02C-356197508C48}"/>
              </a:ext>
            </a:extLst>
          </p:cNvPr>
          <p:cNvSpPr txBox="1"/>
          <p:nvPr/>
        </p:nvSpPr>
        <p:spPr>
          <a:xfrm>
            <a:off x="6976402" y="1477341"/>
            <a:ext cx="1090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route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A2F60FD-EB44-7297-E545-AC7E8D3DF3CF}"/>
              </a:ext>
            </a:extLst>
          </p:cNvPr>
          <p:cNvCxnSpPr>
            <a:cxnSpLocks/>
          </p:cNvCxnSpPr>
          <p:nvPr/>
        </p:nvCxnSpPr>
        <p:spPr>
          <a:xfrm flipH="1">
            <a:off x="2922494" y="1836943"/>
            <a:ext cx="4053908" cy="11407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0D8B48-0329-7B91-94DD-D366DB6C597C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8066957" y="1769729"/>
            <a:ext cx="1686643" cy="16592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57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28" grpId="0"/>
      <p:bldP spid="28" grpId="1"/>
      <p:bldP spid="35" grpId="0"/>
      <p:bldP spid="3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E193-198A-FFF8-4379-0E55D723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of a flask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6E7D9-746D-94FD-EEFD-56E8CFF0D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webapp/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webapp/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  |    __init__.py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  |    utils.py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  |    logger.py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  |    webapp_model.py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static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  |    </a:t>
            </a:r>
            <a:r>
              <a:rPr lang="en-US" sz="1100" dirty="0" err="1">
                <a:latin typeface="Consolas" panose="020B0609020204030204" pitchFamily="49" charset="0"/>
              </a:rPr>
              <a:t>css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  |     |  style.css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  |    </a:t>
            </a:r>
            <a:r>
              <a:rPr lang="en-US" sz="1100" dirty="0" err="1">
                <a:latin typeface="Consolas" panose="020B0609020204030204" pitchFamily="49" charset="0"/>
              </a:rPr>
              <a:t>javascript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  |     |  webappView.js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  |    images / assets / whatever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templates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  |    index.html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app.py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requirements.txt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|   </a:t>
            </a:r>
            <a:r>
              <a:rPr lang="en-US" sz="1100" dirty="0" err="1">
                <a:latin typeface="Consolas" panose="020B0609020204030204" pitchFamily="49" charset="0"/>
              </a:rPr>
              <a:t>requirements.lock</a:t>
            </a:r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73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967281-F5B5-40F9-A851-A5308C26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Requirements.*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4270A2-3895-6164-5FDD-A88A301D33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Top level requirements for a human</a:t>
            </a:r>
          </a:p>
          <a:p>
            <a:r>
              <a:rPr lang="en-US" dirty="0"/>
              <a:t>requirements.txt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A9B33A-CDA8-5A50-A8D5-3F43EBC45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2.2.3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F3E454E-722E-AB13-008A-E1F0FACF6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requirements for deployment</a:t>
            </a:r>
          </a:p>
          <a:p>
            <a:r>
              <a:rPr lang="en-US" dirty="0" err="1"/>
              <a:t>requirements.lock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B92E55E-EC1B-C08E-8343-22AAE698E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click==8.1.3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Flask==2.2.3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importlib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-metadata==6.0.0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itsdangerous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==2.1.2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Jinja2==3.1.2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MarkupSafe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==2.1.2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mysql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-connector-python==8.0.32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protobuf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==3.20.3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Werkzeug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==2.2.3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zipp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==3.15.0</a:t>
            </a:r>
          </a:p>
        </p:txBody>
      </p:sp>
    </p:spTree>
    <p:extLst>
      <p:ext uri="{BB962C8B-B14F-4D97-AF65-F5344CB8AC3E}">
        <p14:creationId xmlns:p14="http://schemas.microsoft.com/office/powerpoint/2010/main" val="351757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62D349-448E-7DA2-8857-AAFC15E5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Virtualenvs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FC151C-9415-5309-1426-121DB62A1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INSTALL DEPENDENCIES INTO YOUR SYSTEM PYTHON ENVIRONMENT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python -m </a:t>
            </a:r>
            <a:r>
              <a:rPr lang="en-US" dirty="0" err="1">
                <a:latin typeface="Consolas" panose="020B0609020204030204" pitchFamily="49" charset="0"/>
              </a:rPr>
              <a:t>venv</a:t>
            </a:r>
            <a:r>
              <a:rPr lang="en-US" dirty="0">
                <a:latin typeface="Consolas" panose="020B0609020204030204" pitchFamily="49" charset="0"/>
              </a:rPr>
              <a:t> /path/to/new/virtual/environment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source /path/to/new/virtual/environment/bin/activate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pip install –r </a:t>
            </a:r>
            <a:r>
              <a:rPr lang="en-US" dirty="0" err="1">
                <a:latin typeface="Consolas" panose="020B0609020204030204" pitchFamily="49" charset="0"/>
              </a:rPr>
              <a:t>requirements.lock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When you are done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deactivate</a:t>
            </a:r>
            <a:endParaRPr lang="en-US" dirty="0"/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0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29E72-E52F-B7A0-CB55-C58BA32C6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just do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110AC-F2C7-4575-7E42-0E8DC4949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Setup python, pip, </a:t>
            </a:r>
            <a:r>
              <a:rPr lang="en-US" dirty="0" err="1">
                <a:hlinkClick r:id="rId2"/>
              </a:rPr>
              <a:t>virtualenv</a:t>
            </a:r>
            <a:r>
              <a:rPr lang="en-US" dirty="0">
                <a:hlinkClick r:id="rId2"/>
              </a:rPr>
              <a:t> and </a:t>
            </a:r>
            <a:r>
              <a:rPr lang="en-US" dirty="0" err="1">
                <a:hlinkClick r:id="rId2"/>
              </a:rPr>
              <a:t>virtualwrapper</a:t>
            </a:r>
            <a:r>
              <a:rPr lang="en-US" dirty="0">
                <a:hlinkClick r:id="rId2"/>
              </a:rPr>
              <a:t>, with </a:t>
            </a:r>
            <a:r>
              <a:rPr lang="en-US" dirty="0" err="1">
                <a:hlinkClick r:id="rId2"/>
              </a:rPr>
              <a:t>zsh</a:t>
            </a:r>
            <a:r>
              <a:rPr lang="en-US" dirty="0">
                <a:hlinkClick r:id="rId2"/>
              </a:rPr>
              <a:t> on a new machine (github.com)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79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4B4CB81-D042-757D-F215-53F5E881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requirements with </a:t>
            </a:r>
            <a:r>
              <a:rPr lang="en-US" dirty="0">
                <a:latin typeface="Consolas" panose="020B0609020204030204" pitchFamily="49" charset="0"/>
              </a:rPr>
              <a:t>pip</a:t>
            </a:r>
            <a:r>
              <a:rPr lang="en-US" dirty="0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C34E63-EADF-4A6A-59A1-948542D92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requirements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pip install flask</a:t>
            </a:r>
          </a:p>
          <a:p>
            <a:r>
              <a:rPr lang="en-US" dirty="0"/>
              <a:t>Generate lock file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pip freeze &gt; </a:t>
            </a:r>
            <a:r>
              <a:rPr lang="en-US" dirty="0" err="1">
                <a:latin typeface="Consolas" panose="020B0609020204030204" pitchFamily="49" charset="0"/>
              </a:rPr>
              <a:t>requirements.lock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Install from file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pip install –r </a:t>
            </a:r>
            <a:r>
              <a:rPr lang="en-US" dirty="0" err="1">
                <a:latin typeface="Consolas" panose="020B0609020204030204" pitchFamily="49" charset="0"/>
              </a:rPr>
              <a:t>requirements.lock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/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03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5785</TotalTime>
  <Words>1252</Words>
  <Application>Microsoft Office PowerPoint</Application>
  <PresentationFormat>Widescreen</PresentationFormat>
  <Paragraphs>204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Impact</vt:lpstr>
      <vt:lpstr>Office Theme</vt:lpstr>
      <vt:lpstr>Flask App In-Class Exercise</vt:lpstr>
      <vt:lpstr>PowerPoint Presentation</vt:lpstr>
      <vt:lpstr>What is Flask?</vt:lpstr>
      <vt:lpstr>Anatomy of hello world</vt:lpstr>
      <vt:lpstr>Layout of a flask app</vt:lpstr>
      <vt:lpstr>Requirements.*</vt:lpstr>
      <vt:lpstr>Virtualenvs</vt:lpstr>
      <vt:lpstr>But just do this</vt:lpstr>
      <vt:lpstr>Installing requirements with pip </vt:lpstr>
      <vt:lpstr>Injecting HTML with Jinja2 templates</vt:lpstr>
      <vt:lpstr>Allowance app</vt:lpstr>
      <vt:lpstr>Dynamic HTML with jQuery*</vt:lpstr>
      <vt:lpstr>Mastermind</vt:lpstr>
      <vt:lpstr>De-Coupled Web Architecture</vt:lpstr>
      <vt:lpstr>Concentration / Mastermind 2 ways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Pipelines</dc:title>
  <dc:creator>Golbus, Peter B.</dc:creator>
  <cp:lastModifiedBy>tiger milionaire</cp:lastModifiedBy>
  <cp:revision>40</cp:revision>
  <dcterms:created xsi:type="dcterms:W3CDTF">2023-03-31T17:19:26Z</dcterms:created>
  <dcterms:modified xsi:type="dcterms:W3CDTF">2024-02-13T13:50:45Z</dcterms:modified>
</cp:coreProperties>
</file>