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8" r:id="rId5"/>
    <p:sldId id="287" r:id="rId6"/>
    <p:sldId id="283" r:id="rId7"/>
    <p:sldId id="278" r:id="rId8"/>
    <p:sldId id="264" r:id="rId9"/>
    <p:sldId id="265" r:id="rId10"/>
    <p:sldId id="270" r:id="rId11"/>
    <p:sldId id="286" r:id="rId12"/>
    <p:sldId id="284" r:id="rId13"/>
    <p:sldId id="289" r:id="rId14"/>
    <p:sldId id="272" r:id="rId15"/>
    <p:sldId id="282" r:id="rId16"/>
    <p:sldId id="290" r:id="rId17"/>
    <p:sldId id="28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7042E-3C2F-495F-B234-1EF36303322B}" v="15" dt="2024-02-25T21:47:49.98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830"/>
  </p:normalViewPr>
  <p:slideViewPr>
    <p:cSldViewPr snapToGrid="0" showGuides="1">
      <p:cViewPr>
        <p:scale>
          <a:sx n="80" d="100"/>
          <a:sy n="80" d="100"/>
        </p:scale>
        <p:origin x="48" y="48"/>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lIns="182880" tIns="182880" rIns="182880" bIns="182880" anchor="ctr"/>
        <a:lstStyle/>
        <a:p>
          <a:pPr marL="0" rtl="0">
            <a:buNone/>
          </a:pPr>
          <a:r>
            <a:rPr lang="en-US" sz="1400" b="1" i="0" dirty="0">
              <a:latin typeface="Arial" panose="020B0604020202020204" pitchFamily="34" charset="0"/>
              <a:cs typeface="Arial" panose="020B0604020202020204" pitchFamily="34" charset="0"/>
            </a:rPr>
            <a:t>Our approach complies with user requests, sending and stopping busses based off of user input. </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1800" b="1" i="0" dirty="0">
              <a:latin typeface="+mj-lt"/>
              <a:cs typeface="Arial Black" panose="020B0604020202020204" pitchFamily="34" charset="0"/>
            </a:rPr>
            <a:t>Efficiency </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400" b="1" i="0" dirty="0">
              <a:latin typeface="Arial" panose="020B0604020202020204" pitchFamily="34" charset="0"/>
              <a:cs typeface="Arial" panose="020B0604020202020204" pitchFamily="34" charset="0"/>
            </a:rPr>
            <a:t>Busses will not waste time or energy by stopping at unnecessary stops or if there is no room left on the bus which saves time and fuel/energy. </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Human error </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400" b="1" i="0" dirty="0">
              <a:latin typeface="Arial" panose="020B0604020202020204" pitchFamily="34" charset="0"/>
              <a:cs typeface="Arial" panose="020B0604020202020204" pitchFamily="34" charset="0"/>
            </a:rPr>
            <a:t>Many times, people mistakenly press the STOP or COME button, so we have incorporated an undo button. Also, people tend to press the buttons more than once, so we require each passenger to provide their ticket ID which will tell the system that one person is sending requests. </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Dynamic Scheduling </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400" b="1" i="0" dirty="0">
              <a:latin typeface="Arial" panose="020B0604020202020204" pitchFamily="34" charset="0"/>
              <a:cs typeface="Arial" panose="020B0604020202020204" pitchFamily="34" charset="0"/>
            </a:rPr>
            <a:t>Busses will follow their route but will stop ONLY as needed. The closest bus will receive requests to pick up passengers as updates happen instantly. </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400" b="1" i="0" dirty="0">
              <a:latin typeface="Arial" panose="020B0604020202020204" pitchFamily="34" charset="0"/>
              <a:cs typeface="Arial" panose="020B0604020202020204" pitchFamily="34" charset="0"/>
            </a:rPr>
            <a:t>An API can be implemented into our code to coordinate real-time bus location and traffic. </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1" i="0" dirty="0">
              <a:latin typeface="+mj-lt"/>
              <a:cs typeface="Arial Black" panose="020B0604020202020204" pitchFamily="34" charset="0"/>
            </a:rPr>
            <a:t>Passenger Experience </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Communication and coordination </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285"/>
      <dgm:spPr/>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8"/>
      <dgm:spPr/>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00122" custLinFactNeighborX="-280"/>
      <dgm:spPr/>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custScaleX="130917"/>
      <dgm:spPr/>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89" custLinFactNeighborY="-2105"/>
      <dgm:spPr/>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291"/>
      <dgm:spPr/>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BCED732E-1760-9944-B00F-317E89FFC48D}" type="presOf" srcId="{30A490C8-22B4-4D68-875C-0F0DE2FF864D}" destId="{4586F0D8-A120-274B-BE51-856FCB4AC43F}"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7632773D-8054-0145-9910-2656ABCE5CDA}" type="presOf" srcId="{0DD8915E-DC14-41D6-9BB5-F49E1C265163}" destId="{F776D97D-7E8A-BE47-8534-04C00FFCCC4D}"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C573C975-9BCD-3D47-86C8-14A8B61FE168}" type="presOf" srcId="{FEB4A941-E9FA-4A86-A673-85FF34B35F20}" destId="{4249D1DC-A83D-314A-B537-01066820A2A2}"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772B227B-9842-7E4B-A946-48F9C08394D4}" type="presOf" srcId="{A2322D3A-7AC2-4C5C-9D7E-EAB2313D47D4}" destId="{7543777C-4617-0343-8040-A73DD2FC544E}" srcOrd="0" destOrd="0" presId="urn:microsoft.com/office/officeart/2008/layout/LinedList"/>
    <dgm:cxn modelId="{52858697-E36E-3C41-91FB-24B844EEE1F4}" type="presOf" srcId="{0EC0C300-11E4-45CF-8418-973585107209}" destId="{C5AD48B0-9931-9B4D-A60B-A844B7F448FC}" srcOrd="0" destOrd="0" presId="urn:microsoft.com/office/officeart/2008/layout/LinedList"/>
    <dgm:cxn modelId="{D2CA01BF-F7E8-4A4F-9160-6406DCF31990}" type="presOf" srcId="{50418D2B-9486-42DE-AFDD-1D31420040FF}" destId="{40AD39FF-552E-3645-816F-DA192029EE94}"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C4C745E7-4D99-7344-9422-E0A0ECE59A54}" type="presOf" srcId="{8FE81FEC-2664-411F-AEB3-065F29F52751}" destId="{FDF61795-EF4F-DD4D-9159-4AAF6F881146}"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dirty="0">
              <a:latin typeface="+mj-lt"/>
              <a:cs typeface="Arial Black" panose="020B0604020202020204" pitchFamily="34" charset="0"/>
            </a:rPr>
            <a:t>Efficiency </a:t>
          </a:r>
        </a:p>
      </dsp:txBody>
      <dsp:txXfrm>
        <a:off x="0" y="531"/>
        <a:ext cx="1767092" cy="870055"/>
      </dsp:txXfrm>
    </dsp:sp>
    <dsp:sp modelId="{4586F0D8-A120-274B-BE51-856FCB4AC43F}">
      <dsp:nvSpPr>
        <dsp:cNvPr id="0" name=""/>
        <dsp:cNvSpPr/>
      </dsp:nvSpPr>
      <dsp:spPr>
        <a:xfrm>
          <a:off x="1879857" y="40040"/>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Arial" panose="020B0604020202020204" pitchFamily="34" charset="0"/>
              <a:cs typeface="Arial" panose="020B0604020202020204" pitchFamily="34" charset="0"/>
            </a:rPr>
            <a:t>Busses will not waste time or energy by stopping at unnecessary stops or if there is no room left on the bus which saves time and fuel/energy. </a:t>
          </a:r>
        </a:p>
      </dsp:txBody>
      <dsp:txXfrm>
        <a:off x="1879857" y="40040"/>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Human error </a:t>
          </a:r>
        </a:p>
      </dsp:txBody>
      <dsp:txXfrm>
        <a:off x="0" y="870586"/>
        <a:ext cx="1760169" cy="870055"/>
      </dsp:txXfrm>
    </dsp:sp>
    <dsp:sp modelId="{40AD39FF-552E-3645-816F-DA192029EE94}">
      <dsp:nvSpPr>
        <dsp:cNvPr id="0" name=""/>
        <dsp:cNvSpPr/>
      </dsp:nvSpPr>
      <dsp:spPr>
        <a:xfrm>
          <a:off x="1881957" y="910095"/>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Arial" panose="020B0604020202020204" pitchFamily="34" charset="0"/>
              <a:cs typeface="Arial" panose="020B0604020202020204" pitchFamily="34" charset="0"/>
            </a:rPr>
            <a:t>Many times, people mistakenly press the STOP or COME button, so we have incorporated an undo button. Also, people tend to press the buttons more than once, so we require each passenger to provide their ticket ID which will tell the system that one person is sending requests. </a:t>
          </a:r>
        </a:p>
      </dsp:txBody>
      <dsp:txXfrm>
        <a:off x="1881957" y="910095"/>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77055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Dynamic Scheduling </a:t>
          </a:r>
        </a:p>
      </dsp:txBody>
      <dsp:txXfrm>
        <a:off x="0" y="1740641"/>
        <a:ext cx="1770554" cy="870055"/>
      </dsp:txXfrm>
    </dsp:sp>
    <dsp:sp modelId="{C5AD48B0-9931-9B4D-A60B-A844B7F448FC}">
      <dsp:nvSpPr>
        <dsp:cNvPr id="0" name=""/>
        <dsp:cNvSpPr/>
      </dsp:nvSpPr>
      <dsp:spPr>
        <a:xfrm>
          <a:off x="1883887" y="1780150"/>
          <a:ext cx="695790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Arial" panose="020B0604020202020204" pitchFamily="34" charset="0"/>
              <a:cs typeface="Arial" panose="020B0604020202020204" pitchFamily="34" charset="0"/>
            </a:rPr>
            <a:t>Busses will follow their route but will stop ONLY as needed. The closest bus will receive requests to pick up passengers as updates happen instantly. </a:t>
          </a:r>
        </a:p>
      </dsp:txBody>
      <dsp:txXfrm>
        <a:off x="1883887" y="1780150"/>
        <a:ext cx="6957903" cy="790186"/>
      </dsp:txXfrm>
    </dsp:sp>
    <dsp:sp modelId="{1486AE56-865C-6E48-9D6E-6B6DFA851578}">
      <dsp:nvSpPr>
        <dsp:cNvPr id="0" name=""/>
        <dsp:cNvSpPr/>
      </dsp:nvSpPr>
      <dsp:spPr>
        <a:xfrm>
          <a:off x="1770554" y="2570337"/>
          <a:ext cx="708221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216841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Communication and coordination </a:t>
          </a:r>
        </a:p>
      </dsp:txBody>
      <dsp:txXfrm>
        <a:off x="0" y="2610696"/>
        <a:ext cx="2168410" cy="870055"/>
      </dsp:txXfrm>
    </dsp:sp>
    <dsp:sp modelId="{4249D1DC-A83D-314A-B537-01066820A2A2}">
      <dsp:nvSpPr>
        <dsp:cNvPr id="0" name=""/>
        <dsp:cNvSpPr/>
      </dsp:nvSpPr>
      <dsp:spPr>
        <a:xfrm>
          <a:off x="2286849" y="2633572"/>
          <a:ext cx="656790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0" kern="1200" dirty="0">
              <a:latin typeface="Arial" panose="020B0604020202020204" pitchFamily="34" charset="0"/>
              <a:cs typeface="Arial" panose="020B0604020202020204" pitchFamily="34" charset="0"/>
            </a:rPr>
            <a:t>An API can be implemented into our code to coordinate real-time bus location and traffic. </a:t>
          </a:r>
        </a:p>
      </dsp:txBody>
      <dsp:txXfrm>
        <a:off x="2286849" y="2633572"/>
        <a:ext cx="6567906" cy="790186"/>
      </dsp:txXfrm>
    </dsp:sp>
    <dsp:sp modelId="{0D57756D-529C-2140-A977-BD0E25A5CF9F}">
      <dsp:nvSpPr>
        <dsp:cNvPr id="0" name=""/>
        <dsp:cNvSpPr/>
      </dsp:nvSpPr>
      <dsp:spPr>
        <a:xfrm>
          <a:off x="2168410" y="3440392"/>
          <a:ext cx="662529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Passenger Experience </a:t>
          </a:r>
        </a:p>
      </dsp:txBody>
      <dsp:txXfrm>
        <a:off x="0" y="3480751"/>
        <a:ext cx="1716901" cy="870055"/>
      </dsp:txXfrm>
    </dsp:sp>
    <dsp:sp modelId="{FDF61795-EF4F-DD4D-9159-4AAF6F881146}">
      <dsp:nvSpPr>
        <dsp:cNvPr id="0" name=""/>
        <dsp:cNvSpPr/>
      </dsp:nvSpPr>
      <dsp:spPr>
        <a:xfrm>
          <a:off x="1758670" y="352026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622300" rtl="0">
            <a:lnSpc>
              <a:spcPct val="90000"/>
            </a:lnSpc>
            <a:spcBef>
              <a:spcPct val="0"/>
            </a:spcBef>
            <a:spcAft>
              <a:spcPct val="35000"/>
            </a:spcAft>
            <a:buNone/>
          </a:pPr>
          <a:r>
            <a:rPr lang="en-US" sz="1400" b="1" i="0" kern="1200" dirty="0">
              <a:latin typeface="Arial" panose="020B0604020202020204" pitchFamily="34" charset="0"/>
              <a:cs typeface="Arial" panose="020B0604020202020204" pitchFamily="34" charset="0"/>
            </a:rPr>
            <a:t>Our approach complies with user requests, sending and stopping busses based off of user input. </a:t>
          </a:r>
        </a:p>
      </dsp:txBody>
      <dsp:txXfrm>
        <a:off x="1758670" y="352026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37:00.802"/>
    </inkml:context>
    <inkml:brush xml:id="br0">
      <inkml:brushProperty name="width" value="0.035" units="cm"/>
      <inkml:brushProperty name="height" value="0.035" units="cm"/>
    </inkml:brush>
  </inkml:definitions>
  <inkml:trace contextRef="#ctx0" brushRef="#br0">0 11 24575,'34'1'0,"35"-2"0,-48-4 0,-15 3 0,0 0 0,8 0 0,-7 2 0,57 1 0,-63-1 0,0 0 0,0 0 0,0 1 0,-1-1 0,1 0 0,0 1 0,0-1 0,-1 1 0,1-1 0,0 1 0,-1-1 0,1 1 0,0 0 0,-1-1 0,1 1 0,-1 0 0,1 0 0,-1 0 0,1-1 0,-1 1 0,1 0 0,-1 0 0,0 0 0,1 0 0,-1 0 0,0 0 0,1 0 0,-1 0 0,0 0 0,0 2 0,1 3 0,-1 1 0,0-1 0,0 1 0,-1 6 0,1-1 0,-1-9 0,1 0 0,0 0 0,-1 0 0,1 0 0,-1-1 0,0 1 0,1 0 0,-1 0 0,0-1 0,0 1 0,-1-1 0,1 1 0,0-1 0,0 0 0,-1 1 0,1-1 0,-1 0 0,0 0 0,1-1 0,-1 1 0,-3 2 0,-3 2 0,-1-1 0,1 1 0,-17 5 0,9-4 0,10-5 0,0 0 0,0 0 0,-7 0 0,8-2 0,0 1 0,0 1 0,0-1 0,-8 5 0,12-6 0,1 0 0,0 0 0,0 0 0,0 0 0,0 0 0,-1 0 0,1 0 0,0 0 0,0 1 0,0-1 0,0 0 0,-1 0 0,1 0 0,0 0 0,0 0 0,0 1 0,0-1 0,0 0 0,0 0 0,0 0 0,-1 1 0,1-1 0,0 0 0,0 0 0,0 0 0,0 1 0,0-1 0,4 3 0,7-1 0,27-2 0,6 1 0,-41-1 0,-1 0 0,0 1 0,1 0 0,-1 0 0,0 0 0,0 0 0,0 0 0,1 1 0,-1-1 0,0 1 0,0 0 0,-1 0 0,1 0 0,2 3 0,0 0 0,-1 0 0,0 1 0,0 0 0,0 0 0,3 8 0,-5-11 0,0 0 0,0 0 0,0 1 0,0-1 0,-1 1 0,1-1 0,-1 1 0,0-1 0,1 1 0,-1 0 0,0-1 0,-1 5 0,1-6 0,0 0 0,-1 0 0,1-1 0,0 1 0,-1 0 0,1-1 0,-1 1 0,0-1 0,1 1 0,-1-1 0,0 1 0,1-1 0,-1 0 0,0 1 0,0-1 0,0 0 0,0 0 0,0 0 0,0 0 0,0 0 0,0 0 0,0 0 0,-1 0 0,1-1 0,0 1 0,0-1 0,-2 1 0,-8 2 0,3-1 0,1 1 0,-1-1 0,-13 8 0,13-5 0,-2 0 0,1-1 0,0-1 0,-11 3 0,-1-3-1365,16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37:04.566"/>
    </inkml:context>
    <inkml:brush xml:id="br0">
      <inkml:brushProperty name="width" value="0.035" units="cm"/>
      <inkml:brushProperty name="height" value="0.035" units="cm"/>
    </inkml:brush>
  </inkml:definitions>
  <inkml:trace contextRef="#ctx0" brushRef="#br0">0 0 24575,'0'205'0,"0"-203"0,0 0 0,0 0 0,1 0 0,-1 0 0,0 0 0,1 0 0,-1 0 0,1 0 0,-1 0 0,1 0 0,-1 0 0,1-1 0,0 1 0,0 0 0,0 0 0,0-1 0,0 1 0,0-1 0,0 1 0,0-1 0,0 0 0,1 0 0,-1 1 0,0-1 0,2 1 0,0-1 0,1 1 0,-1-1 0,0 1 0,1-1 0,-1 0 0,0-1 0,1 1 0,-1-1 0,1 0 0,4-1 0,-7 1 0,0 0 0,-1-1 0,1 1 0,0 0 0,0-1 0,0 1 0,-1-1 0,1 1 0,0-1 0,-1 1 0,1-1 0,0 0 0,-1 1 0,1-1 0,0 0 0,-1 0 0,1 0 0,-1 1 0,1-1 0,-1 0 0,1 0 0,-1 0 0,0 0 0,1 0 0,-1 0 0,0 0 0,0-1 0,1 1 0,-1-2 0,1-3 0,-1-1 0,0 1 0,0-1 0,-1-7 0,1 3 0,-1-130 0,1 172 0,0 36 0,0-64 0,1 0 0,-1 0 0,1 0 0,0-1 0,-1 1 0,1 0 0,0-1 0,0 1 0,0 0 0,1-1 0,-1 0 0,0 1 0,1-1 0,-1 0 0,1 0 0,-1 0 0,1 0 0,3 2 0,0 1 0,1-1 0,-1 0 0,1-1 0,0 0 0,7 3 0,-8-4-1365,0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37:07.211"/>
    </inkml:context>
    <inkml:brush xml:id="br0">
      <inkml:brushProperty name="width" value="0.035" units="cm"/>
      <inkml:brushProperty name="height" value="0.035" units="cm"/>
    </inkml:brush>
  </inkml:definitions>
  <inkml:trace contextRef="#ctx0" brushRef="#br0">151 22 24575,'-6'0'0,"1"-1"0,0 0 0,0-1 0,0 1 0,-7-4 0,7 2 0,-1 1 0,0 0 0,-10-2 0,8 3 0,0 1 0,0 0 0,1 1 0,-1 0 0,0 1 0,-10 4 0,17-6 0,0 1 0,0-1 0,0 1 0,0 0 0,1-1 0,-1 1 0,0 0 0,0 0 0,1 0 0,-1 0 0,0 0 0,1 0 0,-1 0 0,1 0 0,-1 0 0,1 0 0,-1 0 0,1 1 0,-1-1 0,1 0 0,0 0 0,0 1 0,-1-1 0,1 0 0,0 1 0,0-1 0,0 0 0,0 1 0,0-1 0,0 0 0,0 1 0,1-1 0,-1 0 0,0 0 0,0 1 0,1-1 0,-1 0 0,1 0 0,-1 0 0,1 1 0,-1-1 0,1 0 0,-1 0 0,1 0 0,0 0 0,-1 0 0,2 1 0,1 0 0,-1 0 0,1-1 0,0 1 0,-1-1 0,1 1 0,0-1 0,0 0 0,3 0 0,3 0 0,12-1 0,-13 0 0,-1 0 0,0 1 0,8 1 0,-7 1 0,-1 0 0,0 0 0,1 1 0,-1 0 0,0 0 0,0 1 0,-1 1 0,1 0 0,-1 0 0,0 0 0,0 1 0,0 0 0,-1 1 0,6 11 0,-10-17 0,0 1 0,0-1 0,0 1 0,0 0 0,-1-1 0,1 1 0,-1 0 0,1 0 0,-1 5 0,1 0 0,-1 0 0,-1 9 0,0-16 0,1 1 0,0-1 0,0 0 0,0 0 0,-1 0 0,1 0 0,0 0 0,-1 0 0,1 0 0,-1 0 0,1 0 0,-1 0 0,1 0 0,-1 0 0,1-1 0,-1 1 0,0 0 0,1 0 0,-1-1 0,0 1 0,1-1 0,-1 1 0,0-1 0,0 1 0,1-1 0,-1 1 0,0-1 0,0 0 0,-1 1 0,-3-1 0,0 1 0,1-1 0,-1 0 0,-5-1 0,1 0 0,5 1-95,-5 0-222,0-1-1,0 0 1,-11-4-1,15 3-6508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37:11"/>
    </inkml:context>
    <inkml:brush xml:id="br0">
      <inkml:brushProperty name="width" value="0.035" units="cm"/>
      <inkml:brushProperty name="height" value="0.035" units="cm"/>
    </inkml:brush>
  </inkml:definitions>
  <inkml:trace contextRef="#ctx0" brushRef="#br0">8 146 24575,'0'-3'0,"0"0"0,0-1 0,1 1 0,0 0 0,0-4 0,3-12 0,2-46 0,-6 58 0,3-13 0,-3 19 0,0 1 0,0-1 0,0 1 0,0-1 0,1 0 0,-1 1 0,0-1 0,0 1 0,0-1 0,1 1 0,-1-1 0,0 1 0,0-1 0,1 1 0,-1 0 0,0-1 0,1 1 0,-1-1 0,0 1 0,1 0 0,-1-1 0,1 1 0,-1 0 0,0 0 0,1 0 0,0-1 0,-1 1 0,1 0 0,-1 1 0,1-1 0,-1 0 0,1 0 0,-1 0 0,1 1 0,-1-1 0,1 0 0,-1 1 0,0-1 0,1 1 0,-1-1 0,1 1 0,-1-1 0,0 1 0,1-1 0,-1 1 0,0-1 0,1 1 0,-1-1 0,0 1 0,1 1 0,3 15 0,-3-7 0,0 0 0,-1 13 0,0-13 0,0-1 0,2 16 0,3 10 0,0 9 0,-3-29 0,-1 0 0,0 0 0,0 0 0,-2 17 0,0 0 0,1-30 0,0 0 0,0-1 0,0 1 0,0-1 0,0 1 0,0-1 0,-1 1 0,1-1 0,0 1 0,-1-1 0,1 1 0,-1-1 0,1 0 0,-2 3 0,1-3 0,0 0 0,0 0 0,1 0 0,-1-1 0,0 1 0,0 0 0,0-1 0,0 1 0,0-1 0,0 1 0,0-1 0,0 0 0,0 1 0,0-1 0,0 0 0,-2 0 0,-34-1 0,37 1 0,0 0 0,0 0 0,0 0 0,-1 0 0,1 0 0,0 0 0,0 0 0,0 0 0,0 0 0,0 0 0,0 0 0,0 0 0,0 0 0,0 0 0,0 0 0,0 0 0,-1 0 0,1 0 0,0 0 0,0 0 0,0 0 0,0 0 0,0 0 0,0 0 0,0 0 0,0 0 0,0 0 0,0 0 0,0 0 0,0 1 0,0-1 0,0 0 0,0 0 0,-1 0 0,1 0 0,0 0 0,0 0 0,0 0 0,0 0 0,0 0 0,0 1 0,0-1 0,0 0 0,0 0 0,0 0 0,0 0 0,0 0 0,0 0 0,0 0 0,0 0 0,0 1 0,0-1 0,0 0 0,5 5 0,7 3 0,-4-6 0,0 0 0,1 0 0,-1-2 0,0 1 0,15-3 0,-1 1 0,-16 1 0,1 0 0,-1-1 0,0 0 0,1 0 0,-1-1 0,0-1 0,10-4 0,-9 1 12,-5 5-287,0-1-1,0 0 1,0 1-1,3-2 1,1 2-6551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38:14.637"/>
    </inkml:context>
    <inkml:brush xml:id="br0">
      <inkml:brushProperty name="width" value="0.035" units="cm"/>
      <inkml:brushProperty name="height" value="0.035" units="cm"/>
    </inkml:brush>
  </inkml:definitions>
  <inkml:trace contextRef="#ctx0" brushRef="#br0">0 12 24575,'50'1'0,"52"-2"0,-71-5 0,-22 4 0,0 1 0,12-2 0,-12 3 0,87 1 0,-95-1 0,0 0 0,0 0 0,0 1 0,1-1 0,-1 0 0,0 1 0,0-1 0,0 1 0,0-1 0,0 1 0,0 0 0,0-1 0,0 1 0,0 0 0,0 0 0,-1 0 0,1-1 0,0 1 0,0 0 0,-1 0 0,1 0 0,-1 0 0,1 0 0,-1 0 0,1 1 0,-1-1 0,1 0 0,-1 0 0,0 0 0,0 2 0,1 4 0,0 0 0,-1 0 0,0-1 0,-1 9 0,0-2 0,0-10 0,1 0 0,-1 0 0,1 0 0,-1 0 0,0 0 0,0 0 0,0 0 0,-1 0 0,1 0 0,-1 0 0,1-1 0,-1 1 0,0 0 0,0-1 0,0 0 0,-1 1 0,1-1 0,0 0 0,-1 0 0,1 0 0,-5 2 0,-6 2 0,1 0 0,-1 0 0,-23 5 0,12-3 0,15-5 0,1-1 0,-1 0 0,-10 0 0,11-1 0,1 0 0,-1 0 0,1 1 0,-13 4 0,20-6 0,0 0 0,-1 0 0,1 0 0,0 0 0,-1 0 0,1 0 0,0 0 0,0 0 0,0 0 0,-1 0 0,1 1 0,0-1 0,0 0 0,-1 0 0,1 0 0,0 0 0,0 1 0,0-1 0,0 0 0,-1 0 0,1 1 0,0-1 0,0 0 0,0 0 0,0 0 0,0 1 0,0-1 0,5 4 0,12-2 0,39-2 0,9 0 0,-61 0 0,-1 1 0,1 0 0,-1 0 0,0 0 0,1 0 0,-1 0 0,0 0 0,0 1 0,0 0 0,0-1 0,0 1 0,0 0 0,-1 0 0,4 4 0,-1-1 0,0 1 0,0 0 0,0 1 0,-1-1 0,4 9 0,-6-12 0,-1 1 0,1-1 0,-1 1 0,0 0 0,0-1 0,0 1 0,-1 0 0,1 0 0,-1 0 0,0 0 0,0-1 0,-1 6 0,1-7 0,0 0 0,-1 0 0,1 0 0,-1 0 0,0-1 0,1 1 0,-1 0 0,0-1 0,0 1 0,0 0 0,0-1 0,0 1 0,0-1 0,-1 0 0,1 1 0,0-1 0,-1 0 0,1 0 0,-1 0 0,0 0 0,1 0 0,-1 0 0,0 0 0,1 0 0,-1-1 0,0 1 0,-2 0 0,-12 2 0,4-1 0,1 1 0,0 0 0,-20 7 0,18-4 0,0-1 0,-1-1 0,1-1 0,-18 3 0,2-2-1365,21-1-5461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38:14.639"/>
    </inkml:context>
    <inkml:brush xml:id="br0">
      <inkml:brushProperty name="width" value="0.035" units="cm"/>
      <inkml:brushProperty name="height" value="0.035" units="cm"/>
    </inkml:brush>
  </inkml:definitions>
  <inkml:trace contextRef="#ctx0" brushRef="#br0">0 0 24575,'0'220'0,"0"-218"0,0 0 0,1 1 0,-1-1 0,0 0 0,1 0 0,-1 0 0,1 0 0,0 1 0,0-1 0,0 0 0,0 0 0,0 0 0,0-1 0,0 1 0,1 0 0,-1 0 0,1 0 0,-1-1 0,1 1 0,-1-1 0,1 0 0,0 1 0,0-1 0,0 0 0,2 1 0,1 0 0,0 0 0,0-1 0,0 1 0,0-1 0,0 0 0,0-1 0,0 1 0,0-1 0,0 0 0,7-1 0,-11 1 0,0 0 0,0 0 0,1-1 0,-1 1 0,0 0 0,0-1 0,0 1 0,0-1 0,0 0 0,0 1 0,0-1 0,0 0 0,0 1 0,0-1 0,0 0 0,0 0 0,0 0 0,0 0 0,-1 0 0,1 0 0,0 0 0,-1 0 0,1 0 0,-1 0 0,1 0 0,-1-1 0,0 1 0,1 0 0,-1-2 0,1-4 0,-1 0 0,1 0 0,-1 0 0,-2-8 0,2 2 0,-1-138 0,0 184 0,2 40 0,-1-70 0,1 0 0,0 0 0,0 0 0,0 0 0,0 0 0,0 0 0,0 0 0,1-1 0,0 1 0,-1 0 0,1-1 0,0 1 0,0-1 0,1 0 0,-1 1 0,0-1 0,1 0 0,4 2 0,1 1 0,0 0 0,0-1 0,0-1 0,1 1 0,10 2 0,-11-3-1365,-1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40:13.549"/>
    </inkml:context>
    <inkml:brush xml:id="br0">
      <inkml:brushProperty name="width" value="0.035" units="cm"/>
      <inkml:brushProperty name="height" value="0.035" units="cm"/>
    </inkml:brush>
  </inkml:definitions>
  <inkml:trace contextRef="#ctx0" brushRef="#br0">0 196 24575,'0'95'0,"0"-85"0,0-60 0,1 34 0,0 0 0,1 0 0,1 0 0,0 0 0,0 0 0,1 1 0,7-18 0,-9 25 0,1 1 0,0 0 0,0 0 0,0 0 0,1 0 0,0 0 0,0 1 0,0 0 0,1 0 0,-1 1 0,1-1 0,0 1 0,0 0 0,1 1 0,-1 0 0,8-4 0,-12 7 0,0 1 0,1 0 0,-1 0 0,1 0 0,-1 0 0,0 0 0,1 1 0,-1-1 0,1 0 0,-1 1 0,0-1 0,1 1 0,-1 0 0,0-1 0,1 1 0,-1 0 0,0 0 0,0 0 0,0 0 0,0 0 0,1 1 0,-1-1 0,-1 0 0,1 1 0,0-1 0,0 1 0,0-1 0,0 1 0,-1-1 0,1 1 0,-1 0 0,1-1 0,-1 1 0,1 0 0,-1 0 0,0-1 0,0 1 0,0 0 0,0 3 0,7 81 0,-7-80 0,1 34 0,-1-1 0,-1 1 0,-2-1 0,-13 76 0,15-112 0,0 0 0,0 0 0,0 1 0,1-1 0,-1 1 0,1-1 0,-1 0 0,1 1 0,0-1 0,0 1 0,0-1 0,0 1 0,1-1 0,-1 1 0,1-1 0,0 1 0,-1-1 0,1 0 0,0 1 0,1-1 0,-1 0 0,0 0 0,1 0 0,2 4 0,0-4 0,0 0 0,1 0 0,-1 0 0,0 0 0,1-1 0,0 0 0,-1 0 0,1-1 0,0 0 0,0 0 0,0 0 0,0-1 0,7 0 0,46-3-50,21 1 197,-74 2-269,0 1 0,0-1 0,0 1 0,0 1 1,0-1-1,0 1 0,0 1 0,0-1 0,0 1 1,-1 0-1,7 5 0,6 12-6704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41:54.855"/>
    </inkml:context>
    <inkml:brush xml:id="br0">
      <inkml:brushProperty name="width" value="0.035" units="cm"/>
      <inkml:brushProperty name="height" value="0.035" units="cm"/>
    </inkml:brush>
  </inkml:definitions>
  <inkml:trace contextRef="#ctx0" brushRef="#br0">186 11 24575,'-2'-2'0,"0"1"0,1 0 0,-1 0 0,0 0 0,0 1 0,1-1 0,-1 0 0,0 1 0,0 0 0,0-1 0,0 1 0,-1 0 0,-1 0 0,-70-2 0,43 3 0,28-1 0,0 0 0,0 0 0,1 1 0,-1-1 0,0 1 0,0 0 0,1 0 0,-1 0 0,-3 2 0,5-2 0,0 0 0,0 0 0,0 0 0,0 0 0,0 0 0,0 0 0,0 0 0,0 1 0,0-1 0,0 0 0,1 1 0,-1-1 0,0 1 0,1-1 0,-1 1 0,1-1 0,-1 1 0,1-1 0,-1 1 0,1 0 0,0 1 0,-5 40 0,5-42 0,0 0 0,0 0 0,0 0 0,0-1 0,0 1 0,0 0 0,0 0 0,1 0 0,-1-1 0,0 1 0,0 0 0,0 0 0,1-1 0,-1 1 0,0 0 0,1-1 0,-1 1 0,0 0 0,1-1 0,-1 1 0,1 0 0,-1-1 0,2 1 0,0 1 0,0 0 0,0-1 0,1 1 0,3 1 0,4 2 0,-6-3 0,1 1 0,-1-1 0,0-1 0,1 1 0,-1-1 0,0 0 0,1 0 0,-1-1 0,8 0 0,4 1 0,-13-1 0,0 1 0,0 0 0,0-1 0,0 1 0,-1 1 0,1-1 0,0 0 0,-1 1 0,1 0 0,-1-1 0,5 5 0,-6-5 0,1 1 0,-1 0 0,1 0 0,-1 0 0,1 0 0,-1 0 0,0 0 0,0 1 0,0-1 0,0 0 0,0 1 0,0-1 0,-1 1 0,1-1 0,0 1 0,-1 3 0,4 19 0,-2-16 0,-1 0 0,0 0 0,0 12 0,-1-19 0,0 0 0,0 0 0,0 0 0,-1 0 0,1 0 0,0 0 0,-1 0 0,1 0 0,-1 0 0,0 0 0,1-1 0,-1 1 0,0 0 0,0 0 0,0-1 0,0 1 0,0-1 0,0 1 0,-2 1 0,1-1 0,1-1 0,-1 0 0,0 0 0,1-1 0,-1 1 0,0 0 0,1-1 0,-1 1 0,0-1 0,-3 1 0,-20-2 0,14 0 0,2 2-115,5-1 164,0 0 0,1 0 0,-1 0-1,-5-2 1,8 2-106,1 0-1,-1-1 1,0 1-1,0 0 1,1-1-1,-1 1 1,0-1-1,1 1 1,-1-1 0,0 1-1,1-1 1,-1 0-1,1 0 1,-1 1-1,1-1 1,-1 0-1,1 0 1,-1 1-1,1-1 1,-1 0-1,1 0 1,0 0-1,0 0 1,-1 0-1,1-2 1,-1-4-6769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22:41:58.481"/>
    </inkml:context>
    <inkml:brush xml:id="br0">
      <inkml:brushProperty name="width" value="0.035" units="cm"/>
      <inkml:brushProperty name="height" value="0.035" units="cm"/>
    </inkml:brush>
  </inkml:definitions>
  <inkml:trace contextRef="#ctx0" brushRef="#br0">0 150 24575,'1'-1'0,"-1"-1"0,1 0 0,-1 1 0,1-1 0,0 1 0,-1-1 0,1 1 0,1-3 0,1 0 0,8-22 0,-8 19 0,0 0 0,1 0 0,0 0 0,-1 0 0,8-8 0,12-17 0,-22 30 0,0 1 0,0-1 0,0 1 0,0-1 0,0 1 0,0-1 0,1 1 0,-1 0 0,1 0 0,-1 0 0,0 0 0,1 0 0,0 0 0,-1 1 0,1-1 0,-1 1 0,1-1 0,0 1 0,2-1 0,14 0 0,27 3 0,-44-2 0,0 1 0,0-1 0,-1 0 0,1 0 0,0 1 0,0-1 0,-1 1 0,1-1 0,0 1 0,-1-1 0,1 1 0,0-1 0,-1 1 0,1 0 0,0-1 0,-1 1 0,1 0 0,-1 0 0,1-1 0,-1 1 0,0 0 0,1 0 0,-1 0 0,0 0 0,1 0 0,-1 0 0,0 0 0,0 0 0,1 0 0,-1 1 0,0 4 0,1 0 0,-1 0 0,0 0 0,-1 6 0,0-1 0,1 7 0,1-14 0,-1 0 0,0 1 0,0-1 0,-1 0 0,1 0 0,-1 1 0,1-1 0,-1 0 0,-2 6 0,-5 6 0,-16 27 0,0 0 0,18-33 0,0-1 0,0 0 0,-1 0 0,0-1 0,0 0 0,-11 10 0,14-15 0,2-1 0,0 0 0,-1 0 0,1 0 0,0 0 0,0 1 0,0-1 0,1 1 0,-1 0 0,-1 2 0,3-4 0,0-1 0,0 0 0,0 1 0,0-1 0,0 0 0,0 1 0,0-1 0,0 0 0,0 1 0,0-1 0,0 0 0,0 1 0,0-1 0,0 0 0,1 1 0,-1-1 0,0 0 0,0 0 0,0 1 0,0-1 0,1 0 0,-1 0 0,0 1 0,0-1 0,0 0 0,1 0 0,-1 0 0,0 0 0,0 1 0,1-1 0,-1 0 0,10 4 0,-9-3 0,10 1 0,0 0 0,0 0 0,0-1 0,0-1 0,12-1 0,4 0 0,51 1-1365,-71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4</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0DDC3-8D32-BDF2-9D92-5543537B05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4C16C-D64E-A73F-E9A1-689D132C8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B8A94-BF0F-D9F7-A07B-123B77B653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D9DE6C-8B64-53AD-106C-1BAF9B3A86E3}"/>
              </a:ext>
            </a:extLst>
          </p:cNvPr>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416842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ustomXml" Target="../ink/ink6.xml"/><Relationship Id="rId18" Type="http://schemas.openxmlformats.org/officeDocument/2006/relationships/image" Target="../media/image5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49.png"/><Relationship Id="rId17" Type="http://schemas.openxmlformats.org/officeDocument/2006/relationships/customXml" Target="../ink/ink8.xml"/><Relationship Id="rId2" Type="http://schemas.openxmlformats.org/officeDocument/2006/relationships/image" Target="../media/image43.jpeg"/><Relationship Id="rId16" Type="http://schemas.openxmlformats.org/officeDocument/2006/relationships/image" Target="../media/image51.png"/><Relationship Id="rId20" Type="http://schemas.openxmlformats.org/officeDocument/2006/relationships/image" Target="../media/image53.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8.png"/><Relationship Id="rId19" Type="http://schemas.openxmlformats.org/officeDocument/2006/relationships/customXml" Target="../ink/ink9.xml"/><Relationship Id="rId4" Type="http://schemas.openxmlformats.org/officeDocument/2006/relationships/image" Target="../media/image45.png"/><Relationship Id="rId9" Type="http://schemas.openxmlformats.org/officeDocument/2006/relationships/customXml" Target="../ink/ink4.xml"/><Relationship Id="rId1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2763748"/>
            <a:ext cx="6528816" cy="1883664"/>
          </a:xfrm>
        </p:spPr>
        <p:txBody>
          <a:bodyPr/>
          <a:lstStyle/>
          <a:p>
            <a:r>
              <a:rPr lang="en-US" dirty="0"/>
              <a:t>BEAT THE BUS</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57175" y="4893862"/>
            <a:ext cx="2467737" cy="1346428"/>
          </a:xfrm>
        </p:spPr>
        <p:txBody>
          <a:bodyPr vert="horz" lIns="91440" tIns="45720" rIns="91440" bIns="45720" rtlCol="0" anchor="t">
            <a:normAutofit fontScale="92500" lnSpcReduction="20000"/>
          </a:bodyPr>
          <a:lstStyle/>
          <a:p>
            <a:r>
              <a:rPr lang="en-US" sz="2000" dirty="0"/>
              <a:t>Chaya </a:t>
            </a:r>
            <a:r>
              <a:rPr lang="en-US" sz="2000" dirty="0" err="1"/>
              <a:t>Perelson</a:t>
            </a:r>
            <a:r>
              <a:rPr lang="en-US" sz="2000" dirty="0"/>
              <a:t>, </a:t>
            </a:r>
          </a:p>
          <a:p>
            <a:r>
              <a:rPr lang="en-US" sz="2000" dirty="0"/>
              <a:t>Mushka Stone, </a:t>
            </a:r>
          </a:p>
          <a:p>
            <a:r>
              <a:rPr lang="en-US" sz="2000" dirty="0"/>
              <a:t>Penina Gold, </a:t>
            </a:r>
          </a:p>
          <a:p>
            <a:r>
              <a:rPr lang="en-US" sz="2000" dirty="0"/>
              <a:t>Rina Steinberg, </a:t>
            </a:r>
          </a:p>
          <a:p>
            <a:r>
              <a:rPr lang="en-US" sz="2000" dirty="0"/>
              <a:t>Rivka Zitwer</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29A40A7-80E6-5B70-5FB9-AD3176C06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DE90D3-6744-1232-C376-CD0AA12DD6FF}"/>
              </a:ext>
            </a:extLst>
          </p:cNvPr>
          <p:cNvSpPr>
            <a:spLocks noGrp="1"/>
          </p:cNvSpPr>
          <p:nvPr>
            <p:ph type="title"/>
          </p:nvPr>
        </p:nvSpPr>
        <p:spPr/>
        <p:txBody>
          <a:bodyPr/>
          <a:lstStyle/>
          <a:p>
            <a:r>
              <a:rPr lang="en-US" dirty="0"/>
              <a:t>KEY FACTORS</a:t>
            </a:r>
          </a:p>
        </p:txBody>
      </p:sp>
    </p:spTree>
    <p:extLst>
      <p:ext uri="{BB962C8B-B14F-4D97-AF65-F5344CB8AC3E}">
        <p14:creationId xmlns:p14="http://schemas.microsoft.com/office/powerpoint/2010/main" val="407594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Key Factors </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3478496645"/>
              </p:ext>
            </p:extLst>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11</a:t>
            </a:fld>
            <a:endParaRPr lang="en-US" dirty="0"/>
          </a:p>
        </p:txBody>
      </p:sp>
    </p:spTree>
    <p:extLst>
      <p:ext uri="{BB962C8B-B14F-4D97-AF65-F5344CB8AC3E}">
        <p14:creationId xmlns:p14="http://schemas.microsoft.com/office/powerpoint/2010/main" val="151405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API INCORPORATION</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12</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a:xfrm>
            <a:off x="1719341" y="2535555"/>
            <a:ext cx="8036052" cy="777240"/>
          </a:xfrm>
        </p:spPr>
        <p:txBody>
          <a:bodyPr/>
          <a:lstStyle/>
          <a:p>
            <a:r>
              <a:rPr lang="en-US" dirty="0"/>
              <a:t>APIs used: </a:t>
            </a:r>
          </a:p>
          <a:p>
            <a:endParaRPr lang="en-US" dirty="0"/>
          </a:p>
          <a:p>
            <a:r>
              <a:rPr lang="en-US" sz="2800" dirty="0"/>
              <a:t>Open Street Map, CT Transit and Google Maps</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a:xfrm>
            <a:off x="1719341" y="3712845"/>
            <a:ext cx="8036052" cy="1002030"/>
          </a:xfrm>
        </p:spPr>
        <p:txBody>
          <a:bodyPr>
            <a:normAutofit lnSpcReduction="10000"/>
          </a:bodyPr>
          <a:lstStyle/>
          <a:p>
            <a:r>
              <a:rPr lang="en-US" dirty="0"/>
              <a:t>Provides real-time updates for traffic and road conditions. </a:t>
            </a:r>
          </a:p>
          <a:p>
            <a:r>
              <a:rPr lang="en-US" dirty="0"/>
              <a:t>Shows a clear visual representation of buses moving along their routes.</a:t>
            </a:r>
          </a:p>
          <a:p>
            <a:r>
              <a:rPr lang="en-US" dirty="0"/>
              <a:t>Enter users’ ticket ID </a:t>
            </a:r>
          </a:p>
        </p:txBody>
      </p:sp>
    </p:spTree>
    <p:extLst>
      <p:ext uri="{BB962C8B-B14F-4D97-AF65-F5344CB8AC3E}">
        <p14:creationId xmlns:p14="http://schemas.microsoft.com/office/powerpoint/2010/main" val="62270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DF358-E6C2-F9C5-C58A-4EB2075434F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378FE61-24FB-E11F-1316-AA63B1D38367}"/>
              </a:ext>
            </a:extLst>
          </p:cNvPr>
          <p:cNvSpPr>
            <a:spLocks noGrp="1"/>
          </p:cNvSpPr>
          <p:nvPr>
            <p:ph type="title"/>
          </p:nvPr>
        </p:nvSpPr>
        <p:spPr/>
        <p:txBody>
          <a:bodyPr/>
          <a:lstStyle/>
          <a:p>
            <a:r>
              <a:rPr lang="en-US" dirty="0"/>
              <a:t>OUR FUTURE GOALS</a:t>
            </a:r>
          </a:p>
        </p:txBody>
      </p:sp>
      <p:sp>
        <p:nvSpPr>
          <p:cNvPr id="20" name="Text Placeholder 19">
            <a:extLst>
              <a:ext uri="{FF2B5EF4-FFF2-40B4-BE49-F238E27FC236}">
                <a16:creationId xmlns:a16="http://schemas.microsoft.com/office/drawing/2014/main" id="{A6D38A91-D7D9-3DEE-6824-DF2BF0ED4455}"/>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DC1DC77C-FABD-CD77-500D-0525184F4E68}"/>
              </a:ext>
            </a:extLst>
          </p:cNvPr>
          <p:cNvSpPr>
            <a:spLocks noGrp="1"/>
          </p:cNvSpPr>
          <p:nvPr>
            <p:ph type="sldNum" sz="quarter" idx="15"/>
          </p:nvPr>
        </p:nvSpPr>
        <p:spPr/>
        <p:txBody>
          <a:bodyPr/>
          <a:lstStyle/>
          <a:p>
            <a:fld id="{CC43B8D3-9A08-F84C-9DD4-44948BA52D4B}" type="slidenum">
              <a:rPr lang="en-US" smtClean="0"/>
              <a:pPr/>
              <a:t>13</a:t>
            </a:fld>
            <a:endParaRPr lang="en-US" dirty="0"/>
          </a:p>
        </p:txBody>
      </p:sp>
      <p:sp>
        <p:nvSpPr>
          <p:cNvPr id="2" name="Text Placeholder 1">
            <a:extLst>
              <a:ext uri="{FF2B5EF4-FFF2-40B4-BE49-F238E27FC236}">
                <a16:creationId xmlns:a16="http://schemas.microsoft.com/office/drawing/2014/main" id="{F250DD02-0E70-1C1A-3259-588D839F8D47}"/>
              </a:ext>
            </a:extLst>
          </p:cNvPr>
          <p:cNvSpPr>
            <a:spLocks noGrp="1"/>
          </p:cNvSpPr>
          <p:nvPr>
            <p:ph type="body" idx="1"/>
          </p:nvPr>
        </p:nvSpPr>
        <p:spPr>
          <a:xfrm>
            <a:off x="1651903" y="4421505"/>
            <a:ext cx="8036052" cy="777240"/>
          </a:xfrm>
        </p:spPr>
        <p:txBody>
          <a:bodyPr/>
          <a:lstStyle/>
          <a:p>
            <a:endParaRPr lang="en-US" dirty="0"/>
          </a:p>
          <a:p>
            <a:pPr marL="457200" indent="-457200">
              <a:buFont typeface="Arial" panose="020B0604020202020204" pitchFamily="34" charset="0"/>
              <a:buChar char="•"/>
            </a:pPr>
            <a:r>
              <a:rPr lang="en-US" sz="2400" dirty="0"/>
              <a:t>Scalability – users can request all different bus routes </a:t>
            </a:r>
          </a:p>
          <a:p>
            <a:pPr marL="457200" indent="-457200">
              <a:buFont typeface="Arial" panose="020B0604020202020204" pitchFamily="34" charset="0"/>
              <a:buChar char="•"/>
            </a:pPr>
            <a:r>
              <a:rPr lang="en-US" sz="2400" dirty="0"/>
              <a:t>Fully incorporate API into our code.  </a:t>
            </a:r>
          </a:p>
          <a:p>
            <a:pPr marL="457200" indent="-457200">
              <a:buFont typeface="Arial" panose="020B0604020202020204" pitchFamily="34" charset="0"/>
              <a:buChar char="•"/>
            </a:pPr>
            <a:r>
              <a:rPr lang="en-US" sz="2400" dirty="0"/>
              <a:t>Send text message alerts to passenger </a:t>
            </a:r>
          </a:p>
          <a:p>
            <a:pPr marL="457200" indent="-457200">
              <a:buFont typeface="Arial" panose="020B0604020202020204" pitchFamily="34" charset="0"/>
              <a:buChar char="•"/>
            </a:pPr>
            <a:r>
              <a:rPr lang="en-US" sz="2400" dirty="0"/>
              <a:t>Accessibility- show handicap availability icon </a:t>
            </a:r>
          </a:p>
          <a:p>
            <a:pPr marL="457200" indent="-457200">
              <a:buFont typeface="Arial" panose="020B0604020202020204" pitchFamily="34" charset="0"/>
              <a:buChar char="•"/>
            </a:pPr>
            <a:r>
              <a:rPr lang="en-US" sz="2400" dirty="0"/>
              <a:t>Integrate AI to provide more efficient scheduling and communication algorithms </a:t>
            </a:r>
          </a:p>
        </p:txBody>
      </p:sp>
    </p:spTree>
    <p:extLst>
      <p:ext uri="{BB962C8B-B14F-4D97-AF65-F5344CB8AC3E}">
        <p14:creationId xmlns:p14="http://schemas.microsoft.com/office/powerpoint/2010/main" val="3128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D64F0-42B5-411C-D072-213DF6C700DC}"/>
              </a:ext>
            </a:extLst>
          </p:cNvPr>
          <p:cNvSpPr>
            <a:spLocks noGrp="1"/>
          </p:cNvSpPr>
          <p:nvPr>
            <p:ph idx="1"/>
          </p:nvPr>
        </p:nvSpPr>
        <p:spPr>
          <a:xfrm>
            <a:off x="438149" y="1902333"/>
            <a:ext cx="7800975" cy="3578352"/>
          </a:xfrm>
        </p:spPr>
        <p:txBody>
          <a:bodyPr>
            <a:normAutofit/>
          </a:bodyPr>
          <a:lstStyle/>
          <a:p>
            <a:pPr algn="ctr"/>
            <a:r>
              <a:rPr lang="en-US" sz="4600" b="0" i="0" dirty="0">
                <a:solidFill>
                  <a:srgbClr val="0070C0"/>
                </a:solidFill>
                <a:effectLst/>
                <a:latin typeface="Wandohope" panose="020B0503020000020004" pitchFamily="18" charset="-128"/>
                <a:ea typeface="Wandohope" panose="020B0503020000020004" pitchFamily="18" charset="-128"/>
              </a:rPr>
              <a:t>As a coder, don't wait for the bus to success; build your own route with determination and code</a:t>
            </a:r>
            <a:endParaRPr lang="en-US" sz="4600" dirty="0">
              <a:solidFill>
                <a:srgbClr val="0070C0"/>
              </a:solidFill>
              <a:latin typeface="Wandohope" panose="020B0503020000020004" pitchFamily="18" charset="-128"/>
              <a:ea typeface="Wandohope" panose="020B0503020000020004" pitchFamily="18" charset="-128"/>
            </a:endParaRPr>
          </a:p>
        </p:txBody>
      </p:sp>
      <p:sp>
        <p:nvSpPr>
          <p:cNvPr id="4" name="Text Placeholder 3">
            <a:extLst>
              <a:ext uri="{FF2B5EF4-FFF2-40B4-BE49-F238E27FC236}">
                <a16:creationId xmlns:a16="http://schemas.microsoft.com/office/drawing/2014/main" id="{93004B42-EF43-718D-2A3B-DD66D1005D98}"/>
              </a:ext>
            </a:extLst>
          </p:cNvPr>
          <p:cNvSpPr>
            <a:spLocks noGrp="1"/>
          </p:cNvSpPr>
          <p:nvPr>
            <p:ph type="body" sz="quarter" idx="13"/>
          </p:nvPr>
        </p:nvSpPr>
        <p:spPr/>
        <p:txBody>
          <a:bodyPr/>
          <a:lstStyle/>
          <a:p>
            <a:endParaRPr lang="en-US"/>
          </a:p>
        </p:txBody>
      </p:sp>
      <p:sp>
        <p:nvSpPr>
          <p:cNvPr id="5" name="Slide Number Placeholder 4">
            <a:extLst>
              <a:ext uri="{FF2B5EF4-FFF2-40B4-BE49-F238E27FC236}">
                <a16:creationId xmlns:a16="http://schemas.microsoft.com/office/drawing/2014/main" id="{9B3F4169-8AE2-BDE0-0AE2-EC11EE687EAF}"/>
              </a:ext>
            </a:extLst>
          </p:cNvPr>
          <p:cNvSpPr>
            <a:spLocks noGrp="1"/>
          </p:cNvSpPr>
          <p:nvPr>
            <p:ph type="sldNum" sz="quarter" idx="15"/>
          </p:nvPr>
        </p:nvSpPr>
        <p:spPr/>
        <p:txBody>
          <a:bodyPr/>
          <a:lstStyle/>
          <a:p>
            <a:fld id="{CC43B8D3-9A08-F84C-9DD4-44948BA52D4B}" type="slidenum">
              <a:rPr lang="en-US" smtClean="0"/>
              <a:pPr/>
              <a:t>14</a:t>
            </a:fld>
            <a:endParaRPr lang="en-US" dirty="0"/>
          </a:p>
        </p:txBody>
      </p:sp>
    </p:spTree>
    <p:extLst>
      <p:ext uri="{BB962C8B-B14F-4D97-AF65-F5344CB8AC3E}">
        <p14:creationId xmlns:p14="http://schemas.microsoft.com/office/powerpoint/2010/main" val="225536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5425747" y="1794945"/>
            <a:ext cx="5061862" cy="1975104"/>
          </a:xfrm>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a:xfrm>
            <a:off x="5996231" y="4029074"/>
            <a:ext cx="3633544" cy="1685925"/>
          </a:xfrm>
        </p:spPr>
        <p:txBody>
          <a:bodyPr>
            <a:normAutofit fontScale="92500" lnSpcReduction="10000"/>
          </a:bodyPr>
          <a:lstStyle/>
          <a:p>
            <a:r>
              <a:rPr lang="en-US" dirty="0"/>
              <a:t>Chaya </a:t>
            </a:r>
            <a:r>
              <a:rPr lang="en-US" dirty="0" err="1"/>
              <a:t>Perelson</a:t>
            </a:r>
            <a:endParaRPr lang="en-US" dirty="0"/>
          </a:p>
          <a:p>
            <a:r>
              <a:rPr lang="en-US" dirty="0"/>
              <a:t>Mushka Stone</a:t>
            </a:r>
          </a:p>
          <a:p>
            <a:r>
              <a:rPr lang="en-US" dirty="0"/>
              <a:t>Penina Gold </a:t>
            </a:r>
          </a:p>
          <a:p>
            <a:r>
              <a:rPr lang="en-US" dirty="0"/>
              <a:t>Rina Steinberg </a:t>
            </a:r>
          </a:p>
          <a:p>
            <a:r>
              <a:rPr lang="en-US" dirty="0"/>
              <a:t>Rivka Zitwer </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D0891-E5BE-C451-EDCB-120E74B42B77}"/>
              </a:ext>
            </a:extLst>
          </p:cNvPr>
          <p:cNvSpPr>
            <a:spLocks noGrp="1"/>
          </p:cNvSpPr>
          <p:nvPr>
            <p:ph idx="1"/>
          </p:nvPr>
        </p:nvSpPr>
        <p:spPr>
          <a:xfrm>
            <a:off x="866774" y="1865566"/>
            <a:ext cx="7667625" cy="3449384"/>
          </a:xfrm>
        </p:spPr>
        <p:txBody>
          <a:bodyPr>
            <a:noAutofit/>
          </a:bodyPr>
          <a:lstStyle/>
          <a:p>
            <a:pPr algn="ctr"/>
            <a:r>
              <a:rPr lang="en-US" sz="4200" b="0" i="0"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Coding is like driving a bus; it's about navigating through the loops and making sure you reach your destination.</a:t>
            </a:r>
            <a:endParaRPr lang="en-US" sz="4200" dirty="0">
              <a:solidFill>
                <a:srgbClr val="0070C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 Placeholder 3">
            <a:extLst>
              <a:ext uri="{FF2B5EF4-FFF2-40B4-BE49-F238E27FC236}">
                <a16:creationId xmlns:a16="http://schemas.microsoft.com/office/drawing/2014/main" id="{FCFE425B-09DC-975B-697C-ACA0C60EF6B4}"/>
              </a:ext>
            </a:extLst>
          </p:cNvPr>
          <p:cNvSpPr>
            <a:spLocks noGrp="1"/>
          </p:cNvSpPr>
          <p:nvPr>
            <p:ph type="body" sz="quarter" idx="13"/>
          </p:nvPr>
        </p:nvSpPr>
        <p:spPr/>
        <p:txBody>
          <a:bodyPr/>
          <a:lstStyle/>
          <a:p>
            <a:endParaRPr lang="en-US"/>
          </a:p>
        </p:txBody>
      </p:sp>
      <p:sp>
        <p:nvSpPr>
          <p:cNvPr id="5" name="Slide Number Placeholder 4">
            <a:extLst>
              <a:ext uri="{FF2B5EF4-FFF2-40B4-BE49-F238E27FC236}">
                <a16:creationId xmlns:a16="http://schemas.microsoft.com/office/drawing/2014/main" id="{2682CC31-3A98-ADF3-C126-0ACDC5C5C5FC}"/>
              </a:ext>
            </a:extLst>
          </p:cNvPr>
          <p:cNvSpPr>
            <a:spLocks noGrp="1"/>
          </p:cNvSpPr>
          <p:nvPr>
            <p:ph type="sldNum" sz="quarter" idx="16"/>
          </p:nvPr>
        </p:nvSpPr>
        <p:spPr/>
        <p:txBody>
          <a:bodyPr/>
          <a:lstStyle/>
          <a:p>
            <a:fld id="{CC43B8D3-9A08-F84C-9DD4-44948BA52D4B}" type="slidenum">
              <a:rPr lang="en-US" smtClean="0"/>
              <a:pPr/>
              <a:t>2</a:t>
            </a:fld>
            <a:endParaRPr lang="en-US" dirty="0"/>
          </a:p>
        </p:txBody>
      </p:sp>
    </p:spTree>
    <p:extLst>
      <p:ext uri="{BB962C8B-B14F-4D97-AF65-F5344CB8AC3E}">
        <p14:creationId xmlns:p14="http://schemas.microsoft.com/office/powerpoint/2010/main" val="311810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The Problem</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Our Solution</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Our Key Factors</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6</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Our Future Goals</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11</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Conclusion</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14</a:t>
            </a:r>
          </a:p>
        </p:txBody>
      </p:sp>
    </p:spTree>
    <p:extLst>
      <p:ext uri="{BB962C8B-B14F-4D97-AF65-F5344CB8AC3E}">
        <p14:creationId xmlns:p14="http://schemas.microsoft.com/office/powerpoint/2010/main" val="45285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The Problem</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600199" y="2121408"/>
            <a:ext cx="7627777" cy="3578352"/>
          </a:xfrm>
        </p:spPr>
        <p:txBody>
          <a:bodyPr vert="horz" lIns="91440" tIns="45720" rIns="91440" bIns="45720" rtlCol="0" anchor="t">
            <a:normAutofit/>
          </a:bodyPr>
          <a:lstStyle/>
          <a:p>
            <a:r>
              <a:rPr lang="en-US" b="1" dirty="0">
                <a:latin typeface="Arial"/>
                <a:cs typeface="Arial"/>
              </a:rPr>
              <a:t>Bus Bunching </a:t>
            </a:r>
            <a:r>
              <a:rPr lang="en-US" dirty="0">
                <a:latin typeface="Arial"/>
                <a:cs typeface="Arial"/>
              </a:rPr>
              <a:t>occurs when multiple buses on the same route bunch together, leaving long gaps in service followed by a cluster of buses at the same spot, which leads to uneven passenger distribution, increased wait times, decreased efficiency, and general commuter frustration.</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4</a:t>
            </a:fld>
            <a:endParaRPr lang="en-US" dirty="0"/>
          </a:p>
        </p:txBody>
      </p:sp>
      <p:pic>
        <p:nvPicPr>
          <p:cNvPr id="1026" name="Picture 2" descr="High Frequency Bus Route Optimization to Avoid Bus Bunching – AnyLogic  Simulation Software">
            <a:extLst>
              <a:ext uri="{FF2B5EF4-FFF2-40B4-BE49-F238E27FC236}">
                <a16:creationId xmlns:a16="http://schemas.microsoft.com/office/drawing/2014/main" id="{D6F87EE1-5499-1C19-B6A5-1EB71638C567}"/>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9155"/>
          <a:stretch/>
        </p:blipFill>
        <p:spPr bwMode="auto">
          <a:xfrm>
            <a:off x="643812" y="3500672"/>
            <a:ext cx="8850583" cy="203533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22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p:txBody>
          <a:bodyPr/>
          <a:lstStyle/>
          <a:p>
            <a:r>
              <a:rPr lang="en-US" dirty="0"/>
              <a:t>Our Solution</a:t>
            </a:r>
          </a:p>
        </p:txBody>
      </p:sp>
    </p:spTree>
    <p:extLst>
      <p:ext uri="{BB962C8B-B14F-4D97-AF65-F5344CB8AC3E}">
        <p14:creationId xmlns:p14="http://schemas.microsoft.com/office/powerpoint/2010/main" val="41633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The Solution</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fld id="{CC43B8D3-9A08-F84C-9DD4-44948BA52D4B}" type="slidenum">
              <a:rPr lang="en-US" smtClean="0"/>
              <a:pPr/>
              <a:t>6</a:t>
            </a:fld>
            <a:endParaRPr lang="en-US" dirty="0"/>
          </a:p>
        </p:txBody>
      </p:sp>
      <p:sp>
        <p:nvSpPr>
          <p:cNvPr id="3" name="Content Placeholder 2">
            <a:extLst>
              <a:ext uri="{FF2B5EF4-FFF2-40B4-BE49-F238E27FC236}">
                <a16:creationId xmlns:a16="http://schemas.microsoft.com/office/drawing/2014/main" id="{246EE140-D184-38A7-5DD5-EEC925B85582}"/>
              </a:ext>
            </a:extLst>
          </p:cNvPr>
          <p:cNvSpPr>
            <a:spLocks noGrp="1"/>
          </p:cNvSpPr>
          <p:nvPr>
            <p:ph idx="1"/>
          </p:nvPr>
        </p:nvSpPr>
        <p:spPr>
          <a:xfrm>
            <a:off x="731520" y="2642896"/>
            <a:ext cx="10716768" cy="2185789"/>
          </a:xfrm>
        </p:spPr>
        <p:txBody>
          <a:bodyPr>
            <a:noAutofit/>
          </a:bodyPr>
          <a:lstStyle/>
          <a:p>
            <a:r>
              <a:rPr lang="en-US" sz="4000" dirty="0">
                <a:latin typeface="Aparajita" panose="020B0502040204020203" pitchFamily="18" charset="0"/>
                <a:cs typeface="Aparajita" panose="020B0502040204020203" pitchFamily="18" charset="0"/>
              </a:rPr>
              <a:t>Someone on the bus wants to alight</a:t>
            </a:r>
          </a:p>
          <a:p>
            <a:r>
              <a:rPr lang="en-US" sz="4000" dirty="0">
                <a:latin typeface="Aparajita" panose="020B0502040204020203" pitchFamily="18" charset="0"/>
                <a:cs typeface="Aparajita" panose="020B0502040204020203" pitchFamily="18" charset="0"/>
              </a:rPr>
              <a:t>Someone is waiting at the bus stop</a:t>
            </a:r>
          </a:p>
        </p:txBody>
      </p:sp>
      <p:sp>
        <p:nvSpPr>
          <p:cNvPr id="4" name="Title 23">
            <a:extLst>
              <a:ext uri="{FF2B5EF4-FFF2-40B4-BE49-F238E27FC236}">
                <a16:creationId xmlns:a16="http://schemas.microsoft.com/office/drawing/2014/main" id="{CD032611-1799-BA31-B21F-571142B6D5D2}"/>
              </a:ext>
            </a:extLst>
          </p:cNvPr>
          <p:cNvSpPr txBox="1">
            <a:spLocks/>
          </p:cNvSpPr>
          <p:nvPr/>
        </p:nvSpPr>
        <p:spPr>
          <a:xfrm>
            <a:off x="731520" y="1654475"/>
            <a:ext cx="8870656"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Bus route will be based off users’ needs: </a:t>
            </a:r>
          </a:p>
        </p:txBody>
      </p:sp>
      <p:grpSp>
        <p:nvGrpSpPr>
          <p:cNvPr id="14" name="Group 13">
            <a:extLst>
              <a:ext uri="{FF2B5EF4-FFF2-40B4-BE49-F238E27FC236}">
                <a16:creationId xmlns:a16="http://schemas.microsoft.com/office/drawing/2014/main" id="{1DF085AF-3EC5-C481-3344-60E24A622257}"/>
              </a:ext>
            </a:extLst>
          </p:cNvPr>
          <p:cNvGrpSpPr/>
          <p:nvPr/>
        </p:nvGrpSpPr>
        <p:grpSpPr>
          <a:xfrm>
            <a:off x="9966071" y="2873829"/>
            <a:ext cx="2052076" cy="3984171"/>
            <a:chOff x="9834782" y="4117445"/>
            <a:chExt cx="1418253" cy="2740555"/>
          </a:xfrm>
        </p:grpSpPr>
        <p:grpSp>
          <p:nvGrpSpPr>
            <p:cNvPr id="11" name="Group 10">
              <a:extLst>
                <a:ext uri="{FF2B5EF4-FFF2-40B4-BE49-F238E27FC236}">
                  <a16:creationId xmlns:a16="http://schemas.microsoft.com/office/drawing/2014/main" id="{029897E8-98BB-975A-AAA6-E49625D4E5F0}"/>
                </a:ext>
              </a:extLst>
            </p:cNvPr>
            <p:cNvGrpSpPr/>
            <p:nvPr/>
          </p:nvGrpSpPr>
          <p:grpSpPr>
            <a:xfrm>
              <a:off x="9834782" y="4117445"/>
              <a:ext cx="1418253" cy="1390728"/>
              <a:chOff x="1950098" y="4030358"/>
              <a:chExt cx="1418253" cy="1390728"/>
            </a:xfrm>
          </p:grpSpPr>
          <p:sp>
            <p:nvSpPr>
              <p:cNvPr id="8" name="Flowchart: Connector 7">
                <a:extLst>
                  <a:ext uri="{FF2B5EF4-FFF2-40B4-BE49-F238E27FC236}">
                    <a16:creationId xmlns:a16="http://schemas.microsoft.com/office/drawing/2014/main" id="{898CB8D1-2BA7-953D-1AC1-AD42C48D8170}"/>
                  </a:ext>
                </a:extLst>
              </p:cNvPr>
              <p:cNvSpPr/>
              <p:nvPr/>
            </p:nvSpPr>
            <p:spPr>
              <a:xfrm>
                <a:off x="1950098" y="4030358"/>
                <a:ext cx="1418253" cy="13907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BE6BFAC-6E58-F16A-AEF7-F3CCE9858FC3}"/>
                  </a:ext>
                </a:extLst>
              </p:cNvPr>
              <p:cNvSpPr txBox="1"/>
              <p:nvPr/>
            </p:nvSpPr>
            <p:spPr>
              <a:xfrm>
                <a:off x="2178697" y="4402556"/>
                <a:ext cx="961054" cy="646331"/>
              </a:xfrm>
              <a:prstGeom prst="rect">
                <a:avLst/>
              </a:prstGeom>
              <a:noFill/>
            </p:spPr>
            <p:txBody>
              <a:bodyPr wrap="square" rtlCol="0">
                <a:spAutoFit/>
              </a:bodyPr>
              <a:lstStyle/>
              <a:p>
                <a:pPr algn="ctr"/>
                <a:r>
                  <a:rPr lang="en-US" dirty="0"/>
                  <a:t>BUS </a:t>
                </a:r>
              </a:p>
              <a:p>
                <a:pPr algn="ctr"/>
                <a:r>
                  <a:rPr lang="en-US" dirty="0"/>
                  <a:t>STOP</a:t>
                </a:r>
              </a:p>
            </p:txBody>
          </p:sp>
        </p:grpSp>
        <p:cxnSp>
          <p:nvCxnSpPr>
            <p:cNvPr id="13" name="Straight Connector 12">
              <a:extLst>
                <a:ext uri="{FF2B5EF4-FFF2-40B4-BE49-F238E27FC236}">
                  <a16:creationId xmlns:a16="http://schemas.microsoft.com/office/drawing/2014/main" id="{0A19689B-21CA-2554-921F-913BAAB600C1}"/>
                </a:ext>
              </a:extLst>
            </p:cNvPr>
            <p:cNvCxnSpPr>
              <a:stCxn id="8" idx="4"/>
            </p:cNvCxnSpPr>
            <p:nvPr/>
          </p:nvCxnSpPr>
          <p:spPr>
            <a:xfrm>
              <a:off x="10543909" y="5508173"/>
              <a:ext cx="9013" cy="134982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1026" name="Picture 2" descr="Bus black white vector illustration 25257175 Vector Art at ...">
            <a:extLst>
              <a:ext uri="{FF2B5EF4-FFF2-40B4-BE49-F238E27FC236}">
                <a16:creationId xmlns:a16="http://schemas.microsoft.com/office/drawing/2014/main" id="{8338545E-D12F-0A9F-0F31-60480675454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9379" y="4193271"/>
            <a:ext cx="5610222" cy="23288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Stick People, Download Free Clip Art, Free Clip Art on ...">
            <a:extLst>
              <a:ext uri="{FF2B5EF4-FFF2-40B4-BE49-F238E27FC236}">
                <a16:creationId xmlns:a16="http://schemas.microsoft.com/office/drawing/2014/main" id="{BD7ACCC1-F803-BA7E-3CB6-F560F663B1B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73382" y="4598667"/>
            <a:ext cx="1391216" cy="22251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ree Stick People, Download Free Clip Art, Free Clip Art on ...">
            <a:extLst>
              <a:ext uri="{FF2B5EF4-FFF2-40B4-BE49-F238E27FC236}">
                <a16:creationId xmlns:a16="http://schemas.microsoft.com/office/drawing/2014/main" id="{8F69E05F-27A6-CE78-9C46-1C7D3FDB208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66909"/>
          <a:stretch/>
        </p:blipFill>
        <p:spPr bwMode="auto">
          <a:xfrm>
            <a:off x="3358250" y="4668202"/>
            <a:ext cx="842276" cy="4457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Free Stick People, Download Free Clip Art, Free Clip Art on ...">
            <a:extLst>
              <a:ext uri="{FF2B5EF4-FFF2-40B4-BE49-F238E27FC236}">
                <a16:creationId xmlns:a16="http://schemas.microsoft.com/office/drawing/2014/main" id="{2440C659-953C-0885-800A-20CC6D9F4B7A}"/>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66909"/>
          <a:stretch/>
        </p:blipFill>
        <p:spPr bwMode="auto">
          <a:xfrm>
            <a:off x="2619255" y="4818988"/>
            <a:ext cx="657346" cy="3479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ree Stick People, Download Free Clip Art, Free Clip Art on ...">
            <a:extLst>
              <a:ext uri="{FF2B5EF4-FFF2-40B4-BE49-F238E27FC236}">
                <a16:creationId xmlns:a16="http://schemas.microsoft.com/office/drawing/2014/main" id="{42E649B0-5113-B1DF-FCE7-86ED09AB904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6914" y="4590660"/>
            <a:ext cx="1391216" cy="22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2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How it Works- STOP</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7</a:t>
            </a:fld>
            <a:endParaRPr lang="en-US" dirty="0"/>
          </a:p>
        </p:txBody>
      </p:sp>
      <p:sp>
        <p:nvSpPr>
          <p:cNvPr id="3" name="Content Placeholder 2">
            <a:extLst>
              <a:ext uri="{FF2B5EF4-FFF2-40B4-BE49-F238E27FC236}">
                <a16:creationId xmlns:a16="http://schemas.microsoft.com/office/drawing/2014/main" id="{ACD0DA90-D670-F43A-1430-631BF74806AD}"/>
              </a:ext>
            </a:extLst>
          </p:cNvPr>
          <p:cNvSpPr>
            <a:spLocks noGrp="1"/>
          </p:cNvSpPr>
          <p:nvPr>
            <p:ph idx="1"/>
          </p:nvPr>
        </p:nvSpPr>
        <p:spPr>
          <a:xfrm>
            <a:off x="712859" y="2236773"/>
            <a:ext cx="8284464" cy="1667254"/>
          </a:xfrm>
        </p:spPr>
        <p:txBody>
          <a:bodyPr/>
          <a:lstStyle/>
          <a:p>
            <a:r>
              <a:rPr lang="en-US" dirty="0">
                <a:latin typeface="Abadi" panose="020B0604020104020204" pitchFamily="34" charset="0"/>
              </a:rPr>
              <a:t>On the bus stop – the user will send a request to be dropped off at a certain stop </a:t>
            </a:r>
          </a:p>
        </p:txBody>
      </p:sp>
      <p:sp>
        <p:nvSpPr>
          <p:cNvPr id="2" name="Rectangle 1">
            <a:extLst>
              <a:ext uri="{FF2B5EF4-FFF2-40B4-BE49-F238E27FC236}">
                <a16:creationId xmlns:a16="http://schemas.microsoft.com/office/drawing/2014/main" id="{C6F292AE-8202-7BC4-04C2-88BD617A53D6}"/>
              </a:ext>
            </a:extLst>
          </p:cNvPr>
          <p:cNvSpPr/>
          <p:nvPr/>
        </p:nvSpPr>
        <p:spPr>
          <a:xfrm>
            <a:off x="6531429" y="4282751"/>
            <a:ext cx="1950098" cy="2397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DCC8EC-6D5C-5601-89D9-947CB3338D4B}"/>
              </a:ext>
            </a:extLst>
          </p:cNvPr>
          <p:cNvSpPr txBox="1"/>
          <p:nvPr/>
        </p:nvSpPr>
        <p:spPr>
          <a:xfrm>
            <a:off x="6595997" y="4407588"/>
            <a:ext cx="1763486" cy="307777"/>
          </a:xfrm>
          <a:prstGeom prst="rect">
            <a:avLst/>
          </a:prstGeom>
          <a:noFill/>
        </p:spPr>
        <p:txBody>
          <a:bodyPr wrap="square" rtlCol="0">
            <a:spAutoFit/>
          </a:bodyPr>
          <a:lstStyle/>
          <a:p>
            <a:r>
              <a:rPr lang="en-US" sz="1400" dirty="0"/>
              <a:t>Send bus from:</a:t>
            </a:r>
          </a:p>
        </p:txBody>
      </p:sp>
      <p:sp>
        <p:nvSpPr>
          <p:cNvPr id="7" name="Flowchart: Connector 6">
            <a:extLst>
              <a:ext uri="{FF2B5EF4-FFF2-40B4-BE49-F238E27FC236}">
                <a16:creationId xmlns:a16="http://schemas.microsoft.com/office/drawing/2014/main" id="{0DE783DC-81FF-10C4-2C9F-6432207DAC93}"/>
              </a:ext>
            </a:extLst>
          </p:cNvPr>
          <p:cNvSpPr/>
          <p:nvPr/>
        </p:nvSpPr>
        <p:spPr>
          <a:xfrm>
            <a:off x="6626289" y="5122623"/>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AFA92A69-42D9-570C-32DE-51309ADB72E2}"/>
              </a:ext>
            </a:extLst>
          </p:cNvPr>
          <p:cNvSpPr/>
          <p:nvPr/>
        </p:nvSpPr>
        <p:spPr>
          <a:xfrm>
            <a:off x="6626289" y="4840202"/>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55D0E71B-918A-C551-F47F-4CFBC6CC0C29}"/>
              </a:ext>
            </a:extLst>
          </p:cNvPr>
          <p:cNvSpPr/>
          <p:nvPr/>
        </p:nvSpPr>
        <p:spPr>
          <a:xfrm>
            <a:off x="6626288" y="5429155"/>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648E4D03-2136-E1FE-E4C3-391A83EA0CD3}"/>
              </a:ext>
            </a:extLst>
          </p:cNvPr>
          <p:cNvSpPr/>
          <p:nvPr/>
        </p:nvSpPr>
        <p:spPr>
          <a:xfrm>
            <a:off x="6626287" y="5735687"/>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3313345-833F-B031-71D0-94F45A7479EB}"/>
              </a:ext>
            </a:extLst>
          </p:cNvPr>
          <p:cNvSpPr txBox="1"/>
          <p:nvPr/>
        </p:nvSpPr>
        <p:spPr>
          <a:xfrm>
            <a:off x="6951306" y="4840202"/>
            <a:ext cx="1334278" cy="276999"/>
          </a:xfrm>
          <a:prstGeom prst="rect">
            <a:avLst/>
          </a:prstGeom>
          <a:noFill/>
        </p:spPr>
        <p:txBody>
          <a:bodyPr wrap="square" rtlCol="0">
            <a:spAutoFit/>
          </a:bodyPr>
          <a:lstStyle/>
          <a:p>
            <a:r>
              <a:rPr lang="en-US" sz="1200" dirty="0"/>
              <a:t>Stop 1:</a:t>
            </a:r>
          </a:p>
        </p:txBody>
      </p:sp>
      <p:sp>
        <p:nvSpPr>
          <p:cNvPr id="13" name="TextBox 12">
            <a:extLst>
              <a:ext uri="{FF2B5EF4-FFF2-40B4-BE49-F238E27FC236}">
                <a16:creationId xmlns:a16="http://schemas.microsoft.com/office/drawing/2014/main" id="{9AF0C5CF-9C9C-4DA3-E11C-43048185D07E}"/>
              </a:ext>
            </a:extLst>
          </p:cNvPr>
          <p:cNvSpPr txBox="1"/>
          <p:nvPr/>
        </p:nvSpPr>
        <p:spPr>
          <a:xfrm>
            <a:off x="6951306" y="5152156"/>
            <a:ext cx="1334278" cy="276999"/>
          </a:xfrm>
          <a:prstGeom prst="rect">
            <a:avLst/>
          </a:prstGeom>
          <a:noFill/>
        </p:spPr>
        <p:txBody>
          <a:bodyPr wrap="square" rtlCol="0">
            <a:spAutoFit/>
          </a:bodyPr>
          <a:lstStyle/>
          <a:p>
            <a:r>
              <a:rPr lang="en-US" sz="1200" dirty="0"/>
              <a:t>Stop 1:</a:t>
            </a:r>
          </a:p>
        </p:txBody>
      </p:sp>
    </p:spTree>
    <p:extLst>
      <p:ext uri="{BB962C8B-B14F-4D97-AF65-F5344CB8AC3E}">
        <p14:creationId xmlns:p14="http://schemas.microsoft.com/office/powerpoint/2010/main" val="246184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33334A1-AA26-92A1-7DB9-9A66EDC630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223AF29-5202-7C0C-E4ED-A55291B82C64}"/>
              </a:ext>
            </a:extLst>
          </p:cNvPr>
          <p:cNvSpPr>
            <a:spLocks noGrp="1"/>
          </p:cNvSpPr>
          <p:nvPr>
            <p:ph type="title"/>
          </p:nvPr>
        </p:nvSpPr>
        <p:spPr/>
        <p:txBody>
          <a:bodyPr/>
          <a:lstStyle/>
          <a:p>
            <a:r>
              <a:rPr lang="en-US" dirty="0"/>
              <a:t>How it Works- COME</a:t>
            </a:r>
          </a:p>
        </p:txBody>
      </p:sp>
      <p:sp>
        <p:nvSpPr>
          <p:cNvPr id="22" name="Text Placeholder 21">
            <a:extLst>
              <a:ext uri="{FF2B5EF4-FFF2-40B4-BE49-F238E27FC236}">
                <a16:creationId xmlns:a16="http://schemas.microsoft.com/office/drawing/2014/main" id="{D20DDB0C-A2A6-C05B-1364-34177F29812F}"/>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2E8E18ED-D735-4EE1-574D-0DEDF5BCC4AF}"/>
              </a:ext>
            </a:extLst>
          </p:cNvPr>
          <p:cNvSpPr>
            <a:spLocks noGrp="1"/>
          </p:cNvSpPr>
          <p:nvPr>
            <p:ph type="sldNum" sz="quarter" idx="15"/>
          </p:nvPr>
        </p:nvSpPr>
        <p:spPr/>
        <p:txBody>
          <a:bodyPr/>
          <a:lstStyle/>
          <a:p>
            <a:fld id="{CC43B8D3-9A08-F84C-9DD4-44948BA52D4B}" type="slidenum">
              <a:rPr lang="en-US" smtClean="0"/>
              <a:pPr/>
              <a:t>8</a:t>
            </a:fld>
            <a:endParaRPr lang="en-US" dirty="0"/>
          </a:p>
        </p:txBody>
      </p:sp>
      <p:sp>
        <p:nvSpPr>
          <p:cNvPr id="3" name="Content Placeholder 2">
            <a:extLst>
              <a:ext uri="{FF2B5EF4-FFF2-40B4-BE49-F238E27FC236}">
                <a16:creationId xmlns:a16="http://schemas.microsoft.com/office/drawing/2014/main" id="{82052A1C-A804-A31A-CFE9-060C9055EC27}"/>
              </a:ext>
            </a:extLst>
          </p:cNvPr>
          <p:cNvSpPr>
            <a:spLocks noGrp="1"/>
          </p:cNvSpPr>
          <p:nvPr>
            <p:ph idx="1"/>
          </p:nvPr>
        </p:nvSpPr>
        <p:spPr>
          <a:xfrm>
            <a:off x="703529" y="1811446"/>
            <a:ext cx="8284464" cy="3986784"/>
          </a:xfrm>
        </p:spPr>
        <p:txBody>
          <a:bodyPr/>
          <a:lstStyle/>
          <a:p>
            <a:r>
              <a:rPr lang="en-US" dirty="0">
                <a:latin typeface="Abadi" panose="020B0604020104020204" pitchFamily="34" charset="0"/>
              </a:rPr>
              <a:t>At the bus stop – user will send a request to be picked up </a:t>
            </a:r>
          </a:p>
          <a:p>
            <a:r>
              <a:rPr lang="en-US" dirty="0">
                <a:latin typeface="Abadi" panose="020B0604020104020204" pitchFamily="34" charset="0"/>
              </a:rPr>
              <a:t>System will calculate whether there is room on the upcoming bus</a:t>
            </a:r>
          </a:p>
          <a:p>
            <a:r>
              <a:rPr lang="en-US" dirty="0">
                <a:latin typeface="Abadi" panose="020B0604020104020204" pitchFamily="34" charset="0"/>
              </a:rPr>
              <a:t>If there is room – the bus will stop. If there is no room, the request is sent to the next bus… </a:t>
            </a:r>
          </a:p>
        </p:txBody>
      </p:sp>
      <p:sp>
        <p:nvSpPr>
          <p:cNvPr id="2" name="Rectangle 1">
            <a:extLst>
              <a:ext uri="{FF2B5EF4-FFF2-40B4-BE49-F238E27FC236}">
                <a16:creationId xmlns:a16="http://schemas.microsoft.com/office/drawing/2014/main" id="{6A340F11-C67B-180C-820E-5F1FA54DCC5A}"/>
              </a:ext>
            </a:extLst>
          </p:cNvPr>
          <p:cNvSpPr/>
          <p:nvPr/>
        </p:nvSpPr>
        <p:spPr>
          <a:xfrm>
            <a:off x="6531429" y="4282751"/>
            <a:ext cx="1950098" cy="2397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4F8597-355B-EFD8-05AB-40458C4E84F1}"/>
              </a:ext>
            </a:extLst>
          </p:cNvPr>
          <p:cNvSpPr txBox="1"/>
          <p:nvPr/>
        </p:nvSpPr>
        <p:spPr>
          <a:xfrm>
            <a:off x="6595997" y="4407588"/>
            <a:ext cx="1763486" cy="307777"/>
          </a:xfrm>
          <a:prstGeom prst="rect">
            <a:avLst/>
          </a:prstGeom>
          <a:noFill/>
        </p:spPr>
        <p:txBody>
          <a:bodyPr wrap="square" rtlCol="0">
            <a:spAutoFit/>
          </a:bodyPr>
          <a:lstStyle/>
          <a:p>
            <a:r>
              <a:rPr lang="en-US" sz="1400" dirty="0"/>
              <a:t>Send bus from:</a:t>
            </a:r>
          </a:p>
        </p:txBody>
      </p:sp>
      <p:sp>
        <p:nvSpPr>
          <p:cNvPr id="7" name="Flowchart: Connector 6">
            <a:extLst>
              <a:ext uri="{FF2B5EF4-FFF2-40B4-BE49-F238E27FC236}">
                <a16:creationId xmlns:a16="http://schemas.microsoft.com/office/drawing/2014/main" id="{4B98FA4B-4700-E988-5777-975640671557}"/>
              </a:ext>
            </a:extLst>
          </p:cNvPr>
          <p:cNvSpPr/>
          <p:nvPr/>
        </p:nvSpPr>
        <p:spPr>
          <a:xfrm>
            <a:off x="6626289" y="5122623"/>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7FBC6636-90EA-EBD1-DB3E-1DCFFF444B2E}"/>
              </a:ext>
            </a:extLst>
          </p:cNvPr>
          <p:cNvSpPr/>
          <p:nvPr/>
        </p:nvSpPr>
        <p:spPr>
          <a:xfrm>
            <a:off x="6626289" y="4840202"/>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517BA42-CC61-D2DD-F628-B94632DADCD3}"/>
              </a:ext>
            </a:extLst>
          </p:cNvPr>
          <p:cNvSpPr/>
          <p:nvPr/>
        </p:nvSpPr>
        <p:spPr>
          <a:xfrm>
            <a:off x="6626288" y="5429155"/>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F018B3D0-6312-8753-A221-8FDD8FED97A6}"/>
              </a:ext>
            </a:extLst>
          </p:cNvPr>
          <p:cNvSpPr/>
          <p:nvPr/>
        </p:nvSpPr>
        <p:spPr>
          <a:xfrm>
            <a:off x="6626287" y="5735687"/>
            <a:ext cx="183503" cy="19659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64F7FFF-66CA-FB74-355A-5830426FC973}"/>
              </a:ext>
            </a:extLst>
          </p:cNvPr>
          <p:cNvSpPr txBox="1"/>
          <p:nvPr/>
        </p:nvSpPr>
        <p:spPr>
          <a:xfrm>
            <a:off x="6951306" y="4840202"/>
            <a:ext cx="1334278" cy="276999"/>
          </a:xfrm>
          <a:prstGeom prst="rect">
            <a:avLst/>
          </a:prstGeom>
          <a:noFill/>
        </p:spPr>
        <p:txBody>
          <a:bodyPr wrap="square" rtlCol="0">
            <a:spAutoFit/>
          </a:bodyPr>
          <a:lstStyle/>
          <a:p>
            <a:r>
              <a:rPr lang="en-US" sz="1200" dirty="0"/>
              <a:t>Stop 1:</a:t>
            </a:r>
          </a:p>
        </p:txBody>
      </p:sp>
      <p:sp>
        <p:nvSpPr>
          <p:cNvPr id="13" name="TextBox 12">
            <a:extLst>
              <a:ext uri="{FF2B5EF4-FFF2-40B4-BE49-F238E27FC236}">
                <a16:creationId xmlns:a16="http://schemas.microsoft.com/office/drawing/2014/main" id="{E6916DBE-A4B3-C15C-049A-DB112D06E44D}"/>
              </a:ext>
            </a:extLst>
          </p:cNvPr>
          <p:cNvSpPr txBox="1"/>
          <p:nvPr/>
        </p:nvSpPr>
        <p:spPr>
          <a:xfrm>
            <a:off x="6951306" y="5152156"/>
            <a:ext cx="1334278" cy="276999"/>
          </a:xfrm>
          <a:prstGeom prst="rect">
            <a:avLst/>
          </a:prstGeom>
          <a:noFill/>
        </p:spPr>
        <p:txBody>
          <a:bodyPr wrap="square" rtlCol="0">
            <a:spAutoFit/>
          </a:bodyPr>
          <a:lstStyle/>
          <a:p>
            <a:r>
              <a:rPr lang="en-US" sz="1200" dirty="0"/>
              <a:t>Stop 1:</a:t>
            </a:r>
          </a:p>
        </p:txBody>
      </p:sp>
    </p:spTree>
    <p:extLst>
      <p:ext uri="{BB962C8B-B14F-4D97-AF65-F5344CB8AC3E}">
        <p14:creationId xmlns:p14="http://schemas.microsoft.com/office/powerpoint/2010/main" val="349380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Bus Route- </a:t>
            </a:r>
            <a:r>
              <a:rPr lang="en-US" sz="3200" dirty="0"/>
              <a:t>a visual representation</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dirty="0"/>
              <a:t>11</a:t>
            </a:r>
          </a:p>
        </p:txBody>
      </p:sp>
      <p:sp>
        <p:nvSpPr>
          <p:cNvPr id="46" name="Text Placeholder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a:p>
        </p:txBody>
      </p:sp>
      <p:sp>
        <p:nvSpPr>
          <p:cNvPr id="47" name="Text Placeholder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a:lstStyle/>
          <a:p>
            <a:endParaRPr lang="en-US"/>
          </a:p>
        </p:txBody>
      </p:sp>
      <p:sp>
        <p:nvSpPr>
          <p:cNvPr id="48" name="Text Placeholder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a:lstStyle/>
          <a:p>
            <a:endParaRPr lang="en-US"/>
          </a:p>
        </p:txBody>
      </p:sp>
      <p:sp>
        <p:nvSpPr>
          <p:cNvPr id="49" name="Text Placeholder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a:lstStyle/>
          <a:p>
            <a:endParaRPr lang="en-US"/>
          </a:p>
        </p:txBody>
      </p:sp>
      <p:sp>
        <p:nvSpPr>
          <p:cNvPr id="8" name="Text Placeholder 7">
            <a:extLst>
              <a:ext uri="{FF2B5EF4-FFF2-40B4-BE49-F238E27FC236}">
                <a16:creationId xmlns:a16="http://schemas.microsoft.com/office/drawing/2014/main" id="{E080D02F-F3D4-FF0B-2D0E-64F8B50DCAA6}"/>
              </a:ext>
            </a:extLst>
          </p:cNvPr>
          <p:cNvSpPr>
            <a:spLocks noGrp="1"/>
          </p:cNvSpPr>
          <p:nvPr>
            <p:ph type="body" sz="quarter" idx="15"/>
          </p:nvPr>
        </p:nvSpPr>
        <p:spPr/>
        <p:txBody>
          <a:bodyPr/>
          <a:lstStyle/>
          <a:p>
            <a:r>
              <a:rPr lang="en-US" dirty="0"/>
              <a:t>Stop 1</a:t>
            </a:r>
          </a:p>
        </p:txBody>
      </p:sp>
      <p:sp>
        <p:nvSpPr>
          <p:cNvPr id="9" name="Text Placeholder 8">
            <a:extLst>
              <a:ext uri="{FF2B5EF4-FFF2-40B4-BE49-F238E27FC236}">
                <a16:creationId xmlns:a16="http://schemas.microsoft.com/office/drawing/2014/main" id="{345C6D13-CF93-C1B2-1F70-67C4F6E71841}"/>
              </a:ext>
            </a:extLst>
          </p:cNvPr>
          <p:cNvSpPr>
            <a:spLocks noGrp="1"/>
          </p:cNvSpPr>
          <p:nvPr>
            <p:ph type="body" sz="quarter" idx="16"/>
          </p:nvPr>
        </p:nvSpPr>
        <p:spPr/>
        <p:txBody>
          <a:bodyPr/>
          <a:lstStyle/>
          <a:p>
            <a:r>
              <a:rPr lang="en-US" dirty="0"/>
              <a:t>Stop 2</a:t>
            </a:r>
          </a:p>
        </p:txBody>
      </p:sp>
      <p:sp>
        <p:nvSpPr>
          <p:cNvPr id="10" name="Text Placeholder 9">
            <a:extLst>
              <a:ext uri="{FF2B5EF4-FFF2-40B4-BE49-F238E27FC236}">
                <a16:creationId xmlns:a16="http://schemas.microsoft.com/office/drawing/2014/main" id="{1C9A283B-9E49-B36A-FE51-8E72C9F394EB}"/>
              </a:ext>
            </a:extLst>
          </p:cNvPr>
          <p:cNvSpPr>
            <a:spLocks noGrp="1"/>
          </p:cNvSpPr>
          <p:nvPr>
            <p:ph type="body" sz="quarter" idx="17"/>
          </p:nvPr>
        </p:nvSpPr>
        <p:spPr/>
        <p:txBody>
          <a:bodyPr/>
          <a:lstStyle/>
          <a:p>
            <a:r>
              <a:rPr lang="en-US" dirty="0"/>
              <a:t>Stop 3</a:t>
            </a:r>
          </a:p>
        </p:txBody>
      </p:sp>
      <p:sp>
        <p:nvSpPr>
          <p:cNvPr id="11" name="Text Placeholder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a:lstStyle/>
          <a:p>
            <a:r>
              <a:rPr lang="en-US" dirty="0"/>
              <a:t>Stop 4</a:t>
            </a:r>
          </a:p>
        </p:txBody>
      </p:sp>
      <p:sp>
        <p:nvSpPr>
          <p:cNvPr id="12" name="Text Placeholder 11">
            <a:extLst>
              <a:ext uri="{FF2B5EF4-FFF2-40B4-BE49-F238E27FC236}">
                <a16:creationId xmlns:a16="http://schemas.microsoft.com/office/drawing/2014/main" id="{3F9092E2-3437-76F7-8811-79E2775979C6}"/>
              </a:ext>
            </a:extLst>
          </p:cNvPr>
          <p:cNvSpPr>
            <a:spLocks noGrp="1"/>
          </p:cNvSpPr>
          <p:nvPr>
            <p:ph type="body" sz="quarter" idx="19"/>
          </p:nvPr>
        </p:nvSpPr>
        <p:spPr>
          <a:xfrm>
            <a:off x="10460735" y="2706624"/>
            <a:ext cx="1314497" cy="1014984"/>
          </a:xfrm>
        </p:spPr>
        <p:txBody>
          <a:bodyPr/>
          <a:lstStyle/>
          <a:p>
            <a:r>
              <a:rPr lang="en-US" dirty="0"/>
              <a:t>Station</a:t>
            </a:r>
          </a:p>
        </p:txBody>
      </p:sp>
      <p:grpSp>
        <p:nvGrpSpPr>
          <p:cNvPr id="27" name="Group 26">
            <a:extLst>
              <a:ext uri="{FF2B5EF4-FFF2-40B4-BE49-F238E27FC236}">
                <a16:creationId xmlns:a16="http://schemas.microsoft.com/office/drawing/2014/main" id="{A8C6BA0C-2429-09BF-0880-8DC1C855A055}"/>
              </a:ext>
            </a:extLst>
          </p:cNvPr>
          <p:cNvGrpSpPr/>
          <p:nvPr/>
        </p:nvGrpSpPr>
        <p:grpSpPr>
          <a:xfrm>
            <a:off x="318515" y="3896490"/>
            <a:ext cx="1801367" cy="1014983"/>
            <a:chOff x="1180236" y="3997919"/>
            <a:chExt cx="5916744" cy="2456066"/>
          </a:xfrm>
        </p:grpSpPr>
        <p:pic>
          <p:nvPicPr>
            <p:cNvPr id="2" name="Picture 2" descr="Bus black white vector illustration 25257175 Vector Art at ...">
              <a:extLst>
                <a:ext uri="{FF2B5EF4-FFF2-40B4-BE49-F238E27FC236}">
                  <a16:creationId xmlns:a16="http://schemas.microsoft.com/office/drawing/2014/main" id="{4EC793AD-D6F0-156B-FA5B-B917B29D945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0236" y="3997919"/>
              <a:ext cx="5916744" cy="2456066"/>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47399A46-901D-366D-D397-DD6539DC300D}"/>
                </a:ext>
              </a:extLst>
            </p:cNvPr>
            <p:cNvGrpSpPr/>
            <p:nvPr/>
          </p:nvGrpSpPr>
          <p:grpSpPr>
            <a:xfrm>
              <a:off x="2733730" y="5560670"/>
              <a:ext cx="1137960" cy="395280"/>
              <a:chOff x="2733730" y="5560670"/>
              <a:chExt cx="1137960" cy="395280"/>
            </a:xfrm>
          </p:grpSpPr>
          <mc:AlternateContent xmlns:mc="http://schemas.openxmlformats.org/markup-compatibility/2006">
            <mc:Choice xmlns:p14="http://schemas.microsoft.com/office/powerpoint/2010/main" Requires="p14">
              <p:contentPart p14:bwMode="auto" r:id="rId3">
                <p14:nvContentPartPr>
                  <p14:cNvPr id="21" name="Ink 20">
                    <a:extLst>
                      <a:ext uri="{FF2B5EF4-FFF2-40B4-BE49-F238E27FC236}">
                        <a16:creationId xmlns:a16="http://schemas.microsoft.com/office/drawing/2014/main" id="{E6C131B7-3CCB-ECE1-E967-8B8759A28B2F}"/>
                      </a:ext>
                    </a:extLst>
                  </p14:cNvPr>
                  <p14:cNvContentPartPr/>
                  <p14:nvPr/>
                </p14:nvContentPartPr>
                <p14:xfrm>
                  <a:off x="2733730" y="5560670"/>
                  <a:ext cx="282960" cy="340920"/>
                </p14:xfrm>
              </p:contentPart>
            </mc:Choice>
            <mc:Fallback>
              <p:pic>
                <p:nvPicPr>
                  <p:cNvPr id="21" name="Ink 20">
                    <a:extLst>
                      <a:ext uri="{FF2B5EF4-FFF2-40B4-BE49-F238E27FC236}">
                        <a16:creationId xmlns:a16="http://schemas.microsoft.com/office/drawing/2014/main" id="{E6C131B7-3CCB-ECE1-E967-8B8759A28B2F}"/>
                      </a:ext>
                    </a:extLst>
                  </p:cNvPr>
                  <p:cNvPicPr/>
                  <p:nvPr/>
                </p:nvPicPr>
                <p:blipFill>
                  <a:blip r:embed="rId4"/>
                  <a:stretch>
                    <a:fillRect/>
                  </a:stretch>
                </p:blipFill>
                <p:spPr>
                  <a:xfrm>
                    <a:off x="2713687" y="5545885"/>
                    <a:ext cx="323046" cy="370490"/>
                  </a:xfrm>
                  <a:prstGeom prst="rect">
                    <a:avLst/>
                  </a:prstGeom>
                </p:spPr>
              </p:pic>
            </mc:Fallback>
          </mc:AlternateContent>
          <p:grpSp>
            <p:nvGrpSpPr>
              <p:cNvPr id="24" name="Group 23">
                <a:extLst>
                  <a:ext uri="{FF2B5EF4-FFF2-40B4-BE49-F238E27FC236}">
                    <a16:creationId xmlns:a16="http://schemas.microsoft.com/office/drawing/2014/main" id="{345889D7-3FFA-9EB2-8F83-91681C0264DA}"/>
                  </a:ext>
                </a:extLst>
              </p:cNvPr>
              <p:cNvGrpSpPr/>
              <p:nvPr/>
            </p:nvGrpSpPr>
            <p:grpSpPr>
              <a:xfrm>
                <a:off x="3060250" y="5691350"/>
                <a:ext cx="394200" cy="264600"/>
                <a:chOff x="3060250" y="5691350"/>
                <a:chExt cx="394200" cy="264600"/>
              </a:xfrm>
            </p:grpSpPr>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A49D107E-9FE5-27FC-C58B-FBF228CAB1DA}"/>
                        </a:ext>
                      </a:extLst>
                    </p14:cNvPr>
                    <p14:cNvContentPartPr/>
                    <p14:nvPr/>
                  </p14:nvContentPartPr>
                  <p14:xfrm>
                    <a:off x="3060250" y="5691350"/>
                    <a:ext cx="181800" cy="225360"/>
                  </p14:xfrm>
                </p:contentPart>
              </mc:Choice>
              <mc:Fallback>
                <p:pic>
                  <p:nvPicPr>
                    <p:cNvPr id="22" name="Ink 21">
                      <a:extLst>
                        <a:ext uri="{FF2B5EF4-FFF2-40B4-BE49-F238E27FC236}">
                          <a16:creationId xmlns:a16="http://schemas.microsoft.com/office/drawing/2014/main" id="{A49D107E-9FE5-27FC-C58B-FBF228CAB1DA}"/>
                        </a:ext>
                      </a:extLst>
                    </p:cNvPr>
                    <p:cNvPicPr/>
                    <p:nvPr/>
                  </p:nvPicPr>
                  <p:blipFill>
                    <a:blip r:embed="rId6"/>
                    <a:stretch>
                      <a:fillRect/>
                    </a:stretch>
                  </p:blipFill>
                  <p:spPr>
                    <a:xfrm>
                      <a:off x="3040181" y="5676558"/>
                      <a:ext cx="221938" cy="25494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Ink 22">
                      <a:extLst>
                        <a:ext uri="{FF2B5EF4-FFF2-40B4-BE49-F238E27FC236}">
                          <a16:creationId xmlns:a16="http://schemas.microsoft.com/office/drawing/2014/main" id="{5C63FC21-5D40-FB35-E61F-21936F2AB286}"/>
                        </a:ext>
                      </a:extLst>
                    </p14:cNvPr>
                    <p14:cNvContentPartPr/>
                    <p14:nvPr/>
                  </p14:nvContentPartPr>
                  <p14:xfrm>
                    <a:off x="3199210" y="5728070"/>
                    <a:ext cx="255240" cy="227880"/>
                  </p14:xfrm>
                </p:contentPart>
              </mc:Choice>
              <mc:Fallback>
                <p:pic>
                  <p:nvPicPr>
                    <p:cNvPr id="23" name="Ink 22">
                      <a:extLst>
                        <a:ext uri="{FF2B5EF4-FFF2-40B4-BE49-F238E27FC236}">
                          <a16:creationId xmlns:a16="http://schemas.microsoft.com/office/drawing/2014/main" id="{5C63FC21-5D40-FB35-E61F-21936F2AB286}"/>
                        </a:ext>
                      </a:extLst>
                    </p:cNvPr>
                    <p:cNvPicPr/>
                    <p:nvPr/>
                  </p:nvPicPr>
                  <p:blipFill>
                    <a:blip r:embed="rId8"/>
                    <a:stretch>
                      <a:fillRect/>
                    </a:stretch>
                  </p:blipFill>
                  <p:spPr>
                    <a:xfrm>
                      <a:off x="3179122" y="5713284"/>
                      <a:ext cx="295417" cy="257452"/>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EA131102-B795-32F0-8712-71CFFA02DD92}"/>
                      </a:ext>
                    </a:extLst>
                  </p14:cNvPr>
                  <p14:cNvContentPartPr/>
                  <p14:nvPr/>
                </p14:nvContentPartPr>
                <p14:xfrm>
                  <a:off x="3648490" y="5629430"/>
                  <a:ext cx="223200" cy="325800"/>
                </p14:xfrm>
              </p:contentPart>
            </mc:Choice>
            <mc:Fallback>
              <p:pic>
                <p:nvPicPr>
                  <p:cNvPr id="25" name="Ink 24">
                    <a:extLst>
                      <a:ext uri="{FF2B5EF4-FFF2-40B4-BE49-F238E27FC236}">
                        <a16:creationId xmlns:a16="http://schemas.microsoft.com/office/drawing/2014/main" id="{EA131102-B795-32F0-8712-71CFFA02DD92}"/>
                      </a:ext>
                    </a:extLst>
                  </p:cNvPr>
                  <p:cNvPicPr/>
                  <p:nvPr/>
                </p:nvPicPr>
                <p:blipFill>
                  <a:blip r:embed="rId10"/>
                  <a:stretch>
                    <a:fillRect/>
                  </a:stretch>
                </p:blipFill>
                <p:spPr>
                  <a:xfrm>
                    <a:off x="3628414" y="5614660"/>
                    <a:ext cx="263352" cy="355339"/>
                  </a:xfrm>
                  <a:prstGeom prst="rect">
                    <a:avLst/>
                  </a:prstGeom>
                </p:spPr>
              </p:pic>
            </mc:Fallback>
          </mc:AlternateContent>
        </p:grpSp>
      </p:grpSp>
      <p:grpSp>
        <p:nvGrpSpPr>
          <p:cNvPr id="40" name="Group 39">
            <a:extLst>
              <a:ext uri="{FF2B5EF4-FFF2-40B4-BE49-F238E27FC236}">
                <a16:creationId xmlns:a16="http://schemas.microsoft.com/office/drawing/2014/main" id="{977D339E-995C-6B68-5B65-2830BBA1CC68}"/>
              </a:ext>
            </a:extLst>
          </p:cNvPr>
          <p:cNvGrpSpPr/>
          <p:nvPr/>
        </p:nvGrpSpPr>
        <p:grpSpPr>
          <a:xfrm>
            <a:off x="5674741" y="4462745"/>
            <a:ext cx="228410" cy="158117"/>
            <a:chOff x="2733730" y="5560670"/>
            <a:chExt cx="508319" cy="356039"/>
          </a:xfrm>
        </p:grpSpPr>
        <mc:AlternateContent xmlns:mc="http://schemas.openxmlformats.org/markup-compatibility/2006">
          <mc:Choice xmlns:p14="http://schemas.microsoft.com/office/powerpoint/2010/main" Requires="p14">
            <p:contentPart p14:bwMode="auto" r:id="rId11">
              <p14:nvContentPartPr>
                <p14:cNvPr id="41" name="Ink 40">
                  <a:extLst>
                    <a:ext uri="{FF2B5EF4-FFF2-40B4-BE49-F238E27FC236}">
                      <a16:creationId xmlns:a16="http://schemas.microsoft.com/office/drawing/2014/main" id="{846AEB1B-FD1F-535C-FF7C-FF12BE0A70E7}"/>
                    </a:ext>
                  </a:extLst>
                </p14:cNvPr>
                <p14:cNvContentPartPr/>
                <p14:nvPr/>
              </p14:nvContentPartPr>
              <p14:xfrm>
                <a:off x="2733730" y="5560670"/>
                <a:ext cx="282960" cy="340920"/>
              </p14:xfrm>
            </p:contentPart>
          </mc:Choice>
          <mc:Fallback>
            <p:pic>
              <p:nvPicPr>
                <p:cNvPr id="41" name="Ink 40">
                  <a:extLst>
                    <a:ext uri="{FF2B5EF4-FFF2-40B4-BE49-F238E27FC236}">
                      <a16:creationId xmlns:a16="http://schemas.microsoft.com/office/drawing/2014/main" id="{846AEB1B-FD1F-535C-FF7C-FF12BE0A70E7}"/>
                    </a:ext>
                  </a:extLst>
                </p:cNvPr>
                <p:cNvPicPr/>
                <p:nvPr/>
              </p:nvPicPr>
              <p:blipFill>
                <a:blip r:embed="rId12"/>
                <a:stretch>
                  <a:fillRect/>
                </a:stretch>
              </p:blipFill>
              <p:spPr>
                <a:xfrm>
                  <a:off x="2720142" y="5546904"/>
                  <a:ext cx="310137" cy="36845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0" name="Ink 49">
                  <a:extLst>
                    <a:ext uri="{FF2B5EF4-FFF2-40B4-BE49-F238E27FC236}">
                      <a16:creationId xmlns:a16="http://schemas.microsoft.com/office/drawing/2014/main" id="{EB2B02EB-5429-23BF-6C44-2997FE7E0533}"/>
                    </a:ext>
                  </a:extLst>
                </p14:cNvPr>
                <p14:cNvContentPartPr/>
                <p14:nvPr/>
              </p14:nvContentPartPr>
              <p14:xfrm>
                <a:off x="3060249" y="5691351"/>
                <a:ext cx="181800" cy="225358"/>
              </p14:xfrm>
            </p:contentPart>
          </mc:Choice>
          <mc:Fallback>
            <p:pic>
              <p:nvPicPr>
                <p:cNvPr id="50" name="Ink 49">
                  <a:extLst>
                    <a:ext uri="{FF2B5EF4-FFF2-40B4-BE49-F238E27FC236}">
                      <a16:creationId xmlns:a16="http://schemas.microsoft.com/office/drawing/2014/main" id="{EB2B02EB-5429-23BF-6C44-2997FE7E0533}"/>
                    </a:ext>
                  </a:extLst>
                </p:cNvPr>
                <p:cNvPicPr/>
                <p:nvPr/>
              </p:nvPicPr>
              <p:blipFill>
                <a:blip r:embed="rId14"/>
                <a:stretch>
                  <a:fillRect/>
                </a:stretch>
              </p:blipFill>
              <p:spPr>
                <a:xfrm>
                  <a:off x="3046634" y="5677620"/>
                  <a:ext cx="209030" cy="252821"/>
                </a:xfrm>
                <a:prstGeom prst="rect">
                  <a:avLst/>
                </a:prstGeom>
              </p:spPr>
            </p:pic>
          </mc:Fallback>
        </mc:AlternateContent>
      </p:grpSp>
      <p:grpSp>
        <p:nvGrpSpPr>
          <p:cNvPr id="54" name="Group 53">
            <a:extLst>
              <a:ext uri="{FF2B5EF4-FFF2-40B4-BE49-F238E27FC236}">
                <a16:creationId xmlns:a16="http://schemas.microsoft.com/office/drawing/2014/main" id="{E85753C0-E949-7FB5-D9A6-8FB1F7DB7251}"/>
              </a:ext>
            </a:extLst>
          </p:cNvPr>
          <p:cNvGrpSpPr/>
          <p:nvPr/>
        </p:nvGrpSpPr>
        <p:grpSpPr>
          <a:xfrm>
            <a:off x="7920103" y="1581912"/>
            <a:ext cx="1231641" cy="1014984"/>
            <a:chOff x="7920103" y="1581912"/>
            <a:chExt cx="1231641" cy="1014984"/>
          </a:xfrm>
        </p:grpSpPr>
        <p:sp>
          <p:nvSpPr>
            <p:cNvPr id="52" name="Cloud 51">
              <a:extLst>
                <a:ext uri="{FF2B5EF4-FFF2-40B4-BE49-F238E27FC236}">
                  <a16:creationId xmlns:a16="http://schemas.microsoft.com/office/drawing/2014/main" id="{02412200-F98C-D661-AA9C-2E296AC822A5}"/>
                </a:ext>
              </a:extLst>
            </p:cNvPr>
            <p:cNvSpPr/>
            <p:nvPr/>
          </p:nvSpPr>
          <p:spPr>
            <a:xfrm>
              <a:off x="7920103" y="1581912"/>
              <a:ext cx="1231641" cy="101498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05551FF-16A6-6FE4-7E60-22A235958314}"/>
                </a:ext>
              </a:extLst>
            </p:cNvPr>
            <p:cNvSpPr txBox="1"/>
            <p:nvPr/>
          </p:nvSpPr>
          <p:spPr>
            <a:xfrm>
              <a:off x="7979540" y="1840460"/>
              <a:ext cx="1063876" cy="461665"/>
            </a:xfrm>
            <a:prstGeom prst="rect">
              <a:avLst/>
            </a:prstGeom>
            <a:noFill/>
          </p:spPr>
          <p:txBody>
            <a:bodyPr wrap="square" rtlCol="0">
              <a:spAutoFit/>
            </a:bodyPr>
            <a:lstStyle/>
            <a:p>
              <a:pPr algn="ctr"/>
              <a:r>
                <a:rPr lang="en-US" sz="1200" b="1" dirty="0">
                  <a:latin typeface="Abadi Extra Light" panose="020B0204020104020204" pitchFamily="34" charset="0"/>
                </a:rPr>
                <a:t>Stop requested</a:t>
              </a:r>
            </a:p>
          </p:txBody>
        </p:sp>
      </p:grpSp>
      <p:sp>
        <p:nvSpPr>
          <p:cNvPr id="56" name="TextBox 55">
            <a:extLst>
              <a:ext uri="{FF2B5EF4-FFF2-40B4-BE49-F238E27FC236}">
                <a16:creationId xmlns:a16="http://schemas.microsoft.com/office/drawing/2014/main" id="{C01169D5-0F21-CF4A-ECDC-45268A0553FB}"/>
              </a:ext>
            </a:extLst>
          </p:cNvPr>
          <p:cNvSpPr txBox="1"/>
          <p:nvPr/>
        </p:nvSpPr>
        <p:spPr>
          <a:xfrm>
            <a:off x="7487443" y="3868092"/>
            <a:ext cx="2911151" cy="1200329"/>
          </a:xfrm>
          <a:prstGeom prst="rect">
            <a:avLst/>
          </a:prstGeom>
          <a:noFill/>
        </p:spPr>
        <p:txBody>
          <a:bodyPr wrap="square" rtlCol="0">
            <a:spAutoFit/>
          </a:bodyPr>
          <a:lstStyle/>
          <a:p>
            <a:r>
              <a:rPr lang="en-US" dirty="0">
                <a:latin typeface="Aptos" panose="020B0004020202020204" pitchFamily="34" charset="0"/>
              </a:rPr>
              <a:t>Bus 2 is closer to stop 4 therefore it will stop there</a:t>
            </a:r>
          </a:p>
          <a:p>
            <a:r>
              <a:rPr lang="en-US" dirty="0" err="1">
                <a:latin typeface="Aptos" panose="020B0004020202020204" pitchFamily="34" charset="0"/>
              </a:rPr>
              <a:t>Eventhough</a:t>
            </a:r>
            <a:r>
              <a:rPr lang="en-US" dirty="0">
                <a:latin typeface="Aptos" panose="020B0004020202020204" pitchFamily="34" charset="0"/>
              </a:rPr>
              <a:t> bus 1 started it’s route earlier</a:t>
            </a:r>
          </a:p>
        </p:txBody>
      </p:sp>
      <p:grpSp>
        <p:nvGrpSpPr>
          <p:cNvPr id="60" name="Group 59">
            <a:extLst>
              <a:ext uri="{FF2B5EF4-FFF2-40B4-BE49-F238E27FC236}">
                <a16:creationId xmlns:a16="http://schemas.microsoft.com/office/drawing/2014/main" id="{76B6FA75-F796-6B14-355D-D739C703F93C}"/>
              </a:ext>
            </a:extLst>
          </p:cNvPr>
          <p:cNvGrpSpPr/>
          <p:nvPr/>
        </p:nvGrpSpPr>
        <p:grpSpPr>
          <a:xfrm>
            <a:off x="5202936" y="3868092"/>
            <a:ext cx="1801368" cy="930579"/>
            <a:chOff x="1061915" y="3988893"/>
            <a:chExt cx="5953057" cy="2442304"/>
          </a:xfrm>
        </p:grpSpPr>
        <p:pic>
          <p:nvPicPr>
            <p:cNvPr id="39" name="Picture 2" descr="Bus black white vector illustration 25257175 Vector Art at ...">
              <a:extLst>
                <a:ext uri="{FF2B5EF4-FFF2-40B4-BE49-F238E27FC236}">
                  <a16:creationId xmlns:a16="http://schemas.microsoft.com/office/drawing/2014/main" id="{8F2A85B6-3564-062F-1369-928FE59FE78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15" y="3988893"/>
              <a:ext cx="5953057" cy="2442304"/>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2436F3-B9AD-B91A-6901-F58C8F70FA38}"/>
                </a:ext>
              </a:extLst>
            </p:cNvPr>
            <p:cNvGrpSpPr/>
            <p:nvPr/>
          </p:nvGrpSpPr>
          <p:grpSpPr>
            <a:xfrm>
              <a:off x="2621110" y="5418659"/>
              <a:ext cx="1268940" cy="531947"/>
              <a:chOff x="2621110" y="5418659"/>
              <a:chExt cx="1268940" cy="531947"/>
            </a:xfrm>
          </p:grpSpPr>
          <mc:AlternateContent xmlns:mc="http://schemas.openxmlformats.org/markup-compatibility/2006">
            <mc:Choice xmlns:p14="http://schemas.microsoft.com/office/powerpoint/2010/main" Requires="p14">
              <p:contentPart p14:bwMode="auto" r:id="rId15">
                <p14:nvContentPartPr>
                  <p14:cNvPr id="55" name="Ink 54">
                    <a:extLst>
                      <a:ext uri="{FF2B5EF4-FFF2-40B4-BE49-F238E27FC236}">
                        <a16:creationId xmlns:a16="http://schemas.microsoft.com/office/drawing/2014/main" id="{657B0866-151C-6764-3D7B-19A4725D6062}"/>
                      </a:ext>
                    </a:extLst>
                  </p14:cNvPr>
                  <p14:cNvContentPartPr/>
                  <p14:nvPr/>
                </p14:nvContentPartPr>
                <p14:xfrm>
                  <a:off x="2621110" y="5418659"/>
                  <a:ext cx="515272" cy="531947"/>
                </p14:xfrm>
              </p:contentPart>
            </mc:Choice>
            <mc:Fallback>
              <p:pic>
                <p:nvPicPr>
                  <p:cNvPr id="55" name="Ink 54">
                    <a:extLst>
                      <a:ext uri="{FF2B5EF4-FFF2-40B4-BE49-F238E27FC236}">
                        <a16:creationId xmlns:a16="http://schemas.microsoft.com/office/drawing/2014/main" id="{657B0866-151C-6764-3D7B-19A4725D6062}"/>
                      </a:ext>
                    </a:extLst>
                  </p:cNvPr>
                  <p:cNvPicPr/>
                  <p:nvPr/>
                </p:nvPicPr>
                <p:blipFill>
                  <a:blip r:embed="rId16"/>
                  <a:stretch>
                    <a:fillRect/>
                  </a:stretch>
                </p:blipFill>
                <p:spPr>
                  <a:xfrm>
                    <a:off x="2600833" y="5402597"/>
                    <a:ext cx="555826" cy="564072"/>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7" name="Ink 56">
                    <a:extLst>
                      <a:ext uri="{FF2B5EF4-FFF2-40B4-BE49-F238E27FC236}">
                        <a16:creationId xmlns:a16="http://schemas.microsoft.com/office/drawing/2014/main" id="{E8A1FCA7-CDE2-8A47-266B-D97A594B1B97}"/>
                      </a:ext>
                    </a:extLst>
                  </p14:cNvPr>
                  <p14:cNvContentPartPr/>
                  <p14:nvPr/>
                </p14:nvContentPartPr>
                <p14:xfrm>
                  <a:off x="3119650" y="5597750"/>
                  <a:ext cx="221040" cy="291960"/>
                </p14:xfrm>
              </p:contentPart>
            </mc:Choice>
            <mc:Fallback>
              <p:pic>
                <p:nvPicPr>
                  <p:cNvPr id="57" name="Ink 56">
                    <a:extLst>
                      <a:ext uri="{FF2B5EF4-FFF2-40B4-BE49-F238E27FC236}">
                        <a16:creationId xmlns:a16="http://schemas.microsoft.com/office/drawing/2014/main" id="{E8A1FCA7-CDE2-8A47-266B-D97A594B1B97}"/>
                      </a:ext>
                    </a:extLst>
                  </p:cNvPr>
                  <p:cNvPicPr/>
                  <p:nvPr/>
                </p:nvPicPr>
                <p:blipFill>
                  <a:blip r:embed="rId18"/>
                  <a:stretch>
                    <a:fillRect/>
                  </a:stretch>
                </p:blipFill>
                <p:spPr>
                  <a:xfrm>
                    <a:off x="3099555" y="5581687"/>
                    <a:ext cx="261229" cy="324085"/>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8" name="Ink 57">
                    <a:extLst>
                      <a:ext uri="{FF2B5EF4-FFF2-40B4-BE49-F238E27FC236}">
                        <a16:creationId xmlns:a16="http://schemas.microsoft.com/office/drawing/2014/main" id="{447CF3CA-0072-8FBC-D651-30981FDF20F2}"/>
                      </a:ext>
                    </a:extLst>
                  </p14:cNvPr>
                  <p14:cNvContentPartPr/>
                  <p14:nvPr/>
                </p14:nvContentPartPr>
                <p14:xfrm>
                  <a:off x="3601330" y="5586950"/>
                  <a:ext cx="288720" cy="340200"/>
                </p14:xfrm>
              </p:contentPart>
            </mc:Choice>
            <mc:Fallback>
              <p:pic>
                <p:nvPicPr>
                  <p:cNvPr id="58" name="Ink 57">
                    <a:extLst>
                      <a:ext uri="{FF2B5EF4-FFF2-40B4-BE49-F238E27FC236}">
                        <a16:creationId xmlns:a16="http://schemas.microsoft.com/office/drawing/2014/main" id="{447CF3CA-0072-8FBC-D651-30981FDF20F2}"/>
                      </a:ext>
                    </a:extLst>
                  </p:cNvPr>
                  <p:cNvPicPr/>
                  <p:nvPr/>
                </p:nvPicPr>
                <p:blipFill>
                  <a:blip r:embed="rId20"/>
                  <a:stretch>
                    <a:fillRect/>
                  </a:stretch>
                </p:blipFill>
                <p:spPr>
                  <a:xfrm>
                    <a:off x="3581131" y="5570930"/>
                    <a:ext cx="329117" cy="372241"/>
                  </a:xfrm>
                  <a:prstGeom prst="rect">
                    <a:avLst/>
                  </a:prstGeom>
                </p:spPr>
              </p:pic>
            </mc:Fallback>
          </mc:AlternateContent>
        </p:grpSp>
      </p:grpSp>
    </p:spTree>
    <p:extLst>
      <p:ext uri="{BB962C8B-B14F-4D97-AF65-F5344CB8AC3E}">
        <p14:creationId xmlns:p14="http://schemas.microsoft.com/office/powerpoint/2010/main" val="1030146655"/>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395</TotalTime>
  <Words>555</Words>
  <Application>Microsoft Office PowerPoint</Application>
  <PresentationFormat>Widescreen</PresentationFormat>
  <Paragraphs>99</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Wandohope</vt:lpstr>
      <vt:lpstr>Abadi</vt:lpstr>
      <vt:lpstr>Abadi Extra Light</vt:lpstr>
      <vt:lpstr>ADLaM Display</vt:lpstr>
      <vt:lpstr>Aparajita</vt:lpstr>
      <vt:lpstr>Aptos</vt:lpstr>
      <vt:lpstr>Arial</vt:lpstr>
      <vt:lpstr>Arial Black</vt:lpstr>
      <vt:lpstr>Calibri</vt:lpstr>
      <vt:lpstr>Office Theme</vt:lpstr>
      <vt:lpstr>BEAT THE BUS</vt:lpstr>
      <vt:lpstr>PowerPoint Presentation</vt:lpstr>
      <vt:lpstr>Agenda</vt:lpstr>
      <vt:lpstr>The Problem</vt:lpstr>
      <vt:lpstr>Our Solution</vt:lpstr>
      <vt:lpstr>The Solution</vt:lpstr>
      <vt:lpstr>How it Works- STOP</vt:lpstr>
      <vt:lpstr>How it Works- COME</vt:lpstr>
      <vt:lpstr>Bus Route- a visual representation</vt:lpstr>
      <vt:lpstr>KEY FACTORS</vt:lpstr>
      <vt:lpstr>Key Factors </vt:lpstr>
      <vt:lpstr>API INCORPORATION</vt:lpstr>
      <vt:lpstr>OUR FUTURE GOALS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BEAT THE BUS</dc:title>
  <dc:creator>Rina Steinberg</dc:creator>
  <cp:lastModifiedBy>Rebecca Zitwer</cp:lastModifiedBy>
  <cp:revision>14</cp:revision>
  <dcterms:created xsi:type="dcterms:W3CDTF">2024-02-25T16:38:44Z</dcterms:created>
  <dcterms:modified xsi:type="dcterms:W3CDTF">2024-02-26T00:12:20Z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