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Catamaran SemiBold"/>
      <p:regular r:id="rId28"/>
      <p:bold r:id="rId29"/>
    </p:embeddedFont>
    <p:embeddedFont>
      <p:font typeface="Gantari"/>
      <p:regular r:id="rId30"/>
      <p:bold r:id="rId31"/>
      <p:italic r:id="rId32"/>
      <p:boldItalic r:id="rId33"/>
    </p:embeddedFont>
    <p:embeddedFont>
      <p:font typeface="DM Sans"/>
      <p:regular r:id="rId34"/>
      <p:bold r:id="rId35"/>
      <p:italic r:id="rId36"/>
      <p:boldItalic r:id="rId37"/>
    </p:embeddedFont>
    <p:embeddedFont>
      <p:font typeface="Gantari SemiBol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31E64C-339C-46A7-A0A9-17F41147B837}">
  <a:tblStyle styleId="{9131E64C-339C-46A7-A0A9-17F41147B8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antariSemiBold-italic.fntdata"/><Relationship Id="rId20" Type="http://schemas.openxmlformats.org/officeDocument/2006/relationships/slide" Target="slides/slide15.xml"/><Relationship Id="rId41" Type="http://schemas.openxmlformats.org/officeDocument/2006/relationships/font" Target="fonts/GantariSemiBol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tamaran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tamaran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ntari-bold.fntdata"/><Relationship Id="rId30" Type="http://schemas.openxmlformats.org/officeDocument/2006/relationships/font" Target="fonts/Gantari-regular.fntdata"/><Relationship Id="rId11" Type="http://schemas.openxmlformats.org/officeDocument/2006/relationships/slide" Target="slides/slide6.xml"/><Relationship Id="rId33" Type="http://schemas.openxmlformats.org/officeDocument/2006/relationships/font" Target="fonts/Gantari-boldItalic.fntdata"/><Relationship Id="rId10" Type="http://schemas.openxmlformats.org/officeDocument/2006/relationships/slide" Target="slides/slide5.xml"/><Relationship Id="rId32" Type="http://schemas.openxmlformats.org/officeDocument/2006/relationships/font" Target="fonts/Gantari-italic.fntdata"/><Relationship Id="rId13" Type="http://schemas.openxmlformats.org/officeDocument/2006/relationships/slide" Target="slides/slide8.xml"/><Relationship Id="rId35" Type="http://schemas.openxmlformats.org/officeDocument/2006/relationships/font" Target="fonts/DMSans-bold.fntdata"/><Relationship Id="rId12" Type="http://schemas.openxmlformats.org/officeDocument/2006/relationships/slide" Target="slides/slide7.xml"/><Relationship Id="rId34" Type="http://schemas.openxmlformats.org/officeDocument/2006/relationships/font" Target="fonts/DMSans-regular.fntdata"/><Relationship Id="rId15" Type="http://schemas.openxmlformats.org/officeDocument/2006/relationships/slide" Target="slides/slide10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9.xml"/><Relationship Id="rId36" Type="http://schemas.openxmlformats.org/officeDocument/2006/relationships/font" Target="fonts/DMSans-italic.fntdata"/><Relationship Id="rId17" Type="http://schemas.openxmlformats.org/officeDocument/2006/relationships/slide" Target="slides/slide12.xml"/><Relationship Id="rId39" Type="http://schemas.openxmlformats.org/officeDocument/2006/relationships/font" Target="fonts/GantariSemiBold-bold.fntdata"/><Relationship Id="rId16" Type="http://schemas.openxmlformats.org/officeDocument/2006/relationships/slide" Target="slides/slide11.xml"/><Relationship Id="rId38" Type="http://schemas.openxmlformats.org/officeDocument/2006/relationships/font" Target="fonts/GantariSemiBo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cb0119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cb0119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ae3b2fc2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ae3b2fc2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7b871a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7b871a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ae3b2fc22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ae3b2fc22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ae3b2fc22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ae3b2fc22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ae3b2fc22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ae3b2fc22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dd46dd1d67_2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dd46dd1d67_2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d9256fe6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d9256fe6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ae3b2fc22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ae3b2fc22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7d1415e7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7d1415e7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340135a0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340135a0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e3b2fc2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ae3b2fc2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dd46dd1d67_2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dd46dd1d67_2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ae3b2fc22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ae3b2fc2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ae3b2fc22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ae3b2fc22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61ca7da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161ca7da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05050" y="842500"/>
            <a:ext cx="57225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05050" y="3731150"/>
            <a:ext cx="26433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-15420" l="9960" r="38614" t="20408"/>
          <a:stretch/>
        </p:blipFill>
        <p:spPr>
          <a:xfrm rot="5400000">
            <a:off x="5276899" y="1271176"/>
            <a:ext cx="3781827" cy="40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6120850" y="-256675"/>
            <a:ext cx="675000" cy="67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cxnSp>
        <p:nvCxnSpPr>
          <p:cNvPr id="13" name="Google Shape;13;p2"/>
          <p:cNvCxnSpPr/>
          <p:nvPr/>
        </p:nvCxnSpPr>
        <p:spPr>
          <a:xfrm>
            <a:off x="453425" y="-23600"/>
            <a:ext cx="0" cy="36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hasCustomPrompt="1" type="title"/>
          </p:nvPr>
        </p:nvSpPr>
        <p:spPr>
          <a:xfrm>
            <a:off x="1284000" y="3071675"/>
            <a:ext cx="6576000" cy="1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1284000" y="41114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 b="0" l="357" r="3024" t="53980"/>
          <a:stretch/>
        </p:blipFill>
        <p:spPr>
          <a:xfrm>
            <a:off x="0" y="0"/>
            <a:ext cx="8603602" cy="2366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1"/>
          <p:cNvGrpSpPr/>
          <p:nvPr/>
        </p:nvGrpSpPr>
        <p:grpSpPr>
          <a:xfrm rot="5400000">
            <a:off x="7562188" y="332663"/>
            <a:ext cx="816425" cy="1088525"/>
            <a:chOff x="4932038" y="2631701"/>
            <a:chExt cx="816425" cy="1088525"/>
          </a:xfrm>
        </p:grpSpPr>
        <p:sp>
          <p:nvSpPr>
            <p:cNvPr id="73" name="Google Shape;73;p11"/>
            <p:cNvSpPr/>
            <p:nvPr/>
          </p:nvSpPr>
          <p:spPr>
            <a:xfrm rot="5400000">
              <a:off x="4932038" y="31592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5400000">
              <a:off x="4932038" y="3420226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5400000">
              <a:off x="5192263" y="31592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5400000">
              <a:off x="5192263" y="3420226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 rot="5400000">
              <a:off x="5192263" y="28976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 rot="5400000">
              <a:off x="5448463" y="28976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 rot="5400000">
              <a:off x="5192263" y="26317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 rot="5400000">
              <a:off x="5448463" y="26317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  <p:grpSp>
        <p:nvGrpSpPr>
          <p:cNvPr id="81" name="Google Shape;81;p11"/>
          <p:cNvGrpSpPr/>
          <p:nvPr/>
        </p:nvGrpSpPr>
        <p:grpSpPr>
          <a:xfrm>
            <a:off x="8123875" y="3880650"/>
            <a:ext cx="613800" cy="1282200"/>
            <a:chOff x="8123875" y="3880650"/>
            <a:chExt cx="613800" cy="1282200"/>
          </a:xfrm>
        </p:grpSpPr>
        <p:sp>
          <p:nvSpPr>
            <p:cNvPr id="82" name="Google Shape;82;p11"/>
            <p:cNvSpPr/>
            <p:nvPr/>
          </p:nvSpPr>
          <p:spPr>
            <a:xfrm>
              <a:off x="8123875" y="3880650"/>
              <a:ext cx="613800" cy="61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cxnSp>
          <p:nvCxnSpPr>
            <p:cNvPr id="83" name="Google Shape;83;p11"/>
            <p:cNvCxnSpPr/>
            <p:nvPr/>
          </p:nvCxnSpPr>
          <p:spPr>
            <a:xfrm rot="10800000">
              <a:off x="8729575" y="4187550"/>
              <a:ext cx="8100" cy="97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13225" y="2138100"/>
            <a:ext cx="2305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2" type="subTitle"/>
          </p:nvPr>
        </p:nvSpPr>
        <p:spPr>
          <a:xfrm>
            <a:off x="713225" y="3949775"/>
            <a:ext cx="2305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3" type="subTitle"/>
          </p:nvPr>
        </p:nvSpPr>
        <p:spPr>
          <a:xfrm>
            <a:off x="3419250" y="3949775"/>
            <a:ext cx="2305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4" type="subTitle"/>
          </p:nvPr>
        </p:nvSpPr>
        <p:spPr>
          <a:xfrm>
            <a:off x="3419250" y="2138100"/>
            <a:ext cx="2305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5" type="title"/>
          </p:nvPr>
        </p:nvSpPr>
        <p:spPr>
          <a:xfrm>
            <a:off x="1415375" y="1200900"/>
            <a:ext cx="9012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6" type="title"/>
          </p:nvPr>
        </p:nvSpPr>
        <p:spPr>
          <a:xfrm>
            <a:off x="4121400" y="3012575"/>
            <a:ext cx="9012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7" type="title"/>
          </p:nvPr>
        </p:nvSpPr>
        <p:spPr>
          <a:xfrm>
            <a:off x="1415375" y="3012575"/>
            <a:ext cx="9012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8" type="title"/>
          </p:nvPr>
        </p:nvSpPr>
        <p:spPr>
          <a:xfrm>
            <a:off x="4121400" y="1200900"/>
            <a:ext cx="9012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9" type="subTitle"/>
          </p:nvPr>
        </p:nvSpPr>
        <p:spPr>
          <a:xfrm>
            <a:off x="6125275" y="3949775"/>
            <a:ext cx="2305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3" type="subTitle"/>
          </p:nvPr>
        </p:nvSpPr>
        <p:spPr>
          <a:xfrm>
            <a:off x="6125275" y="2138100"/>
            <a:ext cx="2305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14" type="title"/>
          </p:nvPr>
        </p:nvSpPr>
        <p:spPr>
          <a:xfrm>
            <a:off x="6827425" y="3012575"/>
            <a:ext cx="9012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5" type="title"/>
          </p:nvPr>
        </p:nvSpPr>
        <p:spPr>
          <a:xfrm>
            <a:off x="6827425" y="1200900"/>
            <a:ext cx="9012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16" type="subTitle"/>
          </p:nvPr>
        </p:nvSpPr>
        <p:spPr>
          <a:xfrm>
            <a:off x="713225" y="1707600"/>
            <a:ext cx="23055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7" type="subTitle"/>
          </p:nvPr>
        </p:nvSpPr>
        <p:spPr>
          <a:xfrm>
            <a:off x="713225" y="3519276"/>
            <a:ext cx="23055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8" type="subTitle"/>
          </p:nvPr>
        </p:nvSpPr>
        <p:spPr>
          <a:xfrm>
            <a:off x="3419250" y="3519276"/>
            <a:ext cx="23055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9" type="subTitle"/>
          </p:nvPr>
        </p:nvSpPr>
        <p:spPr>
          <a:xfrm>
            <a:off x="3419250" y="1707600"/>
            <a:ext cx="23055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20" type="subTitle"/>
          </p:nvPr>
        </p:nvSpPr>
        <p:spPr>
          <a:xfrm>
            <a:off x="6125275" y="3519276"/>
            <a:ext cx="23055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21" type="subTitle"/>
          </p:nvPr>
        </p:nvSpPr>
        <p:spPr>
          <a:xfrm>
            <a:off x="6125275" y="1707600"/>
            <a:ext cx="23055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2">
            <a:alphaModFix/>
          </a:blip>
          <a:srcRect b="-7844" l="1893" r="42748" t="83803"/>
          <a:stretch/>
        </p:blipFill>
        <p:spPr>
          <a:xfrm rot="5400000">
            <a:off x="5921363" y="1930038"/>
            <a:ext cx="5152676" cy="12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-328625" y="4608575"/>
            <a:ext cx="916800" cy="91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107" name="Google Shape;107;p13"/>
          <p:cNvGrpSpPr/>
          <p:nvPr/>
        </p:nvGrpSpPr>
        <p:grpSpPr>
          <a:xfrm>
            <a:off x="8423988" y="795776"/>
            <a:ext cx="556200" cy="565950"/>
            <a:chOff x="8423988" y="795776"/>
            <a:chExt cx="556200" cy="565950"/>
          </a:xfrm>
        </p:grpSpPr>
        <p:sp>
          <p:nvSpPr>
            <p:cNvPr id="108" name="Google Shape;108;p13"/>
            <p:cNvSpPr/>
            <p:nvPr/>
          </p:nvSpPr>
          <p:spPr>
            <a:xfrm rot="5400000">
              <a:off x="8680188" y="1061726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 rot="5400000">
              <a:off x="8423988" y="795776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3680275" y="3742213"/>
            <a:ext cx="47505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3680275" y="869388"/>
            <a:ext cx="4750500" cy="28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3" name="Google Shape;113;p14"/>
          <p:cNvGrpSpPr/>
          <p:nvPr/>
        </p:nvGrpSpPr>
        <p:grpSpPr>
          <a:xfrm>
            <a:off x="3066475" y="232600"/>
            <a:ext cx="6086700" cy="613800"/>
            <a:chOff x="3066475" y="232600"/>
            <a:chExt cx="6086700" cy="613800"/>
          </a:xfrm>
        </p:grpSpPr>
        <p:sp>
          <p:nvSpPr>
            <p:cNvPr id="114" name="Google Shape;114;p14"/>
            <p:cNvSpPr/>
            <p:nvPr/>
          </p:nvSpPr>
          <p:spPr>
            <a:xfrm>
              <a:off x="3066475" y="232600"/>
              <a:ext cx="613800" cy="61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cxnSp>
          <p:nvCxnSpPr>
            <p:cNvPr id="115" name="Google Shape;115;p14"/>
            <p:cNvCxnSpPr/>
            <p:nvPr/>
          </p:nvCxnSpPr>
          <p:spPr>
            <a:xfrm>
              <a:off x="3394675" y="238925"/>
              <a:ext cx="575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-1165" l="63088" r="-55" t="7951"/>
          <a:stretch/>
        </p:blipFill>
        <p:spPr>
          <a:xfrm flipH="1" rot="10800000">
            <a:off x="0" y="1086376"/>
            <a:ext cx="2777375" cy="404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 b="-5767" l="32946" r="19352" t="77634"/>
          <a:stretch/>
        </p:blipFill>
        <p:spPr>
          <a:xfrm rot="8">
            <a:off x="4896650" y="5"/>
            <a:ext cx="4247352" cy="144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/>
          <p:nvPr/>
        </p:nvSpPr>
        <p:spPr>
          <a:xfrm>
            <a:off x="-328500" y="539500"/>
            <a:ext cx="675000" cy="67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121" name="Google Shape;121;p15"/>
          <p:cNvGrpSpPr/>
          <p:nvPr/>
        </p:nvGrpSpPr>
        <p:grpSpPr>
          <a:xfrm flipH="1">
            <a:off x="8152663" y="4325601"/>
            <a:ext cx="556200" cy="565950"/>
            <a:chOff x="8423988" y="795776"/>
            <a:chExt cx="556200" cy="565950"/>
          </a:xfrm>
        </p:grpSpPr>
        <p:sp>
          <p:nvSpPr>
            <p:cNvPr id="122" name="Google Shape;122;p15"/>
            <p:cNvSpPr/>
            <p:nvPr/>
          </p:nvSpPr>
          <p:spPr>
            <a:xfrm rot="5400000">
              <a:off x="8680188" y="1061726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 rot="5400000">
              <a:off x="8423988" y="795776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  <p:cxnSp>
        <p:nvCxnSpPr>
          <p:cNvPr id="124" name="Google Shape;124;p15"/>
          <p:cNvCxnSpPr/>
          <p:nvPr/>
        </p:nvCxnSpPr>
        <p:spPr>
          <a:xfrm rot="10800000">
            <a:off x="337000" y="-7125"/>
            <a:ext cx="0" cy="9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2">
            <a:alphaModFix/>
          </a:blip>
          <a:srcRect b="95614" l="317" r="41915" t="-15946"/>
          <a:stretch/>
        </p:blipFill>
        <p:spPr>
          <a:xfrm flipH="1" rot="-5400010">
            <a:off x="6068139" y="2048868"/>
            <a:ext cx="5143501" cy="104576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>
            <a:off x="-453450" y="3691775"/>
            <a:ext cx="916800" cy="916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cxnSp>
        <p:nvCxnSpPr>
          <p:cNvPr id="129" name="Google Shape;129;p16"/>
          <p:cNvCxnSpPr/>
          <p:nvPr/>
        </p:nvCxnSpPr>
        <p:spPr>
          <a:xfrm>
            <a:off x="6087950" y="332325"/>
            <a:ext cx="309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0" name="Google Shape;130;p16"/>
          <p:cNvGrpSpPr/>
          <p:nvPr/>
        </p:nvGrpSpPr>
        <p:grpSpPr>
          <a:xfrm>
            <a:off x="3034613" y="4697476"/>
            <a:ext cx="560225" cy="300000"/>
            <a:chOff x="3485650" y="88901"/>
            <a:chExt cx="560225" cy="3000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3745875" y="889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5650" y="889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985238" y="1232663"/>
            <a:ext cx="3684000" cy="17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985238" y="2969138"/>
            <a:ext cx="36840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/>
          <p:nvPr>
            <p:ph idx="2" type="pic"/>
          </p:nvPr>
        </p:nvSpPr>
        <p:spPr>
          <a:xfrm>
            <a:off x="4923863" y="954300"/>
            <a:ext cx="3234900" cy="3234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7" name="Google Shape;137;p17"/>
          <p:cNvSpPr/>
          <p:nvPr/>
        </p:nvSpPr>
        <p:spPr>
          <a:xfrm>
            <a:off x="713225" y="4676900"/>
            <a:ext cx="916800" cy="91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720000" y="1704950"/>
            <a:ext cx="3146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subTitle"/>
          </p:nvPr>
        </p:nvSpPr>
        <p:spPr>
          <a:xfrm>
            <a:off x="720000" y="2277550"/>
            <a:ext cx="3146700" cy="11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/>
          <p:nvPr/>
        </p:nvSpPr>
        <p:spPr>
          <a:xfrm>
            <a:off x="8761175" y="202000"/>
            <a:ext cx="675000" cy="67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720000" y="1215750"/>
            <a:ext cx="7704000" cy="1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2">
            <a:alphaModFix/>
          </a:blip>
          <a:srcRect b="-25269" l="40492" r="32121" t="88293"/>
          <a:stretch/>
        </p:blipFill>
        <p:spPr>
          <a:xfrm flipH="1" rot="5399993">
            <a:off x="6974025" y="2973528"/>
            <a:ext cx="2438400" cy="1901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 1">
  <p:cSld name="CUSTOM_4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90625" y="1215750"/>
            <a:ext cx="36561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2" type="body"/>
          </p:nvPr>
        </p:nvSpPr>
        <p:spPr>
          <a:xfrm>
            <a:off x="4697275" y="1215750"/>
            <a:ext cx="36561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2">
            <a:alphaModFix/>
          </a:blip>
          <a:srcRect b="-25269" l="40492" r="32121" t="88293"/>
          <a:stretch/>
        </p:blipFill>
        <p:spPr>
          <a:xfrm flipH="1" rot="5399993">
            <a:off x="6974025" y="2973528"/>
            <a:ext cx="2438400" cy="1901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720000" y="3170525"/>
            <a:ext cx="50676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000" y="2328725"/>
            <a:ext cx="132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20000" y="4160375"/>
            <a:ext cx="5067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2496" l="0" r="48258" t="0"/>
          <a:stretch/>
        </p:blipFill>
        <p:spPr>
          <a:xfrm>
            <a:off x="5340425" y="207613"/>
            <a:ext cx="4607252" cy="5015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3"/>
          <p:cNvGrpSpPr/>
          <p:nvPr/>
        </p:nvGrpSpPr>
        <p:grpSpPr>
          <a:xfrm>
            <a:off x="7373675" y="330175"/>
            <a:ext cx="2574000" cy="613800"/>
            <a:chOff x="7816975" y="4301675"/>
            <a:chExt cx="2574000" cy="613800"/>
          </a:xfrm>
        </p:grpSpPr>
        <p:sp>
          <p:nvSpPr>
            <p:cNvPr id="20" name="Google Shape;20;p3"/>
            <p:cNvSpPr/>
            <p:nvPr/>
          </p:nvSpPr>
          <p:spPr>
            <a:xfrm>
              <a:off x="7816975" y="4301675"/>
              <a:ext cx="613800" cy="61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cxnSp>
          <p:nvCxnSpPr>
            <p:cNvPr id="21" name="Google Shape;21;p3"/>
            <p:cNvCxnSpPr>
              <a:stCxn id="20" idx="0"/>
            </p:cNvCxnSpPr>
            <p:nvPr/>
          </p:nvCxnSpPr>
          <p:spPr>
            <a:xfrm>
              <a:off x="8123875" y="4301675"/>
              <a:ext cx="2267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" type="subTitle"/>
          </p:nvPr>
        </p:nvSpPr>
        <p:spPr>
          <a:xfrm>
            <a:off x="719975" y="2827900"/>
            <a:ext cx="23055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2" type="subTitle"/>
          </p:nvPr>
        </p:nvSpPr>
        <p:spPr>
          <a:xfrm>
            <a:off x="3419207" y="2827900"/>
            <a:ext cx="23055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3" type="subTitle"/>
          </p:nvPr>
        </p:nvSpPr>
        <p:spPr>
          <a:xfrm>
            <a:off x="6118446" y="2827900"/>
            <a:ext cx="23055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4" type="subTitle"/>
          </p:nvPr>
        </p:nvSpPr>
        <p:spPr>
          <a:xfrm>
            <a:off x="719975" y="2397400"/>
            <a:ext cx="23055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5" type="subTitle"/>
          </p:nvPr>
        </p:nvSpPr>
        <p:spPr>
          <a:xfrm>
            <a:off x="3419207" y="2397400"/>
            <a:ext cx="23055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6" type="subTitle"/>
          </p:nvPr>
        </p:nvSpPr>
        <p:spPr>
          <a:xfrm>
            <a:off x="6118447" y="2397400"/>
            <a:ext cx="23055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2">
            <a:alphaModFix/>
          </a:blip>
          <a:srcRect b="73559" l="0" r="-280" t="3731"/>
          <a:stretch/>
        </p:blipFill>
        <p:spPr>
          <a:xfrm>
            <a:off x="0" y="4181200"/>
            <a:ext cx="9144003" cy="1196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1"/>
          <p:cNvGrpSpPr/>
          <p:nvPr/>
        </p:nvGrpSpPr>
        <p:grpSpPr>
          <a:xfrm rot="5400000">
            <a:off x="8213900" y="424475"/>
            <a:ext cx="1482850" cy="613800"/>
            <a:chOff x="-177750" y="-269875"/>
            <a:chExt cx="1482850" cy="613800"/>
          </a:xfrm>
        </p:grpSpPr>
        <p:sp>
          <p:nvSpPr>
            <p:cNvPr id="161" name="Google Shape;161;p21"/>
            <p:cNvSpPr/>
            <p:nvPr/>
          </p:nvSpPr>
          <p:spPr>
            <a:xfrm flipH="1" rot="5400000">
              <a:off x="691300" y="-269875"/>
              <a:ext cx="613800" cy="61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cxnSp>
          <p:nvCxnSpPr>
            <p:cNvPr id="162" name="Google Shape;162;p21"/>
            <p:cNvCxnSpPr/>
            <p:nvPr/>
          </p:nvCxnSpPr>
          <p:spPr>
            <a:xfrm>
              <a:off x="405900" y="-248600"/>
              <a:ext cx="0" cy="11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1" type="subTitle"/>
          </p:nvPr>
        </p:nvSpPr>
        <p:spPr>
          <a:xfrm>
            <a:off x="720025" y="1582175"/>
            <a:ext cx="77040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2" type="subTitle"/>
          </p:nvPr>
        </p:nvSpPr>
        <p:spPr>
          <a:xfrm>
            <a:off x="720025" y="2748325"/>
            <a:ext cx="77040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3" type="subTitle"/>
          </p:nvPr>
        </p:nvSpPr>
        <p:spPr>
          <a:xfrm>
            <a:off x="720025" y="3922125"/>
            <a:ext cx="77040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4" type="subTitle"/>
          </p:nvPr>
        </p:nvSpPr>
        <p:spPr>
          <a:xfrm>
            <a:off x="720025" y="1151675"/>
            <a:ext cx="77040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5" type="subTitle"/>
          </p:nvPr>
        </p:nvSpPr>
        <p:spPr>
          <a:xfrm>
            <a:off x="720025" y="2325475"/>
            <a:ext cx="77040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6" type="subTitle"/>
          </p:nvPr>
        </p:nvSpPr>
        <p:spPr>
          <a:xfrm>
            <a:off x="720025" y="3491625"/>
            <a:ext cx="77040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2">
            <a:alphaModFix/>
          </a:blip>
          <a:srcRect b="71900" l="77" r="48181" t="8312"/>
          <a:stretch/>
        </p:blipFill>
        <p:spPr>
          <a:xfrm>
            <a:off x="4536750" y="4504275"/>
            <a:ext cx="4607252" cy="10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8729225" y="232600"/>
            <a:ext cx="613800" cy="613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73" name="Google Shape;173;p22"/>
          <p:cNvSpPr/>
          <p:nvPr/>
        </p:nvSpPr>
        <p:spPr>
          <a:xfrm rot="10800000">
            <a:off x="-44662" y="-34049"/>
            <a:ext cx="300000" cy="300000"/>
          </a:xfrm>
          <a:prstGeom prst="mathPlus">
            <a:avLst>
              <a:gd fmla="val 14442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-450500" y="3081525"/>
            <a:ext cx="916800" cy="91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cxnSp>
        <p:nvCxnSpPr>
          <p:cNvPr id="175" name="Google Shape;175;p22"/>
          <p:cNvCxnSpPr/>
          <p:nvPr/>
        </p:nvCxnSpPr>
        <p:spPr>
          <a:xfrm>
            <a:off x="453575" y="3491625"/>
            <a:ext cx="0" cy="21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1" type="subTitle"/>
          </p:nvPr>
        </p:nvSpPr>
        <p:spPr>
          <a:xfrm>
            <a:off x="720175" y="1515500"/>
            <a:ext cx="77040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2" type="subTitle"/>
          </p:nvPr>
        </p:nvSpPr>
        <p:spPr>
          <a:xfrm>
            <a:off x="720175" y="2729038"/>
            <a:ext cx="77040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3" type="subTitle"/>
          </p:nvPr>
        </p:nvSpPr>
        <p:spPr>
          <a:xfrm>
            <a:off x="720175" y="3942575"/>
            <a:ext cx="77040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4" type="subTitle"/>
          </p:nvPr>
        </p:nvSpPr>
        <p:spPr>
          <a:xfrm>
            <a:off x="720175" y="1085000"/>
            <a:ext cx="77040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182" name="Google Shape;182;p23"/>
          <p:cNvSpPr txBox="1"/>
          <p:nvPr>
            <p:ph idx="5" type="subTitle"/>
          </p:nvPr>
        </p:nvSpPr>
        <p:spPr>
          <a:xfrm>
            <a:off x="720175" y="2298537"/>
            <a:ext cx="77040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6" type="subTitle"/>
          </p:nvPr>
        </p:nvSpPr>
        <p:spPr>
          <a:xfrm>
            <a:off x="720175" y="3512074"/>
            <a:ext cx="77040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2">
            <a:alphaModFix/>
          </a:blip>
          <a:srcRect b="-28293" l="51189" r="23789" t="83602"/>
          <a:stretch/>
        </p:blipFill>
        <p:spPr>
          <a:xfrm flipH="1">
            <a:off x="6916027" y="-6"/>
            <a:ext cx="2227973" cy="22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 rotWithShape="1">
          <a:blip r:embed="rId2">
            <a:alphaModFix/>
          </a:blip>
          <a:srcRect b="-44668" l="29063" r="45915" t="99977"/>
          <a:stretch/>
        </p:blipFill>
        <p:spPr>
          <a:xfrm rot="10800000">
            <a:off x="2" y="2844969"/>
            <a:ext cx="2227973" cy="22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/>
          <p:nvPr/>
        </p:nvSpPr>
        <p:spPr>
          <a:xfrm>
            <a:off x="-517075" y="1723575"/>
            <a:ext cx="916800" cy="91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187" name="Google Shape;187;p23"/>
          <p:cNvGrpSpPr/>
          <p:nvPr/>
        </p:nvGrpSpPr>
        <p:grpSpPr>
          <a:xfrm>
            <a:off x="7330075" y="4828400"/>
            <a:ext cx="1813925" cy="613800"/>
            <a:chOff x="7358800" y="1099325"/>
            <a:chExt cx="1813925" cy="613800"/>
          </a:xfrm>
        </p:grpSpPr>
        <p:sp>
          <p:nvSpPr>
            <p:cNvPr id="188" name="Google Shape;188;p23"/>
            <p:cNvSpPr/>
            <p:nvPr/>
          </p:nvSpPr>
          <p:spPr>
            <a:xfrm flipH="1" rot="5400000">
              <a:off x="7358800" y="1099325"/>
              <a:ext cx="613800" cy="61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cxnSp>
          <p:nvCxnSpPr>
            <p:cNvPr id="189" name="Google Shape;189;p23"/>
            <p:cNvCxnSpPr/>
            <p:nvPr/>
          </p:nvCxnSpPr>
          <p:spPr>
            <a:xfrm>
              <a:off x="7679625" y="1107375"/>
              <a:ext cx="149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" name="Google Shape;190;p23"/>
          <p:cNvGrpSpPr/>
          <p:nvPr/>
        </p:nvGrpSpPr>
        <p:grpSpPr>
          <a:xfrm>
            <a:off x="8430763" y="2578613"/>
            <a:ext cx="561550" cy="816425"/>
            <a:chOff x="2602638" y="818963"/>
            <a:chExt cx="561550" cy="816425"/>
          </a:xfrm>
        </p:grpSpPr>
        <p:sp>
          <p:nvSpPr>
            <p:cNvPr id="191" name="Google Shape;191;p23"/>
            <p:cNvSpPr/>
            <p:nvPr/>
          </p:nvSpPr>
          <p:spPr>
            <a:xfrm rot="10800000">
              <a:off x="2602638" y="818963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10800000">
              <a:off x="2602638" y="1079188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 rot="10800000">
              <a:off x="2864188" y="1079188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rot="10800000">
              <a:off x="2864188" y="1335388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1705650" y="1825350"/>
            <a:ext cx="26841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2" type="subTitle"/>
          </p:nvPr>
        </p:nvSpPr>
        <p:spPr>
          <a:xfrm>
            <a:off x="5251538" y="1825350"/>
            <a:ext cx="26841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3" type="subTitle"/>
          </p:nvPr>
        </p:nvSpPr>
        <p:spPr>
          <a:xfrm>
            <a:off x="1705650" y="3409350"/>
            <a:ext cx="26841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4" type="subTitle"/>
          </p:nvPr>
        </p:nvSpPr>
        <p:spPr>
          <a:xfrm>
            <a:off x="5251538" y="3409350"/>
            <a:ext cx="26841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5" type="subTitle"/>
          </p:nvPr>
        </p:nvSpPr>
        <p:spPr>
          <a:xfrm>
            <a:off x="1705650" y="1394850"/>
            <a:ext cx="26841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6" type="subTitle"/>
          </p:nvPr>
        </p:nvSpPr>
        <p:spPr>
          <a:xfrm>
            <a:off x="5251538" y="1394850"/>
            <a:ext cx="26841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203" name="Google Shape;203;p24"/>
          <p:cNvSpPr txBox="1"/>
          <p:nvPr>
            <p:ph idx="7" type="subTitle"/>
          </p:nvPr>
        </p:nvSpPr>
        <p:spPr>
          <a:xfrm>
            <a:off x="1705650" y="2978850"/>
            <a:ext cx="26841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8" type="subTitle"/>
          </p:nvPr>
        </p:nvSpPr>
        <p:spPr>
          <a:xfrm>
            <a:off x="5251538" y="2978850"/>
            <a:ext cx="26841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2">
            <a:alphaModFix/>
          </a:blip>
          <a:srcRect b="-3465" l="58155" r="20750" t="53090"/>
          <a:stretch/>
        </p:blipFill>
        <p:spPr>
          <a:xfrm rot="-10799991">
            <a:off x="7265825" y="2628904"/>
            <a:ext cx="1878175" cy="259079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/>
          <p:nvPr/>
        </p:nvSpPr>
        <p:spPr>
          <a:xfrm>
            <a:off x="-290400" y="2978850"/>
            <a:ext cx="675000" cy="67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207" name="Google Shape;207;p24"/>
          <p:cNvGrpSpPr/>
          <p:nvPr/>
        </p:nvGrpSpPr>
        <p:grpSpPr>
          <a:xfrm flipH="1" rot="10800000">
            <a:off x="430238" y="4330476"/>
            <a:ext cx="565950" cy="556200"/>
            <a:chOff x="3035813" y="391501"/>
            <a:chExt cx="565950" cy="556200"/>
          </a:xfrm>
        </p:grpSpPr>
        <p:sp>
          <p:nvSpPr>
            <p:cNvPr id="208" name="Google Shape;208;p24"/>
            <p:cNvSpPr/>
            <p:nvPr/>
          </p:nvSpPr>
          <p:spPr>
            <a:xfrm rot="10800000">
              <a:off x="3035813" y="3915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 rot="10800000">
              <a:off x="3035813" y="6477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 rot="10800000">
              <a:off x="3301763" y="3915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25"/>
          <p:cNvSpPr txBox="1"/>
          <p:nvPr>
            <p:ph idx="1" type="subTitle"/>
          </p:nvPr>
        </p:nvSpPr>
        <p:spPr>
          <a:xfrm>
            <a:off x="714951" y="1971150"/>
            <a:ext cx="22734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2" type="subTitle"/>
          </p:nvPr>
        </p:nvSpPr>
        <p:spPr>
          <a:xfrm>
            <a:off x="3432989" y="1971150"/>
            <a:ext cx="22734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idx="3" type="subTitle"/>
          </p:nvPr>
        </p:nvSpPr>
        <p:spPr>
          <a:xfrm>
            <a:off x="714951" y="3571250"/>
            <a:ext cx="22734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4" type="subTitle"/>
          </p:nvPr>
        </p:nvSpPr>
        <p:spPr>
          <a:xfrm>
            <a:off x="3432989" y="3571250"/>
            <a:ext cx="22734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5" type="subTitle"/>
          </p:nvPr>
        </p:nvSpPr>
        <p:spPr>
          <a:xfrm>
            <a:off x="6149327" y="1971150"/>
            <a:ext cx="22734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5"/>
          <p:cNvSpPr txBox="1"/>
          <p:nvPr>
            <p:ph idx="6" type="subTitle"/>
          </p:nvPr>
        </p:nvSpPr>
        <p:spPr>
          <a:xfrm>
            <a:off x="6149327" y="3571250"/>
            <a:ext cx="22734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7" type="subTitle"/>
          </p:nvPr>
        </p:nvSpPr>
        <p:spPr>
          <a:xfrm>
            <a:off x="713225" y="1540650"/>
            <a:ext cx="22764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220" name="Google Shape;220;p25"/>
          <p:cNvSpPr txBox="1"/>
          <p:nvPr>
            <p:ph idx="8" type="subTitle"/>
          </p:nvPr>
        </p:nvSpPr>
        <p:spPr>
          <a:xfrm>
            <a:off x="3431263" y="1540650"/>
            <a:ext cx="22764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221" name="Google Shape;221;p25"/>
          <p:cNvSpPr txBox="1"/>
          <p:nvPr>
            <p:ph idx="9" type="subTitle"/>
          </p:nvPr>
        </p:nvSpPr>
        <p:spPr>
          <a:xfrm>
            <a:off x="6147601" y="1540650"/>
            <a:ext cx="22764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222" name="Google Shape;222;p25"/>
          <p:cNvSpPr txBox="1"/>
          <p:nvPr>
            <p:ph idx="13" type="subTitle"/>
          </p:nvPr>
        </p:nvSpPr>
        <p:spPr>
          <a:xfrm>
            <a:off x="713225" y="3140750"/>
            <a:ext cx="22764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223" name="Google Shape;223;p25"/>
          <p:cNvSpPr txBox="1"/>
          <p:nvPr>
            <p:ph idx="14" type="subTitle"/>
          </p:nvPr>
        </p:nvSpPr>
        <p:spPr>
          <a:xfrm>
            <a:off x="3431263" y="3140750"/>
            <a:ext cx="22764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224" name="Google Shape;224;p25"/>
          <p:cNvSpPr txBox="1"/>
          <p:nvPr>
            <p:ph idx="15" type="subTitle"/>
          </p:nvPr>
        </p:nvSpPr>
        <p:spPr>
          <a:xfrm>
            <a:off x="6147601" y="3140750"/>
            <a:ext cx="22764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cxnSp>
        <p:nvCxnSpPr>
          <p:cNvPr id="225" name="Google Shape;225;p25"/>
          <p:cNvCxnSpPr/>
          <p:nvPr/>
        </p:nvCxnSpPr>
        <p:spPr>
          <a:xfrm rot="10800000">
            <a:off x="341850" y="0"/>
            <a:ext cx="0" cy="45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6" name="Google Shape;226;p25"/>
          <p:cNvPicPr preferRelativeResize="0"/>
          <p:nvPr/>
        </p:nvPicPr>
        <p:blipFill rotWithShape="1">
          <a:blip r:embed="rId2">
            <a:alphaModFix/>
          </a:blip>
          <a:srcRect b="90493" l="1412" r="49360" t="-13203"/>
          <a:stretch/>
        </p:blipFill>
        <p:spPr>
          <a:xfrm>
            <a:off x="4655175" y="4099400"/>
            <a:ext cx="4488827" cy="1196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5"/>
          <p:cNvGrpSpPr/>
          <p:nvPr/>
        </p:nvGrpSpPr>
        <p:grpSpPr>
          <a:xfrm rot="5400000">
            <a:off x="8000650" y="17138"/>
            <a:ext cx="300000" cy="560225"/>
            <a:chOff x="163650" y="2211613"/>
            <a:chExt cx="300000" cy="560225"/>
          </a:xfrm>
        </p:grpSpPr>
        <p:sp>
          <p:nvSpPr>
            <p:cNvPr id="228" name="Google Shape;228;p25"/>
            <p:cNvSpPr/>
            <p:nvPr/>
          </p:nvSpPr>
          <p:spPr>
            <a:xfrm>
              <a:off x="163650" y="2471838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163650" y="2211613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hasCustomPrompt="1" type="title"/>
          </p:nvPr>
        </p:nvSpPr>
        <p:spPr>
          <a:xfrm>
            <a:off x="3733975" y="552112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3733975" y="1168600"/>
            <a:ext cx="46968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26"/>
          <p:cNvSpPr txBox="1"/>
          <p:nvPr>
            <p:ph hasCustomPrompt="1" idx="2" type="title"/>
          </p:nvPr>
        </p:nvSpPr>
        <p:spPr>
          <a:xfrm>
            <a:off x="3733975" y="203866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26"/>
          <p:cNvSpPr txBox="1"/>
          <p:nvPr>
            <p:ph idx="3" type="subTitle"/>
          </p:nvPr>
        </p:nvSpPr>
        <p:spPr>
          <a:xfrm>
            <a:off x="3733975" y="2655164"/>
            <a:ext cx="46968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26"/>
          <p:cNvSpPr txBox="1"/>
          <p:nvPr>
            <p:ph hasCustomPrompt="1" idx="4" type="title"/>
          </p:nvPr>
        </p:nvSpPr>
        <p:spPr>
          <a:xfrm>
            <a:off x="3733975" y="3525249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6"/>
          <p:cNvSpPr txBox="1"/>
          <p:nvPr>
            <p:ph idx="5" type="subTitle"/>
          </p:nvPr>
        </p:nvSpPr>
        <p:spPr>
          <a:xfrm>
            <a:off x="3733975" y="4141772"/>
            <a:ext cx="46968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2">
            <a:alphaModFix/>
          </a:blip>
          <a:srcRect b="-10634" l="45235" r="-2676" t="35901"/>
          <a:stretch/>
        </p:blipFill>
        <p:spPr>
          <a:xfrm rot="-5399991">
            <a:off x="-567101" y="1719380"/>
            <a:ext cx="3909801" cy="293843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/>
          <p:nvPr/>
        </p:nvSpPr>
        <p:spPr>
          <a:xfrm>
            <a:off x="906000" y="-432850"/>
            <a:ext cx="916800" cy="916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cxnSp>
        <p:nvCxnSpPr>
          <p:cNvPr id="239" name="Google Shape;239;p26"/>
          <p:cNvCxnSpPr/>
          <p:nvPr/>
        </p:nvCxnSpPr>
        <p:spPr>
          <a:xfrm>
            <a:off x="-7600" y="483950"/>
            <a:ext cx="140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4351658" y="540000"/>
            <a:ext cx="4079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4351624" y="1598700"/>
            <a:ext cx="40791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7"/>
          <p:cNvSpPr txBox="1"/>
          <p:nvPr/>
        </p:nvSpPr>
        <p:spPr>
          <a:xfrm>
            <a:off x="4650450" y="3380425"/>
            <a:ext cx="37803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</a:t>
            </a:r>
            <a:r>
              <a:rPr lang="en"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</a:t>
            </a:r>
            <a:r>
              <a:rPr lang="en"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</a:t>
            </a:r>
            <a:endParaRPr b="1" sz="1200" u="sng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5">
            <a:alphaModFix/>
          </a:blip>
          <a:srcRect b="-17692" l="39728" r="2256" t="23583"/>
          <a:stretch/>
        </p:blipFill>
        <p:spPr>
          <a:xfrm rot="-5399990">
            <a:off x="-162576" y="146957"/>
            <a:ext cx="5165701" cy="484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/>
          <p:nvPr/>
        </p:nvSpPr>
        <p:spPr>
          <a:xfrm>
            <a:off x="8837825" y="202000"/>
            <a:ext cx="675000" cy="67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cxnSp>
        <p:nvCxnSpPr>
          <p:cNvPr id="246" name="Google Shape;246;p27"/>
          <p:cNvCxnSpPr/>
          <p:nvPr/>
        </p:nvCxnSpPr>
        <p:spPr>
          <a:xfrm rot="10800000">
            <a:off x="8847650" y="539375"/>
            <a:ext cx="0" cy="46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8"/>
          <p:cNvPicPr preferRelativeResize="0"/>
          <p:nvPr/>
        </p:nvPicPr>
        <p:blipFill rotWithShape="1">
          <a:blip r:embed="rId2">
            <a:alphaModFix/>
          </a:blip>
          <a:srcRect b="-40745" l="39729" r="23888" t="50720"/>
          <a:stretch/>
        </p:blipFill>
        <p:spPr>
          <a:xfrm rot="5400011">
            <a:off x="5260250" y="-711194"/>
            <a:ext cx="3239475" cy="463061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119425" y="4608575"/>
            <a:ext cx="2643300" cy="264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250" name="Google Shape;250;p28"/>
          <p:cNvGrpSpPr/>
          <p:nvPr/>
        </p:nvGrpSpPr>
        <p:grpSpPr>
          <a:xfrm>
            <a:off x="8425" y="-377300"/>
            <a:ext cx="3591900" cy="916800"/>
            <a:chOff x="8425" y="-377300"/>
            <a:chExt cx="3591900" cy="916800"/>
          </a:xfrm>
        </p:grpSpPr>
        <p:sp>
          <p:nvSpPr>
            <p:cNvPr id="251" name="Google Shape;251;p28"/>
            <p:cNvSpPr/>
            <p:nvPr/>
          </p:nvSpPr>
          <p:spPr>
            <a:xfrm>
              <a:off x="2683525" y="-377300"/>
              <a:ext cx="916800" cy="916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cxnSp>
          <p:nvCxnSpPr>
            <p:cNvPr id="252" name="Google Shape;252;p28"/>
            <p:cNvCxnSpPr/>
            <p:nvPr/>
          </p:nvCxnSpPr>
          <p:spPr>
            <a:xfrm>
              <a:off x="8425" y="539500"/>
              <a:ext cx="3138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/>
          <p:nvPr/>
        </p:nvSpPr>
        <p:spPr>
          <a:xfrm rot="5400000">
            <a:off x="8548425" y="3691775"/>
            <a:ext cx="916800" cy="916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pic>
        <p:nvPicPr>
          <p:cNvPr id="255" name="Google Shape;255;p29"/>
          <p:cNvPicPr preferRelativeResize="0"/>
          <p:nvPr/>
        </p:nvPicPr>
        <p:blipFill rotWithShape="1">
          <a:blip r:embed="rId2">
            <a:alphaModFix/>
          </a:blip>
          <a:srcRect b="-28275" l="13941" r="49676" t="27255"/>
          <a:stretch/>
        </p:blipFill>
        <p:spPr>
          <a:xfrm rot="-10799989">
            <a:off x="0" y="-26095"/>
            <a:ext cx="3239475" cy="519621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/>
          <p:nvPr/>
        </p:nvSpPr>
        <p:spPr>
          <a:xfrm>
            <a:off x="3174225" y="-319925"/>
            <a:ext cx="675000" cy="67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1215750"/>
            <a:ext cx="7213500" cy="3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9771" l="74218" r="760" t="-2039"/>
          <a:stretch/>
        </p:blipFill>
        <p:spPr>
          <a:xfrm flipH="1">
            <a:off x="6956853" y="1"/>
            <a:ext cx="2227973" cy="4745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4"/>
          <p:cNvGrpSpPr/>
          <p:nvPr/>
        </p:nvGrpSpPr>
        <p:grpSpPr>
          <a:xfrm rot="-5400000">
            <a:off x="154038" y="4330476"/>
            <a:ext cx="565950" cy="556200"/>
            <a:chOff x="3035813" y="391501"/>
            <a:chExt cx="565950" cy="5562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3035813" y="3915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10800000">
              <a:off x="3035813" y="6477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10800000">
              <a:off x="3301763" y="3915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4627798" y="1760300"/>
            <a:ext cx="37962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720000" y="1760300"/>
            <a:ext cx="37962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720000" y="1253600"/>
            <a:ext cx="37962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4627800" y="1253600"/>
            <a:ext cx="37962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SemiBold"/>
              <a:buNone/>
              <a:defRPr sz="2000"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720000" y="-574725"/>
            <a:ext cx="916800" cy="916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37" name="Google Shape;37;p5"/>
          <p:cNvGrpSpPr/>
          <p:nvPr/>
        </p:nvGrpSpPr>
        <p:grpSpPr>
          <a:xfrm>
            <a:off x="0" y="4752500"/>
            <a:ext cx="4149525" cy="675000"/>
            <a:chOff x="0" y="4752500"/>
            <a:chExt cx="4149525" cy="675000"/>
          </a:xfrm>
        </p:grpSpPr>
        <p:sp>
          <p:nvSpPr>
            <p:cNvPr id="38" name="Google Shape;38;p5"/>
            <p:cNvSpPr/>
            <p:nvPr/>
          </p:nvSpPr>
          <p:spPr>
            <a:xfrm>
              <a:off x="3474525" y="4752500"/>
              <a:ext cx="675000" cy="67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cxnSp>
          <p:nvCxnSpPr>
            <p:cNvPr id="39" name="Google Shape;39;p5"/>
            <p:cNvCxnSpPr/>
            <p:nvPr/>
          </p:nvCxnSpPr>
          <p:spPr>
            <a:xfrm rot="10800000">
              <a:off x="0" y="4765000"/>
              <a:ext cx="3771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" name="Google Shape;40;p5"/>
          <p:cNvGrpSpPr/>
          <p:nvPr/>
        </p:nvGrpSpPr>
        <p:grpSpPr>
          <a:xfrm flipH="1">
            <a:off x="8423988" y="539501"/>
            <a:ext cx="565950" cy="556200"/>
            <a:chOff x="3035813" y="391501"/>
            <a:chExt cx="565950" cy="556200"/>
          </a:xfrm>
        </p:grpSpPr>
        <p:sp>
          <p:nvSpPr>
            <p:cNvPr id="41" name="Google Shape;41;p5"/>
            <p:cNvSpPr/>
            <p:nvPr/>
          </p:nvSpPr>
          <p:spPr>
            <a:xfrm rot="10800000">
              <a:off x="3035813" y="3915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10800000">
              <a:off x="3035813" y="6477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10800000">
              <a:off x="3301763" y="3915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58333" l="66524" r="13156" t="-13594"/>
          <a:stretch/>
        </p:blipFill>
        <p:spPr>
          <a:xfrm flipH="1" rot="-10">
            <a:off x="7334800" y="2301202"/>
            <a:ext cx="1809198" cy="284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2">
            <a:alphaModFix/>
          </a:blip>
          <a:srcRect b="75959" l="1129" r="43511" t="0"/>
          <a:stretch/>
        </p:blipFill>
        <p:spPr>
          <a:xfrm rot="5400000">
            <a:off x="-1930037" y="1930038"/>
            <a:ext cx="5152676" cy="1292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6"/>
          <p:cNvGrpSpPr/>
          <p:nvPr/>
        </p:nvGrpSpPr>
        <p:grpSpPr>
          <a:xfrm flipH="1">
            <a:off x="5651425" y="4767325"/>
            <a:ext cx="3606775" cy="613800"/>
            <a:chOff x="-1265400" y="4767325"/>
            <a:chExt cx="3606775" cy="613800"/>
          </a:xfrm>
        </p:grpSpPr>
        <p:sp>
          <p:nvSpPr>
            <p:cNvPr id="49" name="Google Shape;49;p6"/>
            <p:cNvSpPr/>
            <p:nvPr/>
          </p:nvSpPr>
          <p:spPr>
            <a:xfrm>
              <a:off x="1727575" y="4767325"/>
              <a:ext cx="613800" cy="61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cxnSp>
          <p:nvCxnSpPr>
            <p:cNvPr id="50" name="Google Shape;50;p6"/>
            <p:cNvCxnSpPr/>
            <p:nvPr/>
          </p:nvCxnSpPr>
          <p:spPr>
            <a:xfrm rot="10800000">
              <a:off x="-1265400" y="4774450"/>
              <a:ext cx="326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" name="Google Shape;51;p6"/>
          <p:cNvGrpSpPr/>
          <p:nvPr/>
        </p:nvGrpSpPr>
        <p:grpSpPr>
          <a:xfrm>
            <a:off x="163650" y="2211613"/>
            <a:ext cx="300000" cy="560225"/>
            <a:chOff x="163650" y="2211613"/>
            <a:chExt cx="300000" cy="560225"/>
          </a:xfrm>
        </p:grpSpPr>
        <p:sp>
          <p:nvSpPr>
            <p:cNvPr id="52" name="Google Shape;52;p6"/>
            <p:cNvSpPr/>
            <p:nvPr/>
          </p:nvSpPr>
          <p:spPr>
            <a:xfrm>
              <a:off x="163650" y="2471838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163650" y="2211613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720000" y="751800"/>
            <a:ext cx="53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720000" y="1400700"/>
            <a:ext cx="5394600" cy="29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57" name="Google Shape;57;p7"/>
          <p:cNvSpPr/>
          <p:nvPr/>
        </p:nvSpPr>
        <p:spPr>
          <a:xfrm>
            <a:off x="2046825" y="4776025"/>
            <a:ext cx="675000" cy="67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7513975" y="-377300"/>
            <a:ext cx="916800" cy="916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cxnSp>
        <p:nvCxnSpPr>
          <p:cNvPr id="59" name="Google Shape;59;p7"/>
          <p:cNvCxnSpPr/>
          <p:nvPr/>
        </p:nvCxnSpPr>
        <p:spPr>
          <a:xfrm rot="10800000">
            <a:off x="-41325" y="539500"/>
            <a:ext cx="80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713225" y="1573050"/>
            <a:ext cx="4115400" cy="19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720000" y="3922175"/>
            <a:ext cx="7710900" cy="68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SemiBold"/>
              <a:buNone/>
              <a:defRPr sz="3000">
                <a:solidFill>
                  <a:schemeClr val="dk1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SemiBold"/>
              <a:buNone/>
              <a:defRPr sz="3000">
                <a:solidFill>
                  <a:schemeClr val="dk1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SemiBold"/>
              <a:buNone/>
              <a:defRPr sz="3000">
                <a:solidFill>
                  <a:schemeClr val="dk1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SemiBold"/>
              <a:buNone/>
              <a:defRPr sz="3000">
                <a:solidFill>
                  <a:schemeClr val="dk1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SemiBold"/>
              <a:buNone/>
              <a:defRPr sz="3000">
                <a:solidFill>
                  <a:schemeClr val="dk1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SemiBold"/>
              <a:buNone/>
              <a:defRPr sz="3000">
                <a:solidFill>
                  <a:schemeClr val="dk1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SemiBold"/>
              <a:buNone/>
              <a:defRPr sz="3000">
                <a:solidFill>
                  <a:schemeClr val="dk1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SemiBold"/>
              <a:buNone/>
              <a:defRPr sz="3000">
                <a:solidFill>
                  <a:schemeClr val="dk1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SemiBold"/>
              <a:buNone/>
              <a:defRPr sz="3000">
                <a:solidFill>
                  <a:schemeClr val="dk1"/>
                </a:solidFill>
                <a:latin typeface="Catamaran SemiBold"/>
                <a:ea typeface="Catamaran SemiBold"/>
                <a:cs typeface="Catamaran SemiBold"/>
                <a:sym typeface="Catamaran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i.org/10.3389/fnins.2021.79548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i.org/10.18112/openneuro.ds004814.v1.0.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ctrTitle"/>
          </p:nvPr>
        </p:nvSpPr>
        <p:spPr>
          <a:xfrm>
            <a:off x="905050" y="199100"/>
            <a:ext cx="5722500" cy="32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Reconstrucción de  audio a partir de MRI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SGBI</a:t>
            </a:r>
            <a:endParaRPr/>
          </a:p>
        </p:txBody>
      </p:sp>
      <p:sp>
        <p:nvSpPr>
          <p:cNvPr id="262" name="Google Shape;262;p30"/>
          <p:cNvSpPr txBox="1"/>
          <p:nvPr>
            <p:ph idx="1" type="subTitle"/>
          </p:nvPr>
        </p:nvSpPr>
        <p:spPr>
          <a:xfrm>
            <a:off x="905050" y="3731150"/>
            <a:ext cx="26433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Pablo González Santamarta</a:t>
            </a:r>
            <a:endParaRPr/>
          </a:p>
        </p:txBody>
      </p:sp>
      <p:cxnSp>
        <p:nvCxnSpPr>
          <p:cNvPr id="263" name="Google Shape;263;p30"/>
          <p:cNvCxnSpPr/>
          <p:nvPr/>
        </p:nvCxnSpPr>
        <p:spPr>
          <a:xfrm>
            <a:off x="448775" y="3654025"/>
            <a:ext cx="177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907" y="3328236"/>
            <a:ext cx="916800" cy="159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39"/>
          <p:cNvGrpSpPr/>
          <p:nvPr/>
        </p:nvGrpSpPr>
        <p:grpSpPr>
          <a:xfrm>
            <a:off x="-139512" y="-4774"/>
            <a:ext cx="816425" cy="1088525"/>
            <a:chOff x="2145775" y="1146651"/>
            <a:chExt cx="816425" cy="1088525"/>
          </a:xfrm>
        </p:grpSpPr>
        <p:sp>
          <p:nvSpPr>
            <p:cNvPr id="388" name="Google Shape;388;p39"/>
            <p:cNvSpPr/>
            <p:nvPr/>
          </p:nvSpPr>
          <p:spPr>
            <a:xfrm rot="5400000">
              <a:off x="2145775" y="16741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89" name="Google Shape;389;p39"/>
            <p:cNvSpPr/>
            <p:nvPr/>
          </p:nvSpPr>
          <p:spPr>
            <a:xfrm rot="5400000">
              <a:off x="2406000" y="16741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 rot="5400000">
              <a:off x="2406000" y="1935176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91" name="Google Shape;391;p39"/>
            <p:cNvSpPr/>
            <p:nvPr/>
          </p:nvSpPr>
          <p:spPr>
            <a:xfrm rot="5400000">
              <a:off x="2406000" y="14126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92" name="Google Shape;392;p39"/>
            <p:cNvSpPr/>
            <p:nvPr/>
          </p:nvSpPr>
          <p:spPr>
            <a:xfrm rot="5400000">
              <a:off x="2662200" y="14126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 rot="5400000">
              <a:off x="2406000" y="11466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  <p:sp>
        <p:nvSpPr>
          <p:cNvPr id="394" name="Google Shape;394;p39"/>
          <p:cNvSpPr txBox="1"/>
          <p:nvPr>
            <p:ph type="title"/>
          </p:nvPr>
        </p:nvSpPr>
        <p:spPr>
          <a:xfrm>
            <a:off x="720000" y="3170525"/>
            <a:ext cx="73989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de aprendizaje</a:t>
            </a:r>
            <a:endParaRPr/>
          </a:p>
        </p:txBody>
      </p:sp>
      <p:sp>
        <p:nvSpPr>
          <p:cNvPr id="395" name="Google Shape;395;p39"/>
          <p:cNvSpPr txBox="1"/>
          <p:nvPr>
            <p:ph idx="1" type="subTitle"/>
          </p:nvPr>
        </p:nvSpPr>
        <p:spPr>
          <a:xfrm>
            <a:off x="720000" y="4160375"/>
            <a:ext cx="5067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Conocimientos por adquirir para solucionar el 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9"/>
          <p:cNvSpPr txBox="1"/>
          <p:nvPr>
            <p:ph idx="2" type="title"/>
          </p:nvPr>
        </p:nvSpPr>
        <p:spPr>
          <a:xfrm>
            <a:off x="720000" y="2328725"/>
            <a:ext cx="132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97" name="Google Shape;397;p39"/>
          <p:cNvCxnSpPr/>
          <p:nvPr/>
        </p:nvCxnSpPr>
        <p:spPr>
          <a:xfrm>
            <a:off x="715650" y="4160375"/>
            <a:ext cx="133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Conocimientos</a:t>
            </a:r>
            <a:endParaRPr/>
          </a:p>
        </p:txBody>
      </p:sp>
      <p:sp>
        <p:nvSpPr>
          <p:cNvPr id="403" name="Google Shape;403;p40"/>
          <p:cNvSpPr txBox="1"/>
          <p:nvPr/>
        </p:nvSpPr>
        <p:spPr>
          <a:xfrm>
            <a:off x="722500" y="1708325"/>
            <a:ext cx="25572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rPr>
              <a:t>Situación actual</a:t>
            </a:r>
            <a:endParaRPr sz="2000">
              <a:solidFill>
                <a:schemeClr val="dk2"/>
              </a:solidFill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  <p:sp>
        <p:nvSpPr>
          <p:cNvPr id="404" name="Google Shape;404;p40"/>
          <p:cNvSpPr txBox="1"/>
          <p:nvPr/>
        </p:nvSpPr>
        <p:spPr>
          <a:xfrm>
            <a:off x="722450" y="2138825"/>
            <a:ext cx="25572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En lo relevante al problema:</a:t>
            </a:r>
            <a:endParaRPr sz="120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●"/>
            </a:pPr>
            <a:r>
              <a:rPr lang="en"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Programación en python</a:t>
            </a:r>
            <a:endParaRPr sz="120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●"/>
            </a:pPr>
            <a:r>
              <a:rPr lang="en"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Programación en Matlab</a:t>
            </a:r>
            <a:endParaRPr sz="120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●"/>
            </a:pPr>
            <a:r>
              <a:rPr lang="en"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Visión por computador básica</a:t>
            </a:r>
            <a:endParaRPr sz="120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●"/>
            </a:pPr>
            <a:r>
              <a:rPr lang="en"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Procesamiento de imágenes</a:t>
            </a:r>
            <a:endParaRPr sz="120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●"/>
            </a:pPr>
            <a:r>
              <a:rPr lang="en"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Deep Learning básico</a:t>
            </a:r>
            <a:endParaRPr sz="120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405" name="Google Shape;405;p40"/>
          <p:cNvSpPr/>
          <p:nvPr/>
        </p:nvSpPr>
        <p:spPr>
          <a:xfrm rot="-5400000">
            <a:off x="2036092" y="2481355"/>
            <a:ext cx="2487451" cy="240"/>
          </a:xfrm>
          <a:custGeom>
            <a:rect b="b" l="l" r="r" t="t"/>
            <a:pathLst>
              <a:path extrusionOk="0" fill="none" h="1" w="5962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 txBox="1"/>
          <p:nvPr/>
        </p:nvSpPr>
        <p:spPr>
          <a:xfrm>
            <a:off x="3600625" y="1708325"/>
            <a:ext cx="1507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rPr>
              <a:t>Herramientas de programación</a:t>
            </a:r>
            <a:endParaRPr sz="1200">
              <a:solidFill>
                <a:schemeClr val="dk2"/>
              </a:solidFill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  <p:grpSp>
        <p:nvGrpSpPr>
          <p:cNvPr id="407" name="Google Shape;407;p40"/>
          <p:cNvGrpSpPr/>
          <p:nvPr/>
        </p:nvGrpSpPr>
        <p:grpSpPr>
          <a:xfrm>
            <a:off x="4579948" y="3366885"/>
            <a:ext cx="1188970" cy="182682"/>
            <a:chOff x="621575" y="2498644"/>
            <a:chExt cx="1272306" cy="195486"/>
          </a:xfrm>
        </p:grpSpPr>
        <p:sp>
          <p:nvSpPr>
            <p:cNvPr id="408" name="Google Shape;408;p40"/>
            <p:cNvSpPr/>
            <p:nvPr/>
          </p:nvSpPr>
          <p:spPr>
            <a:xfrm>
              <a:off x="1257614" y="2498644"/>
              <a:ext cx="213" cy="195486"/>
            </a:xfrm>
            <a:custGeom>
              <a:rect b="b" l="l" r="r" t="t"/>
              <a:pathLst>
                <a:path extrusionOk="0" fill="none" h="916" w="1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621575" y="2498644"/>
              <a:ext cx="1272306" cy="213"/>
            </a:xfrm>
            <a:custGeom>
              <a:rect b="b" l="l" r="r" t="t"/>
              <a:pathLst>
                <a:path extrusionOk="0" fill="none" h="1" w="5962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40"/>
          <p:cNvGrpSpPr/>
          <p:nvPr/>
        </p:nvGrpSpPr>
        <p:grpSpPr>
          <a:xfrm rot="10800000">
            <a:off x="3741710" y="1154547"/>
            <a:ext cx="1188970" cy="182682"/>
            <a:chOff x="621575" y="2498644"/>
            <a:chExt cx="1272306" cy="195486"/>
          </a:xfrm>
        </p:grpSpPr>
        <p:sp>
          <p:nvSpPr>
            <p:cNvPr id="411" name="Google Shape;411;p40"/>
            <p:cNvSpPr/>
            <p:nvPr/>
          </p:nvSpPr>
          <p:spPr>
            <a:xfrm>
              <a:off x="1257614" y="2498644"/>
              <a:ext cx="213" cy="195486"/>
            </a:xfrm>
            <a:custGeom>
              <a:rect b="b" l="l" r="r" t="t"/>
              <a:pathLst>
                <a:path extrusionOk="0" fill="none" h="916" w="1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21575" y="2498644"/>
              <a:ext cx="1272306" cy="213"/>
            </a:xfrm>
            <a:custGeom>
              <a:rect b="b" l="l" r="r" t="t"/>
              <a:pathLst>
                <a:path extrusionOk="0" fill="none" h="1" w="5962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40"/>
          <p:cNvSpPr txBox="1"/>
          <p:nvPr/>
        </p:nvSpPr>
        <p:spPr>
          <a:xfrm>
            <a:off x="5313925" y="1708325"/>
            <a:ext cx="1507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rPr>
              <a:t>Procesamiento de señales de audio</a:t>
            </a:r>
            <a:endParaRPr sz="1200">
              <a:solidFill>
                <a:schemeClr val="dk2"/>
              </a:solidFill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  <p:grpSp>
        <p:nvGrpSpPr>
          <p:cNvPr id="414" name="Google Shape;414;p40"/>
          <p:cNvGrpSpPr/>
          <p:nvPr/>
        </p:nvGrpSpPr>
        <p:grpSpPr>
          <a:xfrm>
            <a:off x="6341362" y="3366885"/>
            <a:ext cx="1188970" cy="182682"/>
            <a:chOff x="621575" y="2498644"/>
            <a:chExt cx="1272306" cy="195486"/>
          </a:xfrm>
        </p:grpSpPr>
        <p:sp>
          <p:nvSpPr>
            <p:cNvPr id="415" name="Google Shape;415;p40"/>
            <p:cNvSpPr/>
            <p:nvPr/>
          </p:nvSpPr>
          <p:spPr>
            <a:xfrm>
              <a:off x="1257614" y="2498644"/>
              <a:ext cx="213" cy="195486"/>
            </a:xfrm>
            <a:custGeom>
              <a:rect b="b" l="l" r="r" t="t"/>
              <a:pathLst>
                <a:path extrusionOk="0" fill="none" h="916" w="1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621575" y="2498644"/>
              <a:ext cx="1272306" cy="213"/>
            </a:xfrm>
            <a:custGeom>
              <a:rect b="b" l="l" r="r" t="t"/>
              <a:pathLst>
                <a:path extrusionOk="0" fill="none" h="1" w="5962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40"/>
          <p:cNvSpPr txBox="1"/>
          <p:nvPr/>
        </p:nvSpPr>
        <p:spPr>
          <a:xfrm>
            <a:off x="7027235" y="1708325"/>
            <a:ext cx="1507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rPr>
              <a:t>Diseño de RNN generativas</a:t>
            </a:r>
            <a:endParaRPr sz="1200">
              <a:solidFill>
                <a:schemeClr val="dk2"/>
              </a:solidFill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4092159" y="1337237"/>
            <a:ext cx="488100" cy="488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9" name="Google Shape;419;p40"/>
          <p:cNvSpPr/>
          <p:nvPr/>
        </p:nvSpPr>
        <p:spPr>
          <a:xfrm>
            <a:off x="5823778" y="1337237"/>
            <a:ext cx="488100" cy="488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0" name="Google Shape;420;p40"/>
          <p:cNvSpPr/>
          <p:nvPr/>
        </p:nvSpPr>
        <p:spPr>
          <a:xfrm>
            <a:off x="7530010" y="1337237"/>
            <a:ext cx="488100" cy="488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1" name="Google Shape;421;p40"/>
          <p:cNvSpPr/>
          <p:nvPr/>
        </p:nvSpPr>
        <p:spPr>
          <a:xfrm flipH="1" rot="10800000">
            <a:off x="3600613" y="3989888"/>
            <a:ext cx="4703750" cy="67825"/>
          </a:xfrm>
          <a:custGeom>
            <a:rect b="b" l="l" r="r" t="t"/>
            <a:pathLst>
              <a:path extrusionOk="0" fill="none" h="1" w="5962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0"/>
          <p:cNvSpPr txBox="1"/>
          <p:nvPr/>
        </p:nvSpPr>
        <p:spPr>
          <a:xfrm>
            <a:off x="3943138" y="4077975"/>
            <a:ext cx="422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rPr>
              <a:t>Necesarios para el problema</a:t>
            </a:r>
            <a:endParaRPr sz="2000">
              <a:solidFill>
                <a:schemeClr val="dk2"/>
              </a:solidFill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  <p:grpSp>
        <p:nvGrpSpPr>
          <p:cNvPr id="423" name="Google Shape;423;p40"/>
          <p:cNvGrpSpPr/>
          <p:nvPr/>
        </p:nvGrpSpPr>
        <p:grpSpPr>
          <a:xfrm rot="10800000">
            <a:off x="5460647" y="1154547"/>
            <a:ext cx="1188970" cy="182682"/>
            <a:chOff x="621575" y="2498644"/>
            <a:chExt cx="1272306" cy="195486"/>
          </a:xfrm>
        </p:grpSpPr>
        <p:sp>
          <p:nvSpPr>
            <p:cNvPr id="424" name="Google Shape;424;p40"/>
            <p:cNvSpPr/>
            <p:nvPr/>
          </p:nvSpPr>
          <p:spPr>
            <a:xfrm>
              <a:off x="1257614" y="2498644"/>
              <a:ext cx="213" cy="195486"/>
            </a:xfrm>
            <a:custGeom>
              <a:rect b="b" l="l" r="r" t="t"/>
              <a:pathLst>
                <a:path extrusionOk="0" fill="none" h="916" w="1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621575" y="2498644"/>
              <a:ext cx="1272306" cy="213"/>
            </a:xfrm>
            <a:custGeom>
              <a:rect b="b" l="l" r="r" t="t"/>
              <a:pathLst>
                <a:path extrusionOk="0" fill="none" h="1" w="5962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40"/>
          <p:cNvGrpSpPr/>
          <p:nvPr/>
        </p:nvGrpSpPr>
        <p:grpSpPr>
          <a:xfrm rot="10800000">
            <a:off x="7179610" y="1154547"/>
            <a:ext cx="1188970" cy="182682"/>
            <a:chOff x="621575" y="2498644"/>
            <a:chExt cx="1272306" cy="195486"/>
          </a:xfrm>
        </p:grpSpPr>
        <p:sp>
          <p:nvSpPr>
            <p:cNvPr id="427" name="Google Shape;427;p40"/>
            <p:cNvSpPr/>
            <p:nvPr/>
          </p:nvSpPr>
          <p:spPr>
            <a:xfrm>
              <a:off x="1257614" y="2498644"/>
              <a:ext cx="213" cy="195486"/>
            </a:xfrm>
            <a:custGeom>
              <a:rect b="b" l="l" r="r" t="t"/>
              <a:pathLst>
                <a:path extrusionOk="0" fill="none" h="916" w="1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621575" y="2498644"/>
              <a:ext cx="1272306" cy="213"/>
            </a:xfrm>
            <a:custGeom>
              <a:rect b="b" l="l" r="r" t="t"/>
              <a:pathLst>
                <a:path extrusionOk="0" fill="none" h="1" w="5962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40"/>
          <p:cNvSpPr/>
          <p:nvPr/>
        </p:nvSpPr>
        <p:spPr>
          <a:xfrm>
            <a:off x="4930371" y="2870162"/>
            <a:ext cx="488100" cy="488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b="1"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0" name="Google Shape;430;p40"/>
          <p:cNvSpPr/>
          <p:nvPr/>
        </p:nvSpPr>
        <p:spPr>
          <a:xfrm>
            <a:off x="6691796" y="2870162"/>
            <a:ext cx="488100" cy="488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  <a:endParaRPr b="1"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4420525" y="2515475"/>
            <a:ext cx="1507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rPr>
              <a:t>Procesamiento de archivos MRI</a:t>
            </a:r>
            <a:endParaRPr sz="1200">
              <a:solidFill>
                <a:schemeClr val="dk2"/>
              </a:solidFill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6181950" y="2515475"/>
            <a:ext cx="1507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atamaran SemiBold"/>
                <a:ea typeface="Catamaran SemiBold"/>
                <a:cs typeface="Catamaran SemiBold"/>
                <a:sym typeface="Catamaran SemiBold"/>
              </a:rPr>
              <a:t>Comprensión de datasets</a:t>
            </a:r>
            <a:endParaRPr sz="1200">
              <a:solidFill>
                <a:schemeClr val="dk2"/>
              </a:solidFill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  <p:grpSp>
        <p:nvGrpSpPr>
          <p:cNvPr id="433" name="Google Shape;433;p40"/>
          <p:cNvGrpSpPr/>
          <p:nvPr/>
        </p:nvGrpSpPr>
        <p:grpSpPr>
          <a:xfrm>
            <a:off x="4153169" y="797712"/>
            <a:ext cx="366052" cy="356831"/>
            <a:chOff x="-31817400" y="3910025"/>
            <a:chExt cx="301675" cy="294075"/>
          </a:xfrm>
        </p:grpSpPr>
        <p:sp>
          <p:nvSpPr>
            <p:cNvPr id="434" name="Google Shape;434;p40"/>
            <p:cNvSpPr/>
            <p:nvPr/>
          </p:nvSpPr>
          <p:spPr>
            <a:xfrm>
              <a:off x="-31817400" y="3911550"/>
              <a:ext cx="301675" cy="292550"/>
            </a:xfrm>
            <a:custGeom>
              <a:rect b="b" l="l" r="r" t="t"/>
              <a:pathLst>
                <a:path extrusionOk="0" h="11702" w="12067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-31816600" y="4062950"/>
              <a:ext cx="144150" cy="140600"/>
            </a:xfrm>
            <a:custGeom>
              <a:rect b="b" l="l" r="r" t="t"/>
              <a:pathLst>
                <a:path extrusionOk="0" h="5624" w="5766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-31648050" y="3910025"/>
              <a:ext cx="129175" cy="127725"/>
            </a:xfrm>
            <a:custGeom>
              <a:rect b="b" l="l" r="r" t="t"/>
              <a:pathLst>
                <a:path extrusionOk="0" h="5109" w="5167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5885512" y="806489"/>
            <a:ext cx="339253" cy="339253"/>
            <a:chOff x="1492675" y="2027925"/>
            <a:chExt cx="481825" cy="481825"/>
          </a:xfrm>
        </p:grpSpPr>
        <p:sp>
          <p:nvSpPr>
            <p:cNvPr id="438" name="Google Shape;438;p40"/>
            <p:cNvSpPr/>
            <p:nvPr/>
          </p:nvSpPr>
          <p:spPr>
            <a:xfrm>
              <a:off x="1719425" y="21700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183235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160650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1492675" y="2425025"/>
              <a:ext cx="481825" cy="84725"/>
            </a:xfrm>
            <a:custGeom>
              <a:rect b="b" l="l" r="r" t="t"/>
              <a:pathLst>
                <a:path extrusionOk="0" h="3389" w="19273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1492675" y="2027925"/>
              <a:ext cx="481825" cy="368000"/>
            </a:xfrm>
            <a:custGeom>
              <a:rect b="b" l="l" r="r" t="t"/>
              <a:pathLst>
                <a:path extrusionOk="0" h="14720" w="19273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7611499" y="806495"/>
            <a:ext cx="339253" cy="339253"/>
            <a:chOff x="4456875" y="1435075"/>
            <a:chExt cx="481825" cy="481825"/>
          </a:xfrm>
        </p:grpSpPr>
        <p:sp>
          <p:nvSpPr>
            <p:cNvPr id="444" name="Google Shape;444;p40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63" name="Google Shape;463;p40"/>
          <p:cNvGrpSpPr/>
          <p:nvPr/>
        </p:nvGrpSpPr>
        <p:grpSpPr>
          <a:xfrm>
            <a:off x="4997556" y="3571876"/>
            <a:ext cx="353757" cy="351463"/>
            <a:chOff x="-22845575" y="3504075"/>
            <a:chExt cx="296950" cy="295025"/>
          </a:xfrm>
        </p:grpSpPr>
        <p:sp>
          <p:nvSpPr>
            <p:cNvPr id="464" name="Google Shape;464;p40"/>
            <p:cNvSpPr/>
            <p:nvPr/>
          </p:nvSpPr>
          <p:spPr>
            <a:xfrm>
              <a:off x="-22688825" y="3504100"/>
              <a:ext cx="140200" cy="295000"/>
            </a:xfrm>
            <a:custGeom>
              <a:rect b="b" l="l" r="r" t="t"/>
              <a:pathLst>
                <a:path extrusionOk="0" h="11800" w="5608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-22845575" y="3504075"/>
              <a:ext cx="139425" cy="294250"/>
            </a:xfrm>
            <a:custGeom>
              <a:rect b="b" l="l" r="r" t="t"/>
              <a:pathLst>
                <a:path extrusionOk="0" h="11770" w="5577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40"/>
          <p:cNvGrpSpPr/>
          <p:nvPr/>
        </p:nvGrpSpPr>
        <p:grpSpPr>
          <a:xfrm>
            <a:off x="6759011" y="3569831"/>
            <a:ext cx="353645" cy="355557"/>
            <a:chOff x="-33286325" y="3944800"/>
            <a:chExt cx="291450" cy="293025"/>
          </a:xfrm>
        </p:grpSpPr>
        <p:sp>
          <p:nvSpPr>
            <p:cNvPr id="467" name="Google Shape;467;p40"/>
            <p:cNvSpPr/>
            <p:nvPr/>
          </p:nvSpPr>
          <p:spPr>
            <a:xfrm>
              <a:off x="-33194950" y="3996000"/>
              <a:ext cx="200075" cy="241825"/>
            </a:xfrm>
            <a:custGeom>
              <a:rect b="b" l="l" r="r" t="t"/>
              <a:pathLst>
                <a:path extrusionOk="0" h="9673" w="8003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-33027975" y="3962900"/>
              <a:ext cx="33100" cy="105575"/>
            </a:xfrm>
            <a:custGeom>
              <a:rect b="b" l="l" r="r" t="t"/>
              <a:pathLst>
                <a:path extrusionOk="0" h="4223" w="1324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-33286325" y="3962125"/>
              <a:ext cx="96125" cy="205600"/>
            </a:xfrm>
            <a:custGeom>
              <a:rect b="b" l="l" r="r" t="t"/>
              <a:pathLst>
                <a:path extrusionOk="0" h="8224" w="3845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-33235125" y="3944800"/>
              <a:ext cx="189050" cy="171725"/>
            </a:xfrm>
            <a:custGeom>
              <a:rect b="b" l="l" r="r" t="t"/>
              <a:pathLst>
                <a:path extrusionOk="0" h="6869" w="7562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41"/>
          <p:cNvGrpSpPr/>
          <p:nvPr/>
        </p:nvGrpSpPr>
        <p:grpSpPr>
          <a:xfrm>
            <a:off x="-139512" y="-4774"/>
            <a:ext cx="816425" cy="1088525"/>
            <a:chOff x="2145775" y="1146651"/>
            <a:chExt cx="816425" cy="1088525"/>
          </a:xfrm>
        </p:grpSpPr>
        <p:sp>
          <p:nvSpPr>
            <p:cNvPr id="476" name="Google Shape;476;p41"/>
            <p:cNvSpPr/>
            <p:nvPr/>
          </p:nvSpPr>
          <p:spPr>
            <a:xfrm rot="5400000">
              <a:off x="2145775" y="16741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 rot="5400000">
              <a:off x="2406000" y="16741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478" name="Google Shape;478;p41"/>
            <p:cNvSpPr/>
            <p:nvPr/>
          </p:nvSpPr>
          <p:spPr>
            <a:xfrm rot="5400000">
              <a:off x="2406000" y="1935176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 rot="5400000">
              <a:off x="2406000" y="14126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480" name="Google Shape;480;p41"/>
            <p:cNvSpPr/>
            <p:nvPr/>
          </p:nvSpPr>
          <p:spPr>
            <a:xfrm rot="5400000">
              <a:off x="2662200" y="14126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481" name="Google Shape;481;p41"/>
            <p:cNvSpPr/>
            <p:nvPr/>
          </p:nvSpPr>
          <p:spPr>
            <a:xfrm rot="5400000">
              <a:off x="2406000" y="11466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  <p:sp>
        <p:nvSpPr>
          <p:cNvPr id="482" name="Google Shape;482;p41"/>
          <p:cNvSpPr txBox="1"/>
          <p:nvPr>
            <p:ph type="title"/>
          </p:nvPr>
        </p:nvSpPr>
        <p:spPr>
          <a:xfrm>
            <a:off x="720000" y="3170525"/>
            <a:ext cx="73989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Investigación</a:t>
            </a:r>
            <a:endParaRPr/>
          </a:p>
        </p:txBody>
      </p:sp>
      <p:sp>
        <p:nvSpPr>
          <p:cNvPr id="483" name="Google Shape;483;p41"/>
          <p:cNvSpPr txBox="1"/>
          <p:nvPr>
            <p:ph idx="1" type="subTitle"/>
          </p:nvPr>
        </p:nvSpPr>
        <p:spPr>
          <a:xfrm>
            <a:off x="720000" y="4160375"/>
            <a:ext cx="5067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Medios por los que se ha adquirido el conocimiento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1"/>
          <p:cNvSpPr txBox="1"/>
          <p:nvPr>
            <p:ph idx="2" type="title"/>
          </p:nvPr>
        </p:nvSpPr>
        <p:spPr>
          <a:xfrm>
            <a:off x="720000" y="2328725"/>
            <a:ext cx="132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85" name="Google Shape;485;p41"/>
          <p:cNvCxnSpPr/>
          <p:nvPr/>
        </p:nvCxnSpPr>
        <p:spPr>
          <a:xfrm>
            <a:off x="715650" y="4160375"/>
            <a:ext cx="133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Artículos de investigación I</a:t>
            </a:r>
            <a:endParaRPr/>
          </a:p>
        </p:txBody>
      </p:sp>
      <p:sp>
        <p:nvSpPr>
          <p:cNvPr id="491" name="Google Shape;491;p42"/>
          <p:cNvSpPr txBox="1"/>
          <p:nvPr>
            <p:ph idx="1" type="body"/>
          </p:nvPr>
        </p:nvSpPr>
        <p:spPr>
          <a:xfrm>
            <a:off x="720000" y="1215750"/>
            <a:ext cx="7213500" cy="3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Gantari"/>
              <a:buChar char="●"/>
            </a:pPr>
            <a:r>
              <a:rPr lang="en" sz="1300"/>
              <a:t>Vaswani, A., </a:t>
            </a:r>
            <a:r>
              <a:rPr i="1" lang="en" sz="1300"/>
              <a:t>et al</a:t>
            </a:r>
            <a:r>
              <a:rPr lang="en" sz="1300"/>
              <a:t>. (2017). </a:t>
            </a:r>
            <a:r>
              <a:rPr i="1" lang="en" sz="1300"/>
              <a:t>Attention is all you need</a:t>
            </a:r>
            <a:r>
              <a:rPr lang="en" sz="1300"/>
              <a:t>.</a:t>
            </a:r>
            <a:r>
              <a:rPr lang="en" sz="1300">
                <a:highlight>
                  <a:srgbClr val="FFFFFF"/>
                </a:highlight>
              </a:rPr>
              <a:t> </a:t>
            </a:r>
            <a:r>
              <a:rPr lang="en" sz="1300"/>
              <a:t>Advances in neural information processing systems</a:t>
            </a:r>
            <a:r>
              <a:rPr lang="en" sz="1300">
                <a:highlight>
                  <a:srgbClr val="FFFFFF"/>
                </a:highlight>
              </a:rPr>
              <a:t>, </a:t>
            </a:r>
            <a:r>
              <a:rPr lang="en" sz="1300"/>
              <a:t>30</a:t>
            </a:r>
            <a:r>
              <a:rPr lang="en" sz="1300">
                <a:highlight>
                  <a:srgbClr val="FFFFFF"/>
                </a:highlight>
              </a:rPr>
              <a:t>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</a:pPr>
            <a:r>
              <a:rPr lang="en" sz="1300"/>
              <a:t>Redes neuronales transformer, capas de atención.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ntari"/>
              <a:buChar char="●"/>
            </a:pPr>
            <a:r>
              <a:rPr lang="en" sz="1300"/>
              <a:t>Yuan, L., </a:t>
            </a:r>
            <a:r>
              <a:rPr i="1" lang="en" sz="1300"/>
              <a:t>et al.</a:t>
            </a:r>
            <a:r>
              <a:rPr lang="en" sz="1300"/>
              <a:t> (2021). </a:t>
            </a:r>
            <a:r>
              <a:rPr i="1" lang="en" sz="1300"/>
              <a:t>Tokens-to-token vit: Training vision transformers from scratch on imagenet</a:t>
            </a:r>
            <a:r>
              <a:rPr lang="en" sz="1300"/>
              <a:t>. In Proceedings of the IEEE/CVF international conference on computer vision (pp. 558-567).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</a:pPr>
            <a:r>
              <a:rPr lang="en" sz="1300"/>
              <a:t>Aplicación de transformadores a problemas de visión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antari"/>
              <a:buChar char="●"/>
            </a:pPr>
            <a:r>
              <a:rPr lang="en" sz="1300"/>
              <a:t>Huo, Y. (ed). (2021). </a:t>
            </a:r>
            <a:r>
              <a:rPr i="1" lang="en" sz="1300"/>
              <a:t>Sec. Brain Imaging Methods. </a:t>
            </a:r>
            <a:r>
              <a:rPr lang="en" sz="1300"/>
              <a:t>Front. Neurosci., 15 - 2021.  </a:t>
            </a:r>
            <a:r>
              <a:rPr lang="en" sz="1300" u="sng">
                <a:hlinkClick r:id="rId3"/>
              </a:rPr>
              <a:t>https://doi.org/10.3389/fnins.2021.795488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</a:pPr>
            <a:r>
              <a:rPr lang="en" sz="1300"/>
              <a:t>Métodos de reconstrucción de imágenes a partir de MRI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ntari"/>
              <a:buChar char="●"/>
            </a:pPr>
            <a:r>
              <a:rPr lang="en" sz="1300"/>
              <a:t>Ren, Z., </a:t>
            </a:r>
            <a:r>
              <a:rPr i="1" lang="en" sz="1300"/>
              <a:t>et al.</a:t>
            </a:r>
            <a:r>
              <a:rPr lang="en" sz="1300"/>
              <a:t> (2021). </a:t>
            </a:r>
            <a:r>
              <a:rPr i="1" lang="en" sz="1300"/>
              <a:t>Reconstructing seen image from brain activity by visually-guided cognitive representation and adversarial learning.</a:t>
            </a:r>
            <a:r>
              <a:rPr lang="en" sz="1300"/>
              <a:t> NeuroImage, 228, 117602.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</a:pPr>
            <a:r>
              <a:rPr lang="en" sz="1300"/>
              <a:t>Aplicación de arquitectura VAE-GAN a reconstrucción de imágenes a partir de MRI. Transfer Learning</a:t>
            </a:r>
            <a:endParaRPr sz="1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42"/>
          <p:cNvGrpSpPr/>
          <p:nvPr/>
        </p:nvGrpSpPr>
        <p:grpSpPr>
          <a:xfrm>
            <a:off x="7938363" y="3994775"/>
            <a:ext cx="1261213" cy="613800"/>
            <a:chOff x="7938363" y="3994775"/>
            <a:chExt cx="1261213" cy="613800"/>
          </a:xfrm>
        </p:grpSpPr>
        <p:sp>
          <p:nvSpPr>
            <p:cNvPr id="493" name="Google Shape;493;p42"/>
            <p:cNvSpPr/>
            <p:nvPr/>
          </p:nvSpPr>
          <p:spPr>
            <a:xfrm flipH="1" rot="10800000">
              <a:off x="7938363" y="3994775"/>
              <a:ext cx="613800" cy="61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cxnSp>
          <p:nvCxnSpPr>
            <p:cNvPr id="494" name="Google Shape;494;p42"/>
            <p:cNvCxnSpPr/>
            <p:nvPr/>
          </p:nvCxnSpPr>
          <p:spPr>
            <a:xfrm rot="10800000">
              <a:off x="8239875" y="4602450"/>
              <a:ext cx="959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Artículos de investigación II</a:t>
            </a:r>
            <a:endParaRPr/>
          </a:p>
        </p:txBody>
      </p:sp>
      <p:sp>
        <p:nvSpPr>
          <p:cNvPr id="500" name="Google Shape;500;p43"/>
          <p:cNvSpPr txBox="1"/>
          <p:nvPr>
            <p:ph idx="1" type="body"/>
          </p:nvPr>
        </p:nvSpPr>
        <p:spPr>
          <a:xfrm>
            <a:off x="720000" y="1215750"/>
            <a:ext cx="7213500" cy="3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Gantari"/>
              <a:buChar char="●"/>
            </a:pPr>
            <a:r>
              <a:rPr lang="en" sz="1300"/>
              <a:t>Razghandi, M., </a:t>
            </a:r>
            <a:r>
              <a:rPr i="1" lang="en" sz="1300"/>
              <a:t>et al.</a:t>
            </a:r>
            <a:r>
              <a:rPr lang="en" sz="1300"/>
              <a:t> (2022). </a:t>
            </a:r>
            <a:r>
              <a:rPr i="1" lang="en" sz="1300"/>
              <a:t>Variational autoencoder generative adversarial network for Synthetic Data Generation in smart home</a:t>
            </a:r>
            <a:r>
              <a:rPr lang="en" sz="1300"/>
              <a:t>. In ICC 2022-IEEE International Conference on Communications (pp. 4781-4786).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</a:pPr>
            <a:r>
              <a:rPr lang="en" sz="1300"/>
              <a:t>Arquitectura VAE-GAN y usos.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antari"/>
              <a:buChar char="●"/>
            </a:pPr>
            <a:r>
              <a:rPr lang="en" sz="1300"/>
              <a:t>Oord, A. V. D., Vinyals, O., &amp; Kavukcuoglu, K. (2017). </a:t>
            </a:r>
            <a:r>
              <a:rPr i="1" lang="en" sz="1300"/>
              <a:t>Neural discrete representation learning</a:t>
            </a:r>
            <a:r>
              <a:rPr lang="en" sz="1300"/>
              <a:t>. arXiv preprint arXiv:1711.00937.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</a:pPr>
            <a:r>
              <a:rPr lang="en" sz="1300"/>
              <a:t>Extensión de la arquitectura VAE usando Cuantización Vectorial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antari"/>
              <a:buChar char="●"/>
            </a:pPr>
            <a:r>
              <a:rPr lang="en" sz="1300"/>
              <a:t>Iashin, V., </a:t>
            </a:r>
            <a:r>
              <a:rPr i="1" lang="en" sz="1300"/>
              <a:t>et al.</a:t>
            </a:r>
            <a:r>
              <a:rPr lang="en" sz="1300"/>
              <a:t> (2021). </a:t>
            </a:r>
            <a:r>
              <a:rPr i="1" lang="en" sz="1300"/>
              <a:t>Taming visually guided sound generation</a:t>
            </a:r>
            <a:r>
              <a:rPr lang="en" sz="1300"/>
              <a:t>. arXiv preprint arXiv:2110.08791.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Aplicación de la arquitectura VQ-GAN a la generación de audio</a:t>
            </a:r>
            <a:endParaRPr sz="1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43"/>
          <p:cNvGrpSpPr/>
          <p:nvPr/>
        </p:nvGrpSpPr>
        <p:grpSpPr>
          <a:xfrm>
            <a:off x="7938363" y="3994775"/>
            <a:ext cx="1261213" cy="613800"/>
            <a:chOff x="7938363" y="3994775"/>
            <a:chExt cx="1261213" cy="613800"/>
          </a:xfrm>
        </p:grpSpPr>
        <p:sp>
          <p:nvSpPr>
            <p:cNvPr id="502" name="Google Shape;502;p43"/>
            <p:cNvSpPr/>
            <p:nvPr/>
          </p:nvSpPr>
          <p:spPr>
            <a:xfrm flipH="1" rot="10800000">
              <a:off x="7938363" y="3994775"/>
              <a:ext cx="613800" cy="61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cxnSp>
          <p:nvCxnSpPr>
            <p:cNvPr id="503" name="Google Shape;503;p43"/>
            <p:cNvCxnSpPr/>
            <p:nvPr/>
          </p:nvCxnSpPr>
          <p:spPr>
            <a:xfrm rot="10800000">
              <a:off x="8239875" y="4602450"/>
              <a:ext cx="959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44"/>
          <p:cNvGrpSpPr/>
          <p:nvPr/>
        </p:nvGrpSpPr>
        <p:grpSpPr>
          <a:xfrm>
            <a:off x="-139512" y="-4774"/>
            <a:ext cx="816425" cy="1088525"/>
            <a:chOff x="2145775" y="1146651"/>
            <a:chExt cx="816425" cy="1088525"/>
          </a:xfrm>
        </p:grpSpPr>
        <p:sp>
          <p:nvSpPr>
            <p:cNvPr id="509" name="Google Shape;509;p44"/>
            <p:cNvSpPr/>
            <p:nvPr/>
          </p:nvSpPr>
          <p:spPr>
            <a:xfrm rot="5400000">
              <a:off x="2145775" y="16741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510" name="Google Shape;510;p44"/>
            <p:cNvSpPr/>
            <p:nvPr/>
          </p:nvSpPr>
          <p:spPr>
            <a:xfrm rot="5400000">
              <a:off x="2406000" y="16741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511" name="Google Shape;511;p44"/>
            <p:cNvSpPr/>
            <p:nvPr/>
          </p:nvSpPr>
          <p:spPr>
            <a:xfrm rot="5400000">
              <a:off x="2406000" y="1935176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512" name="Google Shape;512;p44"/>
            <p:cNvSpPr/>
            <p:nvPr/>
          </p:nvSpPr>
          <p:spPr>
            <a:xfrm rot="5400000">
              <a:off x="2406000" y="14126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513" name="Google Shape;513;p44"/>
            <p:cNvSpPr/>
            <p:nvPr/>
          </p:nvSpPr>
          <p:spPr>
            <a:xfrm rot="5400000">
              <a:off x="2662200" y="14126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514" name="Google Shape;514;p44"/>
            <p:cNvSpPr/>
            <p:nvPr/>
          </p:nvSpPr>
          <p:spPr>
            <a:xfrm rot="5400000">
              <a:off x="2406000" y="11466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  <p:sp>
        <p:nvSpPr>
          <p:cNvPr id="515" name="Google Shape;515;p44"/>
          <p:cNvSpPr txBox="1"/>
          <p:nvPr>
            <p:ph type="title"/>
          </p:nvPr>
        </p:nvSpPr>
        <p:spPr>
          <a:xfrm>
            <a:off x="720000" y="3170525"/>
            <a:ext cx="73989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 del problema</a:t>
            </a:r>
            <a:endParaRPr/>
          </a:p>
        </p:txBody>
      </p:sp>
      <p:sp>
        <p:nvSpPr>
          <p:cNvPr id="516" name="Google Shape;516;p44"/>
          <p:cNvSpPr txBox="1"/>
          <p:nvPr>
            <p:ph idx="1" type="subTitle"/>
          </p:nvPr>
        </p:nvSpPr>
        <p:spPr>
          <a:xfrm>
            <a:off x="720000" y="4160375"/>
            <a:ext cx="5067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 final al 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4"/>
          <p:cNvSpPr txBox="1"/>
          <p:nvPr>
            <p:ph idx="2" type="title"/>
          </p:nvPr>
        </p:nvSpPr>
        <p:spPr>
          <a:xfrm>
            <a:off x="720000" y="2328725"/>
            <a:ext cx="132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518" name="Google Shape;518;p44"/>
          <p:cNvCxnSpPr/>
          <p:nvPr/>
        </p:nvCxnSpPr>
        <p:spPr>
          <a:xfrm>
            <a:off x="715650" y="4160375"/>
            <a:ext cx="133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utilizadas</a:t>
            </a:r>
            <a:endParaRPr/>
          </a:p>
        </p:txBody>
      </p:sp>
      <p:sp>
        <p:nvSpPr>
          <p:cNvPr id="524" name="Google Shape;524;p45"/>
          <p:cNvSpPr txBox="1"/>
          <p:nvPr>
            <p:ph idx="1" type="subTitle"/>
          </p:nvPr>
        </p:nvSpPr>
        <p:spPr>
          <a:xfrm>
            <a:off x="719975" y="2827900"/>
            <a:ext cx="23055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en python utilizando cuadernos y ejecución cloud en una T4</a:t>
            </a:r>
            <a:endParaRPr/>
          </a:p>
        </p:txBody>
      </p:sp>
      <p:sp>
        <p:nvSpPr>
          <p:cNvPr id="525" name="Google Shape;525;p45"/>
          <p:cNvSpPr txBox="1"/>
          <p:nvPr>
            <p:ph idx="2" type="subTitle"/>
          </p:nvPr>
        </p:nvSpPr>
        <p:spPr>
          <a:xfrm>
            <a:off x="3419207" y="2827900"/>
            <a:ext cx="23055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Librería con la que he desarrollado la arquitectura y el entrenamiento</a:t>
            </a:r>
            <a:endParaRPr/>
          </a:p>
        </p:txBody>
      </p:sp>
      <p:sp>
        <p:nvSpPr>
          <p:cNvPr id="526" name="Google Shape;526;p45"/>
          <p:cNvSpPr txBox="1"/>
          <p:nvPr>
            <p:ph idx="3" type="subTitle"/>
          </p:nvPr>
        </p:nvSpPr>
        <p:spPr>
          <a:xfrm>
            <a:off x="6118446" y="2827900"/>
            <a:ext cx="23055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Repositorio de datos experimentales de neurología</a:t>
            </a:r>
            <a:endParaRPr/>
          </a:p>
        </p:txBody>
      </p:sp>
      <p:sp>
        <p:nvSpPr>
          <p:cNvPr id="527" name="Google Shape;527;p45"/>
          <p:cNvSpPr txBox="1"/>
          <p:nvPr>
            <p:ph idx="4" type="subTitle"/>
          </p:nvPr>
        </p:nvSpPr>
        <p:spPr>
          <a:xfrm>
            <a:off x="719975" y="2397400"/>
            <a:ext cx="23055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</a:t>
            </a:r>
            <a:endParaRPr/>
          </a:p>
        </p:txBody>
      </p:sp>
      <p:sp>
        <p:nvSpPr>
          <p:cNvPr id="528" name="Google Shape;528;p45"/>
          <p:cNvSpPr txBox="1"/>
          <p:nvPr>
            <p:ph idx="5" type="subTitle"/>
          </p:nvPr>
        </p:nvSpPr>
        <p:spPr>
          <a:xfrm>
            <a:off x="3419207" y="2397400"/>
            <a:ext cx="23055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</p:txBody>
      </p:sp>
      <p:sp>
        <p:nvSpPr>
          <p:cNvPr id="529" name="Google Shape;529;p45"/>
          <p:cNvSpPr txBox="1"/>
          <p:nvPr>
            <p:ph idx="6" type="subTitle"/>
          </p:nvPr>
        </p:nvSpPr>
        <p:spPr>
          <a:xfrm>
            <a:off x="6118447" y="2397400"/>
            <a:ext cx="23055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OpenNeuro</a:t>
            </a:r>
            <a:endParaRPr/>
          </a:p>
        </p:txBody>
      </p:sp>
      <p:pic>
        <p:nvPicPr>
          <p:cNvPr id="530" name="Google Shape;5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825" y="1298125"/>
            <a:ext cx="1783800" cy="109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025" y="1298125"/>
            <a:ext cx="907950" cy="10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5096" y="1185075"/>
            <a:ext cx="1572200" cy="121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utilizado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6"/>
          <p:cNvSpPr txBox="1"/>
          <p:nvPr>
            <p:ph idx="1" type="subTitle"/>
          </p:nvPr>
        </p:nvSpPr>
        <p:spPr>
          <a:xfrm>
            <a:off x="1705650" y="1962738"/>
            <a:ext cx="26841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dataset está compuesto de MRIs de 6 sujetos distintos</a:t>
            </a:r>
            <a:endParaRPr/>
          </a:p>
        </p:txBody>
      </p:sp>
      <p:sp>
        <p:nvSpPr>
          <p:cNvPr id="539" name="Google Shape;539;p46"/>
          <p:cNvSpPr txBox="1"/>
          <p:nvPr>
            <p:ph idx="2" type="subTitle"/>
          </p:nvPr>
        </p:nvSpPr>
        <p:spPr>
          <a:xfrm>
            <a:off x="5251538" y="1962738"/>
            <a:ext cx="26841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sujetos escuchan sonidos de entre 144 sonidos naturales de 1 segundo</a:t>
            </a:r>
            <a:endParaRPr/>
          </a:p>
        </p:txBody>
      </p:sp>
      <p:sp>
        <p:nvSpPr>
          <p:cNvPr id="540" name="Google Shape;540;p46"/>
          <p:cNvSpPr txBox="1"/>
          <p:nvPr>
            <p:ph idx="3" type="subTitle"/>
          </p:nvPr>
        </p:nvSpPr>
        <p:spPr>
          <a:xfrm>
            <a:off x="2291600" y="3390100"/>
            <a:ext cx="42084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cada ejecución del experimento se toma un MRI del sujeto mientras escucha sonidos marcados por la tabla de eventos de la ejecución</a:t>
            </a:r>
            <a:endParaRPr/>
          </a:p>
        </p:txBody>
      </p:sp>
      <p:sp>
        <p:nvSpPr>
          <p:cNvPr id="541" name="Google Shape;541;p46"/>
          <p:cNvSpPr txBox="1"/>
          <p:nvPr>
            <p:ph idx="5" type="subTitle"/>
          </p:nvPr>
        </p:nvSpPr>
        <p:spPr>
          <a:xfrm>
            <a:off x="1705650" y="1532238"/>
            <a:ext cx="26841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Sujetos</a:t>
            </a:r>
            <a:endParaRPr/>
          </a:p>
        </p:txBody>
      </p:sp>
      <p:sp>
        <p:nvSpPr>
          <p:cNvPr id="542" name="Google Shape;542;p46"/>
          <p:cNvSpPr txBox="1"/>
          <p:nvPr>
            <p:ph idx="6" type="subTitle"/>
          </p:nvPr>
        </p:nvSpPr>
        <p:spPr>
          <a:xfrm>
            <a:off x="5251538" y="1532238"/>
            <a:ext cx="26841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Sonidos</a:t>
            </a:r>
            <a:endParaRPr/>
          </a:p>
        </p:txBody>
      </p:sp>
      <p:sp>
        <p:nvSpPr>
          <p:cNvPr id="543" name="Google Shape;543;p46"/>
          <p:cNvSpPr txBox="1"/>
          <p:nvPr>
            <p:ph idx="7" type="subTitle"/>
          </p:nvPr>
        </p:nvSpPr>
        <p:spPr>
          <a:xfrm>
            <a:off x="3053750" y="2965975"/>
            <a:ext cx="26841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Experimento</a:t>
            </a:r>
            <a:endParaRPr/>
          </a:p>
        </p:txBody>
      </p:sp>
      <p:grpSp>
        <p:nvGrpSpPr>
          <p:cNvPr id="544" name="Google Shape;544;p46"/>
          <p:cNvGrpSpPr/>
          <p:nvPr/>
        </p:nvGrpSpPr>
        <p:grpSpPr>
          <a:xfrm>
            <a:off x="3053748" y="3048561"/>
            <a:ext cx="344905" cy="341551"/>
            <a:chOff x="-37385100" y="3949908"/>
            <a:chExt cx="321350" cy="318225"/>
          </a:xfrm>
        </p:grpSpPr>
        <p:sp>
          <p:nvSpPr>
            <p:cNvPr id="545" name="Google Shape;545;p46"/>
            <p:cNvSpPr/>
            <p:nvPr/>
          </p:nvSpPr>
          <p:spPr>
            <a:xfrm>
              <a:off x="-37190575" y="4145233"/>
              <a:ext cx="126825" cy="122900"/>
            </a:xfrm>
            <a:custGeom>
              <a:rect b="b" l="l" r="r" t="t"/>
              <a:pathLst>
                <a:path extrusionOk="0" h="4916" w="5073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-37385100" y="3949908"/>
              <a:ext cx="248125" cy="248950"/>
            </a:xfrm>
            <a:custGeom>
              <a:rect b="b" l="l" r="r" t="t"/>
              <a:pathLst>
                <a:path extrusionOk="0" h="9958" w="9925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46"/>
          <p:cNvSpPr txBox="1"/>
          <p:nvPr/>
        </p:nvSpPr>
        <p:spPr>
          <a:xfrm>
            <a:off x="855950" y="952500"/>
            <a:ext cx="7079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" sz="13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Michelle Moerel and Essa Yacoub (2023). </a:t>
            </a:r>
            <a:r>
              <a:rPr i="1" lang="en" sz="13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High-res gradient echo EPI and 3D GRASE data of auditory cortex</a:t>
            </a:r>
            <a:r>
              <a:rPr lang="en" sz="13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. OpenNeuro. [Dataset] doi: </a:t>
            </a:r>
            <a:r>
              <a:rPr lang="en" sz="1300" u="sng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doi:10.18112/openneuro.ds004814.v1.0.0</a:t>
            </a:r>
            <a:endParaRPr sz="160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548" name="Google Shape;548;p46"/>
          <p:cNvGrpSpPr/>
          <p:nvPr/>
        </p:nvGrpSpPr>
        <p:grpSpPr>
          <a:xfrm>
            <a:off x="1301275" y="1629102"/>
            <a:ext cx="159039" cy="339253"/>
            <a:chOff x="4584850" y="4399275"/>
            <a:chExt cx="225875" cy="481825"/>
          </a:xfrm>
        </p:grpSpPr>
        <p:sp>
          <p:nvSpPr>
            <p:cNvPr id="549" name="Google Shape;549;p46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1" name="Google Shape;551;p46"/>
          <p:cNvGrpSpPr/>
          <p:nvPr/>
        </p:nvGrpSpPr>
        <p:grpSpPr>
          <a:xfrm>
            <a:off x="4899684" y="1649922"/>
            <a:ext cx="351874" cy="297623"/>
            <a:chOff x="2678350" y="1464650"/>
            <a:chExt cx="499750" cy="422700"/>
          </a:xfrm>
        </p:grpSpPr>
        <p:sp>
          <p:nvSpPr>
            <p:cNvPr id="552" name="Google Shape;552;p46"/>
            <p:cNvSpPr/>
            <p:nvPr/>
          </p:nvSpPr>
          <p:spPr>
            <a:xfrm>
              <a:off x="3081050" y="1542700"/>
              <a:ext cx="97050" cy="267350"/>
            </a:xfrm>
            <a:custGeom>
              <a:rect b="b" l="l" r="r" t="t"/>
              <a:pathLst>
                <a:path extrusionOk="0" h="10694" w="3882">
                  <a:moveTo>
                    <a:pt x="618" y="0"/>
                  </a:moveTo>
                  <a:cubicBezTo>
                    <a:pt x="474" y="0"/>
                    <a:pt x="329" y="55"/>
                    <a:pt x="220" y="165"/>
                  </a:cubicBezTo>
                  <a:cubicBezTo>
                    <a:pt x="3" y="384"/>
                    <a:pt x="0" y="737"/>
                    <a:pt x="214" y="957"/>
                  </a:cubicBezTo>
                  <a:cubicBezTo>
                    <a:pt x="2650" y="3375"/>
                    <a:pt x="2650" y="7316"/>
                    <a:pt x="214" y="9737"/>
                  </a:cubicBezTo>
                  <a:cubicBezTo>
                    <a:pt x="0" y="9957"/>
                    <a:pt x="3" y="10310"/>
                    <a:pt x="220" y="10526"/>
                  </a:cubicBezTo>
                  <a:cubicBezTo>
                    <a:pt x="330" y="10638"/>
                    <a:pt x="475" y="10693"/>
                    <a:pt x="620" y="10693"/>
                  </a:cubicBezTo>
                  <a:cubicBezTo>
                    <a:pt x="761" y="10693"/>
                    <a:pt x="902" y="10641"/>
                    <a:pt x="1012" y="10535"/>
                  </a:cubicBezTo>
                  <a:cubicBezTo>
                    <a:pt x="3882" y="7672"/>
                    <a:pt x="3882" y="3022"/>
                    <a:pt x="1012" y="159"/>
                  </a:cubicBezTo>
                  <a:cubicBezTo>
                    <a:pt x="902" y="53"/>
                    <a:pt x="760" y="0"/>
                    <a:pt x="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3041000" y="1582600"/>
              <a:ext cx="75075" cy="187725"/>
            </a:xfrm>
            <a:custGeom>
              <a:rect b="b" l="l" r="r" t="t"/>
              <a:pathLst>
                <a:path extrusionOk="0" h="7509" w="3003">
                  <a:moveTo>
                    <a:pt x="626" y="0"/>
                  </a:moveTo>
                  <a:cubicBezTo>
                    <a:pt x="482" y="0"/>
                    <a:pt x="337" y="55"/>
                    <a:pt x="226" y="165"/>
                  </a:cubicBezTo>
                  <a:cubicBezTo>
                    <a:pt x="9" y="381"/>
                    <a:pt x="6" y="734"/>
                    <a:pt x="220" y="957"/>
                  </a:cubicBezTo>
                  <a:cubicBezTo>
                    <a:pt x="1774" y="2495"/>
                    <a:pt x="1774" y="5007"/>
                    <a:pt x="220" y="6545"/>
                  </a:cubicBezTo>
                  <a:cubicBezTo>
                    <a:pt x="0" y="6765"/>
                    <a:pt x="0" y="7124"/>
                    <a:pt x="220" y="7343"/>
                  </a:cubicBezTo>
                  <a:cubicBezTo>
                    <a:pt x="330" y="7453"/>
                    <a:pt x="474" y="7508"/>
                    <a:pt x="619" y="7508"/>
                  </a:cubicBezTo>
                  <a:cubicBezTo>
                    <a:pt x="763" y="7508"/>
                    <a:pt x="908" y="7453"/>
                    <a:pt x="1018" y="7343"/>
                  </a:cubicBezTo>
                  <a:cubicBezTo>
                    <a:pt x="3002" y="5359"/>
                    <a:pt x="3002" y="2143"/>
                    <a:pt x="1018" y="159"/>
                  </a:cubicBezTo>
                  <a:cubicBezTo>
                    <a:pt x="909" y="53"/>
                    <a:pt x="768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2678350" y="1464650"/>
              <a:ext cx="339700" cy="422700"/>
            </a:xfrm>
            <a:custGeom>
              <a:rect b="b" l="l" r="r" t="t"/>
              <a:pathLst>
                <a:path extrusionOk="0" h="16908" w="13588">
                  <a:moveTo>
                    <a:pt x="5683" y="5632"/>
                  </a:moveTo>
                  <a:lnTo>
                    <a:pt x="5683" y="11278"/>
                  </a:lnTo>
                  <a:lnTo>
                    <a:pt x="3952" y="11278"/>
                  </a:lnTo>
                  <a:cubicBezTo>
                    <a:pt x="3638" y="11278"/>
                    <a:pt x="3389" y="11026"/>
                    <a:pt x="3389" y="10712"/>
                  </a:cubicBezTo>
                  <a:lnTo>
                    <a:pt x="3389" y="6195"/>
                  </a:lnTo>
                  <a:cubicBezTo>
                    <a:pt x="3389" y="5882"/>
                    <a:pt x="3638" y="5632"/>
                    <a:pt x="3952" y="5632"/>
                  </a:cubicBezTo>
                  <a:close/>
                  <a:moveTo>
                    <a:pt x="11895" y="1115"/>
                  </a:moveTo>
                  <a:cubicBezTo>
                    <a:pt x="12206" y="1115"/>
                    <a:pt x="12458" y="1365"/>
                    <a:pt x="12458" y="1679"/>
                  </a:cubicBezTo>
                  <a:lnTo>
                    <a:pt x="12458" y="15229"/>
                  </a:lnTo>
                  <a:cubicBezTo>
                    <a:pt x="12458" y="15542"/>
                    <a:pt x="12206" y="15792"/>
                    <a:pt x="11895" y="15792"/>
                  </a:cubicBezTo>
                  <a:cubicBezTo>
                    <a:pt x="11582" y="15792"/>
                    <a:pt x="11329" y="15542"/>
                    <a:pt x="11329" y="15229"/>
                  </a:cubicBezTo>
                  <a:lnTo>
                    <a:pt x="11329" y="1679"/>
                  </a:lnTo>
                  <a:cubicBezTo>
                    <a:pt x="11329" y="1365"/>
                    <a:pt x="11582" y="1115"/>
                    <a:pt x="11895" y="1115"/>
                  </a:cubicBezTo>
                  <a:close/>
                  <a:moveTo>
                    <a:pt x="11892" y="0"/>
                  </a:moveTo>
                  <a:cubicBezTo>
                    <a:pt x="11090" y="0"/>
                    <a:pt x="10386" y="570"/>
                    <a:pt x="10230" y="1374"/>
                  </a:cubicBezTo>
                  <a:lnTo>
                    <a:pt x="6060" y="4503"/>
                  </a:lnTo>
                  <a:lnTo>
                    <a:pt x="3952" y="4503"/>
                  </a:lnTo>
                  <a:cubicBezTo>
                    <a:pt x="3235" y="4503"/>
                    <a:pt x="2600" y="4955"/>
                    <a:pt x="2362" y="5632"/>
                  </a:cubicBezTo>
                  <a:lnTo>
                    <a:pt x="1693" y="5632"/>
                  </a:lnTo>
                  <a:cubicBezTo>
                    <a:pt x="757" y="5632"/>
                    <a:pt x="1" y="6388"/>
                    <a:pt x="1" y="7325"/>
                  </a:cubicBezTo>
                  <a:lnTo>
                    <a:pt x="1" y="9583"/>
                  </a:lnTo>
                  <a:cubicBezTo>
                    <a:pt x="1" y="10520"/>
                    <a:pt x="757" y="11275"/>
                    <a:pt x="1693" y="11278"/>
                  </a:cubicBezTo>
                  <a:lnTo>
                    <a:pt x="2362" y="11278"/>
                  </a:lnTo>
                  <a:cubicBezTo>
                    <a:pt x="2600" y="11953"/>
                    <a:pt x="3235" y="12405"/>
                    <a:pt x="3952" y="12408"/>
                  </a:cubicBezTo>
                  <a:lnTo>
                    <a:pt x="6060" y="12408"/>
                  </a:lnTo>
                  <a:lnTo>
                    <a:pt x="10230" y="15533"/>
                  </a:lnTo>
                  <a:cubicBezTo>
                    <a:pt x="10386" y="16336"/>
                    <a:pt x="11087" y="16908"/>
                    <a:pt x="11888" y="16908"/>
                  </a:cubicBezTo>
                  <a:cubicBezTo>
                    <a:pt x="11940" y="16908"/>
                    <a:pt x="11993" y="16905"/>
                    <a:pt x="12046" y="16900"/>
                  </a:cubicBezTo>
                  <a:cubicBezTo>
                    <a:pt x="12913" y="16822"/>
                    <a:pt x="13582" y="16099"/>
                    <a:pt x="13588" y="15229"/>
                  </a:cubicBezTo>
                  <a:lnTo>
                    <a:pt x="13588" y="1679"/>
                  </a:lnTo>
                  <a:cubicBezTo>
                    <a:pt x="13579" y="808"/>
                    <a:pt x="12913" y="86"/>
                    <a:pt x="12046" y="7"/>
                  </a:cubicBezTo>
                  <a:cubicBezTo>
                    <a:pt x="11994" y="3"/>
                    <a:pt x="11943" y="0"/>
                    <a:pt x="11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utilizada</a:t>
            </a:r>
            <a:endParaRPr/>
          </a:p>
        </p:txBody>
      </p:sp>
      <p:pic>
        <p:nvPicPr>
          <p:cNvPr id="560" name="Google Shape;5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900" y="1081500"/>
            <a:ext cx="702418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7"/>
          <p:cNvSpPr txBox="1"/>
          <p:nvPr/>
        </p:nvSpPr>
        <p:spPr>
          <a:xfrm>
            <a:off x="2215125" y="2624925"/>
            <a:ext cx="105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(Solo entrenamiento)</a:t>
            </a:r>
            <a:endParaRPr i="1" sz="60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62" name="Google Shape;562;p47"/>
          <p:cNvSpPr txBox="1"/>
          <p:nvPr/>
        </p:nvSpPr>
        <p:spPr>
          <a:xfrm>
            <a:off x="7130025" y="2348025"/>
            <a:ext cx="105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(Solo entrenamiento)</a:t>
            </a:r>
            <a:endParaRPr i="1" sz="60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Entrenamiento</a:t>
            </a:r>
            <a:endParaRPr/>
          </a:p>
        </p:txBody>
      </p:sp>
      <p:graphicFrame>
        <p:nvGraphicFramePr>
          <p:cNvPr id="568" name="Google Shape;568;p48"/>
          <p:cNvGraphicFramePr/>
          <p:nvPr/>
        </p:nvGraphicFramePr>
        <p:xfrm>
          <a:off x="719988" y="10718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{9131E64C-339C-46A7-A0A9-17F41147B837}</a:tableStyleId>
              </a:tblPr>
              <a:tblGrid>
                <a:gridCol w="771825"/>
                <a:gridCol w="1079500"/>
                <a:gridCol w="1066875"/>
                <a:gridCol w="1335525"/>
                <a:gridCol w="1514675"/>
                <a:gridCol w="1520125"/>
              </a:tblGrid>
              <a:tr h="75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 SemiBold"/>
                          <a:ea typeface="Catamaran SemiBold"/>
                          <a:cs typeface="Catamaran SemiBold"/>
                          <a:sym typeface="Catamaran SemiBold"/>
                        </a:rPr>
                        <a:t>Fase</a:t>
                      </a:r>
                      <a:endParaRPr sz="1800">
                        <a:solidFill>
                          <a:schemeClr val="dk1"/>
                        </a:solidFill>
                        <a:latin typeface="Catamaran SemiBold"/>
                        <a:ea typeface="Catamaran SemiBold"/>
                        <a:cs typeface="Catamaran SemiBold"/>
                        <a:sym typeface="Catamaran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 SemiBold"/>
                          <a:ea typeface="Catamaran SemiBold"/>
                          <a:cs typeface="Catamaran SemiBold"/>
                          <a:sym typeface="Catamaran SemiBold"/>
                        </a:rPr>
                        <a:t>Encoder MRI</a:t>
                      </a:r>
                      <a:endParaRPr sz="1800">
                        <a:solidFill>
                          <a:schemeClr val="dk1"/>
                        </a:solidFill>
                        <a:latin typeface="Catamaran SemiBold"/>
                        <a:ea typeface="Catamaran SemiBold"/>
                        <a:cs typeface="Catamaran SemiBold"/>
                        <a:sym typeface="Catamaran SemiBold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 SemiBold"/>
                          <a:ea typeface="Catamaran SemiBold"/>
                          <a:cs typeface="Catamaran SemiBold"/>
                          <a:sym typeface="Catamaran SemiBold"/>
                        </a:rPr>
                        <a:t>Encoder Audio</a:t>
                      </a:r>
                      <a:endParaRPr sz="1800">
                        <a:solidFill>
                          <a:schemeClr val="dk1"/>
                        </a:solidFill>
                        <a:latin typeface="Catamaran SemiBold"/>
                        <a:ea typeface="Catamaran SemiBold"/>
                        <a:cs typeface="Catamaran SemiBold"/>
                        <a:sym typeface="Catamaran SemiBold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 SemiBold"/>
                          <a:ea typeface="Catamaran SemiBold"/>
                          <a:cs typeface="Catamaran SemiBold"/>
                          <a:sym typeface="Catamaran SemiBold"/>
                        </a:rPr>
                        <a:t>Codebook</a:t>
                      </a:r>
                      <a:endParaRPr sz="1800">
                        <a:solidFill>
                          <a:schemeClr val="dk1"/>
                        </a:solidFill>
                        <a:latin typeface="Catamaran SemiBold"/>
                        <a:ea typeface="Catamaran SemiBold"/>
                        <a:cs typeface="Catamaran SemiBold"/>
                        <a:sym typeface="Catamaran SemiBold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 SemiBold"/>
                          <a:ea typeface="Catamaran SemiBold"/>
                          <a:cs typeface="Catamaran SemiBold"/>
                          <a:sym typeface="Catamaran SemiBold"/>
                        </a:rPr>
                        <a:t>Reconstructor</a:t>
                      </a:r>
                      <a:endParaRPr sz="1800">
                        <a:solidFill>
                          <a:schemeClr val="dk1"/>
                        </a:solidFill>
                        <a:latin typeface="Catamaran SemiBold"/>
                        <a:ea typeface="Catamaran SemiBold"/>
                        <a:cs typeface="Catamaran SemiBold"/>
                        <a:sym typeface="Catamaran SemiBold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 SemiBold"/>
                          <a:ea typeface="Catamaran SemiBold"/>
                          <a:cs typeface="Catamaran SemiBold"/>
                          <a:sym typeface="Catamaran SemiBold"/>
                        </a:rPr>
                        <a:t>Discriminador</a:t>
                      </a:r>
                      <a:endParaRPr sz="1800">
                        <a:solidFill>
                          <a:schemeClr val="dk1"/>
                        </a:solidFill>
                        <a:latin typeface="Catamaran SemiBold"/>
                        <a:ea typeface="Catamaran SemiBold"/>
                        <a:cs typeface="Catamaran SemiBold"/>
                        <a:sym typeface="Catamaran SemiBold"/>
                      </a:endParaRPr>
                    </a:p>
                  </a:txBody>
                  <a:tcPr marT="91425" marB="91425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 SemiBold"/>
                          <a:ea typeface="Catamaran SemiBold"/>
                          <a:cs typeface="Catamaran SemiBold"/>
                          <a:sym typeface="Catamaran SemiBold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tamaran SemiBold"/>
                        <a:ea typeface="Catamaran SemiBold"/>
                        <a:cs typeface="Catamaran SemiBold"/>
                        <a:sym typeface="Catamaran Semi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1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 SemiBold"/>
                          <a:ea typeface="Catamaran SemiBold"/>
                          <a:cs typeface="Catamaran SemiBold"/>
                          <a:sym typeface="Catamaran SemiBold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Catamaran SemiBold"/>
                        <a:ea typeface="Catamaran SemiBold"/>
                        <a:cs typeface="Catamaran SemiBold"/>
                        <a:sym typeface="Catamaran Semi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1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 SemiBold"/>
                          <a:ea typeface="Catamaran SemiBold"/>
                          <a:cs typeface="Catamaran SemiBold"/>
                          <a:sym typeface="Catamaran SemiBold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Catamaran SemiBold"/>
                        <a:ea typeface="Catamaran SemiBold"/>
                        <a:cs typeface="Catamaran SemiBold"/>
                        <a:sym typeface="Catamaran Semi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1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 SemiBold"/>
                          <a:ea typeface="Catamaran SemiBold"/>
                          <a:cs typeface="Catamaran SemiBold"/>
                          <a:sym typeface="Catamaran SemiBold"/>
                        </a:rPr>
                        <a:t>Eval</a:t>
                      </a:r>
                      <a:endParaRPr sz="1600">
                        <a:solidFill>
                          <a:schemeClr val="dk1"/>
                        </a:solidFill>
                        <a:latin typeface="Catamaran SemiBold"/>
                        <a:ea typeface="Catamaran SemiBold"/>
                        <a:cs typeface="Catamaran SemiBold"/>
                        <a:sym typeface="Catamaran Semi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9" name="Google Shape;569;p48"/>
          <p:cNvSpPr/>
          <p:nvPr/>
        </p:nvSpPr>
        <p:spPr>
          <a:xfrm>
            <a:off x="1229400" y="4230875"/>
            <a:ext cx="262500" cy="262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70" name="Google Shape;570;p48"/>
          <p:cNvSpPr txBox="1"/>
          <p:nvPr/>
        </p:nvSpPr>
        <p:spPr>
          <a:xfrm>
            <a:off x="1491825" y="4162025"/>
            <a:ext cx="11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: No se usa</a:t>
            </a:r>
            <a:endParaRPr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71" name="Google Shape;571;p48"/>
          <p:cNvSpPr/>
          <p:nvPr/>
        </p:nvSpPr>
        <p:spPr>
          <a:xfrm>
            <a:off x="2799475" y="4230875"/>
            <a:ext cx="262500" cy="262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72" name="Google Shape;572;p48"/>
          <p:cNvSpPr txBox="1"/>
          <p:nvPr/>
        </p:nvSpPr>
        <p:spPr>
          <a:xfrm>
            <a:off x="3061900" y="4162025"/>
            <a:ext cx="12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: Se entrena</a:t>
            </a:r>
            <a:endParaRPr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73" name="Google Shape;573;p48"/>
          <p:cNvSpPr/>
          <p:nvPr/>
        </p:nvSpPr>
        <p:spPr>
          <a:xfrm>
            <a:off x="4369550" y="4230875"/>
            <a:ext cx="262500" cy="262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74" name="Google Shape;574;p48"/>
          <p:cNvSpPr txBox="1"/>
          <p:nvPr/>
        </p:nvSpPr>
        <p:spPr>
          <a:xfrm>
            <a:off x="4631975" y="4162025"/>
            <a:ext cx="15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: No se entrena</a:t>
            </a:r>
            <a:endParaRPr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270" name="Google Shape;270;p31"/>
          <p:cNvSpPr txBox="1"/>
          <p:nvPr>
            <p:ph idx="3" type="subTitle"/>
          </p:nvPr>
        </p:nvSpPr>
        <p:spPr>
          <a:xfrm>
            <a:off x="3419250" y="3949775"/>
            <a:ext cx="2305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 final del problema</a:t>
            </a:r>
            <a:endParaRPr sz="1600"/>
          </a:p>
        </p:txBody>
      </p:sp>
      <p:sp>
        <p:nvSpPr>
          <p:cNvPr id="271" name="Google Shape;271;p31"/>
          <p:cNvSpPr txBox="1"/>
          <p:nvPr>
            <p:ph idx="1" type="subTitle"/>
          </p:nvPr>
        </p:nvSpPr>
        <p:spPr>
          <a:xfrm>
            <a:off x="713225" y="2138100"/>
            <a:ext cx="2305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de los objetivos del problema</a:t>
            </a:r>
            <a:endParaRPr/>
          </a:p>
        </p:txBody>
      </p:sp>
      <p:sp>
        <p:nvSpPr>
          <p:cNvPr id="272" name="Google Shape;272;p31"/>
          <p:cNvSpPr txBox="1"/>
          <p:nvPr>
            <p:ph idx="2" type="subTitle"/>
          </p:nvPr>
        </p:nvSpPr>
        <p:spPr>
          <a:xfrm>
            <a:off x="713225" y="3949775"/>
            <a:ext cx="2305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Medios por los que se han adquirido los conocimientos</a:t>
            </a:r>
            <a:endParaRPr/>
          </a:p>
        </p:txBody>
      </p:sp>
      <p:sp>
        <p:nvSpPr>
          <p:cNvPr id="273" name="Google Shape;273;p31"/>
          <p:cNvSpPr txBox="1"/>
          <p:nvPr>
            <p:ph idx="4" type="subTitle"/>
          </p:nvPr>
        </p:nvSpPr>
        <p:spPr>
          <a:xfrm>
            <a:off x="3419250" y="2138100"/>
            <a:ext cx="2305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Subdivisión del problema en tareas</a:t>
            </a:r>
            <a:endParaRPr/>
          </a:p>
        </p:txBody>
      </p:sp>
      <p:sp>
        <p:nvSpPr>
          <p:cNvPr id="274" name="Google Shape;274;p31"/>
          <p:cNvSpPr txBox="1"/>
          <p:nvPr>
            <p:ph idx="5" type="title"/>
          </p:nvPr>
        </p:nvSpPr>
        <p:spPr>
          <a:xfrm>
            <a:off x="1415375" y="1200900"/>
            <a:ext cx="9012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5" name="Google Shape;275;p31"/>
          <p:cNvSpPr txBox="1"/>
          <p:nvPr>
            <p:ph idx="6" type="title"/>
          </p:nvPr>
        </p:nvSpPr>
        <p:spPr>
          <a:xfrm>
            <a:off x="4121400" y="3012575"/>
            <a:ext cx="9012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6" name="Google Shape;276;p31"/>
          <p:cNvSpPr txBox="1"/>
          <p:nvPr>
            <p:ph idx="7" type="title"/>
          </p:nvPr>
        </p:nvSpPr>
        <p:spPr>
          <a:xfrm>
            <a:off x="1415375" y="3012575"/>
            <a:ext cx="9012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7" name="Google Shape;277;p31"/>
          <p:cNvSpPr txBox="1"/>
          <p:nvPr>
            <p:ph idx="8" type="title"/>
          </p:nvPr>
        </p:nvSpPr>
        <p:spPr>
          <a:xfrm>
            <a:off x="4121400" y="1200900"/>
            <a:ext cx="9012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8" name="Google Shape;278;p31"/>
          <p:cNvSpPr txBox="1"/>
          <p:nvPr>
            <p:ph idx="9" type="subTitle"/>
          </p:nvPr>
        </p:nvSpPr>
        <p:spPr>
          <a:xfrm>
            <a:off x="6125275" y="3949775"/>
            <a:ext cx="2305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obtenidos</a:t>
            </a:r>
            <a:endParaRPr/>
          </a:p>
        </p:txBody>
      </p:sp>
      <p:sp>
        <p:nvSpPr>
          <p:cNvPr id="279" name="Google Shape;279;p31"/>
          <p:cNvSpPr txBox="1"/>
          <p:nvPr>
            <p:ph idx="13" type="subTitle"/>
          </p:nvPr>
        </p:nvSpPr>
        <p:spPr>
          <a:xfrm>
            <a:off x="6054775" y="2138100"/>
            <a:ext cx="2446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Conocimientos por adquirir para solucionar el problema</a:t>
            </a:r>
            <a:endParaRPr/>
          </a:p>
        </p:txBody>
      </p:sp>
      <p:sp>
        <p:nvSpPr>
          <p:cNvPr id="280" name="Google Shape;280;p31"/>
          <p:cNvSpPr txBox="1"/>
          <p:nvPr>
            <p:ph idx="14" type="title"/>
          </p:nvPr>
        </p:nvSpPr>
        <p:spPr>
          <a:xfrm>
            <a:off x="6827425" y="3012575"/>
            <a:ext cx="9012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81" name="Google Shape;281;p31"/>
          <p:cNvSpPr txBox="1"/>
          <p:nvPr>
            <p:ph idx="15" type="title"/>
          </p:nvPr>
        </p:nvSpPr>
        <p:spPr>
          <a:xfrm>
            <a:off x="6827425" y="1200900"/>
            <a:ext cx="9012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2" name="Google Shape;282;p31"/>
          <p:cNvSpPr txBox="1"/>
          <p:nvPr>
            <p:ph idx="16" type="subTitle"/>
          </p:nvPr>
        </p:nvSpPr>
        <p:spPr>
          <a:xfrm>
            <a:off x="444125" y="1707600"/>
            <a:ext cx="28437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del problema</a:t>
            </a:r>
            <a:endParaRPr/>
          </a:p>
        </p:txBody>
      </p:sp>
      <p:sp>
        <p:nvSpPr>
          <p:cNvPr id="283" name="Google Shape;283;p31"/>
          <p:cNvSpPr txBox="1"/>
          <p:nvPr>
            <p:ph idx="17" type="subTitle"/>
          </p:nvPr>
        </p:nvSpPr>
        <p:spPr>
          <a:xfrm>
            <a:off x="713225" y="3519276"/>
            <a:ext cx="23055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Investigación</a:t>
            </a:r>
            <a:endParaRPr/>
          </a:p>
        </p:txBody>
      </p:sp>
      <p:sp>
        <p:nvSpPr>
          <p:cNvPr id="284" name="Google Shape;284;p31"/>
          <p:cNvSpPr txBox="1"/>
          <p:nvPr>
            <p:ph idx="18" type="subTitle"/>
          </p:nvPr>
        </p:nvSpPr>
        <p:spPr>
          <a:xfrm>
            <a:off x="3292650" y="3519275"/>
            <a:ext cx="25587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 al problema</a:t>
            </a:r>
            <a:endParaRPr/>
          </a:p>
        </p:txBody>
      </p:sp>
      <p:sp>
        <p:nvSpPr>
          <p:cNvPr id="285" name="Google Shape;285;p31"/>
          <p:cNvSpPr txBox="1"/>
          <p:nvPr>
            <p:ph idx="19" type="subTitle"/>
          </p:nvPr>
        </p:nvSpPr>
        <p:spPr>
          <a:xfrm>
            <a:off x="3419250" y="1707600"/>
            <a:ext cx="23055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generadas</a:t>
            </a:r>
            <a:endParaRPr/>
          </a:p>
        </p:txBody>
      </p:sp>
      <p:sp>
        <p:nvSpPr>
          <p:cNvPr id="286" name="Google Shape;286;p31"/>
          <p:cNvSpPr txBox="1"/>
          <p:nvPr>
            <p:ph idx="20" type="subTitle"/>
          </p:nvPr>
        </p:nvSpPr>
        <p:spPr>
          <a:xfrm>
            <a:off x="6125275" y="3519276"/>
            <a:ext cx="23055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287" name="Google Shape;287;p31"/>
          <p:cNvSpPr txBox="1"/>
          <p:nvPr>
            <p:ph idx="21" type="subTitle"/>
          </p:nvPr>
        </p:nvSpPr>
        <p:spPr>
          <a:xfrm>
            <a:off x="5677225" y="1707600"/>
            <a:ext cx="32016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de aprendizaje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49"/>
          <p:cNvGrpSpPr/>
          <p:nvPr/>
        </p:nvGrpSpPr>
        <p:grpSpPr>
          <a:xfrm>
            <a:off x="-139512" y="-4774"/>
            <a:ext cx="816425" cy="1088525"/>
            <a:chOff x="2145775" y="1146651"/>
            <a:chExt cx="816425" cy="1088525"/>
          </a:xfrm>
        </p:grpSpPr>
        <p:sp>
          <p:nvSpPr>
            <p:cNvPr id="580" name="Google Shape;580;p49"/>
            <p:cNvSpPr/>
            <p:nvPr/>
          </p:nvSpPr>
          <p:spPr>
            <a:xfrm rot="5400000">
              <a:off x="2145775" y="16741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581" name="Google Shape;581;p49"/>
            <p:cNvSpPr/>
            <p:nvPr/>
          </p:nvSpPr>
          <p:spPr>
            <a:xfrm rot="5400000">
              <a:off x="2406000" y="16741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582" name="Google Shape;582;p49"/>
            <p:cNvSpPr/>
            <p:nvPr/>
          </p:nvSpPr>
          <p:spPr>
            <a:xfrm rot="5400000">
              <a:off x="2406000" y="1935176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583" name="Google Shape;583;p49"/>
            <p:cNvSpPr/>
            <p:nvPr/>
          </p:nvSpPr>
          <p:spPr>
            <a:xfrm rot="5400000">
              <a:off x="2406000" y="14126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584" name="Google Shape;584;p49"/>
            <p:cNvSpPr/>
            <p:nvPr/>
          </p:nvSpPr>
          <p:spPr>
            <a:xfrm rot="5400000">
              <a:off x="2662200" y="14126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585" name="Google Shape;585;p49"/>
            <p:cNvSpPr/>
            <p:nvPr/>
          </p:nvSpPr>
          <p:spPr>
            <a:xfrm rot="5400000">
              <a:off x="2406000" y="11466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  <p:sp>
        <p:nvSpPr>
          <p:cNvPr id="586" name="Google Shape;586;p49"/>
          <p:cNvSpPr txBox="1"/>
          <p:nvPr>
            <p:ph type="title"/>
          </p:nvPr>
        </p:nvSpPr>
        <p:spPr>
          <a:xfrm>
            <a:off x="720000" y="3170525"/>
            <a:ext cx="73989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587" name="Google Shape;587;p49"/>
          <p:cNvSpPr txBox="1"/>
          <p:nvPr>
            <p:ph idx="1" type="subTitle"/>
          </p:nvPr>
        </p:nvSpPr>
        <p:spPr>
          <a:xfrm>
            <a:off x="720000" y="4160375"/>
            <a:ext cx="5067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del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9"/>
          <p:cNvSpPr txBox="1"/>
          <p:nvPr>
            <p:ph idx="2" type="title"/>
          </p:nvPr>
        </p:nvSpPr>
        <p:spPr>
          <a:xfrm>
            <a:off x="720000" y="2328725"/>
            <a:ext cx="132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589" name="Google Shape;589;p49"/>
          <p:cNvCxnSpPr/>
          <p:nvPr/>
        </p:nvCxnSpPr>
        <p:spPr>
          <a:xfrm>
            <a:off x="715650" y="4160375"/>
            <a:ext cx="133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del proyecto</a:t>
            </a:r>
            <a:endParaRPr/>
          </a:p>
        </p:txBody>
      </p:sp>
      <p:sp>
        <p:nvSpPr>
          <p:cNvPr id="595" name="Google Shape;595;p50"/>
          <p:cNvSpPr txBox="1"/>
          <p:nvPr/>
        </p:nvSpPr>
        <p:spPr>
          <a:xfrm>
            <a:off x="720000" y="1571925"/>
            <a:ext cx="41445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Debido a limitaciones en mi conocimiento, el hardware que utilizo y los datos de los que dispongo, no he conseguido crear un prototipo que funcione de la solución. </a:t>
            </a:r>
            <a:endParaRPr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Lo que he conseguido es:</a:t>
            </a:r>
            <a:endParaRPr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</a:pPr>
            <a:r>
              <a:rPr lang="en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Procesar el dataset</a:t>
            </a:r>
            <a:endParaRPr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</a:pPr>
            <a:r>
              <a:rPr lang="en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Implementar una arquitectura VQ-GAN</a:t>
            </a:r>
            <a:endParaRPr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Gantari"/>
              <a:buChar char="●"/>
            </a:pPr>
            <a:r>
              <a:rPr lang="en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Entrenar la fase 1</a:t>
            </a:r>
            <a:endParaRPr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96" name="Google Shape;596;p50"/>
          <p:cNvSpPr txBox="1"/>
          <p:nvPr/>
        </p:nvSpPr>
        <p:spPr>
          <a:xfrm>
            <a:off x="720000" y="1141425"/>
            <a:ext cx="4144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Gantari SemiBold"/>
                <a:ea typeface="Gantari SemiBold"/>
                <a:cs typeface="Gantari SemiBold"/>
                <a:sym typeface="Gantari SemiBold"/>
              </a:rPr>
              <a:t>¿Hasta dónde he llegado?</a:t>
            </a:r>
            <a:endParaRPr sz="2000">
              <a:solidFill>
                <a:schemeClr val="dk2"/>
              </a:solidFill>
              <a:latin typeface="Gantari SemiBold"/>
              <a:ea typeface="Gantari SemiBold"/>
              <a:cs typeface="Gantari SemiBold"/>
              <a:sym typeface="Gantari SemiBold"/>
            </a:endParaRPr>
          </a:p>
        </p:txBody>
      </p:sp>
      <p:sp>
        <p:nvSpPr>
          <p:cNvPr id="597" name="Google Shape;597;p50"/>
          <p:cNvSpPr/>
          <p:nvPr/>
        </p:nvSpPr>
        <p:spPr>
          <a:xfrm>
            <a:off x="4980988" y="1133624"/>
            <a:ext cx="522300" cy="522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8" name="Google Shape;598;p50"/>
          <p:cNvSpPr/>
          <p:nvPr/>
        </p:nvSpPr>
        <p:spPr>
          <a:xfrm>
            <a:off x="4980996" y="2860124"/>
            <a:ext cx="522300" cy="522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9" name="Google Shape;599;p50"/>
          <p:cNvSpPr txBox="1"/>
          <p:nvPr/>
        </p:nvSpPr>
        <p:spPr>
          <a:xfrm>
            <a:off x="5619775" y="1141425"/>
            <a:ext cx="3085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Gantari SemiBold"/>
                <a:ea typeface="Gantari SemiBold"/>
                <a:cs typeface="Gantari SemiBold"/>
                <a:sym typeface="Gantari SemiBold"/>
              </a:rPr>
              <a:t>Problemas a solucionar</a:t>
            </a:r>
            <a:endParaRPr sz="2000">
              <a:solidFill>
                <a:schemeClr val="dk2"/>
              </a:solidFill>
              <a:latin typeface="Gantari SemiBold"/>
              <a:ea typeface="Gantari SemiBold"/>
              <a:cs typeface="Gantari SemiBold"/>
              <a:sym typeface="Gantari SemiBold"/>
            </a:endParaRPr>
          </a:p>
        </p:txBody>
      </p:sp>
      <p:sp>
        <p:nvSpPr>
          <p:cNvPr id="600" name="Google Shape;600;p50"/>
          <p:cNvSpPr txBox="1"/>
          <p:nvPr/>
        </p:nvSpPr>
        <p:spPr>
          <a:xfrm>
            <a:off x="5227675" y="1505850"/>
            <a:ext cx="33339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</a:pPr>
            <a:r>
              <a:rPr lang="en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El tamaño del espectrograma reconstruido depende del tamaño del input. </a:t>
            </a:r>
            <a:endParaRPr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</a:pPr>
            <a:r>
              <a:rPr lang="en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El espectrograma reconstruido tiene pocos detalles</a:t>
            </a:r>
            <a:endParaRPr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01" name="Google Shape;601;p50"/>
          <p:cNvSpPr txBox="1"/>
          <p:nvPr/>
        </p:nvSpPr>
        <p:spPr>
          <a:xfrm>
            <a:off x="5619775" y="2867924"/>
            <a:ext cx="2811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Gantari SemiBold"/>
                <a:ea typeface="Gantari SemiBold"/>
                <a:cs typeface="Gantari SemiBold"/>
                <a:sym typeface="Gantari SemiBold"/>
              </a:rPr>
              <a:t>Objetivos de futuro</a:t>
            </a:r>
            <a:endParaRPr sz="2000">
              <a:solidFill>
                <a:schemeClr val="dk2"/>
              </a:solidFill>
              <a:latin typeface="Gantari SemiBold"/>
              <a:ea typeface="Gantari SemiBold"/>
              <a:cs typeface="Gantari SemiBold"/>
              <a:sym typeface="Gantari SemiBold"/>
            </a:endParaRPr>
          </a:p>
        </p:txBody>
      </p:sp>
      <p:sp>
        <p:nvSpPr>
          <p:cNvPr id="602" name="Google Shape;602;p50"/>
          <p:cNvSpPr txBox="1"/>
          <p:nvPr/>
        </p:nvSpPr>
        <p:spPr>
          <a:xfrm>
            <a:off x="5227675" y="3298425"/>
            <a:ext cx="32031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</a:pPr>
            <a:r>
              <a:rPr lang="en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Sustituir el discriminador por uno mejor</a:t>
            </a:r>
            <a:endParaRPr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</a:pPr>
            <a:r>
              <a:rPr lang="en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Utilizar SPM para preprocesar los MRI.</a:t>
            </a:r>
            <a:endParaRPr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1"/>
          <p:cNvSpPr txBox="1"/>
          <p:nvPr>
            <p:ph type="title"/>
          </p:nvPr>
        </p:nvSpPr>
        <p:spPr>
          <a:xfrm>
            <a:off x="4351658" y="540000"/>
            <a:ext cx="4079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¡Gracias</a:t>
            </a:r>
            <a:r>
              <a:rPr lang="en"/>
              <a:t>!</a:t>
            </a:r>
            <a:endParaRPr/>
          </a:p>
        </p:txBody>
      </p:sp>
      <p:sp>
        <p:nvSpPr>
          <p:cNvPr id="608" name="Google Shape;608;p51"/>
          <p:cNvSpPr txBox="1"/>
          <p:nvPr>
            <p:ph idx="1" type="subTitle"/>
          </p:nvPr>
        </p:nvSpPr>
        <p:spPr>
          <a:xfrm>
            <a:off x="4351650" y="2113350"/>
            <a:ext cx="40791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¿Alguna pregunta</a:t>
            </a: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  <a:endParaRPr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pgonzs08</a:t>
            </a:r>
            <a:r>
              <a:rPr lang="en"/>
              <a:t>@estudiantes.unileon.es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+34 650 11 34 32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1"/>
          <p:cNvSpPr/>
          <p:nvPr/>
        </p:nvSpPr>
        <p:spPr>
          <a:xfrm>
            <a:off x="851100" y="1598700"/>
            <a:ext cx="916800" cy="916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610" name="Google Shape;610;p51"/>
          <p:cNvGrpSpPr/>
          <p:nvPr/>
        </p:nvGrpSpPr>
        <p:grpSpPr>
          <a:xfrm rot="-5400000">
            <a:off x="2574213" y="403951"/>
            <a:ext cx="816425" cy="1088525"/>
            <a:chOff x="4932038" y="2631701"/>
            <a:chExt cx="816425" cy="1088525"/>
          </a:xfrm>
        </p:grpSpPr>
        <p:sp>
          <p:nvSpPr>
            <p:cNvPr id="611" name="Google Shape;611;p51"/>
            <p:cNvSpPr/>
            <p:nvPr/>
          </p:nvSpPr>
          <p:spPr>
            <a:xfrm rot="5400000">
              <a:off x="4932038" y="31592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612" name="Google Shape;612;p51"/>
            <p:cNvSpPr/>
            <p:nvPr/>
          </p:nvSpPr>
          <p:spPr>
            <a:xfrm rot="5400000">
              <a:off x="4932038" y="3420226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613" name="Google Shape;613;p51"/>
            <p:cNvSpPr/>
            <p:nvPr/>
          </p:nvSpPr>
          <p:spPr>
            <a:xfrm rot="5400000">
              <a:off x="5192263" y="31592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614" name="Google Shape;614;p51"/>
            <p:cNvSpPr/>
            <p:nvPr/>
          </p:nvSpPr>
          <p:spPr>
            <a:xfrm rot="5400000">
              <a:off x="5192263" y="3420226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615" name="Google Shape;615;p51"/>
            <p:cNvSpPr/>
            <p:nvPr/>
          </p:nvSpPr>
          <p:spPr>
            <a:xfrm rot="5400000">
              <a:off x="5192263" y="28976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616" name="Google Shape;616;p51"/>
            <p:cNvSpPr/>
            <p:nvPr/>
          </p:nvSpPr>
          <p:spPr>
            <a:xfrm rot="5400000">
              <a:off x="5448463" y="28976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617" name="Google Shape;617;p51"/>
            <p:cNvSpPr/>
            <p:nvPr/>
          </p:nvSpPr>
          <p:spPr>
            <a:xfrm rot="5400000">
              <a:off x="5192263" y="26317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618" name="Google Shape;618;p51"/>
            <p:cNvSpPr/>
            <p:nvPr/>
          </p:nvSpPr>
          <p:spPr>
            <a:xfrm rot="5400000">
              <a:off x="5448463" y="26317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  <p:sp>
        <p:nvSpPr>
          <p:cNvPr id="619" name="Google Shape;619;p51"/>
          <p:cNvSpPr/>
          <p:nvPr/>
        </p:nvSpPr>
        <p:spPr>
          <a:xfrm>
            <a:off x="4751425" y="3400200"/>
            <a:ext cx="3679200" cy="9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2"/>
          <p:cNvGrpSpPr/>
          <p:nvPr/>
        </p:nvGrpSpPr>
        <p:grpSpPr>
          <a:xfrm>
            <a:off x="-139512" y="-4774"/>
            <a:ext cx="816425" cy="1088525"/>
            <a:chOff x="2145775" y="1146651"/>
            <a:chExt cx="816425" cy="1088525"/>
          </a:xfrm>
        </p:grpSpPr>
        <p:sp>
          <p:nvSpPr>
            <p:cNvPr id="293" name="Google Shape;293;p32"/>
            <p:cNvSpPr/>
            <p:nvPr/>
          </p:nvSpPr>
          <p:spPr>
            <a:xfrm rot="5400000">
              <a:off x="2145775" y="16741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 rot="5400000">
              <a:off x="2406000" y="16741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 rot="5400000">
              <a:off x="2406000" y="1935176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 rot="5400000">
              <a:off x="2406000" y="14126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 rot="5400000">
              <a:off x="2662200" y="14126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 rot="5400000">
              <a:off x="2406000" y="11466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  <p:sp>
        <p:nvSpPr>
          <p:cNvPr id="299" name="Google Shape;299;p32"/>
          <p:cNvSpPr txBox="1"/>
          <p:nvPr>
            <p:ph type="title"/>
          </p:nvPr>
        </p:nvSpPr>
        <p:spPr>
          <a:xfrm>
            <a:off x="720000" y="3170525"/>
            <a:ext cx="73989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del problema</a:t>
            </a:r>
            <a:endParaRPr/>
          </a:p>
        </p:txBody>
      </p:sp>
      <p:sp>
        <p:nvSpPr>
          <p:cNvPr id="300" name="Google Shape;300;p32"/>
          <p:cNvSpPr txBox="1"/>
          <p:nvPr>
            <p:ph idx="1" type="subTitle"/>
          </p:nvPr>
        </p:nvSpPr>
        <p:spPr>
          <a:xfrm>
            <a:off x="720000" y="4160375"/>
            <a:ext cx="5067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de los objetivos del 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 txBox="1"/>
          <p:nvPr>
            <p:ph idx="2" type="title"/>
          </p:nvPr>
        </p:nvSpPr>
        <p:spPr>
          <a:xfrm>
            <a:off x="720000" y="2328725"/>
            <a:ext cx="132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2" name="Google Shape;302;p32"/>
          <p:cNvCxnSpPr/>
          <p:nvPr/>
        </p:nvCxnSpPr>
        <p:spPr>
          <a:xfrm>
            <a:off x="715650" y="4160375"/>
            <a:ext cx="133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Reconstrucción de audio a partir de MRI</a:t>
            </a:r>
            <a:endParaRPr/>
          </a:p>
        </p:txBody>
      </p:sp>
      <p:sp>
        <p:nvSpPr>
          <p:cNvPr id="308" name="Google Shape;308;p33"/>
          <p:cNvSpPr txBox="1"/>
          <p:nvPr>
            <p:ph idx="1" type="subTitle"/>
          </p:nvPr>
        </p:nvSpPr>
        <p:spPr>
          <a:xfrm>
            <a:off x="720025" y="1582175"/>
            <a:ext cx="77040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MRI es una imágen médica obtenida por la técnica de Resonancia Magnética. En éste caso hablamos específicamente de MRIs del cerebro</a:t>
            </a:r>
            <a:endParaRPr/>
          </a:p>
        </p:txBody>
      </p:sp>
      <p:sp>
        <p:nvSpPr>
          <p:cNvPr id="309" name="Google Shape;309;p33"/>
          <p:cNvSpPr txBox="1"/>
          <p:nvPr>
            <p:ph idx="2" type="subTitle"/>
          </p:nvPr>
        </p:nvSpPr>
        <p:spPr>
          <a:xfrm>
            <a:off x="720025" y="2748325"/>
            <a:ext cx="7704000" cy="1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idea es utilizar un MRI tomado a un sujeto mientras éste escucha un audio para reconstruir ese audio.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el MRI se toma mientras el sujeto escucha un ladrido, el programa debe reconstruir ese ladrido a partir del MRI</a:t>
            </a:r>
            <a:endParaRPr/>
          </a:p>
        </p:txBody>
      </p:sp>
      <p:sp>
        <p:nvSpPr>
          <p:cNvPr id="310" name="Google Shape;310;p33"/>
          <p:cNvSpPr txBox="1"/>
          <p:nvPr>
            <p:ph idx="4" type="subTitle"/>
          </p:nvPr>
        </p:nvSpPr>
        <p:spPr>
          <a:xfrm>
            <a:off x="720025" y="1151675"/>
            <a:ext cx="77040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MRI</a:t>
            </a:r>
            <a:r>
              <a:rPr lang="en"/>
              <a:t>?</a:t>
            </a:r>
            <a:endParaRPr/>
          </a:p>
        </p:txBody>
      </p:sp>
      <p:sp>
        <p:nvSpPr>
          <p:cNvPr id="311" name="Google Shape;311;p33"/>
          <p:cNvSpPr txBox="1"/>
          <p:nvPr>
            <p:ph idx="5" type="subTitle"/>
          </p:nvPr>
        </p:nvSpPr>
        <p:spPr>
          <a:xfrm>
            <a:off x="720025" y="2325475"/>
            <a:ext cx="77040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quiere decir reconstrucción de audio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4"/>
          <p:cNvGrpSpPr/>
          <p:nvPr/>
        </p:nvGrpSpPr>
        <p:grpSpPr>
          <a:xfrm>
            <a:off x="-139512" y="-4774"/>
            <a:ext cx="816425" cy="1088525"/>
            <a:chOff x="2145775" y="1146651"/>
            <a:chExt cx="816425" cy="1088525"/>
          </a:xfrm>
        </p:grpSpPr>
        <p:sp>
          <p:nvSpPr>
            <p:cNvPr id="317" name="Google Shape;317;p34"/>
            <p:cNvSpPr/>
            <p:nvPr/>
          </p:nvSpPr>
          <p:spPr>
            <a:xfrm rot="5400000">
              <a:off x="2145775" y="16741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 rot="5400000">
              <a:off x="2406000" y="16741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19" name="Google Shape;319;p34"/>
            <p:cNvSpPr/>
            <p:nvPr/>
          </p:nvSpPr>
          <p:spPr>
            <a:xfrm rot="5400000">
              <a:off x="2406000" y="1935176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 rot="5400000">
              <a:off x="2406000" y="14126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 rot="5400000">
              <a:off x="2662200" y="141260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 rot="5400000">
              <a:off x="2406000" y="1146651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  <p:sp>
        <p:nvSpPr>
          <p:cNvPr id="323" name="Google Shape;323;p34"/>
          <p:cNvSpPr txBox="1"/>
          <p:nvPr>
            <p:ph type="title"/>
          </p:nvPr>
        </p:nvSpPr>
        <p:spPr>
          <a:xfrm>
            <a:off x="720000" y="3170525"/>
            <a:ext cx="73989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Generadas</a:t>
            </a:r>
            <a:endParaRPr/>
          </a:p>
        </p:txBody>
      </p:sp>
      <p:sp>
        <p:nvSpPr>
          <p:cNvPr id="324" name="Google Shape;324;p34"/>
          <p:cNvSpPr txBox="1"/>
          <p:nvPr>
            <p:ph idx="1" type="subTitle"/>
          </p:nvPr>
        </p:nvSpPr>
        <p:spPr>
          <a:xfrm>
            <a:off x="720000" y="4160375"/>
            <a:ext cx="5067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Subdivisión del problema en tareas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 txBox="1"/>
          <p:nvPr>
            <p:ph idx="2" type="title"/>
          </p:nvPr>
        </p:nvSpPr>
        <p:spPr>
          <a:xfrm>
            <a:off x="720000" y="2328725"/>
            <a:ext cx="132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326" name="Google Shape;326;p34"/>
          <p:cNvCxnSpPr/>
          <p:nvPr/>
        </p:nvCxnSpPr>
        <p:spPr>
          <a:xfrm>
            <a:off x="715650" y="4160375"/>
            <a:ext cx="133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5"/>
          <p:cNvPicPr preferRelativeResize="0"/>
          <p:nvPr/>
        </p:nvPicPr>
        <p:blipFill rotWithShape="1">
          <a:blip r:embed="rId3">
            <a:alphaModFix/>
          </a:blip>
          <a:srcRect b="58220" l="25216" r="15949" t="-26722"/>
          <a:stretch/>
        </p:blipFill>
        <p:spPr>
          <a:xfrm rot="10">
            <a:off x="3905250" y="1620108"/>
            <a:ext cx="5238748" cy="352338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 txBox="1"/>
          <p:nvPr>
            <p:ph type="title"/>
          </p:nvPr>
        </p:nvSpPr>
        <p:spPr>
          <a:xfrm>
            <a:off x="985238" y="1232663"/>
            <a:ext cx="3684000" cy="17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y procesamiento del audio</a:t>
            </a:r>
            <a:endParaRPr/>
          </a:p>
        </p:txBody>
      </p:sp>
      <p:sp>
        <p:nvSpPr>
          <p:cNvPr id="333" name="Google Shape;333;p35"/>
          <p:cNvSpPr txBox="1"/>
          <p:nvPr>
            <p:ph idx="1" type="subTitle"/>
          </p:nvPr>
        </p:nvSpPr>
        <p:spPr>
          <a:xfrm>
            <a:off x="985238" y="2969138"/>
            <a:ext cx="36840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debe representar el audio de una forma adecuado que permite extraer sus características correctamente</a:t>
            </a:r>
            <a:endParaRPr/>
          </a:p>
        </p:txBody>
      </p:sp>
      <p:pic>
        <p:nvPicPr>
          <p:cNvPr id="334" name="Google Shape;334;p35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2646" l="12695" r="2328" t="4476"/>
          <a:stretch/>
        </p:blipFill>
        <p:spPr>
          <a:xfrm>
            <a:off x="4682625" y="1069500"/>
            <a:ext cx="3684000" cy="3004500"/>
          </a:xfrm>
          <a:prstGeom prst="roundRect">
            <a:avLst>
              <a:gd fmla="val 11234" name="adj"/>
            </a:avLst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35" name="Google Shape;335;p35"/>
          <p:cNvGrpSpPr/>
          <p:nvPr/>
        </p:nvGrpSpPr>
        <p:grpSpPr>
          <a:xfrm rot="-5400000">
            <a:off x="4427563" y="458063"/>
            <a:ext cx="556200" cy="300000"/>
            <a:chOff x="2644163" y="4458563"/>
            <a:chExt cx="556200" cy="300000"/>
          </a:xfrm>
        </p:grpSpPr>
        <p:sp>
          <p:nvSpPr>
            <p:cNvPr id="336" name="Google Shape;336;p35"/>
            <p:cNvSpPr/>
            <p:nvPr/>
          </p:nvSpPr>
          <p:spPr>
            <a:xfrm rot="5400000">
              <a:off x="2644163" y="4458563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37" name="Google Shape;337;p35"/>
            <p:cNvSpPr/>
            <p:nvPr/>
          </p:nvSpPr>
          <p:spPr>
            <a:xfrm rot="5400000">
              <a:off x="2900363" y="4458563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  <p:grpSp>
        <p:nvGrpSpPr>
          <p:cNvPr id="338" name="Google Shape;338;p35"/>
          <p:cNvGrpSpPr/>
          <p:nvPr/>
        </p:nvGrpSpPr>
        <p:grpSpPr>
          <a:xfrm>
            <a:off x="7330075" y="1006300"/>
            <a:ext cx="1813925" cy="613800"/>
            <a:chOff x="7358800" y="1099325"/>
            <a:chExt cx="1813925" cy="613800"/>
          </a:xfrm>
        </p:grpSpPr>
        <p:sp>
          <p:nvSpPr>
            <p:cNvPr id="339" name="Google Shape;339;p35"/>
            <p:cNvSpPr/>
            <p:nvPr/>
          </p:nvSpPr>
          <p:spPr>
            <a:xfrm flipH="1" rot="5400000">
              <a:off x="7358800" y="1099325"/>
              <a:ext cx="613800" cy="61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cxnSp>
          <p:nvCxnSpPr>
            <p:cNvPr id="340" name="Google Shape;340;p35"/>
            <p:cNvCxnSpPr/>
            <p:nvPr/>
          </p:nvCxnSpPr>
          <p:spPr>
            <a:xfrm>
              <a:off x="7679625" y="1107375"/>
              <a:ext cx="149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4682613" y="1232650"/>
            <a:ext cx="3684000" cy="17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y procesamiento de los MRI</a:t>
            </a:r>
            <a:endParaRPr/>
          </a:p>
        </p:txBody>
      </p:sp>
      <p:sp>
        <p:nvSpPr>
          <p:cNvPr id="346" name="Google Shape;346;p36"/>
          <p:cNvSpPr txBox="1"/>
          <p:nvPr>
            <p:ph idx="1" type="subTitle"/>
          </p:nvPr>
        </p:nvSpPr>
        <p:spPr>
          <a:xfrm>
            <a:off x="4682613" y="2969125"/>
            <a:ext cx="36840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 que encontrar una forma adecuada de leer y representar los datos de MRI que muestre la actividad relacionada con el audio</a:t>
            </a:r>
            <a:endParaRPr/>
          </a:p>
        </p:txBody>
      </p:sp>
      <p:pic>
        <p:nvPicPr>
          <p:cNvPr id="347" name="Google Shape;347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3095" l="0" r="0" t="13087"/>
          <a:stretch/>
        </p:blipFill>
        <p:spPr>
          <a:xfrm>
            <a:off x="479350" y="1069500"/>
            <a:ext cx="3684000" cy="3004500"/>
          </a:xfrm>
          <a:prstGeom prst="roundRect">
            <a:avLst>
              <a:gd fmla="val 11234" name="adj"/>
            </a:avLst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48" name="Google Shape;348;p36"/>
          <p:cNvGrpSpPr/>
          <p:nvPr/>
        </p:nvGrpSpPr>
        <p:grpSpPr>
          <a:xfrm rot="-5400000">
            <a:off x="3847188" y="458063"/>
            <a:ext cx="556200" cy="300000"/>
            <a:chOff x="2644163" y="4458563"/>
            <a:chExt cx="556200" cy="300000"/>
          </a:xfrm>
        </p:grpSpPr>
        <p:sp>
          <p:nvSpPr>
            <p:cNvPr id="349" name="Google Shape;349;p36"/>
            <p:cNvSpPr/>
            <p:nvPr/>
          </p:nvSpPr>
          <p:spPr>
            <a:xfrm rot="5400000">
              <a:off x="2644163" y="4458563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50" name="Google Shape;350;p36"/>
            <p:cNvSpPr/>
            <p:nvPr/>
          </p:nvSpPr>
          <p:spPr>
            <a:xfrm rot="5400000">
              <a:off x="2900363" y="4458563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  <p:grpSp>
        <p:nvGrpSpPr>
          <p:cNvPr id="351" name="Google Shape;351;p36"/>
          <p:cNvGrpSpPr/>
          <p:nvPr/>
        </p:nvGrpSpPr>
        <p:grpSpPr>
          <a:xfrm>
            <a:off x="0" y="1069500"/>
            <a:ext cx="1493100" cy="613800"/>
            <a:chOff x="7679625" y="1099325"/>
            <a:chExt cx="1493100" cy="613800"/>
          </a:xfrm>
        </p:grpSpPr>
        <p:sp>
          <p:nvSpPr>
            <p:cNvPr id="352" name="Google Shape;352;p36"/>
            <p:cNvSpPr/>
            <p:nvPr/>
          </p:nvSpPr>
          <p:spPr>
            <a:xfrm flipH="1" rot="5400000">
              <a:off x="8558925" y="1099325"/>
              <a:ext cx="613800" cy="61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cxnSp>
          <p:nvCxnSpPr>
            <p:cNvPr id="353" name="Google Shape;353;p36"/>
            <p:cNvCxnSpPr/>
            <p:nvPr/>
          </p:nvCxnSpPr>
          <p:spPr>
            <a:xfrm>
              <a:off x="7679625" y="1107375"/>
              <a:ext cx="149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54" name="Google Shape;354;p36"/>
          <p:cNvPicPr preferRelativeResize="0"/>
          <p:nvPr/>
        </p:nvPicPr>
        <p:blipFill rotWithShape="1">
          <a:blip r:embed="rId4">
            <a:alphaModFix/>
          </a:blip>
          <a:srcRect b="28409" l="19450" r="13155" t="-13595"/>
          <a:stretch/>
        </p:blipFill>
        <p:spPr>
          <a:xfrm rot="-10799991">
            <a:off x="4224552" y="-393844"/>
            <a:ext cx="6000748" cy="4381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/>
          </a:blip>
          <a:srcRect b="58220" l="25216" r="15949" t="-26722"/>
          <a:stretch/>
        </p:blipFill>
        <p:spPr>
          <a:xfrm rot="10">
            <a:off x="3905250" y="1620108"/>
            <a:ext cx="5238748" cy="352338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 txBox="1"/>
          <p:nvPr>
            <p:ph type="title"/>
          </p:nvPr>
        </p:nvSpPr>
        <p:spPr>
          <a:xfrm>
            <a:off x="2730000" y="1133100"/>
            <a:ext cx="3684000" cy="11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Correspondencia entre MRI y Audio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 txBox="1"/>
          <p:nvPr>
            <p:ph idx="1" type="subTitle"/>
          </p:nvPr>
        </p:nvSpPr>
        <p:spPr>
          <a:xfrm>
            <a:off x="2729988" y="2910950"/>
            <a:ext cx="36840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 que encontrar una forma adecuada de leer y representar los datos de MRI que muestre la actividad relacionada con el audio</a:t>
            </a:r>
            <a:endParaRPr/>
          </a:p>
        </p:txBody>
      </p:sp>
      <p:grpSp>
        <p:nvGrpSpPr>
          <p:cNvPr id="362" name="Google Shape;362;p37"/>
          <p:cNvGrpSpPr/>
          <p:nvPr/>
        </p:nvGrpSpPr>
        <p:grpSpPr>
          <a:xfrm rot="-5400000">
            <a:off x="4293888" y="469138"/>
            <a:ext cx="556200" cy="300000"/>
            <a:chOff x="2644163" y="4458563"/>
            <a:chExt cx="556200" cy="300000"/>
          </a:xfrm>
        </p:grpSpPr>
        <p:sp>
          <p:nvSpPr>
            <p:cNvPr id="363" name="Google Shape;363;p37"/>
            <p:cNvSpPr/>
            <p:nvPr/>
          </p:nvSpPr>
          <p:spPr>
            <a:xfrm rot="5400000">
              <a:off x="2644163" y="4458563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 rot="5400000">
              <a:off x="2900363" y="4458563"/>
              <a:ext cx="300000" cy="300000"/>
            </a:xfrm>
            <a:prstGeom prst="mathPlus">
              <a:avLst>
                <a:gd fmla="val 14442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</p:grpSp>
      <p:grpSp>
        <p:nvGrpSpPr>
          <p:cNvPr id="365" name="Google Shape;365;p37"/>
          <p:cNvGrpSpPr/>
          <p:nvPr/>
        </p:nvGrpSpPr>
        <p:grpSpPr>
          <a:xfrm>
            <a:off x="1272040" y="2300134"/>
            <a:ext cx="607586" cy="556191"/>
            <a:chOff x="-46422300" y="3936925"/>
            <a:chExt cx="320575" cy="302475"/>
          </a:xfrm>
        </p:grpSpPr>
        <p:sp>
          <p:nvSpPr>
            <p:cNvPr id="366" name="Google Shape;366;p37"/>
            <p:cNvSpPr/>
            <p:nvPr/>
          </p:nvSpPr>
          <p:spPr>
            <a:xfrm>
              <a:off x="-46254550" y="3936925"/>
              <a:ext cx="152825" cy="300900"/>
            </a:xfrm>
            <a:custGeom>
              <a:rect b="b" l="l" r="r" t="t"/>
              <a:pathLst>
                <a:path extrusionOk="0" h="12036" w="6113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0617"/>
                  </a:lnTo>
                  <a:cubicBezTo>
                    <a:pt x="1" y="11405"/>
                    <a:pt x="631" y="12035"/>
                    <a:pt x="1418" y="12035"/>
                  </a:cubicBezTo>
                  <a:cubicBezTo>
                    <a:pt x="2332" y="12035"/>
                    <a:pt x="3120" y="11405"/>
                    <a:pt x="3403" y="10554"/>
                  </a:cubicBezTo>
                  <a:lnTo>
                    <a:pt x="3403" y="10554"/>
                  </a:lnTo>
                  <a:cubicBezTo>
                    <a:pt x="3309" y="10554"/>
                    <a:pt x="3246" y="10617"/>
                    <a:pt x="3151" y="10617"/>
                  </a:cubicBezTo>
                  <a:cubicBezTo>
                    <a:pt x="2332" y="10617"/>
                    <a:pt x="1513" y="10302"/>
                    <a:pt x="914" y="9672"/>
                  </a:cubicBezTo>
                  <a:cubicBezTo>
                    <a:pt x="788" y="9546"/>
                    <a:pt x="788" y="9294"/>
                    <a:pt x="914" y="9137"/>
                  </a:cubicBezTo>
                  <a:cubicBezTo>
                    <a:pt x="1024" y="9095"/>
                    <a:pt x="1128" y="9072"/>
                    <a:pt x="1221" y="9072"/>
                  </a:cubicBezTo>
                  <a:cubicBezTo>
                    <a:pt x="1341" y="9072"/>
                    <a:pt x="1442" y="9111"/>
                    <a:pt x="1513" y="9200"/>
                  </a:cubicBezTo>
                  <a:cubicBezTo>
                    <a:pt x="1998" y="9685"/>
                    <a:pt x="2614" y="9906"/>
                    <a:pt x="3224" y="9906"/>
                  </a:cubicBezTo>
                  <a:cubicBezTo>
                    <a:pt x="4477" y="9906"/>
                    <a:pt x="5703" y="8971"/>
                    <a:pt x="5703" y="7467"/>
                  </a:cubicBezTo>
                  <a:cubicBezTo>
                    <a:pt x="5703" y="7215"/>
                    <a:pt x="5672" y="6994"/>
                    <a:pt x="5609" y="6742"/>
                  </a:cubicBezTo>
                  <a:cubicBezTo>
                    <a:pt x="5010" y="7372"/>
                    <a:pt x="4191" y="7814"/>
                    <a:pt x="3246" y="7814"/>
                  </a:cubicBezTo>
                  <a:cubicBezTo>
                    <a:pt x="3025" y="7814"/>
                    <a:pt x="2868" y="7656"/>
                    <a:pt x="2868" y="7467"/>
                  </a:cubicBezTo>
                  <a:cubicBezTo>
                    <a:pt x="2868" y="7246"/>
                    <a:pt x="3025" y="7089"/>
                    <a:pt x="3246" y="7089"/>
                  </a:cubicBezTo>
                  <a:cubicBezTo>
                    <a:pt x="4065" y="7089"/>
                    <a:pt x="4821" y="6679"/>
                    <a:pt x="5231" y="6049"/>
                  </a:cubicBezTo>
                  <a:cubicBezTo>
                    <a:pt x="6113" y="4789"/>
                    <a:pt x="5640" y="3088"/>
                    <a:pt x="4254" y="2426"/>
                  </a:cubicBezTo>
                  <a:cubicBezTo>
                    <a:pt x="4128" y="3844"/>
                    <a:pt x="2931" y="4978"/>
                    <a:pt x="1450" y="4978"/>
                  </a:cubicBezTo>
                  <a:cubicBezTo>
                    <a:pt x="1261" y="4978"/>
                    <a:pt x="1103" y="4821"/>
                    <a:pt x="1103" y="4632"/>
                  </a:cubicBezTo>
                  <a:cubicBezTo>
                    <a:pt x="1103" y="4411"/>
                    <a:pt x="1261" y="4253"/>
                    <a:pt x="1450" y="4253"/>
                  </a:cubicBezTo>
                  <a:cubicBezTo>
                    <a:pt x="2616" y="4253"/>
                    <a:pt x="3561" y="3308"/>
                    <a:pt x="3561" y="2174"/>
                  </a:cubicBezTo>
                  <a:lnTo>
                    <a:pt x="3561" y="2143"/>
                  </a:lnTo>
                  <a:cubicBezTo>
                    <a:pt x="3561" y="945"/>
                    <a:pt x="2616" y="0"/>
                    <a:pt x="1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46422300" y="3938500"/>
              <a:ext cx="152025" cy="300900"/>
            </a:xfrm>
            <a:custGeom>
              <a:rect b="b" l="l" r="r" t="t"/>
              <a:pathLst>
                <a:path extrusionOk="0" h="12036" w="6081">
                  <a:moveTo>
                    <a:pt x="4726" y="0"/>
                  </a:moveTo>
                  <a:cubicBezTo>
                    <a:pt x="3529" y="0"/>
                    <a:pt x="2584" y="977"/>
                    <a:pt x="2584" y="2111"/>
                  </a:cubicBezTo>
                  <a:lnTo>
                    <a:pt x="2584" y="2143"/>
                  </a:lnTo>
                  <a:cubicBezTo>
                    <a:pt x="2584" y="3308"/>
                    <a:pt x="3529" y="4253"/>
                    <a:pt x="4663" y="4253"/>
                  </a:cubicBezTo>
                  <a:cubicBezTo>
                    <a:pt x="4883" y="4253"/>
                    <a:pt x="5041" y="4411"/>
                    <a:pt x="5041" y="4600"/>
                  </a:cubicBezTo>
                  <a:cubicBezTo>
                    <a:pt x="5041" y="4789"/>
                    <a:pt x="4883" y="4947"/>
                    <a:pt x="4663" y="4947"/>
                  </a:cubicBezTo>
                  <a:cubicBezTo>
                    <a:pt x="3214" y="4947"/>
                    <a:pt x="2048" y="3812"/>
                    <a:pt x="1890" y="2395"/>
                  </a:cubicBezTo>
                  <a:cubicBezTo>
                    <a:pt x="441" y="3056"/>
                    <a:pt x="0" y="4758"/>
                    <a:pt x="882" y="6018"/>
                  </a:cubicBezTo>
                  <a:cubicBezTo>
                    <a:pt x="1323" y="6648"/>
                    <a:pt x="2111" y="7057"/>
                    <a:pt x="2930" y="7057"/>
                  </a:cubicBezTo>
                  <a:cubicBezTo>
                    <a:pt x="3151" y="7057"/>
                    <a:pt x="3277" y="7215"/>
                    <a:pt x="3277" y="7435"/>
                  </a:cubicBezTo>
                  <a:cubicBezTo>
                    <a:pt x="3277" y="7625"/>
                    <a:pt x="3151" y="7782"/>
                    <a:pt x="2930" y="7782"/>
                  </a:cubicBezTo>
                  <a:cubicBezTo>
                    <a:pt x="1985" y="7782"/>
                    <a:pt x="1166" y="7341"/>
                    <a:pt x="567" y="6711"/>
                  </a:cubicBezTo>
                  <a:cubicBezTo>
                    <a:pt x="504" y="6963"/>
                    <a:pt x="441" y="7183"/>
                    <a:pt x="441" y="7435"/>
                  </a:cubicBezTo>
                  <a:cubicBezTo>
                    <a:pt x="441" y="8940"/>
                    <a:pt x="1695" y="9874"/>
                    <a:pt x="2958" y="9874"/>
                  </a:cubicBezTo>
                  <a:cubicBezTo>
                    <a:pt x="3572" y="9874"/>
                    <a:pt x="4188" y="9653"/>
                    <a:pt x="4663" y="9168"/>
                  </a:cubicBezTo>
                  <a:cubicBezTo>
                    <a:pt x="4726" y="9105"/>
                    <a:pt x="4813" y="9074"/>
                    <a:pt x="4903" y="9074"/>
                  </a:cubicBezTo>
                  <a:cubicBezTo>
                    <a:pt x="4994" y="9074"/>
                    <a:pt x="5088" y="9105"/>
                    <a:pt x="5167" y="9168"/>
                  </a:cubicBezTo>
                  <a:cubicBezTo>
                    <a:pt x="5293" y="9263"/>
                    <a:pt x="5293" y="9515"/>
                    <a:pt x="5167" y="9672"/>
                  </a:cubicBezTo>
                  <a:cubicBezTo>
                    <a:pt x="4600" y="10271"/>
                    <a:pt x="3812" y="10617"/>
                    <a:pt x="2930" y="10617"/>
                  </a:cubicBezTo>
                  <a:cubicBezTo>
                    <a:pt x="2867" y="10617"/>
                    <a:pt x="2773" y="10617"/>
                    <a:pt x="2710" y="10586"/>
                  </a:cubicBezTo>
                  <a:lnTo>
                    <a:pt x="2710" y="10586"/>
                  </a:lnTo>
                  <a:cubicBezTo>
                    <a:pt x="2962" y="11405"/>
                    <a:pt x="3749" y="12035"/>
                    <a:pt x="4663" y="12035"/>
                  </a:cubicBezTo>
                  <a:cubicBezTo>
                    <a:pt x="5450" y="12035"/>
                    <a:pt x="6081" y="11405"/>
                    <a:pt x="6081" y="10617"/>
                  </a:cubicBezTo>
                  <a:lnTo>
                    <a:pt x="6081" y="1450"/>
                  </a:lnTo>
                  <a:cubicBezTo>
                    <a:pt x="6081" y="599"/>
                    <a:pt x="5450" y="0"/>
                    <a:pt x="4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37"/>
          <p:cNvGrpSpPr/>
          <p:nvPr/>
        </p:nvGrpSpPr>
        <p:grpSpPr>
          <a:xfrm>
            <a:off x="7264738" y="2300191"/>
            <a:ext cx="607596" cy="610844"/>
            <a:chOff x="2678350" y="1464650"/>
            <a:chExt cx="499750" cy="422700"/>
          </a:xfrm>
        </p:grpSpPr>
        <p:sp>
          <p:nvSpPr>
            <p:cNvPr id="369" name="Google Shape;369;p37"/>
            <p:cNvSpPr/>
            <p:nvPr/>
          </p:nvSpPr>
          <p:spPr>
            <a:xfrm>
              <a:off x="3081050" y="1542700"/>
              <a:ext cx="97050" cy="267350"/>
            </a:xfrm>
            <a:custGeom>
              <a:rect b="b" l="l" r="r" t="t"/>
              <a:pathLst>
                <a:path extrusionOk="0" h="10694" w="3882">
                  <a:moveTo>
                    <a:pt x="618" y="0"/>
                  </a:moveTo>
                  <a:cubicBezTo>
                    <a:pt x="474" y="0"/>
                    <a:pt x="329" y="55"/>
                    <a:pt x="220" y="165"/>
                  </a:cubicBezTo>
                  <a:cubicBezTo>
                    <a:pt x="3" y="384"/>
                    <a:pt x="0" y="737"/>
                    <a:pt x="214" y="957"/>
                  </a:cubicBezTo>
                  <a:cubicBezTo>
                    <a:pt x="2650" y="3375"/>
                    <a:pt x="2650" y="7316"/>
                    <a:pt x="214" y="9737"/>
                  </a:cubicBezTo>
                  <a:cubicBezTo>
                    <a:pt x="0" y="9957"/>
                    <a:pt x="3" y="10310"/>
                    <a:pt x="220" y="10526"/>
                  </a:cubicBezTo>
                  <a:cubicBezTo>
                    <a:pt x="330" y="10638"/>
                    <a:pt x="475" y="10693"/>
                    <a:pt x="620" y="10693"/>
                  </a:cubicBezTo>
                  <a:cubicBezTo>
                    <a:pt x="761" y="10693"/>
                    <a:pt x="902" y="10641"/>
                    <a:pt x="1012" y="10535"/>
                  </a:cubicBezTo>
                  <a:cubicBezTo>
                    <a:pt x="3882" y="7672"/>
                    <a:pt x="3882" y="3022"/>
                    <a:pt x="1012" y="159"/>
                  </a:cubicBezTo>
                  <a:cubicBezTo>
                    <a:pt x="902" y="53"/>
                    <a:pt x="760" y="0"/>
                    <a:pt x="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3041000" y="1582600"/>
              <a:ext cx="75075" cy="187725"/>
            </a:xfrm>
            <a:custGeom>
              <a:rect b="b" l="l" r="r" t="t"/>
              <a:pathLst>
                <a:path extrusionOk="0" h="7509" w="3003">
                  <a:moveTo>
                    <a:pt x="626" y="0"/>
                  </a:moveTo>
                  <a:cubicBezTo>
                    <a:pt x="482" y="0"/>
                    <a:pt x="337" y="55"/>
                    <a:pt x="226" y="165"/>
                  </a:cubicBezTo>
                  <a:cubicBezTo>
                    <a:pt x="9" y="381"/>
                    <a:pt x="6" y="734"/>
                    <a:pt x="220" y="957"/>
                  </a:cubicBezTo>
                  <a:cubicBezTo>
                    <a:pt x="1774" y="2495"/>
                    <a:pt x="1774" y="5007"/>
                    <a:pt x="220" y="6545"/>
                  </a:cubicBezTo>
                  <a:cubicBezTo>
                    <a:pt x="0" y="6765"/>
                    <a:pt x="0" y="7124"/>
                    <a:pt x="220" y="7343"/>
                  </a:cubicBezTo>
                  <a:cubicBezTo>
                    <a:pt x="330" y="7453"/>
                    <a:pt x="474" y="7508"/>
                    <a:pt x="619" y="7508"/>
                  </a:cubicBezTo>
                  <a:cubicBezTo>
                    <a:pt x="763" y="7508"/>
                    <a:pt x="908" y="7453"/>
                    <a:pt x="1018" y="7343"/>
                  </a:cubicBezTo>
                  <a:cubicBezTo>
                    <a:pt x="3002" y="5359"/>
                    <a:pt x="3002" y="2143"/>
                    <a:pt x="1018" y="159"/>
                  </a:cubicBezTo>
                  <a:cubicBezTo>
                    <a:pt x="909" y="53"/>
                    <a:pt x="768" y="0"/>
                    <a:pt x="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678350" y="1464650"/>
              <a:ext cx="339700" cy="422700"/>
            </a:xfrm>
            <a:custGeom>
              <a:rect b="b" l="l" r="r" t="t"/>
              <a:pathLst>
                <a:path extrusionOk="0" h="16908" w="13588">
                  <a:moveTo>
                    <a:pt x="5683" y="5632"/>
                  </a:moveTo>
                  <a:lnTo>
                    <a:pt x="5683" y="11278"/>
                  </a:lnTo>
                  <a:lnTo>
                    <a:pt x="3952" y="11278"/>
                  </a:lnTo>
                  <a:cubicBezTo>
                    <a:pt x="3638" y="11278"/>
                    <a:pt x="3389" y="11026"/>
                    <a:pt x="3389" y="10712"/>
                  </a:cubicBezTo>
                  <a:lnTo>
                    <a:pt x="3389" y="6195"/>
                  </a:lnTo>
                  <a:cubicBezTo>
                    <a:pt x="3389" y="5882"/>
                    <a:pt x="3638" y="5632"/>
                    <a:pt x="3952" y="5632"/>
                  </a:cubicBezTo>
                  <a:close/>
                  <a:moveTo>
                    <a:pt x="11895" y="1115"/>
                  </a:moveTo>
                  <a:cubicBezTo>
                    <a:pt x="12206" y="1115"/>
                    <a:pt x="12458" y="1365"/>
                    <a:pt x="12458" y="1679"/>
                  </a:cubicBezTo>
                  <a:lnTo>
                    <a:pt x="12458" y="15229"/>
                  </a:lnTo>
                  <a:cubicBezTo>
                    <a:pt x="12458" y="15542"/>
                    <a:pt x="12206" y="15792"/>
                    <a:pt x="11895" y="15792"/>
                  </a:cubicBezTo>
                  <a:cubicBezTo>
                    <a:pt x="11582" y="15792"/>
                    <a:pt x="11329" y="15542"/>
                    <a:pt x="11329" y="15229"/>
                  </a:cubicBezTo>
                  <a:lnTo>
                    <a:pt x="11329" y="1679"/>
                  </a:lnTo>
                  <a:cubicBezTo>
                    <a:pt x="11329" y="1365"/>
                    <a:pt x="11582" y="1115"/>
                    <a:pt x="11895" y="1115"/>
                  </a:cubicBezTo>
                  <a:close/>
                  <a:moveTo>
                    <a:pt x="11892" y="0"/>
                  </a:moveTo>
                  <a:cubicBezTo>
                    <a:pt x="11090" y="0"/>
                    <a:pt x="10386" y="570"/>
                    <a:pt x="10230" y="1374"/>
                  </a:cubicBezTo>
                  <a:lnTo>
                    <a:pt x="6060" y="4503"/>
                  </a:lnTo>
                  <a:lnTo>
                    <a:pt x="3952" y="4503"/>
                  </a:lnTo>
                  <a:cubicBezTo>
                    <a:pt x="3235" y="4503"/>
                    <a:pt x="2600" y="4955"/>
                    <a:pt x="2362" y="5632"/>
                  </a:cubicBezTo>
                  <a:lnTo>
                    <a:pt x="1693" y="5632"/>
                  </a:lnTo>
                  <a:cubicBezTo>
                    <a:pt x="757" y="5632"/>
                    <a:pt x="1" y="6388"/>
                    <a:pt x="1" y="7325"/>
                  </a:cubicBezTo>
                  <a:lnTo>
                    <a:pt x="1" y="9583"/>
                  </a:lnTo>
                  <a:cubicBezTo>
                    <a:pt x="1" y="10520"/>
                    <a:pt x="757" y="11275"/>
                    <a:pt x="1693" y="11278"/>
                  </a:cubicBezTo>
                  <a:lnTo>
                    <a:pt x="2362" y="11278"/>
                  </a:lnTo>
                  <a:cubicBezTo>
                    <a:pt x="2600" y="11953"/>
                    <a:pt x="3235" y="12405"/>
                    <a:pt x="3952" y="12408"/>
                  </a:cubicBezTo>
                  <a:lnTo>
                    <a:pt x="6060" y="12408"/>
                  </a:lnTo>
                  <a:lnTo>
                    <a:pt x="10230" y="15533"/>
                  </a:lnTo>
                  <a:cubicBezTo>
                    <a:pt x="10386" y="16336"/>
                    <a:pt x="11087" y="16908"/>
                    <a:pt x="11888" y="16908"/>
                  </a:cubicBezTo>
                  <a:cubicBezTo>
                    <a:pt x="11940" y="16908"/>
                    <a:pt x="11993" y="16905"/>
                    <a:pt x="12046" y="16900"/>
                  </a:cubicBezTo>
                  <a:cubicBezTo>
                    <a:pt x="12913" y="16822"/>
                    <a:pt x="13582" y="16099"/>
                    <a:pt x="13588" y="15229"/>
                  </a:cubicBezTo>
                  <a:lnTo>
                    <a:pt x="13588" y="1679"/>
                  </a:lnTo>
                  <a:cubicBezTo>
                    <a:pt x="13579" y="808"/>
                    <a:pt x="12913" y="86"/>
                    <a:pt x="12046" y="7"/>
                  </a:cubicBezTo>
                  <a:cubicBezTo>
                    <a:pt x="11994" y="3"/>
                    <a:pt x="11943" y="0"/>
                    <a:pt x="1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72" name="Google Shape;372;p37"/>
          <p:cNvSpPr/>
          <p:nvPr/>
        </p:nvSpPr>
        <p:spPr>
          <a:xfrm>
            <a:off x="2191950" y="2491525"/>
            <a:ext cx="4760100" cy="173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738188" y="389475"/>
            <a:ext cx="7416900" cy="10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Reconstrucción del audio a partir de representación MRI</a:t>
            </a:r>
            <a:endParaRPr sz="3000"/>
          </a:p>
        </p:txBody>
      </p:sp>
      <p:pic>
        <p:nvPicPr>
          <p:cNvPr id="378" name="Google Shape;378;p38"/>
          <p:cNvPicPr preferRelativeResize="0"/>
          <p:nvPr/>
        </p:nvPicPr>
        <p:blipFill rotWithShape="1">
          <a:blip r:embed="rId3">
            <a:alphaModFix/>
          </a:blip>
          <a:srcRect b="28409" l="19450" r="13155" t="-13595"/>
          <a:stretch/>
        </p:blipFill>
        <p:spPr>
          <a:xfrm rot="-10799991">
            <a:off x="4224552" y="-393844"/>
            <a:ext cx="6000748" cy="43814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38"/>
          <p:cNvGrpSpPr/>
          <p:nvPr/>
        </p:nvGrpSpPr>
        <p:grpSpPr>
          <a:xfrm>
            <a:off x="12325" y="2693625"/>
            <a:ext cx="9969150" cy="1914900"/>
            <a:chOff x="12325" y="2693625"/>
            <a:chExt cx="9969150" cy="1914900"/>
          </a:xfrm>
        </p:grpSpPr>
        <p:sp>
          <p:nvSpPr>
            <p:cNvPr id="380" name="Google Shape;380;p38"/>
            <p:cNvSpPr/>
            <p:nvPr/>
          </p:nvSpPr>
          <p:spPr>
            <a:xfrm>
              <a:off x="8066575" y="2693625"/>
              <a:ext cx="1914900" cy="191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antari"/>
                <a:ea typeface="Gantari"/>
                <a:cs typeface="Gantari"/>
                <a:sym typeface="Gantari"/>
              </a:endParaRPr>
            </a:p>
          </p:txBody>
        </p:sp>
        <p:cxnSp>
          <p:nvCxnSpPr>
            <p:cNvPr id="381" name="Google Shape;381;p38"/>
            <p:cNvCxnSpPr>
              <a:endCxn id="380" idx="4"/>
            </p:cNvCxnSpPr>
            <p:nvPr/>
          </p:nvCxnSpPr>
          <p:spPr>
            <a:xfrm>
              <a:off x="12325" y="4608525"/>
              <a:ext cx="901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82" name="Google Shape;38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3363" y="1804975"/>
            <a:ext cx="64865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tion Process Thesis Defense by Slidesgo">
  <a:themeElements>
    <a:clrScheme name="Simple Light">
      <a:dk1>
        <a:srgbClr val="395492"/>
      </a:dk1>
      <a:lt1>
        <a:srgbClr val="FFFFEE"/>
      </a:lt1>
      <a:dk2>
        <a:srgbClr val="DA49A0"/>
      </a:dk2>
      <a:lt2>
        <a:srgbClr val="04123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9549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