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7010400" cy="9296400"/>
  <p:embeddedFontLst>
    <p:embeddedFont>
      <p:font typeface="Arial Narr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.fntdata"/><Relationship Id="rId11" Type="http://schemas.openxmlformats.org/officeDocument/2006/relationships/slide" Target="slides/slide7.xml"/><Relationship Id="rId22" Type="http://schemas.openxmlformats.org/officeDocument/2006/relationships/font" Target="fonts/ArialNarrow-boldItalic.fntdata"/><Relationship Id="rId10" Type="http://schemas.openxmlformats.org/officeDocument/2006/relationships/slide" Target="slides/slide6.xml"/><Relationship Id="rId21" Type="http://schemas.openxmlformats.org/officeDocument/2006/relationships/font" Target="fonts/ArialNarrow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rialNarrow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0937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rIns="93175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</p:spPr>
        <p:txBody>
          <a:bodyPr anchorCtr="0" anchor="b" bIns="46575" lIns="93175" rIns="93175" tIns="465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Talk about your education, work experience</a:t>
            </a:r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Talk about your education, work experience</a:t>
            </a:r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</p:spPr>
        <p:txBody>
          <a:bodyPr anchorCtr="0" anchor="b" bIns="46575" lIns="93175" rIns="93175" tIns="465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</p:spPr>
        <p:txBody>
          <a:bodyPr anchorCtr="0" anchor="b" bIns="46575" lIns="93175" rIns="93175" tIns="465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Product people/customer’s bring us ideas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its our job to turn those ideas into something the developer can work with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act as a shield to prevent bad designs from becoming reality</a:t>
            </a:r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Gantt chart</a:t>
            </a:r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specifications and design mockups from the Business Analysts serve as a basis for developers to implement.  We take their design and write code to actually implement the design.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...</a:t>
            </a:r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QA can be a dual role.  we’re responsible for making sure it works the way we want it to and that the way we designed it is easy to use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does it work on all the devices we want it to?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will people understand it?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we want software to be easy, people will be more inclined to use it</a:t>
            </a:r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Talk about your education, work experience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PS and Creativity go together - trying to find a way to fit all of the information you need to, but not always in the same way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bridging the gap between business side (what they think they need) and dev (can it be done that way, is that the best way?)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Talk about your education, work experience</a:t>
            </a: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jpg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Relationship Id="rId3" Type="http://schemas.openxmlformats.org/officeDocument/2006/relationships/image" Target="../media/image0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Relationship Id="rId3" Type="http://schemas.openxmlformats.org/officeDocument/2006/relationships/image" Target="../media/image0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vider Slide 1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42129" y="1535163"/>
            <a:ext cx="7772400" cy="14870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42129" y="3050299"/>
            <a:ext cx="7791993" cy="1137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FF8800"/>
              </a:buClr>
              <a:buFont typeface="Arial"/>
              <a:buNone/>
              <a:defRPr b="0" i="0" sz="3200" u="none" cap="none" strike="noStrike">
                <a:solidFill>
                  <a:srgbClr val="FF88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A91A6"/>
              </a:buClr>
              <a:buFont typeface="Arial"/>
              <a:buNone/>
              <a:defRPr b="0" i="0" sz="2800" u="none" cap="none" strike="noStrike">
                <a:solidFill>
                  <a:srgbClr val="8A91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A91A6"/>
              </a:buClr>
              <a:buFont typeface="Arial"/>
              <a:buNone/>
              <a:defRPr b="0" i="0" sz="2400" u="none" cap="none" strike="noStrike">
                <a:solidFill>
                  <a:srgbClr val="8A91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A91A6"/>
              </a:buClr>
              <a:buFont typeface="Arial"/>
              <a:buNone/>
              <a:defRPr b="0" i="0" sz="2000" u="none" cap="none" strike="noStrike">
                <a:solidFill>
                  <a:srgbClr val="8A91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A91A6"/>
              </a:buClr>
              <a:buFont typeface="Arial"/>
              <a:buNone/>
              <a:defRPr b="0" i="0" sz="2000" u="none" cap="none" strike="noStrike">
                <a:solidFill>
                  <a:srgbClr val="8A91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A91A6"/>
              </a:buClr>
              <a:buFont typeface="Arial"/>
              <a:buNone/>
              <a:defRPr b="0" i="0" sz="2000" u="none" cap="none" strike="noStrike">
                <a:solidFill>
                  <a:srgbClr val="8A91A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A91A6"/>
              </a:buClr>
              <a:buFont typeface="Arial"/>
              <a:buNone/>
              <a:defRPr b="0" i="0" sz="2000" u="none" cap="none" strike="noStrike">
                <a:solidFill>
                  <a:srgbClr val="8A91A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A91A6"/>
              </a:buClr>
              <a:buFont typeface="Arial"/>
              <a:buNone/>
              <a:defRPr b="0" i="0" sz="2000" u="none" cap="none" strike="noStrike">
                <a:solidFill>
                  <a:srgbClr val="8A91A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A91A6"/>
              </a:buClr>
              <a:buFont typeface="Arial"/>
              <a:buNone/>
              <a:defRPr b="0" i="0" sz="2000" u="none" cap="none" strike="noStrike">
                <a:solidFill>
                  <a:srgbClr val="8A91A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5638800"/>
            <a:ext cx="8991600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5944232"/>
            <a:ext cx="1828800" cy="5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Divider Slide 1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642129" y="1535163"/>
            <a:ext cx="7772400" cy="14870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44376"/>
              </a:buClr>
              <a:buFont typeface="Arial"/>
              <a:buNone/>
              <a:defRPr b="0" i="0" sz="5000" u="none" cap="none" strike="noStrike">
                <a:solidFill>
                  <a:srgbClr val="2443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642129" y="3050299"/>
            <a:ext cx="7791993" cy="1137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FF8800"/>
              </a:buClr>
              <a:buFont typeface="Arial"/>
              <a:buNone/>
              <a:defRPr b="0" i="0" sz="3200" u="none" cap="none" strike="noStrike">
                <a:solidFill>
                  <a:srgbClr val="FF88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A91A6"/>
              </a:buClr>
              <a:buFont typeface="Arial"/>
              <a:buNone/>
              <a:defRPr b="0" i="0" sz="2800" u="none" cap="none" strike="noStrike">
                <a:solidFill>
                  <a:srgbClr val="8A91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A91A6"/>
              </a:buClr>
              <a:buFont typeface="Arial"/>
              <a:buNone/>
              <a:defRPr b="0" i="0" sz="2400" u="none" cap="none" strike="noStrike">
                <a:solidFill>
                  <a:srgbClr val="8A91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A91A6"/>
              </a:buClr>
              <a:buFont typeface="Arial"/>
              <a:buNone/>
              <a:defRPr b="0" i="0" sz="2000" u="none" cap="none" strike="noStrike">
                <a:solidFill>
                  <a:srgbClr val="8A91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A91A6"/>
              </a:buClr>
              <a:buFont typeface="Arial"/>
              <a:buNone/>
              <a:defRPr b="0" i="0" sz="2000" u="none" cap="none" strike="noStrike">
                <a:solidFill>
                  <a:srgbClr val="8A91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A91A6"/>
              </a:buClr>
              <a:buFont typeface="Arial"/>
              <a:buNone/>
              <a:defRPr b="0" i="0" sz="2000" u="none" cap="none" strike="noStrike">
                <a:solidFill>
                  <a:srgbClr val="8A91A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A91A6"/>
              </a:buClr>
              <a:buFont typeface="Arial"/>
              <a:buNone/>
              <a:defRPr b="0" i="0" sz="2000" u="none" cap="none" strike="noStrike">
                <a:solidFill>
                  <a:srgbClr val="8A91A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A91A6"/>
              </a:buClr>
              <a:buFont typeface="Arial"/>
              <a:buNone/>
              <a:defRPr b="0" i="0" sz="2000" u="none" cap="none" strike="noStrike">
                <a:solidFill>
                  <a:srgbClr val="8A91A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A91A6"/>
              </a:buClr>
              <a:buFont typeface="Arial"/>
              <a:buNone/>
              <a:defRPr b="0" i="0" sz="2000" u="none" cap="none" strike="noStrike">
                <a:solidFill>
                  <a:srgbClr val="8A91A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5638800"/>
            <a:ext cx="8991600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5944232"/>
            <a:ext cx="1828800" cy="5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27058" y="306789"/>
            <a:ext cx="8229600" cy="76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6800"/>
            <a:ext cx="9144000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>
            <p:ph idx="1" type="body"/>
          </p:nvPr>
        </p:nvSpPr>
        <p:spPr>
          <a:xfrm>
            <a:off x="427058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4300" lvl="1" marL="292100" marR="0" rtl="0" algn="l">
              <a:spcBef>
                <a:spcPts val="560"/>
              </a:spcBef>
              <a:buClr>
                <a:srgbClr val="244376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2443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9375" lvl="2" marL="460375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4775" lvl="3" marL="7397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9537" lvl="4" marL="97313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27058" y="306789"/>
            <a:ext cx="8229600" cy="76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6800"/>
            <a:ext cx="9144000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body"/>
          </p:nvPr>
        </p:nvSpPr>
        <p:spPr>
          <a:xfrm>
            <a:off x="427058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4300" lvl="1" marL="292100" marR="0" rtl="0" algn="l">
              <a:spcBef>
                <a:spcPts val="560"/>
              </a:spcBef>
              <a:buClr>
                <a:srgbClr val="244376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2443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9375" lvl="2" marL="460375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4775" lvl="3" marL="7397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9537" lvl="4" marL="97313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bg>
      <p:bgPr>
        <a:gradFill>
          <a:gsLst>
            <a:gs pos="0">
              <a:schemeClr val="lt1"/>
            </a:gs>
            <a:gs pos="100000">
              <a:srgbClr val="93939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685800" y="4468853"/>
            <a:ext cx="7772400" cy="95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89454" y="0"/>
            <a:ext cx="1043345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 2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5492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Content and Graphic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27056" y="306789"/>
            <a:ext cx="9430893" cy="76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6800"/>
            <a:ext cx="9144000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idx="1" type="body"/>
          </p:nvPr>
        </p:nvSpPr>
        <p:spPr>
          <a:xfrm>
            <a:off x="3544864" y="1600200"/>
            <a:ext cx="51117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4300" lvl="1" marL="2921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9375" lvl="2" marL="460375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4775" lvl="3" marL="7397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9537" lvl="4" marL="97313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/>
          <p:nvPr>
            <p:ph idx="2" type="pic"/>
          </p:nvPr>
        </p:nvSpPr>
        <p:spPr>
          <a:xfrm>
            <a:off x="421481" y="1590675"/>
            <a:ext cx="2955130" cy="453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4300" lvl="1" marL="2921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137" lvl="2" marL="515938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4775" lvl="3" marL="7397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9537" lvl="4" marL="97313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, Content and Graphic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27056" y="306789"/>
            <a:ext cx="9430893" cy="76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6800"/>
            <a:ext cx="9144000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idx="1" type="body"/>
          </p:nvPr>
        </p:nvSpPr>
        <p:spPr>
          <a:xfrm>
            <a:off x="3544864" y="1600200"/>
            <a:ext cx="51117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4300" lvl="1" marL="2921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9375" lvl="2" marL="460375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4775" lvl="3" marL="7397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9537" lvl="4" marL="97313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421481" y="1590675"/>
            <a:ext cx="2955130" cy="453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4300" lvl="1" marL="2921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137" lvl="2" marL="515938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4775" lvl="3" marL="7397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9537" lvl="4" marL="97313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4300" lvl="1" marL="2921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137" lvl="2" marL="515938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4775" lvl="3" marL="7397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9537" lvl="4" marL="973138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codegirlmovie.com/" TargetMode="External"/><Relationship Id="rId4" Type="http://schemas.openxmlformats.org/officeDocument/2006/relationships/hyperlink" Target="https://www.madewithcode.com/" TargetMode="External"/><Relationship Id="rId9" Type="http://schemas.openxmlformats.org/officeDocument/2006/relationships/hyperlink" Target="https://github.com/pgorley/HickoryCareerWeek2016" TargetMode="External"/><Relationship Id="rId5" Type="http://schemas.openxmlformats.org/officeDocument/2006/relationships/hyperlink" Target="https://codehs.com/" TargetMode="External"/><Relationship Id="rId6" Type="http://schemas.openxmlformats.org/officeDocument/2006/relationships/hyperlink" Target="https://www.khanacademy.org/coach-res/reference-for-coaches/teaching-computing/a/programming-curriculum-overview" TargetMode="External"/><Relationship Id="rId7" Type="http://schemas.openxmlformats.org/officeDocument/2006/relationships/hyperlink" Target="https://hourofcode.com/us" TargetMode="External"/><Relationship Id="rId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07.jpg"/><Relationship Id="rId5" Type="http://schemas.openxmlformats.org/officeDocument/2006/relationships/image" Target="../media/image20.png"/><Relationship Id="rId6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27058" y="306789"/>
            <a:ext cx="8229600" cy="762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Let Your Passion Fuel You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27058" y="1905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Building things (Legos, Minecraft, code)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Analyzing how things work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Mathematics / formulas (A + B = C)</a:t>
            </a:r>
          </a:p>
          <a:p>
            <a:pPr indent="-342900" lvl="0" marL="342900" rtl="0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Problem Solving</a:t>
            </a:r>
          </a:p>
          <a:p>
            <a:pPr indent="-342900" lvl="0" marL="342900" rtl="0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Interest in making things better</a:t>
            </a:r>
          </a:p>
          <a:p>
            <a:pPr lvl="0" marR="0" rtl="0" algn="l">
              <a:spcBef>
                <a:spcPts val="400"/>
              </a:spcBef>
              <a:buNone/>
            </a:pPr>
            <a:r>
              <a:t/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rtl="0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2014 Median Salary</a:t>
            </a:r>
            <a:br>
              <a:rPr lang="en-US" sz="20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$97,990</a:t>
            </a:r>
          </a:p>
          <a:p>
            <a:pPr lvl="0" marR="0" rtl="0" algn="l">
              <a:spcBef>
                <a:spcPts val="400"/>
              </a:spcBef>
              <a:buNone/>
            </a:pPr>
            <a:r>
              <a:t/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  <a:p>
            <a:pPr lvl="0" marR="0" rtl="0" algn="l">
              <a:spcBef>
                <a:spcPts val="400"/>
              </a:spcBef>
              <a:buNone/>
            </a:pPr>
            <a:r>
              <a:t/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2401350" y="1143000"/>
            <a:ext cx="42810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Software Engineer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174" y="1964711"/>
            <a:ext cx="4281000" cy="240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27058" y="306789"/>
            <a:ext cx="8229600" cy="762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Let Your Passion Fuel You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27058" y="1905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marR="0" rtl="0" algn="l">
              <a:spcBef>
                <a:spcPts val="400"/>
              </a:spcBef>
              <a:buNone/>
            </a:pPr>
            <a:r>
              <a:t/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  <a:p>
            <a:pPr lvl="0" marR="0" rtl="0" algn="l">
              <a:spcBef>
                <a:spcPts val="400"/>
              </a:spcBef>
              <a:buNone/>
            </a:pPr>
            <a:r>
              <a:t/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520125" y="1143000"/>
            <a:ext cx="82296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Why software is something to consider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27050" y="2163375"/>
            <a:ext cx="82296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Awesome atmosphere (Work is fun and casual, most of the time) 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Jobs pay nearly twice the national average (You get paid well)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It’s a talent-driven industry (Companies do all they can to recruit you)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Employs around a million people in the US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Adds more than $260 Billion dollars to the US economy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One of the fastest growing industries in the world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There’s a [projected] major shortage in resources (people)</a:t>
            </a:r>
          </a:p>
          <a:p>
            <a:pPr lvl="0" marR="0" rtl="0" algn="l">
              <a:spcBef>
                <a:spcPts val="400"/>
              </a:spcBef>
              <a:buNone/>
            </a:pPr>
            <a:r>
              <a:t/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  <a:p>
            <a:pPr lvl="0" marR="0" rtl="0" algn="l">
              <a:spcBef>
                <a:spcPts val="400"/>
              </a:spcBef>
              <a:buNone/>
            </a:pPr>
            <a:r>
              <a:t/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27056" y="306789"/>
            <a:ext cx="9430799" cy="76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Programming Resources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216350" y="1986850"/>
            <a:ext cx="4440300" cy="428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Code Girl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Made With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Code HS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Khan Academy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Hour of Code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7050" y="1986850"/>
            <a:ext cx="3524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457200" y="1276750"/>
            <a:ext cx="8229600" cy="71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 u="sng">
                <a:solidFill>
                  <a:schemeClr val="hlink"/>
                </a:solidFill>
                <a:hlinkClick r:id="rId9"/>
              </a:rPr>
              <a:t>https://github.com/pgorley/HickoryCareerWeek2016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27058" y="306789"/>
            <a:ext cx="8229600" cy="762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Autosoft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27058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/>
              <a:t>Autosoft - Dealer Management System</a:t>
            </a:r>
            <a:br>
              <a:rPr b="1" lang="en-US"/>
            </a:br>
            <a:br>
              <a:rPr b="1" lang="en-US"/>
            </a:b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Corporate Headquarters:</a:t>
            </a:r>
            <a:br>
              <a:rPr lang="en-US" sz="20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61 Executive Court</a:t>
            </a:r>
            <a:br>
              <a:rPr lang="en-US" sz="20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West Middlesex, PA 16159</a:t>
            </a:r>
            <a:br>
              <a:rPr lang="en-US" sz="2000">
                <a:latin typeface="Arial Narrow"/>
                <a:ea typeface="Arial Narrow"/>
                <a:cs typeface="Arial Narrow"/>
                <a:sym typeface="Arial Narrow"/>
              </a:rPr>
            </a:b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Dayton Branch</a:t>
            </a:r>
            <a:br>
              <a:rPr lang="en-US" sz="20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241 Taylor Street</a:t>
            </a:r>
            <a:br>
              <a:rPr lang="en-US" sz="20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Dayton, OH 45402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400" y="2722175"/>
            <a:ext cx="31432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685800" y="4468853"/>
            <a:ext cx="7772400" cy="956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27058" y="306789"/>
            <a:ext cx="8229600" cy="762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Software Development Lifecycle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250" y="1069012"/>
            <a:ext cx="6857999" cy="558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27058" y="306789"/>
            <a:ext cx="8229600" cy="762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Snapchat Message Flow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337830" y="1814832"/>
            <a:ext cx="2072082" cy="4096832"/>
            <a:chOff x="427050" y="2560600"/>
            <a:chExt cx="1317699" cy="2605299"/>
          </a:xfrm>
        </p:grpSpPr>
        <p:pic>
          <p:nvPicPr>
            <p:cNvPr id="63" name="Shape 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7050" y="2560600"/>
              <a:ext cx="1317699" cy="2605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Shape 6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3275" y="2936750"/>
              <a:ext cx="1045250" cy="1853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" name="Shape 65"/>
          <p:cNvGrpSpPr/>
          <p:nvPr/>
        </p:nvGrpSpPr>
        <p:grpSpPr>
          <a:xfrm>
            <a:off x="3505800" y="1816424"/>
            <a:ext cx="2072101" cy="4096854"/>
            <a:chOff x="3505800" y="1816424"/>
            <a:chExt cx="2072101" cy="4096854"/>
          </a:xfrm>
        </p:grpSpPr>
        <p:pic>
          <p:nvPicPr>
            <p:cNvPr id="66" name="Shape 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5800" y="1816424"/>
              <a:ext cx="2072101" cy="40968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6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90075" y="2287675"/>
              <a:ext cx="1783349" cy="3154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" name="Shape 68"/>
          <p:cNvPicPr preferRelativeResize="0"/>
          <p:nvPr/>
        </p:nvPicPr>
        <p:blipFill rotWithShape="1">
          <a:blip r:embed="rId6">
            <a:alphaModFix/>
          </a:blip>
          <a:srcRect b="0" l="19122" r="23949" t="0"/>
          <a:stretch/>
        </p:blipFill>
        <p:spPr>
          <a:xfrm>
            <a:off x="6753575" y="2926075"/>
            <a:ext cx="1903074" cy="18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2619012" y="3580600"/>
            <a:ext cx="677699" cy="5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5896425" y="3579000"/>
            <a:ext cx="677699" cy="5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27058" y="306789"/>
            <a:ext cx="8229600" cy="762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Business Analyst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27053" y="1315075"/>
            <a:ext cx="51224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What are we trying to do / accomplish?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How can we do it with software?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What should it look like? </a:t>
            </a:r>
            <a:br>
              <a:rPr lang="en-US" sz="2000">
                <a:latin typeface="Arial Narrow"/>
                <a:ea typeface="Arial Narrow"/>
                <a:cs typeface="Arial Narrow"/>
                <a:sym typeface="Arial Narrow"/>
              </a:rPr>
            </a:b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50" y="2792612"/>
            <a:ext cx="3611925" cy="276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27058" y="306789"/>
            <a:ext cx="8229600" cy="762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Technical Management 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375" y="4021037"/>
            <a:ext cx="4306975" cy="20156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1" type="body"/>
          </p:nvPr>
        </p:nvSpPr>
        <p:spPr>
          <a:xfrm>
            <a:off x="427050" y="1315075"/>
            <a:ext cx="5122499" cy="24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What does it take to build / make it?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Who can do it? 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How long will it take? 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How much will it cost?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Are we on track?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Is everyone able to do his or her job, everyday?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27058" y="306789"/>
            <a:ext cx="8229600" cy="762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Development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27055" y="1576850"/>
            <a:ext cx="2136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Sending a snap</a:t>
            </a:r>
          </a:p>
          <a:p>
            <a:pPr lvl="2" marR="0" rtl="0" algn="l">
              <a:spcBef>
                <a:spcPts val="400"/>
              </a:spcBef>
              <a:buSzPct val="100000"/>
              <a:buFont typeface="Arial Narrow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Take a picture</a:t>
            </a:r>
          </a:p>
          <a:p>
            <a:pPr lvl="2" marR="0" rtl="0" algn="l">
              <a:spcBef>
                <a:spcPts val="400"/>
              </a:spcBef>
              <a:buSzPct val="100000"/>
              <a:buFont typeface="Arial Narrow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Store the picture</a:t>
            </a:r>
          </a:p>
          <a:p>
            <a:pPr lvl="2" marR="0" rtl="0" algn="l">
              <a:spcBef>
                <a:spcPts val="400"/>
              </a:spcBef>
              <a:buSzPct val="100000"/>
              <a:buFont typeface="Arial Narrow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Identify the friend</a:t>
            </a:r>
          </a:p>
          <a:p>
            <a:pPr lvl="2" marR="0" rtl="0" algn="l">
              <a:spcBef>
                <a:spcPts val="400"/>
              </a:spcBef>
              <a:buSzPct val="100000"/>
              <a:buFont typeface="Arial Narrow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Send the picture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722013" y="1576850"/>
            <a:ext cx="62426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  <a:p>
            <a: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  <a:p>
            <a: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975" y="2320912"/>
            <a:ext cx="41148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27058" y="306789"/>
            <a:ext cx="8229600" cy="762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Quality Assurance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27058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1" rtl="0">
              <a:spcBef>
                <a:spcPts val="400"/>
              </a:spcBef>
              <a:buSzPct val="100000"/>
              <a:buFont typeface="Arial Narrow"/>
            </a:pPr>
            <a:r>
              <a:rPr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Does it do what it was supposed to do?</a:t>
            </a:r>
          </a:p>
          <a:p>
            <a:pPr lvl="2" marR="0" rtl="0" algn="l">
              <a:spcBef>
                <a:spcPts val="400"/>
              </a:spcBef>
              <a:buSzPct val="100000"/>
              <a:buFont typeface="Arial Narrow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Did the camera work?</a:t>
            </a:r>
          </a:p>
          <a:p>
            <a:pPr lvl="2" marR="0" rtl="0" algn="l">
              <a:spcBef>
                <a:spcPts val="400"/>
              </a:spcBef>
              <a:buSzPct val="100000"/>
              <a:buFont typeface="Arial Narrow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Did the snap get to the right friend?</a:t>
            </a:r>
          </a:p>
          <a:p>
            <a:pPr lvl="1" marR="0" rtl="0" algn="l">
              <a:spcBef>
                <a:spcPts val="400"/>
              </a:spcBef>
              <a:buSzPct val="100000"/>
              <a:buFont typeface="Arial Narrow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Was it easy?</a:t>
            </a:r>
          </a:p>
          <a:p>
            <a:pPr lvl="1" marR="0" rtl="0" algn="l">
              <a:spcBef>
                <a:spcPts val="400"/>
              </a:spcBef>
              <a:buSzPct val="100000"/>
              <a:buFont typeface="Arial Narrow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How can we make this better?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400" y="3528095"/>
            <a:ext cx="2866975" cy="22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27058" y="306789"/>
            <a:ext cx="8229600" cy="762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Let Your Passion Fuel You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27054" y="1600200"/>
            <a:ext cx="41132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Problem Solving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Creativity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Communication Skills</a:t>
            </a:r>
          </a:p>
          <a:p>
            <a:pPr lvl="3" marR="0" rtl="0" algn="l">
              <a:spcBef>
                <a:spcPts val="400"/>
              </a:spcBef>
              <a:buSzPct val="100000"/>
              <a:buFont typeface="Arial Narrow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Bridge</a:t>
            </a: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 Business and Development</a:t>
            </a:r>
          </a:p>
          <a:p>
            <a:pPr lvl="3" marR="0" rtl="0" algn="l">
              <a:spcBef>
                <a:spcPts val="400"/>
              </a:spcBef>
              <a:buFont typeface="Arial Narrow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Asking the right questions</a:t>
            </a:r>
          </a:p>
          <a:p>
            <a:pPr lvl="0" marR="0" rtl="0" algn="l">
              <a:spcBef>
                <a:spcPts val="400"/>
              </a:spcBef>
              <a:buNone/>
            </a:pPr>
            <a:r>
              <a:t/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rtl="0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2014 Median Salary</a:t>
            </a:r>
          </a:p>
          <a:p>
            <a:pPr indent="0" lvl="0" marL="0" rtl="0">
              <a:spcBef>
                <a:spcPts val="400"/>
              </a:spcBef>
              <a:buNone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      $82,710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431500" y="1150000"/>
            <a:ext cx="42810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400"/>
              </a:spcBef>
              <a:buNone/>
            </a:pPr>
            <a:r>
              <a:rPr i="1" lang="en-US" sz="3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Business Analyst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27058" y="306789"/>
            <a:ext cx="8229600" cy="762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Let Your Passion Fuel You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27058" y="1905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People interaction (you’re a people person) 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Organization (you like to be on top of things)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Team Leadership (you don’t mind owning the responsibility)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Motivator 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Enjoy being involved in every step of a project</a:t>
            </a:r>
          </a:p>
          <a:p>
            <a:pPr lvl="0" marR="0" rtl="0" algn="l">
              <a:spcBef>
                <a:spcPts val="400"/>
              </a:spcBef>
              <a:buNone/>
            </a:pPr>
            <a:r>
              <a:t/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rtl="0">
              <a:spcBef>
                <a:spcPts val="400"/>
              </a:spcBef>
              <a:buClr>
                <a:schemeClr val="dk1"/>
              </a:buClr>
              <a:buSzPct val="100000"/>
              <a:buFont typeface="Arial Narrow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2014 Median Salary</a:t>
            </a:r>
            <a:br>
              <a:rPr lang="en-US" sz="20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$110,000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401350" y="1143000"/>
            <a:ext cx="42810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400"/>
              </a:spcBef>
              <a:buNone/>
            </a:pPr>
            <a:r>
              <a:rPr i="1" lang="en-US" sz="3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Technical Manager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Autosoft">
      <a:dk1>
        <a:srgbClr val="244376"/>
      </a:dk1>
      <a:lt1>
        <a:srgbClr val="FFFFFF"/>
      </a:lt1>
      <a:dk2>
        <a:srgbClr val="474D53"/>
      </a:dk2>
      <a:lt2>
        <a:srgbClr val="A0A1A4"/>
      </a:lt2>
      <a:accent1>
        <a:srgbClr val="8B9FC7"/>
      </a:accent1>
      <a:accent2>
        <a:srgbClr val="FF8924"/>
      </a:accent2>
      <a:accent3>
        <a:srgbClr val="A4AD14"/>
      </a:accent3>
      <a:accent4>
        <a:srgbClr val="2A8D80"/>
      </a:accent4>
      <a:accent5>
        <a:srgbClr val="A0A1A4"/>
      </a:accent5>
      <a:accent6>
        <a:srgbClr val="24437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