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1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4" r:id="rId12"/>
    <p:sldId id="276" r:id="rId13"/>
    <p:sldId id="278" r:id="rId14"/>
    <p:sldId id="279" r:id="rId15"/>
    <p:sldId id="280" r:id="rId16"/>
    <p:sldId id="281" r:id="rId17"/>
    <p:sldId id="282" r:id="rId18"/>
    <p:sldId id="28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384" autoAdjust="0"/>
  </p:normalViewPr>
  <p:slideViewPr>
    <p:cSldViewPr snapToGrid="0">
      <p:cViewPr varScale="1">
        <p:scale>
          <a:sx n="112" d="100"/>
          <a:sy n="112" d="100"/>
        </p:scale>
        <p:origin x="1578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e10110d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e10110d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d6e10110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d6e10110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SLOW </a:t>
            </a:r>
            <a:b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lang="en-US" sz="11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1111"/>
                </a:solidFill>
                <a:highlight>
                  <a:srgbClr val="FFFFFF"/>
                </a:highlight>
              </a:rPr>
              <a:t>As services scale in and out, you need a way to look up instance addresses.  </a:t>
            </a:r>
            <a:endParaRPr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11111"/>
                </a:solidFill>
                <a:highlight>
                  <a:srgbClr val="FFFFFF"/>
                </a:highlight>
              </a:rPr>
              <a:t>Trying to hand-configure each client of a service or adopt some form of access convention can be difficult and prove to be brittle in production. Instead, applications can use a service registry to dynamically discover and call registered services.</a:t>
            </a:r>
            <a:endParaRPr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111111"/>
                </a:solidFill>
                <a:highlight>
                  <a:srgbClr val="FFFFFF"/>
                </a:highlight>
              </a:rPr>
              <a:t>There are several options to choose from when implementing the Service Discovery pattern. Steeltoe has initially chosen to support one based on Eureka; using Netflix’s Service Discovery server and client. 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d576bdf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3d576bdf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d6e10110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d6e10110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</a:t>
            </a:r>
            <a:b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Steeltoe Connectors simplify the process of connecting to and using backing data services on Cloud Foundry.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They provide out-of-the-box support for discovering many common services on Cloud Foundry.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They also include the ability to use settings-based configuration so developers can supply configuration settings at development and testing time, but then have those settings overridden when pushing the application to Cloud Foundry.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4fd51d6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4fd51d6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SLOW </a:t>
            </a:r>
            <a:br>
              <a:rPr lang="en-US" sz="11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lang="en"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1111"/>
                </a:solidFill>
                <a:highlight>
                  <a:srgbClr val="FFFFFF"/>
                </a:highlight>
              </a:rPr>
              <a:t>Steeltoe helps you manage and troubleshoot your application by exposing standard (from Spring Boot) management endpoints (aka Spring Boot Actuators)</a:t>
            </a:r>
            <a:endParaRPr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1111"/>
                </a:solidFill>
                <a:highlight>
                  <a:srgbClr val="FFFFFF"/>
                </a:highlight>
              </a:rPr>
              <a:t>In Steeltoe 1.1 we will include these 4 endpoints that will automatically get bound to your application</a:t>
            </a:r>
            <a:endParaRPr dirty="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d6e10110d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d6e10110d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</a:t>
            </a:r>
            <a:b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.NET Foundation announced in November 2017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d6e10110d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d6e10110d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d6e10110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d6e10110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</a:t>
            </a:r>
            <a:b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2.0.0 coming soon 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d6e10110d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d6e10110d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</a:t>
            </a:r>
            <a:b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Currently the Eureka client uses a random function to load balance calls to apps.</a:t>
            </a:r>
            <a:br>
              <a:rPr lang="en" dirty="0"/>
            </a:br>
            <a:r>
              <a:rPr lang="en" dirty="0"/>
              <a:t>Ribbon would introduce Round-Robin (and other pluggable load balancing algorithms)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d6e10110d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d6e10110d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9872fa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9872fa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</a:t>
            </a:r>
            <a:b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 by one of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Pivotal’s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founders, current Chairman and former CEO.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it’s most fundamental part.  Cloud computing is really a concept of where computing is done.  We’ve shifted computing often times from our own datacenter into a third party data center.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there’s more.  To really unlock the power of cloud you have to think beyond where the computation happens and think about how it happens.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We’re able to quickly provision resources on demand.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easily disperse are workloads geographically across the world.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ability to scale is for most intents and purposes limitless.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6e1011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6e1011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So now that we have this new paradigm on computing.  How do we take advantage of it?</a:t>
            </a:r>
            <a:br>
              <a:rPr lang="en-US" dirty="0">
                <a:solidFill>
                  <a:schemeClr val="dk1"/>
                </a:solidFill>
              </a:rPr>
            </a:b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We’ve discussed several ways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We’ve talked about being cloud native.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We’ve talked about the 12 factor app.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We’ve talked about some of the outcomes when you apply these principles.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Connecting with customers in new ways.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Allowing you to build new things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Allowing you to innovate faster.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Differentiating you from competitors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6e10110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6e10110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We’ve talked quite a bit today about microservices and you’ve probably read quite a bit about them over the years.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decoupling pieces of applications and enforcing explicit boundaries, these are just some of the benefits we see: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Quick iteration and more frequent releases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Easy for new </a:t>
            </a:r>
            <a:r>
              <a:rPr lang="en-US" dirty="0" err="1"/>
              <a:t>devs</a:t>
            </a:r>
            <a:r>
              <a:rPr lang="en-US" dirty="0"/>
              <a:t> to join and be productive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Increased velocity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Shorter test cycles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Ployglot</a:t>
            </a:r>
            <a:r>
              <a:rPr lang="en-US" dirty="0"/>
              <a:t> is reality.  Using the right tool for the job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see the ability to independently scale.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6e10110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d6e10110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all of these benefit we see there’s a looming reality.  Microservices are HARD!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Moving to a distributed system introduces complexity!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 microservice architectures are distributed systems. And distributed systems have way more complexity than a monolith.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6e10110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d6e10110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There is good news!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We’ve all heard the stories of Netflix.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40% of internet traffic.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Massive scale.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They have been really big in the open source community and have popularized several patterns..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If you guys have your ears open to the Java world there’s a framework called Spring that is the best framework for composing microservices in Java.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They’ve taken these open source implementations and made them available to the large spring community.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That’s great!  But what about us .NET developers!?!?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6e10110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6e10110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Enable </a:t>
            </a:r>
            <a:r>
              <a:rPr lang="en" dirty="0">
                <a:solidFill>
                  <a:schemeClr val="dk1"/>
                </a:solidFill>
              </a:rPr>
              <a:t>.NET developers to build Cloud-Native apps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Enable </a:t>
            </a:r>
            <a:r>
              <a:rPr lang="en-US" dirty="0">
                <a:solidFill>
                  <a:schemeClr val="dk1"/>
                </a:solidFill>
              </a:rPr>
              <a:t>us </a:t>
            </a:r>
            <a:r>
              <a:rPr lang="en" dirty="0">
                <a:solidFill>
                  <a:schemeClr val="dk1"/>
                </a:solidFill>
              </a:rPr>
              <a:t>to leverage Spring Cloud and Spring Cloud Services tooling for resilient microservices.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6e10110d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6e10110d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6e10110d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d6e10110d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SLOW </a:t>
            </a:r>
            <a:br>
              <a:rPr lang="en-US" sz="11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lang="en"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11111"/>
                </a:solidFill>
                <a:highlight>
                  <a:schemeClr val="lt1"/>
                </a:highlight>
              </a:rPr>
              <a:t>We build on the Configuration API provided by .NET which enables you to pull values from different sources using Configuration Providers. </a:t>
            </a:r>
            <a:endParaRPr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11111"/>
                </a:solidFill>
                <a:highlight>
                  <a:schemeClr val="lt1"/>
                </a:highlight>
              </a:rPr>
              <a:t>Each provider supports reading a set of name-value pairs from a different source location; adding them into a combined multi-level configuration dictionary.</a:t>
            </a:r>
            <a:endParaRPr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11111"/>
                </a:solidFill>
                <a:highlight>
                  <a:schemeClr val="lt1"/>
                </a:highlight>
              </a:rPr>
              <a:t>Out of the box, .NET supports getting configuration from:</a:t>
            </a:r>
            <a:endParaRPr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11111"/>
              </a:buClr>
              <a:buSzPts val="1100"/>
              <a:buFont typeface="Arial"/>
              <a:buChar char="●"/>
            </a:pPr>
            <a:r>
              <a:rPr lang="en" dirty="0">
                <a:solidFill>
                  <a:srgbClr val="111111"/>
                </a:solidFill>
                <a:highlight>
                  <a:schemeClr val="lt1"/>
                </a:highlight>
              </a:rPr>
              <a:t>Command-line arguments</a:t>
            </a:r>
            <a:endParaRPr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Font typeface="Arial"/>
              <a:buChar char="●"/>
            </a:pPr>
            <a:r>
              <a:rPr lang="en" dirty="0">
                <a:solidFill>
                  <a:srgbClr val="111111"/>
                </a:solidFill>
                <a:highlight>
                  <a:schemeClr val="lt1"/>
                </a:highlight>
              </a:rPr>
              <a:t>File sources (e.g. JSON, XML and INI)</a:t>
            </a:r>
            <a:endParaRPr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Font typeface="Arial"/>
              <a:buChar char="●"/>
            </a:pPr>
            <a:r>
              <a:rPr lang="en" dirty="0">
                <a:solidFill>
                  <a:srgbClr val="111111"/>
                </a:solidFill>
                <a:highlight>
                  <a:schemeClr val="lt1"/>
                </a:highlight>
              </a:rPr>
              <a:t>Environment variables</a:t>
            </a:r>
            <a:endParaRPr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Font typeface="Arial"/>
              <a:buChar char="●"/>
            </a:pPr>
            <a:r>
              <a:rPr lang="en" dirty="0">
                <a:solidFill>
                  <a:srgbClr val="111111"/>
                </a:solidFill>
                <a:highlight>
                  <a:schemeClr val="lt1"/>
                </a:highlight>
              </a:rPr>
              <a:t>Custom providers</a:t>
            </a:r>
            <a:endParaRPr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11111"/>
                </a:solidFill>
                <a:highlight>
                  <a:schemeClr val="lt1"/>
                </a:highlight>
              </a:rPr>
              <a:t>Steeltoe adds two additional providers to that list:</a:t>
            </a:r>
            <a:endParaRPr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111111"/>
                </a:solidFill>
                <a:highlight>
                  <a:schemeClr val="lt1"/>
                </a:highlight>
              </a:rPr>
              <a:t>Cloud Foundry Provider</a:t>
            </a:r>
            <a:endParaRPr b="1"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11111"/>
                </a:solidFill>
                <a:highlight>
                  <a:schemeClr val="lt1"/>
                </a:highlight>
              </a:rPr>
              <a:t>This provider enables the standard Cloud Foundry environment variables, VCAP_APPLICATION, VCAP_SERVICES and CF_* to be parsed and accessed as configuration data.</a:t>
            </a:r>
            <a:endParaRPr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111111"/>
                </a:solidFill>
                <a:highlight>
                  <a:schemeClr val="lt1"/>
                </a:highlight>
              </a:rPr>
              <a:t>Config Server Provider</a:t>
            </a:r>
            <a:endParaRPr b="1"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11111"/>
                </a:solidFill>
                <a:highlight>
                  <a:schemeClr val="lt1"/>
                </a:highlight>
              </a:rPr>
              <a:t>This provider enables the Spring Cloud Config Server to be used as a source of configuration data for a .NET application.</a:t>
            </a:r>
            <a:endParaRPr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11111"/>
                </a:solidFill>
                <a:highlight>
                  <a:schemeClr val="lt1"/>
                </a:highlight>
              </a:rPr>
              <a:t>Steeltoe’s configuration supports both reading the config values directly, as well as Dependency Injection with the Options framework</a:t>
            </a:r>
            <a:endParaRPr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SteeltoeOSS" TargetMode="External"/><Relationship Id="rId13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hyperlink" Target="http://slack.steeltoe.io/" TargetMode="Externa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uget.org/profiles/steeltoe" TargetMode="External"/><Relationship Id="rId11" Type="http://schemas.openxmlformats.org/officeDocument/2006/relationships/image" Target="../media/image18.png"/><Relationship Id="rId5" Type="http://schemas.openxmlformats.org/officeDocument/2006/relationships/hyperlink" Target="https://github.com/steeltoeoss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steeltoe.io" TargetMode="External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60000"/>
          </a:blip>
          <a:srcRect l="15769" t="16491" r="29496" b="22832"/>
          <a:stretch/>
        </p:blipFill>
        <p:spPr>
          <a:xfrm>
            <a:off x="4504350" y="0"/>
            <a:ext cx="46396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83925" y="2357675"/>
            <a:ext cx="76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73763"/>
                </a:solidFill>
              </a:rPr>
              <a:t>Capabilitie</a:t>
            </a:r>
            <a:r>
              <a:rPr lang="en-US" sz="3600" dirty="0">
                <a:solidFill>
                  <a:srgbClr val="073763"/>
                </a:solidFill>
              </a:rPr>
              <a:t>s</a:t>
            </a:r>
            <a:endParaRPr sz="3600" dirty="0">
              <a:solidFill>
                <a:srgbClr val="073763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9914" y="4771600"/>
            <a:ext cx="897087" cy="3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l="34929"/>
          <a:stretch/>
        </p:blipFill>
        <p:spPr>
          <a:xfrm>
            <a:off x="1496850" y="810850"/>
            <a:ext cx="1767125" cy="9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13525" t="9399" r="13794" b="10874"/>
          <a:stretch/>
        </p:blipFill>
        <p:spPr>
          <a:xfrm>
            <a:off x="548325" y="756925"/>
            <a:ext cx="948525" cy="10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83925" y="1762625"/>
            <a:ext cx="42612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a toolkit for building cloud-native .NET microservices</a:t>
            </a:r>
            <a:endParaRPr sz="1000">
              <a:solidFill>
                <a:srgbClr val="434343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525" y="4411827"/>
            <a:ext cx="1353975" cy="676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975" y="4616763"/>
            <a:ext cx="449975" cy="4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Service Discovery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68" name="Google Shape;268;p29"/>
          <p:cNvSpPr txBox="1">
            <a:spLocks noGrp="1"/>
          </p:cNvSpPr>
          <p:nvPr>
            <p:ph type="body" idx="1"/>
          </p:nvPr>
        </p:nvSpPr>
        <p:spPr>
          <a:xfrm>
            <a:off x="311700" y="1293625"/>
            <a:ext cx="4671600" cy="37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B5394"/>
                </a:solidFill>
              </a:rPr>
              <a:t>Service Discovery Client</a:t>
            </a:r>
            <a:endParaRPr sz="1400" b="1" dirty="0">
              <a:solidFill>
                <a:srgbClr val="3D85C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85C6"/>
              </a:buClr>
              <a:buSzPts val="1800"/>
              <a:buChar char="-"/>
            </a:pPr>
            <a:r>
              <a:rPr lang="en" dirty="0">
                <a:solidFill>
                  <a:srgbClr val="3D85C6"/>
                </a:solidFill>
              </a:rPr>
              <a:t>.NET client for Netflix Eureka</a:t>
            </a:r>
            <a:endParaRPr dirty="0">
              <a:solidFill>
                <a:srgbClr val="3D85C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-"/>
            </a:pPr>
            <a:r>
              <a:rPr lang="en" dirty="0">
                <a:solidFill>
                  <a:srgbClr val="3D85C6"/>
                </a:solidFill>
              </a:rPr>
              <a:t>Implements Service Discovery design pattern</a:t>
            </a:r>
            <a:endParaRPr dirty="0">
              <a:solidFill>
                <a:srgbClr val="3D85C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-"/>
            </a:pPr>
            <a:r>
              <a:rPr lang="en" dirty="0">
                <a:solidFill>
                  <a:srgbClr val="3D85C6"/>
                </a:solidFill>
              </a:rPr>
              <a:t>Dynamically discover and call registered services</a:t>
            </a:r>
            <a:endParaRPr dirty="0">
              <a:solidFill>
                <a:srgbClr val="3D85C6"/>
              </a:solidFill>
            </a:endParaRPr>
          </a:p>
        </p:txBody>
      </p:sp>
      <p:pic>
        <p:nvPicPr>
          <p:cNvPr id="269" name="Google Shape;2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171" y="1239875"/>
            <a:ext cx="3545450" cy="29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76608" y="4673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0" y="0"/>
            <a:ext cx="9144000" cy="328200"/>
          </a:xfrm>
          <a:prstGeom prst="rect">
            <a:avLst/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6569400" y="0"/>
            <a:ext cx="2574600" cy="328200"/>
          </a:xfrm>
          <a:prstGeom prst="rect">
            <a:avLst/>
          </a:prstGeom>
          <a:solidFill>
            <a:srgbClr val="3A68A0"/>
          </a:solidFill>
          <a:ln w="9525" cap="flat" cmpd="sng">
            <a:solidFill>
              <a:srgbClr val="3A68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3" name="Google Shape;27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1164" y="0"/>
            <a:ext cx="897087" cy="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/>
          <p:nvPr/>
        </p:nvSpPr>
        <p:spPr>
          <a:xfrm>
            <a:off x="7010375" y="61200"/>
            <a:ext cx="1020900" cy="267000"/>
          </a:xfrm>
          <a:prstGeom prst="triangle">
            <a:avLst>
              <a:gd name="adj" fmla="val 49866"/>
            </a:avLst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9"/>
          <p:cNvSpPr/>
          <p:nvPr/>
        </p:nvSpPr>
        <p:spPr>
          <a:xfrm rot="10800000">
            <a:off x="5006475" y="0"/>
            <a:ext cx="2870700" cy="328200"/>
          </a:xfrm>
          <a:prstGeom prst="trapezoid">
            <a:avLst>
              <a:gd name="adj" fmla="val 190089"/>
            </a:avLst>
          </a:prstGeom>
          <a:solidFill>
            <a:srgbClr val="122C37"/>
          </a:solidFill>
          <a:ln w="9525" cap="flat" cmpd="sng">
            <a:solidFill>
              <a:srgbClr val="122C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975" y="4616763"/>
            <a:ext cx="449975" cy="4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Circuit Breaker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95" name="Google Shape;295;p31"/>
          <p:cNvSpPr txBox="1">
            <a:spLocks noGrp="1"/>
          </p:cNvSpPr>
          <p:nvPr>
            <p:ph type="body" idx="1"/>
          </p:nvPr>
        </p:nvSpPr>
        <p:spPr>
          <a:xfrm>
            <a:off x="311700" y="1293625"/>
            <a:ext cx="46716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B5394"/>
                </a:solidFill>
              </a:rPr>
              <a:t>Circuit Breaker Client</a:t>
            </a:r>
            <a:endParaRPr sz="1400" b="1" dirty="0">
              <a:solidFill>
                <a:srgbClr val="3D85C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85C6"/>
              </a:buClr>
              <a:buSzPts val="1800"/>
              <a:buChar char="-"/>
            </a:pPr>
            <a:r>
              <a:rPr lang="en" dirty="0">
                <a:solidFill>
                  <a:srgbClr val="3D85C6"/>
                </a:solidFill>
              </a:rPr>
              <a:t>.NET implementation of Netflix Hystrix</a:t>
            </a:r>
            <a:endParaRPr dirty="0">
              <a:solidFill>
                <a:srgbClr val="3D85C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-"/>
            </a:pPr>
            <a:r>
              <a:rPr lang="en" dirty="0">
                <a:solidFill>
                  <a:srgbClr val="3D85C6"/>
                </a:solidFill>
              </a:rPr>
              <a:t>Bypass failing services with elegant fall-back behavior (so your users don’t see nasty error messages)</a:t>
            </a:r>
            <a:endParaRPr dirty="0">
              <a:solidFill>
                <a:srgbClr val="3D85C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-"/>
            </a:pPr>
            <a:r>
              <a:rPr lang="en" dirty="0">
                <a:solidFill>
                  <a:srgbClr val="3D85C6"/>
                </a:solidFill>
              </a:rPr>
              <a:t>Rich metrics and monitoring</a:t>
            </a:r>
            <a:endParaRPr dirty="0"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3D85C6"/>
              </a:solidFill>
            </a:endParaRPr>
          </a:p>
        </p:txBody>
      </p:sp>
      <p:sp>
        <p:nvSpPr>
          <p:cNvPr id="296" name="Google Shape;296;p31"/>
          <p:cNvSpPr txBox="1">
            <a:spLocks noGrp="1"/>
          </p:cNvSpPr>
          <p:nvPr>
            <p:ph type="sldNum" idx="12"/>
          </p:nvPr>
        </p:nvSpPr>
        <p:spPr>
          <a:xfrm>
            <a:off x="76608" y="4673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97" name="Google Shape;297;p31"/>
          <p:cNvSpPr/>
          <p:nvPr/>
        </p:nvSpPr>
        <p:spPr>
          <a:xfrm>
            <a:off x="0" y="0"/>
            <a:ext cx="9144000" cy="328200"/>
          </a:xfrm>
          <a:prstGeom prst="rect">
            <a:avLst/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6569400" y="0"/>
            <a:ext cx="2574600" cy="328200"/>
          </a:xfrm>
          <a:prstGeom prst="rect">
            <a:avLst/>
          </a:prstGeom>
          <a:solidFill>
            <a:srgbClr val="3A68A0"/>
          </a:solidFill>
          <a:ln w="9525" cap="flat" cmpd="sng">
            <a:solidFill>
              <a:srgbClr val="3A68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9" name="Google Shape;2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1164" y="0"/>
            <a:ext cx="897087" cy="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1"/>
          <p:cNvSpPr/>
          <p:nvPr/>
        </p:nvSpPr>
        <p:spPr>
          <a:xfrm>
            <a:off x="7010375" y="61200"/>
            <a:ext cx="1020900" cy="267000"/>
          </a:xfrm>
          <a:prstGeom prst="triangle">
            <a:avLst>
              <a:gd name="adj" fmla="val 49866"/>
            </a:avLst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1"/>
          <p:cNvSpPr/>
          <p:nvPr/>
        </p:nvSpPr>
        <p:spPr>
          <a:xfrm rot="10800000">
            <a:off x="5006475" y="0"/>
            <a:ext cx="2870700" cy="328200"/>
          </a:xfrm>
          <a:prstGeom prst="trapezoid">
            <a:avLst>
              <a:gd name="adj" fmla="val 190089"/>
            </a:avLst>
          </a:prstGeom>
          <a:solidFill>
            <a:srgbClr val="122C37"/>
          </a:solidFill>
          <a:ln w="9525" cap="flat" cmpd="sng">
            <a:solidFill>
              <a:srgbClr val="122C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2" name="Google Shape;3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4898" y="1525900"/>
            <a:ext cx="2476278" cy="20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975" y="4616763"/>
            <a:ext cx="449975" cy="4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Cloud Connectors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22" name="Google Shape;322;p33"/>
          <p:cNvSpPr txBox="1">
            <a:spLocks noGrp="1"/>
          </p:cNvSpPr>
          <p:nvPr>
            <p:ph type="body" idx="1"/>
          </p:nvPr>
        </p:nvSpPr>
        <p:spPr>
          <a:xfrm>
            <a:off x="625300" y="1772575"/>
            <a:ext cx="4249500" cy="3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-"/>
            </a:pPr>
            <a:r>
              <a:rPr lang="en">
                <a:solidFill>
                  <a:srgbClr val="3D85C6"/>
                </a:solidFill>
              </a:rPr>
              <a:t>MySQL</a:t>
            </a:r>
            <a:endParaRPr>
              <a:solidFill>
                <a:srgbClr val="3D85C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-"/>
            </a:pPr>
            <a:r>
              <a:rPr lang="en">
                <a:solidFill>
                  <a:srgbClr val="3D85C6"/>
                </a:solidFill>
              </a:rPr>
              <a:t>Postgres</a:t>
            </a:r>
            <a:endParaRPr>
              <a:solidFill>
                <a:srgbClr val="3D85C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-"/>
            </a:pPr>
            <a:r>
              <a:rPr lang="en">
                <a:solidFill>
                  <a:srgbClr val="3D85C6"/>
                </a:solidFill>
              </a:rPr>
              <a:t>MS-SQL </a:t>
            </a:r>
            <a:endParaRPr>
              <a:solidFill>
                <a:srgbClr val="3D85C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-"/>
            </a:pPr>
            <a:r>
              <a:rPr lang="en">
                <a:solidFill>
                  <a:srgbClr val="3D85C6"/>
                </a:solidFill>
              </a:rPr>
              <a:t>Redis</a:t>
            </a:r>
            <a:endParaRPr>
              <a:solidFill>
                <a:srgbClr val="3D85C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-"/>
            </a:pPr>
            <a:r>
              <a:rPr lang="en">
                <a:solidFill>
                  <a:srgbClr val="3D85C6"/>
                </a:solidFill>
              </a:rPr>
              <a:t>RabbitMQ</a:t>
            </a:r>
            <a:endParaRPr>
              <a:solidFill>
                <a:srgbClr val="3D85C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-"/>
            </a:pPr>
            <a:r>
              <a:rPr lang="en">
                <a:solidFill>
                  <a:srgbClr val="3D85C6"/>
                </a:solidFill>
              </a:rPr>
              <a:t>OAuth (for UAA or </a:t>
            </a:r>
            <a:br>
              <a:rPr lang="en">
                <a:solidFill>
                  <a:srgbClr val="3D85C6"/>
                </a:solidFill>
              </a:rPr>
            </a:br>
            <a:r>
              <a:rPr lang="en">
                <a:solidFill>
                  <a:srgbClr val="3D85C6"/>
                </a:solidFill>
              </a:rPr>
              <a:t>Pivotal Single Sign-on)</a:t>
            </a:r>
            <a:endParaRPr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3D85C6"/>
              </a:solidFill>
            </a:endParaRPr>
          </a:p>
        </p:txBody>
      </p:sp>
      <p:pic>
        <p:nvPicPr>
          <p:cNvPr id="323" name="Google Shape;3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0920" y="1170125"/>
            <a:ext cx="3355850" cy="277145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3"/>
          <p:cNvSpPr txBox="1">
            <a:spLocks noGrp="1"/>
          </p:cNvSpPr>
          <p:nvPr>
            <p:ph type="sldNum" idx="12"/>
          </p:nvPr>
        </p:nvSpPr>
        <p:spPr>
          <a:xfrm>
            <a:off x="76608" y="4673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25" name="Google Shape;325;p33"/>
          <p:cNvSpPr/>
          <p:nvPr/>
        </p:nvSpPr>
        <p:spPr>
          <a:xfrm>
            <a:off x="0" y="0"/>
            <a:ext cx="9144000" cy="328200"/>
          </a:xfrm>
          <a:prstGeom prst="rect">
            <a:avLst/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"/>
          <p:cNvSpPr/>
          <p:nvPr/>
        </p:nvSpPr>
        <p:spPr>
          <a:xfrm>
            <a:off x="6569400" y="0"/>
            <a:ext cx="2574600" cy="328200"/>
          </a:xfrm>
          <a:prstGeom prst="rect">
            <a:avLst/>
          </a:prstGeom>
          <a:solidFill>
            <a:srgbClr val="3A68A0"/>
          </a:solidFill>
          <a:ln w="9525" cap="flat" cmpd="sng">
            <a:solidFill>
              <a:srgbClr val="3A68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7" name="Google Shape;32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1164" y="0"/>
            <a:ext cx="897087" cy="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3"/>
          <p:cNvSpPr/>
          <p:nvPr/>
        </p:nvSpPr>
        <p:spPr>
          <a:xfrm>
            <a:off x="7010375" y="61200"/>
            <a:ext cx="1020900" cy="267000"/>
          </a:xfrm>
          <a:prstGeom prst="triangle">
            <a:avLst>
              <a:gd name="adj" fmla="val 49866"/>
            </a:avLst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3"/>
          <p:cNvSpPr/>
          <p:nvPr/>
        </p:nvSpPr>
        <p:spPr>
          <a:xfrm rot="10800000">
            <a:off x="5006475" y="0"/>
            <a:ext cx="2870700" cy="328200"/>
          </a:xfrm>
          <a:prstGeom prst="trapezoid">
            <a:avLst>
              <a:gd name="adj" fmla="val 190089"/>
            </a:avLst>
          </a:prstGeom>
          <a:solidFill>
            <a:srgbClr val="122C37"/>
          </a:solidFill>
          <a:ln w="9525" cap="flat" cmpd="sng">
            <a:solidFill>
              <a:srgbClr val="122C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3"/>
          <p:cNvSpPr txBox="1"/>
          <p:nvPr/>
        </p:nvSpPr>
        <p:spPr>
          <a:xfrm>
            <a:off x="311700" y="1246425"/>
            <a:ext cx="42495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0B5394"/>
                </a:solidFill>
              </a:rPr>
              <a:t>Connectors</a:t>
            </a:r>
            <a:r>
              <a:rPr lang="en" sz="1800">
                <a:solidFill>
                  <a:srgbClr val="0B5394"/>
                </a:solidFill>
              </a:rPr>
              <a:t> for common data services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975" y="4616763"/>
            <a:ext cx="449975" cy="4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Management Endpoints (Actuators)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51" name="Google Shape;351;p35"/>
          <p:cNvSpPr txBox="1">
            <a:spLocks noGrp="1"/>
          </p:cNvSpPr>
          <p:nvPr>
            <p:ph type="body" idx="1"/>
          </p:nvPr>
        </p:nvSpPr>
        <p:spPr>
          <a:xfrm>
            <a:off x="408125" y="1396275"/>
            <a:ext cx="7775400" cy="3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Char char="-"/>
            </a:pPr>
            <a:r>
              <a:rPr lang="en" sz="2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/info</a:t>
            </a:r>
            <a:r>
              <a:rPr lang="en" sz="2000">
                <a:solidFill>
                  <a:srgbClr val="0B5394"/>
                </a:solidFill>
              </a:rPr>
              <a:t> </a:t>
            </a:r>
            <a:br>
              <a:rPr lang="en" sz="2000">
                <a:solidFill>
                  <a:srgbClr val="3D85C6"/>
                </a:solidFill>
              </a:rPr>
            </a:br>
            <a:r>
              <a:rPr lang="en" sz="1400">
                <a:solidFill>
                  <a:srgbClr val="3D85C6"/>
                </a:solidFill>
              </a:rPr>
              <a:t>arbitrary app info, e.g. git build tag</a:t>
            </a:r>
            <a:endParaRPr sz="1400">
              <a:solidFill>
                <a:srgbClr val="3D85C6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Char char="-"/>
            </a:pPr>
            <a:r>
              <a:rPr lang="en" sz="2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/health </a:t>
            </a:r>
            <a:br>
              <a:rPr lang="en" sz="2000">
                <a:solidFill>
                  <a:srgbClr val="3D85C6"/>
                </a:solidFill>
              </a:rPr>
            </a:br>
            <a:r>
              <a:rPr lang="en" sz="1400">
                <a:solidFill>
                  <a:srgbClr val="3D85C6"/>
                </a:solidFill>
              </a:rPr>
              <a:t>application health information</a:t>
            </a:r>
            <a:endParaRPr sz="1400">
              <a:solidFill>
                <a:srgbClr val="3D85C6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Char char="-"/>
            </a:pPr>
            <a:r>
              <a:rPr lang="en" sz="2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/trace </a:t>
            </a:r>
            <a:br>
              <a:rPr lang="en" sz="2000">
                <a:solidFill>
                  <a:srgbClr val="3D85C6"/>
                </a:solidFill>
              </a:rPr>
            </a:br>
            <a:r>
              <a:rPr lang="en" sz="1400">
                <a:solidFill>
                  <a:srgbClr val="3D85C6"/>
                </a:solidFill>
              </a:rPr>
              <a:t>circular buffer of last 100 http requests/responses</a:t>
            </a:r>
            <a:endParaRPr sz="1400">
              <a:solidFill>
                <a:srgbClr val="3D85C6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Char char="-"/>
            </a:pPr>
            <a:r>
              <a:rPr lang="en" sz="2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/loggers </a:t>
            </a:r>
            <a:br>
              <a:rPr lang="en" sz="2000">
                <a:solidFill>
                  <a:srgbClr val="3D85C6"/>
                </a:solidFill>
              </a:rPr>
            </a:br>
            <a:r>
              <a:rPr lang="en" sz="1400">
                <a:solidFill>
                  <a:srgbClr val="3D85C6"/>
                </a:solidFill>
              </a:rPr>
              <a:t>shows and modifies configuration of loggers down to the class level</a:t>
            </a:r>
            <a:endParaRPr sz="1400">
              <a:solidFill>
                <a:srgbClr val="3D85C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rgbClr val="3D85C6"/>
              </a:solidFill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xfrm>
            <a:off x="76608" y="4673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53" name="Google Shape;353;p35"/>
          <p:cNvSpPr/>
          <p:nvPr/>
        </p:nvSpPr>
        <p:spPr>
          <a:xfrm>
            <a:off x="0" y="0"/>
            <a:ext cx="9144000" cy="328200"/>
          </a:xfrm>
          <a:prstGeom prst="rect">
            <a:avLst/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5"/>
          <p:cNvSpPr/>
          <p:nvPr/>
        </p:nvSpPr>
        <p:spPr>
          <a:xfrm>
            <a:off x="6569400" y="0"/>
            <a:ext cx="2574600" cy="328200"/>
          </a:xfrm>
          <a:prstGeom prst="rect">
            <a:avLst/>
          </a:prstGeom>
          <a:solidFill>
            <a:srgbClr val="3A68A0"/>
          </a:solidFill>
          <a:ln w="9525" cap="flat" cmpd="sng">
            <a:solidFill>
              <a:srgbClr val="3A68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5" name="Google Shape;3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1164" y="0"/>
            <a:ext cx="897087" cy="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5"/>
          <p:cNvSpPr/>
          <p:nvPr/>
        </p:nvSpPr>
        <p:spPr>
          <a:xfrm>
            <a:off x="7010375" y="61200"/>
            <a:ext cx="1020900" cy="267000"/>
          </a:xfrm>
          <a:prstGeom prst="triangle">
            <a:avLst>
              <a:gd name="adj" fmla="val 49866"/>
            </a:avLst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5"/>
          <p:cNvSpPr/>
          <p:nvPr/>
        </p:nvSpPr>
        <p:spPr>
          <a:xfrm rot="10800000">
            <a:off x="5006475" y="0"/>
            <a:ext cx="2870700" cy="328200"/>
          </a:xfrm>
          <a:prstGeom prst="trapezoid">
            <a:avLst>
              <a:gd name="adj" fmla="val 190089"/>
            </a:avLst>
          </a:prstGeom>
          <a:solidFill>
            <a:srgbClr val="122C37"/>
          </a:solidFill>
          <a:ln w="9525" cap="flat" cmpd="sng">
            <a:solidFill>
              <a:srgbClr val="122C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8" name="Google Shape;35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8900" y="1912725"/>
            <a:ext cx="1575375" cy="14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975" y="4616763"/>
            <a:ext cx="449975" cy="4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</a:rPr>
              <a:t>Open Source and Flexible</a:t>
            </a:r>
            <a:endParaRPr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body" idx="1"/>
          </p:nvPr>
        </p:nvSpPr>
        <p:spPr>
          <a:xfrm>
            <a:off x="625300" y="1142850"/>
            <a:ext cx="8066700" cy="27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D85C6"/>
                </a:solidFill>
              </a:rPr>
              <a:t>Steeltoe works...</a:t>
            </a:r>
            <a:endParaRPr sz="2000">
              <a:solidFill>
                <a:srgbClr val="3D85C6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with </a:t>
            </a:r>
            <a:r>
              <a:rPr lang="en" sz="2400" b="1">
                <a:solidFill>
                  <a:srgbClr val="3D85C6"/>
                </a:solidFill>
              </a:rPr>
              <a:t>.NET Core</a:t>
            </a:r>
            <a:r>
              <a:rPr lang="en" sz="2400">
                <a:solidFill>
                  <a:srgbClr val="3D85C6"/>
                </a:solidFill>
              </a:rPr>
              <a:t> </a:t>
            </a:r>
            <a:r>
              <a:rPr lang="en" sz="2400" i="1" u="sng">
                <a:solidFill>
                  <a:srgbClr val="0B5394"/>
                </a:solidFill>
              </a:rPr>
              <a:t>and</a:t>
            </a:r>
            <a:r>
              <a:rPr lang="en" sz="2400">
                <a:solidFill>
                  <a:srgbClr val="3D85C6"/>
                </a:solidFill>
              </a:rPr>
              <a:t> with the </a:t>
            </a:r>
            <a:r>
              <a:rPr lang="en" sz="2400" b="1">
                <a:solidFill>
                  <a:srgbClr val="3D85C6"/>
                </a:solidFill>
              </a:rPr>
              <a:t>.NET framework</a:t>
            </a:r>
            <a:endParaRPr sz="2400" b="1">
              <a:solidFill>
                <a:srgbClr val="3D85C6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D85C6"/>
                </a:solidFill>
              </a:rPr>
              <a:t>on </a:t>
            </a:r>
            <a:r>
              <a:rPr lang="en" sz="2400" b="1">
                <a:solidFill>
                  <a:srgbClr val="3D85C6"/>
                </a:solidFill>
              </a:rPr>
              <a:t>Windows</a:t>
            </a:r>
            <a:r>
              <a:rPr lang="en" sz="2400">
                <a:solidFill>
                  <a:srgbClr val="3D85C6"/>
                </a:solidFill>
              </a:rPr>
              <a:t> </a:t>
            </a:r>
            <a:r>
              <a:rPr lang="en" sz="2400" i="1" u="sng">
                <a:solidFill>
                  <a:srgbClr val="0B5394"/>
                </a:solidFill>
              </a:rPr>
              <a:t>and</a:t>
            </a:r>
            <a:r>
              <a:rPr lang="en" sz="2400">
                <a:solidFill>
                  <a:srgbClr val="3D85C6"/>
                </a:solidFill>
              </a:rPr>
              <a:t> on </a:t>
            </a:r>
            <a:r>
              <a:rPr lang="en" sz="2400" b="1">
                <a:solidFill>
                  <a:srgbClr val="3D85C6"/>
                </a:solidFill>
              </a:rPr>
              <a:t>Linux</a:t>
            </a:r>
            <a:endParaRPr sz="2400" b="1">
              <a:solidFill>
                <a:srgbClr val="3D85C6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D85C6"/>
                </a:solidFill>
              </a:rPr>
              <a:t>standalone</a:t>
            </a:r>
            <a:r>
              <a:rPr lang="en" sz="2400">
                <a:solidFill>
                  <a:srgbClr val="3D85C6"/>
                </a:solidFill>
              </a:rPr>
              <a:t> </a:t>
            </a:r>
            <a:r>
              <a:rPr lang="en" sz="2400" i="1" u="sng">
                <a:solidFill>
                  <a:srgbClr val="0B5394"/>
                </a:solidFill>
              </a:rPr>
              <a:t>and</a:t>
            </a:r>
            <a:r>
              <a:rPr lang="en" sz="2400">
                <a:solidFill>
                  <a:srgbClr val="3D85C6"/>
                </a:solidFill>
              </a:rPr>
              <a:t> running on </a:t>
            </a:r>
            <a:r>
              <a:rPr lang="en" sz="2400" b="1">
                <a:solidFill>
                  <a:srgbClr val="3D85C6"/>
                </a:solidFill>
              </a:rPr>
              <a:t>Cloud Foundry</a:t>
            </a:r>
            <a:endParaRPr sz="2400" b="1">
              <a:solidFill>
                <a:srgbClr val="3D85C6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rgbClr val="3D85C6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rgbClr val="3D85C6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3D85C6"/>
                </a:solidFill>
              </a:rPr>
              <a:t>  </a:t>
            </a:r>
            <a:endParaRPr sz="2000">
              <a:solidFill>
                <a:srgbClr val="3D85C6"/>
              </a:solidFill>
            </a:endParaRPr>
          </a:p>
        </p:txBody>
      </p:sp>
      <p:sp>
        <p:nvSpPr>
          <p:cNvPr id="367" name="Google Shape;367;p36"/>
          <p:cNvSpPr txBox="1">
            <a:spLocks noGrp="1"/>
          </p:cNvSpPr>
          <p:nvPr>
            <p:ph type="sldNum" idx="12"/>
          </p:nvPr>
        </p:nvSpPr>
        <p:spPr>
          <a:xfrm>
            <a:off x="76608" y="4673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68" name="Google Shape;368;p36"/>
          <p:cNvSpPr/>
          <p:nvPr/>
        </p:nvSpPr>
        <p:spPr>
          <a:xfrm>
            <a:off x="0" y="0"/>
            <a:ext cx="9144000" cy="328200"/>
          </a:xfrm>
          <a:prstGeom prst="rect">
            <a:avLst/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"/>
          <p:cNvSpPr/>
          <p:nvPr/>
        </p:nvSpPr>
        <p:spPr>
          <a:xfrm>
            <a:off x="6569400" y="0"/>
            <a:ext cx="2574600" cy="328200"/>
          </a:xfrm>
          <a:prstGeom prst="rect">
            <a:avLst/>
          </a:prstGeom>
          <a:solidFill>
            <a:srgbClr val="3A68A0"/>
          </a:solidFill>
          <a:ln w="9525" cap="flat" cmpd="sng">
            <a:solidFill>
              <a:srgbClr val="3A68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0" name="Google Shape;37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1164" y="0"/>
            <a:ext cx="897087" cy="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6"/>
          <p:cNvSpPr/>
          <p:nvPr/>
        </p:nvSpPr>
        <p:spPr>
          <a:xfrm>
            <a:off x="7010375" y="61200"/>
            <a:ext cx="1020900" cy="267000"/>
          </a:xfrm>
          <a:prstGeom prst="triangle">
            <a:avLst>
              <a:gd name="adj" fmla="val 49866"/>
            </a:avLst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6"/>
          <p:cNvSpPr/>
          <p:nvPr/>
        </p:nvSpPr>
        <p:spPr>
          <a:xfrm rot="10800000">
            <a:off x="5006475" y="0"/>
            <a:ext cx="2870700" cy="328200"/>
          </a:xfrm>
          <a:prstGeom prst="trapezoid">
            <a:avLst>
              <a:gd name="adj" fmla="val 190089"/>
            </a:avLst>
          </a:prstGeom>
          <a:solidFill>
            <a:srgbClr val="122C37"/>
          </a:solidFill>
          <a:ln w="9525" cap="flat" cmpd="sng">
            <a:solidFill>
              <a:srgbClr val="122C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3" name="Google Shape;37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5100" y="3552701"/>
            <a:ext cx="2672999" cy="13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6"/>
          <p:cNvSpPr txBox="1"/>
          <p:nvPr/>
        </p:nvSpPr>
        <p:spPr>
          <a:xfrm>
            <a:off x="1246900" y="3848250"/>
            <a:ext cx="45207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...and it’s now part of the </a:t>
            </a:r>
            <a:endParaRPr sz="24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37"/>
          <p:cNvPicPr preferRelativeResize="0"/>
          <p:nvPr/>
        </p:nvPicPr>
        <p:blipFill rotWithShape="1">
          <a:blip r:embed="rId3">
            <a:alphaModFix amt="60000"/>
          </a:blip>
          <a:srcRect l="15769" t="16491" r="29496" b="22832"/>
          <a:stretch/>
        </p:blipFill>
        <p:spPr>
          <a:xfrm>
            <a:off x="4504350" y="0"/>
            <a:ext cx="46396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7"/>
          <p:cNvSpPr txBox="1">
            <a:spLocks noGrp="1"/>
          </p:cNvSpPr>
          <p:nvPr>
            <p:ph type="ctrTitle"/>
          </p:nvPr>
        </p:nvSpPr>
        <p:spPr>
          <a:xfrm>
            <a:off x="560125" y="2129075"/>
            <a:ext cx="76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73763"/>
                </a:solidFill>
              </a:rPr>
              <a:t>Availability &amp;</a:t>
            </a:r>
            <a:br>
              <a:rPr lang="en" sz="3600" dirty="0">
                <a:solidFill>
                  <a:srgbClr val="073763"/>
                </a:solidFill>
              </a:rPr>
            </a:br>
            <a:r>
              <a:rPr lang="en-US" sz="3600" dirty="0">
                <a:solidFill>
                  <a:srgbClr val="073763"/>
                </a:solidFill>
              </a:rPr>
              <a:t>New Features</a:t>
            </a:r>
            <a:endParaRPr sz="3600" dirty="0">
              <a:solidFill>
                <a:srgbClr val="073763"/>
              </a:solidFill>
            </a:endParaRPr>
          </a:p>
        </p:txBody>
      </p:sp>
      <p:sp>
        <p:nvSpPr>
          <p:cNvPr id="381" name="Google Shape;381;p37"/>
          <p:cNvSpPr txBox="1"/>
          <p:nvPr/>
        </p:nvSpPr>
        <p:spPr>
          <a:xfrm>
            <a:off x="830000" y="3282450"/>
            <a:ext cx="81084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D85C6"/>
              </a:solidFill>
            </a:endParaRPr>
          </a:p>
        </p:txBody>
      </p:sp>
      <p:pic>
        <p:nvPicPr>
          <p:cNvPr id="382" name="Google Shape;3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9914" y="4771600"/>
            <a:ext cx="897087" cy="3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325" y="4411827"/>
            <a:ext cx="1353975" cy="676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975" y="4616763"/>
            <a:ext cx="449975" cy="4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Availability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90" name="Google Shape;390;p3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Packages are available on NuGet.org</a:t>
            </a:r>
            <a:endParaRPr dirty="0">
              <a:solidFill>
                <a:srgbClr val="0B5394"/>
              </a:solidFill>
            </a:endParaRPr>
          </a:p>
          <a:p>
            <a:pPr marL="0" indent="45720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3D85C6"/>
                </a:solidFill>
              </a:rPr>
              <a:t>2.2.0 (GA) available now!</a:t>
            </a:r>
          </a:p>
          <a:p>
            <a:pPr marL="0" lvl="0" indent="45720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3D85C6"/>
                </a:solidFill>
              </a:rPr>
              <a:t>2.1.0 (GA) released Aug. 20, 2018</a:t>
            </a:r>
          </a:p>
          <a:p>
            <a:pPr marL="0" lvl="0" indent="45720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sz="1400" dirty="0">
                <a:solidFill>
                  <a:srgbClr val="3D85C6"/>
                </a:solidFill>
              </a:rPr>
              <a:t>2.0.0 (GA) released Feb. 16, 2018</a:t>
            </a:r>
          </a:p>
          <a:p>
            <a:pPr marL="0" lvl="0" indent="457200">
              <a:spcBef>
                <a:spcPts val="1600"/>
              </a:spcBef>
              <a:buNone/>
            </a:pPr>
            <a:r>
              <a:rPr lang="en-US" sz="1400" dirty="0">
                <a:solidFill>
                  <a:srgbClr val="3D85C6"/>
                </a:solidFill>
              </a:rPr>
              <a:t>1.0.0 (GA) released Mar. 31, 2017</a:t>
            </a:r>
          </a:p>
          <a:p>
            <a:pPr marL="0" lvl="0" indent="457200">
              <a:spcBef>
                <a:spcPts val="1600"/>
              </a:spcBef>
              <a:buNone/>
            </a:pPr>
            <a:r>
              <a:rPr lang="en-US" sz="1400" dirty="0">
                <a:solidFill>
                  <a:srgbClr val="3D85C6"/>
                </a:solidFill>
              </a:rPr>
              <a:t>1.0.0-rc2 released Dec. 2016</a:t>
            </a:r>
          </a:p>
          <a:p>
            <a:pPr marL="0" lvl="0" indent="457200">
              <a:spcBef>
                <a:spcPts val="1600"/>
              </a:spcBef>
              <a:buNone/>
            </a:pPr>
            <a:r>
              <a:rPr lang="en-US" sz="1400" dirty="0">
                <a:solidFill>
                  <a:srgbClr val="3D85C6"/>
                </a:solidFill>
              </a:rPr>
              <a:t>1.0.0-rc1 released Oct. 2016</a:t>
            </a:r>
          </a:p>
        </p:txBody>
      </p:sp>
      <p:pic>
        <p:nvPicPr>
          <p:cNvPr id="391" name="Google Shape;39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4109" y="1875921"/>
            <a:ext cx="1326225" cy="11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8"/>
          <p:cNvSpPr txBox="1">
            <a:spLocks noGrp="1"/>
          </p:cNvSpPr>
          <p:nvPr>
            <p:ph type="sldNum" idx="12"/>
          </p:nvPr>
        </p:nvSpPr>
        <p:spPr>
          <a:xfrm>
            <a:off x="76608" y="4673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0" y="0"/>
            <a:ext cx="9144000" cy="328200"/>
          </a:xfrm>
          <a:prstGeom prst="rect">
            <a:avLst/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6569400" y="0"/>
            <a:ext cx="2574600" cy="328200"/>
          </a:xfrm>
          <a:prstGeom prst="rect">
            <a:avLst/>
          </a:prstGeom>
          <a:solidFill>
            <a:srgbClr val="3A68A0"/>
          </a:solidFill>
          <a:ln w="9525" cap="flat" cmpd="sng">
            <a:solidFill>
              <a:srgbClr val="3A68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5" name="Google Shape;39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1164" y="0"/>
            <a:ext cx="897087" cy="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/>
          <p:nvPr/>
        </p:nvSpPr>
        <p:spPr>
          <a:xfrm>
            <a:off x="7010375" y="61200"/>
            <a:ext cx="1020900" cy="267000"/>
          </a:xfrm>
          <a:prstGeom prst="triangle">
            <a:avLst>
              <a:gd name="adj" fmla="val 49866"/>
            </a:avLst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8"/>
          <p:cNvSpPr/>
          <p:nvPr/>
        </p:nvSpPr>
        <p:spPr>
          <a:xfrm rot="10800000">
            <a:off x="5006475" y="0"/>
            <a:ext cx="2870700" cy="328200"/>
          </a:xfrm>
          <a:prstGeom prst="trapezoid">
            <a:avLst>
              <a:gd name="adj" fmla="val 190089"/>
            </a:avLst>
          </a:prstGeom>
          <a:solidFill>
            <a:srgbClr val="122C37"/>
          </a:solidFill>
          <a:ln w="9525" cap="flat" cmpd="sng">
            <a:solidFill>
              <a:srgbClr val="122C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975" y="4616763"/>
            <a:ext cx="449975" cy="4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B5394"/>
                </a:solidFill>
              </a:rPr>
              <a:t>Features</a:t>
            </a:r>
            <a:endParaRPr dirty="0">
              <a:solidFill>
                <a:srgbClr val="0B5394"/>
              </a:solidFill>
            </a:endParaRPr>
          </a:p>
        </p:txBody>
      </p:sp>
      <p:sp>
        <p:nvSpPr>
          <p:cNvPr id="404" name="Google Shape;404;p3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2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rgbClr val="0B5394"/>
                </a:solidFill>
              </a:rPr>
              <a:t>2.2 (Available Now)</a:t>
            </a:r>
          </a:p>
          <a:p>
            <a:pPr lvl="0" indent="-317500">
              <a:spcBef>
                <a:spcPts val="1600"/>
              </a:spcBef>
              <a:buClr>
                <a:srgbClr val="0B5394"/>
              </a:buClr>
              <a:buSzPts val="1400"/>
              <a:buChar char="-"/>
            </a:pPr>
            <a:r>
              <a:rPr lang="en-US" sz="1600" dirty="0">
                <a:solidFill>
                  <a:srgbClr val="0B5394"/>
                </a:solidFill>
              </a:rPr>
              <a:t>New Health Contributors</a:t>
            </a:r>
          </a:p>
          <a:p>
            <a:pPr lvl="0" indent="-317500">
              <a:buClr>
                <a:srgbClr val="0B5394"/>
              </a:buClr>
              <a:buSzPts val="1400"/>
              <a:buChar char="-"/>
            </a:pPr>
            <a:r>
              <a:rPr lang="en-US" sz="1600" dirty="0">
                <a:solidFill>
                  <a:srgbClr val="0B5394"/>
                </a:solidFill>
              </a:rPr>
              <a:t>New Connectors</a:t>
            </a:r>
          </a:p>
          <a:p>
            <a:pPr lvl="0" indent="-317500">
              <a:buClr>
                <a:srgbClr val="0B5394"/>
              </a:buClr>
              <a:buSzPts val="1400"/>
              <a:buChar char="-"/>
            </a:pPr>
            <a:r>
              <a:rPr lang="en-US" sz="1600" dirty="0">
                <a:solidFill>
                  <a:srgbClr val="0B5394"/>
                </a:solidFill>
              </a:rPr>
              <a:t>Service Discovery Load Balancing </a:t>
            </a:r>
          </a:p>
          <a:p>
            <a:pPr lvl="0" indent="-317500">
              <a:buClr>
                <a:srgbClr val="0B5394"/>
              </a:buClr>
              <a:buSzPts val="1400"/>
              <a:buChar char="-"/>
            </a:pPr>
            <a:endParaRPr lang="en-US" sz="1600" dirty="0">
              <a:solidFill>
                <a:srgbClr val="3D85C6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rgbClr val="0B5394"/>
                </a:solidFill>
              </a:rPr>
              <a:t>2.1	</a:t>
            </a:r>
          </a:p>
          <a:p>
            <a:pPr lvl="0" indent="-317500">
              <a:spcBef>
                <a:spcPts val="1600"/>
              </a:spcBef>
              <a:buClr>
                <a:srgbClr val="0B5394"/>
              </a:buClr>
              <a:buSzPts val="1400"/>
              <a:buChar char="-"/>
            </a:pPr>
            <a:r>
              <a:rPr lang="en-US" sz="1600" dirty="0">
                <a:solidFill>
                  <a:srgbClr val="0B5394"/>
                </a:solidFill>
              </a:rPr>
              <a:t>Full ANC 2.1 support</a:t>
            </a:r>
          </a:p>
          <a:p>
            <a:pPr lvl="0" indent="-317500">
              <a:buClr>
                <a:srgbClr val="0B5394"/>
              </a:buClr>
              <a:buSzPts val="1400"/>
              <a:buChar char="-"/>
            </a:pPr>
            <a:r>
              <a:rPr lang="en-US" sz="1600" dirty="0">
                <a:solidFill>
                  <a:srgbClr val="0B5394"/>
                </a:solidFill>
              </a:rPr>
              <a:t>Tracing with Open Census and </a:t>
            </a:r>
            <a:r>
              <a:rPr lang="en-US" sz="1600" dirty="0" err="1">
                <a:solidFill>
                  <a:srgbClr val="0B5394"/>
                </a:solidFill>
              </a:rPr>
              <a:t>Zipkin</a:t>
            </a:r>
            <a:r>
              <a:rPr lang="en-US" sz="1600" dirty="0">
                <a:solidFill>
                  <a:srgbClr val="0B5394"/>
                </a:solidFill>
              </a:rPr>
              <a:t> exporter</a:t>
            </a:r>
          </a:p>
          <a:p>
            <a:pPr lvl="0" indent="-317500">
              <a:buClr>
                <a:srgbClr val="0B5394"/>
              </a:buClr>
              <a:buSzPts val="1400"/>
              <a:buChar char="-"/>
            </a:pPr>
            <a:r>
              <a:rPr lang="en-US" sz="1600" dirty="0">
                <a:solidFill>
                  <a:srgbClr val="0B5394"/>
                </a:solidFill>
              </a:rPr>
              <a:t>Metrics Forwarding and Open Census Metrics support</a:t>
            </a:r>
          </a:p>
          <a:p>
            <a:pPr lvl="0" indent="-317500">
              <a:buClr>
                <a:srgbClr val="0B5394"/>
              </a:buClr>
              <a:buSzPts val="1400"/>
              <a:buChar char="-"/>
            </a:pPr>
            <a:r>
              <a:rPr lang="en-US" sz="1600" dirty="0">
                <a:solidFill>
                  <a:srgbClr val="0B5394"/>
                </a:solidFill>
              </a:rPr>
              <a:t>Out-of-the-box Health Contributors for connectors</a:t>
            </a:r>
          </a:p>
          <a:p>
            <a:pPr lvl="0" indent="-317500">
              <a:buClr>
                <a:srgbClr val="0B5394"/>
              </a:buClr>
              <a:buSzPts val="1400"/>
              <a:buChar char="-"/>
            </a:pPr>
            <a:r>
              <a:rPr lang="en-US" sz="1600" dirty="0">
                <a:solidFill>
                  <a:srgbClr val="0B5394"/>
                </a:solidFill>
              </a:rPr>
              <a:t>New Actuators Endpoints - /refresh, /env</a:t>
            </a:r>
            <a:endParaRPr lang="en-US" sz="1600" dirty="0"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D85C6"/>
              </a:solidFill>
            </a:endParaRPr>
          </a:p>
        </p:txBody>
      </p:sp>
      <p:sp>
        <p:nvSpPr>
          <p:cNvPr id="405" name="Google Shape;405;p39"/>
          <p:cNvSpPr txBox="1">
            <a:spLocks noGrp="1"/>
          </p:cNvSpPr>
          <p:nvPr>
            <p:ph type="sldNum" idx="12"/>
          </p:nvPr>
        </p:nvSpPr>
        <p:spPr>
          <a:xfrm>
            <a:off x="76608" y="4673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06" name="Google Shape;406;p39"/>
          <p:cNvSpPr/>
          <p:nvPr/>
        </p:nvSpPr>
        <p:spPr>
          <a:xfrm>
            <a:off x="0" y="0"/>
            <a:ext cx="9144000" cy="328200"/>
          </a:xfrm>
          <a:prstGeom prst="rect">
            <a:avLst/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9"/>
          <p:cNvSpPr/>
          <p:nvPr/>
        </p:nvSpPr>
        <p:spPr>
          <a:xfrm>
            <a:off x="6569400" y="0"/>
            <a:ext cx="2574600" cy="328200"/>
          </a:xfrm>
          <a:prstGeom prst="rect">
            <a:avLst/>
          </a:prstGeom>
          <a:solidFill>
            <a:srgbClr val="3A68A0"/>
          </a:solidFill>
          <a:ln w="9525" cap="flat" cmpd="sng">
            <a:solidFill>
              <a:srgbClr val="3A68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8" name="Google Shape;40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1164" y="0"/>
            <a:ext cx="897087" cy="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/>
          <p:nvPr/>
        </p:nvSpPr>
        <p:spPr>
          <a:xfrm>
            <a:off x="7010375" y="61200"/>
            <a:ext cx="1020900" cy="267000"/>
          </a:xfrm>
          <a:prstGeom prst="triangle">
            <a:avLst>
              <a:gd name="adj" fmla="val 49866"/>
            </a:avLst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9"/>
          <p:cNvSpPr/>
          <p:nvPr/>
        </p:nvSpPr>
        <p:spPr>
          <a:xfrm rot="10800000">
            <a:off x="5006475" y="0"/>
            <a:ext cx="2870700" cy="328200"/>
          </a:xfrm>
          <a:prstGeom prst="trapezoid">
            <a:avLst>
              <a:gd name="adj" fmla="val 190089"/>
            </a:avLst>
          </a:prstGeom>
          <a:solidFill>
            <a:srgbClr val="122C37"/>
          </a:solidFill>
          <a:ln w="9525" cap="flat" cmpd="sng">
            <a:solidFill>
              <a:srgbClr val="122C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975" y="4616763"/>
            <a:ext cx="449975" cy="4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How to get started</a:t>
            </a:r>
            <a:endParaRPr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B5394"/>
              </a:solidFill>
            </a:endParaRPr>
          </a:p>
        </p:txBody>
      </p:sp>
      <p:sp>
        <p:nvSpPr>
          <p:cNvPr id="417" name="Google Shape;417;p40"/>
          <p:cNvSpPr txBox="1">
            <a:spLocks noGrp="1"/>
          </p:cNvSpPr>
          <p:nvPr>
            <p:ph type="body" idx="1"/>
          </p:nvPr>
        </p:nvSpPr>
        <p:spPr>
          <a:xfrm>
            <a:off x="1530900" y="1838275"/>
            <a:ext cx="6514500" cy="26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Learn more → </a:t>
            </a:r>
            <a:r>
              <a:rPr lang="en"/>
              <a:t> </a:t>
            </a:r>
            <a:r>
              <a:rPr lang="en" u="sng">
                <a:solidFill>
                  <a:srgbClr val="0B5394"/>
                </a:solidFill>
                <a:hlinkClick r:id="rId4"/>
              </a:rPr>
              <a:t>http://steeltoe.io</a:t>
            </a:r>
            <a:endParaRPr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Check out the samples →  </a:t>
            </a:r>
            <a:r>
              <a:rPr lang="en" u="sng">
                <a:solidFill>
                  <a:srgbClr val="0B5394"/>
                </a:solidFill>
                <a:hlinkClick r:id="rId5"/>
              </a:rPr>
              <a:t>https://github.com/steeltoeoss</a:t>
            </a:r>
            <a:endParaRPr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Get the bits →  </a:t>
            </a:r>
            <a:r>
              <a:rPr lang="en" u="sng">
                <a:solidFill>
                  <a:srgbClr val="0B5394"/>
                </a:solidFill>
                <a:hlinkClick r:id="rId6"/>
              </a:rPr>
              <a:t>https://www.nuget.org/profiles/steeltoe</a:t>
            </a:r>
            <a:endParaRPr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Talk to us →  </a:t>
            </a:r>
            <a:r>
              <a:rPr lang="en" u="sng">
                <a:solidFill>
                  <a:srgbClr val="0B5394"/>
                </a:solidFill>
                <a:hlinkClick r:id="rId7"/>
              </a:rPr>
              <a:t>http://slack.steeltoe.io/</a:t>
            </a:r>
            <a:endParaRPr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Tell your friends →  </a:t>
            </a:r>
            <a:r>
              <a:rPr lang="en" u="sng">
                <a:solidFill>
                  <a:srgbClr val="0B5394"/>
                </a:solidFill>
                <a:hlinkClick r:id="rId8"/>
              </a:rPr>
              <a:t>@SteeltoeOSS</a:t>
            </a:r>
            <a:endParaRPr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3D85C6"/>
              </a:solidFill>
            </a:endParaRPr>
          </a:p>
        </p:txBody>
      </p:sp>
      <p:pic>
        <p:nvPicPr>
          <p:cNvPr id="418" name="Google Shape;418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80298" y="3364698"/>
            <a:ext cx="449975" cy="4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0"/>
          <p:cNvSpPr txBox="1"/>
          <p:nvPr/>
        </p:nvSpPr>
        <p:spPr>
          <a:xfrm>
            <a:off x="318300" y="1130825"/>
            <a:ext cx="87495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D85C6"/>
                </a:solidFill>
              </a:rPr>
              <a:t>The best way to get started is to take a look at our docs, clone a sample from the GitHub repo, and contact the team in Slack with questions and feedback.</a:t>
            </a:r>
            <a:endParaRPr>
              <a:solidFill>
                <a:srgbClr val="3D85C6"/>
              </a:solidFill>
            </a:endParaRPr>
          </a:p>
        </p:txBody>
      </p:sp>
      <p:pic>
        <p:nvPicPr>
          <p:cNvPr id="420" name="Google Shape;420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77825" y="3952075"/>
            <a:ext cx="276250" cy="2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39425" y="2404525"/>
            <a:ext cx="353074" cy="35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28738" y="2933864"/>
            <a:ext cx="353075" cy="310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425" y="1875175"/>
            <a:ext cx="353075" cy="3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0"/>
          <p:cNvSpPr txBox="1">
            <a:spLocks noGrp="1"/>
          </p:cNvSpPr>
          <p:nvPr>
            <p:ph type="sldNum" idx="12"/>
          </p:nvPr>
        </p:nvSpPr>
        <p:spPr>
          <a:xfrm>
            <a:off x="76608" y="4673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25" name="Google Shape;425;p40"/>
          <p:cNvSpPr/>
          <p:nvPr/>
        </p:nvSpPr>
        <p:spPr>
          <a:xfrm>
            <a:off x="0" y="0"/>
            <a:ext cx="9144000" cy="328200"/>
          </a:xfrm>
          <a:prstGeom prst="rect">
            <a:avLst/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0"/>
          <p:cNvSpPr/>
          <p:nvPr/>
        </p:nvSpPr>
        <p:spPr>
          <a:xfrm>
            <a:off x="6569400" y="0"/>
            <a:ext cx="2574600" cy="328200"/>
          </a:xfrm>
          <a:prstGeom prst="rect">
            <a:avLst/>
          </a:prstGeom>
          <a:solidFill>
            <a:srgbClr val="3A68A0"/>
          </a:solidFill>
          <a:ln w="9525" cap="flat" cmpd="sng">
            <a:solidFill>
              <a:srgbClr val="3A68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7" name="Google Shape;427;p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81164" y="0"/>
            <a:ext cx="897087" cy="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0"/>
          <p:cNvSpPr/>
          <p:nvPr/>
        </p:nvSpPr>
        <p:spPr>
          <a:xfrm>
            <a:off x="7010375" y="61200"/>
            <a:ext cx="1020900" cy="267000"/>
          </a:xfrm>
          <a:prstGeom prst="triangle">
            <a:avLst>
              <a:gd name="adj" fmla="val 49866"/>
            </a:avLst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0"/>
          <p:cNvSpPr/>
          <p:nvPr/>
        </p:nvSpPr>
        <p:spPr>
          <a:xfrm rot="10800000">
            <a:off x="5006475" y="0"/>
            <a:ext cx="2870700" cy="328200"/>
          </a:xfrm>
          <a:prstGeom prst="trapezoid">
            <a:avLst>
              <a:gd name="adj" fmla="val 190089"/>
            </a:avLst>
          </a:prstGeom>
          <a:solidFill>
            <a:srgbClr val="122C37"/>
          </a:solidFill>
          <a:ln w="9525" cap="flat" cmpd="sng">
            <a:solidFill>
              <a:srgbClr val="122C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 amt="73000"/>
          </a:blip>
          <a:srcRect/>
          <a:stretch/>
        </p:blipFill>
        <p:spPr>
          <a:xfrm>
            <a:off x="4182400" y="211600"/>
            <a:ext cx="5009400" cy="49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76608" y="4673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0" y="0"/>
            <a:ext cx="9144000" cy="328200"/>
          </a:xfrm>
          <a:prstGeom prst="rect">
            <a:avLst/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6569400" y="0"/>
            <a:ext cx="2574600" cy="328200"/>
          </a:xfrm>
          <a:prstGeom prst="rect">
            <a:avLst/>
          </a:prstGeom>
          <a:solidFill>
            <a:srgbClr val="3A68A0"/>
          </a:solidFill>
          <a:ln w="9525" cap="flat" cmpd="sng">
            <a:solidFill>
              <a:srgbClr val="3A68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1164" y="0"/>
            <a:ext cx="897087" cy="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7010375" y="61200"/>
            <a:ext cx="1020900" cy="267000"/>
          </a:xfrm>
          <a:prstGeom prst="triangle">
            <a:avLst>
              <a:gd name="adj" fmla="val 49866"/>
            </a:avLst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 rot="10800000">
            <a:off x="5006475" y="0"/>
            <a:ext cx="2870700" cy="328200"/>
          </a:xfrm>
          <a:prstGeom prst="trapezoid">
            <a:avLst>
              <a:gd name="adj" fmla="val 190089"/>
            </a:avLst>
          </a:prstGeom>
          <a:solidFill>
            <a:srgbClr val="122C37"/>
          </a:solidFill>
          <a:ln w="9525" cap="flat" cmpd="sng">
            <a:solidFill>
              <a:srgbClr val="122C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1285757" y="2414369"/>
            <a:ext cx="37812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rather</a:t>
            </a:r>
            <a:r>
              <a:rPr lang="en" sz="2800" b="1" u="none" strike="noStrike" cap="none">
                <a:solidFill>
                  <a:srgbClr val="4272B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4272B3"/>
              </a:solidFill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u="none" strike="noStrike" cap="none">
                <a:solidFill>
                  <a:srgbClr val="4272B3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4400" b="1" i="1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lang="en" sz="2800" b="1" u="none" strike="noStrike" cap="none">
                <a:solidFill>
                  <a:srgbClr val="4272B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1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it’s done.</a:t>
            </a:r>
            <a:endParaRPr sz="2800" b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>
              <a:solidFill>
                <a:srgbClr val="4272B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496486" y="1232015"/>
            <a:ext cx="3524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" sz="4000" b="1">
                <a:solidFill>
                  <a:srgbClr val="4272B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4272B3"/>
              </a:solidFill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computing is done,</a:t>
            </a:r>
            <a:endParaRPr sz="28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1316097" y="695300"/>
            <a:ext cx="42639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3200" b="1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Cloud</a:t>
            </a:r>
            <a:r>
              <a:rPr lang="en" sz="3600" b="1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 b="1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isn’t about</a:t>
            </a:r>
            <a:endParaRPr sz="240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467233" y="3835132"/>
            <a:ext cx="42639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– Paul Maritz</a:t>
            </a:r>
            <a:endParaRPr sz="24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8" descr="Quot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575" y="778497"/>
            <a:ext cx="725775" cy="685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975" y="4616763"/>
            <a:ext cx="449975" cy="4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But how? → </a:t>
            </a:r>
            <a:r>
              <a:rPr lang="en" b="1">
                <a:solidFill>
                  <a:srgbClr val="0B5394"/>
                </a:solidFill>
              </a:rPr>
              <a:t>Cloud-Native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59300" cy="23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The cloud encourages new design principles</a:t>
            </a:r>
            <a:endParaRPr sz="2400">
              <a:solidFill>
                <a:srgbClr val="3D85C6"/>
              </a:solidFill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Clr>
                <a:srgbClr val="3D85C6"/>
              </a:buClr>
              <a:buSzPts val="2400"/>
              <a:buChar char="-"/>
            </a:pPr>
            <a:r>
              <a:rPr lang="en" sz="2400" b="1">
                <a:solidFill>
                  <a:srgbClr val="3D85C6"/>
                </a:solidFill>
              </a:rPr>
              <a:t>12 Factors</a:t>
            </a:r>
            <a:r>
              <a:rPr lang="en" sz="2400">
                <a:solidFill>
                  <a:srgbClr val="3D85C6"/>
                </a:solidFill>
              </a:rPr>
              <a:t> (Heroku)</a:t>
            </a:r>
            <a:endParaRPr sz="2400">
              <a:solidFill>
                <a:srgbClr val="3D85C6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Char char="-"/>
            </a:pPr>
            <a:r>
              <a:rPr lang="en" sz="2400" b="1">
                <a:solidFill>
                  <a:srgbClr val="3D85C6"/>
                </a:solidFill>
              </a:rPr>
              <a:t>Cloud-Native principles</a:t>
            </a:r>
            <a:r>
              <a:rPr lang="en" sz="2400">
                <a:solidFill>
                  <a:srgbClr val="3D85C6"/>
                </a:solidFill>
              </a:rPr>
              <a:t> </a:t>
            </a:r>
            <a:endParaRPr sz="2400"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                     enabling you to </a:t>
            </a:r>
            <a:endParaRPr sz="2400"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800" b="1">
              <a:solidFill>
                <a:srgbClr val="0B5394"/>
              </a:solidFill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76608" y="4673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0" y="0"/>
            <a:ext cx="9144000" cy="328200"/>
          </a:xfrm>
          <a:prstGeom prst="rect">
            <a:avLst/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6569400" y="0"/>
            <a:ext cx="2574600" cy="328200"/>
          </a:xfrm>
          <a:prstGeom prst="rect">
            <a:avLst/>
          </a:prstGeom>
          <a:solidFill>
            <a:srgbClr val="3A68A0"/>
          </a:solidFill>
          <a:ln w="9525" cap="flat" cmpd="sng">
            <a:solidFill>
              <a:srgbClr val="3A68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1164" y="0"/>
            <a:ext cx="897087" cy="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7010375" y="61200"/>
            <a:ext cx="1020900" cy="267000"/>
          </a:xfrm>
          <a:prstGeom prst="triangle">
            <a:avLst>
              <a:gd name="adj" fmla="val 49866"/>
            </a:avLst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10800000">
            <a:off x="5006475" y="0"/>
            <a:ext cx="2870700" cy="328200"/>
          </a:xfrm>
          <a:prstGeom prst="trapezoid">
            <a:avLst>
              <a:gd name="adj" fmla="val 190089"/>
            </a:avLst>
          </a:prstGeom>
          <a:solidFill>
            <a:srgbClr val="122C37"/>
          </a:solidFill>
          <a:ln w="9525" cap="flat" cmpd="sng">
            <a:solidFill>
              <a:srgbClr val="122C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2994375" y="3035550"/>
            <a:ext cx="3878100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>
                <a:solidFill>
                  <a:srgbClr val="0B5394"/>
                </a:solidFill>
              </a:rPr>
              <a:t>                                   do new things</a:t>
            </a:r>
            <a:endParaRPr sz="3600" b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975" y="4616763"/>
            <a:ext cx="449975" cy="4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Microservices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59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3D85C6"/>
                </a:solidFill>
              </a:rPr>
              <a:t>Microservice architectures have many benefits </a:t>
            </a:r>
            <a:endParaRPr sz="2000" dirty="0">
              <a:solidFill>
                <a:srgbClr val="3D85C6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3D85C6"/>
              </a:buClr>
              <a:buSzPts val="2000"/>
              <a:buChar char="-"/>
            </a:pPr>
            <a:r>
              <a:rPr lang="en" sz="2000" dirty="0">
                <a:solidFill>
                  <a:srgbClr val="3D85C6"/>
                </a:solidFill>
              </a:rPr>
              <a:t>Quickly iterate and release frequently</a:t>
            </a:r>
            <a:endParaRPr sz="2000" dirty="0">
              <a:solidFill>
                <a:srgbClr val="3D85C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Char char="-"/>
            </a:pPr>
            <a:r>
              <a:rPr lang="en" sz="2000" dirty="0">
                <a:solidFill>
                  <a:srgbClr val="3D85C6"/>
                </a:solidFill>
              </a:rPr>
              <a:t>Easy for new devs to join and be productive</a:t>
            </a:r>
            <a:endParaRPr sz="2000" dirty="0">
              <a:solidFill>
                <a:srgbClr val="3D85C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Char char="-"/>
            </a:pPr>
            <a:r>
              <a:rPr lang="en" sz="2000" dirty="0">
                <a:solidFill>
                  <a:srgbClr val="3D85C6"/>
                </a:solidFill>
              </a:rPr>
              <a:t>Increased developer velocity</a:t>
            </a:r>
            <a:endParaRPr sz="2000" dirty="0">
              <a:solidFill>
                <a:srgbClr val="3D85C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Char char="-"/>
            </a:pPr>
            <a:r>
              <a:rPr lang="en" sz="2000" dirty="0">
                <a:solidFill>
                  <a:srgbClr val="3D85C6"/>
                </a:solidFill>
              </a:rPr>
              <a:t>Shorter test cycles</a:t>
            </a:r>
            <a:endParaRPr sz="2000" dirty="0">
              <a:solidFill>
                <a:srgbClr val="3D85C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Char char="-"/>
            </a:pPr>
            <a:r>
              <a:rPr lang="en" sz="2000" dirty="0">
                <a:solidFill>
                  <a:srgbClr val="3D85C6"/>
                </a:solidFill>
              </a:rPr>
              <a:t>Polyglot becomes reality</a:t>
            </a:r>
            <a:endParaRPr sz="2000" dirty="0">
              <a:solidFill>
                <a:srgbClr val="3D85C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Char char="-"/>
            </a:pPr>
            <a:r>
              <a:rPr lang="en" sz="2000" dirty="0">
                <a:solidFill>
                  <a:srgbClr val="3D85C6"/>
                </a:solidFill>
              </a:rPr>
              <a:t>Independently scalable components</a:t>
            </a:r>
            <a:endParaRPr sz="2000" dirty="0"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rgbClr val="3D85C6"/>
                </a:solidFill>
              </a:rPr>
              <a:t> </a:t>
            </a:r>
            <a:endParaRPr sz="2000" dirty="0">
              <a:solidFill>
                <a:srgbClr val="3D85C6"/>
              </a:solidFill>
            </a:endParaRPr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12"/>
          </p:nvPr>
        </p:nvSpPr>
        <p:spPr>
          <a:xfrm>
            <a:off x="76608" y="4673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0" y="0"/>
            <a:ext cx="9144000" cy="328200"/>
          </a:xfrm>
          <a:prstGeom prst="rect">
            <a:avLst/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6569400" y="0"/>
            <a:ext cx="2574600" cy="328200"/>
          </a:xfrm>
          <a:prstGeom prst="rect">
            <a:avLst/>
          </a:prstGeom>
          <a:solidFill>
            <a:srgbClr val="3A68A0"/>
          </a:solidFill>
          <a:ln w="9525" cap="flat" cmpd="sng">
            <a:solidFill>
              <a:srgbClr val="3A68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1164" y="0"/>
            <a:ext cx="897087" cy="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/>
          <p:nvPr/>
        </p:nvSpPr>
        <p:spPr>
          <a:xfrm>
            <a:off x="7010375" y="61200"/>
            <a:ext cx="1020900" cy="267000"/>
          </a:xfrm>
          <a:prstGeom prst="triangle">
            <a:avLst>
              <a:gd name="adj" fmla="val 49866"/>
            </a:avLst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 rot="10800000">
            <a:off x="5006475" y="0"/>
            <a:ext cx="2870700" cy="328200"/>
          </a:xfrm>
          <a:prstGeom prst="trapezoid">
            <a:avLst>
              <a:gd name="adj" fmla="val 190089"/>
            </a:avLst>
          </a:prstGeom>
          <a:solidFill>
            <a:srgbClr val="122C37"/>
          </a:solidFill>
          <a:ln w="9525" cap="flat" cmpd="sng">
            <a:solidFill>
              <a:srgbClr val="122C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 rot="-5400000">
            <a:off x="6125285" y="1492518"/>
            <a:ext cx="886200" cy="768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 rot="-5400000">
            <a:off x="6613010" y="2302818"/>
            <a:ext cx="886200" cy="768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D9D9D9"/>
          </a:solidFill>
          <a:ln w="28575" cap="flat" cmpd="sng">
            <a:solidFill>
              <a:srgbClr val="3A68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 rot="-5400000">
            <a:off x="7077735" y="1492518"/>
            <a:ext cx="886200" cy="768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EEEEE"/>
          </a:solidFill>
          <a:ln w="2857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 rot="-5400000">
            <a:off x="7543435" y="2302818"/>
            <a:ext cx="886200" cy="768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3A68A0"/>
          </a:solidFill>
          <a:ln w="28575" cap="flat" cmpd="sng">
            <a:solidFill>
              <a:srgbClr val="3A68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 rot="-5400000">
            <a:off x="7077735" y="3120068"/>
            <a:ext cx="886200" cy="768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EEEEE"/>
          </a:solidFill>
          <a:ln w="28575" cap="flat" cmpd="sng">
            <a:solidFill>
              <a:srgbClr val="1111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975" y="4616763"/>
            <a:ext cx="449975" cy="4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But Microservices are hard 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7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D85C6"/>
                </a:solidFill>
              </a:rPr>
              <a:t>Microservices = Distributed Systems = Way more complexity</a:t>
            </a:r>
            <a:endParaRPr sz="2000">
              <a:solidFill>
                <a:srgbClr val="3D85C6"/>
              </a:solidFill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3D85C6"/>
              </a:buClr>
              <a:buSzPts val="2000"/>
              <a:buChar char="-"/>
            </a:pPr>
            <a:r>
              <a:rPr lang="en" sz="2000">
                <a:solidFill>
                  <a:srgbClr val="3D85C6"/>
                </a:solidFill>
              </a:rPr>
              <a:t>How to troubleshoot microservices?</a:t>
            </a:r>
            <a:endParaRPr sz="2000">
              <a:solidFill>
                <a:srgbClr val="3D85C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Char char="-"/>
            </a:pPr>
            <a:r>
              <a:rPr lang="en" sz="2000">
                <a:solidFill>
                  <a:srgbClr val="3D85C6"/>
                </a:solidFill>
              </a:rPr>
              <a:t>How to set global configuration across </a:t>
            </a:r>
            <a:br>
              <a:rPr lang="en" sz="2000">
                <a:solidFill>
                  <a:srgbClr val="3D85C6"/>
                </a:solidFill>
              </a:rPr>
            </a:br>
            <a:r>
              <a:rPr lang="en" sz="2000">
                <a:solidFill>
                  <a:srgbClr val="3D85C6"/>
                </a:solidFill>
              </a:rPr>
              <a:t>the whole application?</a:t>
            </a:r>
            <a:endParaRPr sz="2000">
              <a:solidFill>
                <a:srgbClr val="3D85C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Char char="-"/>
            </a:pPr>
            <a:r>
              <a:rPr lang="en" sz="2000">
                <a:solidFill>
                  <a:srgbClr val="3D85C6"/>
                </a:solidFill>
              </a:rPr>
              <a:t>How to look up the dynamic addresses </a:t>
            </a:r>
            <a:br>
              <a:rPr lang="en" sz="2000">
                <a:solidFill>
                  <a:srgbClr val="3D85C6"/>
                </a:solidFill>
              </a:rPr>
            </a:br>
            <a:r>
              <a:rPr lang="en" sz="2000">
                <a:solidFill>
                  <a:srgbClr val="3D85C6"/>
                </a:solidFill>
              </a:rPr>
              <a:t>of services you consume?</a:t>
            </a:r>
            <a:endParaRPr sz="2000">
              <a:solidFill>
                <a:srgbClr val="3D85C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000"/>
              <a:buChar char="-"/>
            </a:pPr>
            <a:r>
              <a:rPr lang="en" sz="2000">
                <a:solidFill>
                  <a:srgbClr val="3D85C6"/>
                </a:solidFill>
              </a:rPr>
              <a:t>What do you do when a service you </a:t>
            </a:r>
            <a:br>
              <a:rPr lang="en" sz="2000">
                <a:solidFill>
                  <a:srgbClr val="3D85C6"/>
                </a:solidFill>
              </a:rPr>
            </a:br>
            <a:r>
              <a:rPr lang="en" sz="2000">
                <a:solidFill>
                  <a:srgbClr val="3D85C6"/>
                </a:solidFill>
              </a:rPr>
              <a:t>depend on stops responding?</a:t>
            </a:r>
            <a:endParaRPr sz="2000"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3D85C6"/>
                </a:solidFill>
              </a:rPr>
              <a:t> </a:t>
            </a:r>
            <a:endParaRPr sz="2000">
              <a:solidFill>
                <a:srgbClr val="3D85C6"/>
              </a:solidFill>
            </a:endParaRPr>
          </a:p>
        </p:txBody>
      </p:sp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xfrm>
            <a:off x="76608" y="4673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0" y="0"/>
            <a:ext cx="9144000" cy="328200"/>
          </a:xfrm>
          <a:prstGeom prst="rect">
            <a:avLst/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6569400" y="0"/>
            <a:ext cx="2574600" cy="328200"/>
          </a:xfrm>
          <a:prstGeom prst="rect">
            <a:avLst/>
          </a:prstGeom>
          <a:solidFill>
            <a:srgbClr val="3A68A0"/>
          </a:solidFill>
          <a:ln w="9525" cap="flat" cmpd="sng">
            <a:solidFill>
              <a:srgbClr val="3A68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1164" y="0"/>
            <a:ext cx="897087" cy="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/>
          <p:nvPr/>
        </p:nvSpPr>
        <p:spPr>
          <a:xfrm>
            <a:off x="7010375" y="61200"/>
            <a:ext cx="1020900" cy="267000"/>
          </a:xfrm>
          <a:prstGeom prst="triangle">
            <a:avLst>
              <a:gd name="adj" fmla="val 49866"/>
            </a:avLst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"/>
          <p:cNvSpPr/>
          <p:nvPr/>
        </p:nvSpPr>
        <p:spPr>
          <a:xfrm rot="10800000">
            <a:off x="5006475" y="0"/>
            <a:ext cx="2870700" cy="328200"/>
          </a:xfrm>
          <a:prstGeom prst="trapezoid">
            <a:avLst>
              <a:gd name="adj" fmla="val 190089"/>
            </a:avLst>
          </a:prstGeom>
          <a:solidFill>
            <a:srgbClr val="122C37"/>
          </a:solidFill>
          <a:ln w="9525" cap="flat" cmpd="sng">
            <a:solidFill>
              <a:srgbClr val="122C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6149" y="1707149"/>
            <a:ext cx="3542350" cy="184115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975" y="4616763"/>
            <a:ext cx="449975" cy="4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The good news is...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750" y="2074125"/>
            <a:ext cx="240030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/>
        </p:nvSpPr>
        <p:spPr>
          <a:xfrm>
            <a:off x="3464800" y="2477221"/>
            <a:ext cx="10254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and</a:t>
            </a:r>
            <a:endParaRPr sz="2400"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4325" y="1858375"/>
            <a:ext cx="1580475" cy="15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3D85C6"/>
                </a:solidFill>
              </a:rPr>
              <a:t>There are some great OSS solutions to these problems available from	</a:t>
            </a:r>
            <a:endParaRPr sz="2000">
              <a:solidFill>
                <a:srgbClr val="3D85C6"/>
              </a:solidFill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2965250" y="3437550"/>
            <a:ext cx="52101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3D85C6"/>
                </a:solidFill>
              </a:rPr>
              <a:t>But until now they’ve been focused on Java and not very accessible to .NET devs…</a:t>
            </a:r>
            <a:endParaRPr sz="2000">
              <a:solidFill>
                <a:srgbClr val="3D85C6"/>
              </a:solidFill>
            </a:endParaRPr>
          </a:p>
        </p:txBody>
      </p:sp>
      <p:sp>
        <p:nvSpPr>
          <p:cNvPr id="207" name="Google Shape;207;p24"/>
          <p:cNvSpPr txBox="1">
            <a:spLocks noGrp="1"/>
          </p:cNvSpPr>
          <p:nvPr>
            <p:ph type="sldNum" idx="12"/>
          </p:nvPr>
        </p:nvSpPr>
        <p:spPr>
          <a:xfrm>
            <a:off x="76608" y="4673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0" y="0"/>
            <a:ext cx="9144000" cy="328200"/>
          </a:xfrm>
          <a:prstGeom prst="rect">
            <a:avLst/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6569400" y="0"/>
            <a:ext cx="2574600" cy="328200"/>
          </a:xfrm>
          <a:prstGeom prst="rect">
            <a:avLst/>
          </a:prstGeom>
          <a:solidFill>
            <a:srgbClr val="3A68A0"/>
          </a:solidFill>
          <a:ln w="9525" cap="flat" cmpd="sng">
            <a:solidFill>
              <a:srgbClr val="3A68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1164" y="0"/>
            <a:ext cx="897087" cy="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/>
          <p:nvPr/>
        </p:nvSpPr>
        <p:spPr>
          <a:xfrm>
            <a:off x="7010375" y="61200"/>
            <a:ext cx="1020900" cy="267000"/>
          </a:xfrm>
          <a:prstGeom prst="triangle">
            <a:avLst>
              <a:gd name="adj" fmla="val 49866"/>
            </a:avLst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4"/>
          <p:cNvSpPr/>
          <p:nvPr/>
        </p:nvSpPr>
        <p:spPr>
          <a:xfrm rot="10800000">
            <a:off x="5006475" y="0"/>
            <a:ext cx="2870700" cy="328200"/>
          </a:xfrm>
          <a:prstGeom prst="trapezoid">
            <a:avLst>
              <a:gd name="adj" fmla="val 190089"/>
            </a:avLst>
          </a:prstGeom>
          <a:solidFill>
            <a:srgbClr val="122C37"/>
          </a:solidFill>
          <a:ln w="9525" cap="flat" cmpd="sng">
            <a:solidFill>
              <a:srgbClr val="122C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5975" y="4616763"/>
            <a:ext cx="449975" cy="4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So </a:t>
            </a:r>
            <a:r>
              <a:rPr lang="en" b="1" i="1">
                <a:solidFill>
                  <a:srgbClr val="0B5394"/>
                </a:solidFill>
              </a:rPr>
              <a:t>that’s</a:t>
            </a:r>
            <a:r>
              <a:rPr lang="en">
                <a:solidFill>
                  <a:srgbClr val="0B5394"/>
                </a:solidFill>
              </a:rPr>
              <a:t> why we built Steeltoe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19" name="Google Shape;21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59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To help </a:t>
            </a:r>
            <a:r>
              <a:rPr lang="en" sz="2400" i="1">
                <a:solidFill>
                  <a:srgbClr val="3D85C6"/>
                </a:solidFill>
              </a:rPr>
              <a:t>you</a:t>
            </a:r>
            <a:r>
              <a:rPr lang="en" sz="2400">
                <a:solidFill>
                  <a:srgbClr val="3D85C6"/>
                </a:solidFill>
              </a:rPr>
              <a:t> build</a:t>
            </a:r>
            <a:endParaRPr sz="2400">
              <a:solidFill>
                <a:srgbClr val="3D85C6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D85C6"/>
                </a:solidFill>
              </a:rPr>
              <a:t>Cloud native .NET</a:t>
            </a:r>
            <a:r>
              <a:rPr lang="en" sz="2400">
                <a:solidFill>
                  <a:srgbClr val="3D85C6"/>
                </a:solidFill>
              </a:rPr>
              <a:t> applications </a:t>
            </a:r>
            <a:r>
              <a:rPr lang="en" sz="2000">
                <a:solidFill>
                  <a:srgbClr val="3D85C6"/>
                </a:solidFill>
              </a:rPr>
              <a:t>(for Cloud Foundry)</a:t>
            </a:r>
            <a:endParaRPr sz="2000">
              <a:solidFill>
                <a:srgbClr val="3D85C6"/>
              </a:solidFill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D85C6"/>
                </a:solidFill>
              </a:rPr>
              <a:t>that can leverage Spring Cloud tooling for </a:t>
            </a:r>
            <a:endParaRPr sz="2000">
              <a:solidFill>
                <a:srgbClr val="3D85C6"/>
              </a:solidFill>
            </a:endParaRPr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D85C6"/>
                </a:solidFill>
              </a:rPr>
              <a:t>                                         </a:t>
            </a:r>
            <a:r>
              <a:rPr lang="en" sz="2400" b="1">
                <a:solidFill>
                  <a:srgbClr val="3D85C6"/>
                </a:solidFill>
              </a:rPr>
              <a:t>resilient microservices</a:t>
            </a:r>
            <a:endParaRPr sz="2400" b="1"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3D85C6"/>
                </a:solidFill>
              </a:rPr>
              <a:t> </a:t>
            </a:r>
            <a:endParaRPr sz="2000">
              <a:solidFill>
                <a:srgbClr val="3D85C6"/>
              </a:solidFill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sldNum" idx="12"/>
          </p:nvPr>
        </p:nvSpPr>
        <p:spPr>
          <a:xfrm>
            <a:off x="76608" y="4673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0" y="0"/>
            <a:ext cx="9144000" cy="328200"/>
          </a:xfrm>
          <a:prstGeom prst="rect">
            <a:avLst/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6569400" y="0"/>
            <a:ext cx="2574600" cy="328200"/>
          </a:xfrm>
          <a:prstGeom prst="rect">
            <a:avLst/>
          </a:prstGeom>
          <a:solidFill>
            <a:srgbClr val="3A68A0"/>
          </a:solidFill>
          <a:ln w="9525" cap="flat" cmpd="sng">
            <a:solidFill>
              <a:srgbClr val="3A68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1164" y="0"/>
            <a:ext cx="897087" cy="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/>
          <p:nvPr/>
        </p:nvSpPr>
        <p:spPr>
          <a:xfrm>
            <a:off x="7010375" y="61200"/>
            <a:ext cx="1020900" cy="267000"/>
          </a:xfrm>
          <a:prstGeom prst="triangle">
            <a:avLst>
              <a:gd name="adj" fmla="val 49866"/>
            </a:avLst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5"/>
          <p:cNvSpPr/>
          <p:nvPr/>
        </p:nvSpPr>
        <p:spPr>
          <a:xfrm rot="10800000">
            <a:off x="5006475" y="0"/>
            <a:ext cx="2870700" cy="328200"/>
          </a:xfrm>
          <a:prstGeom prst="trapezoid">
            <a:avLst>
              <a:gd name="adj" fmla="val 190089"/>
            </a:avLst>
          </a:prstGeom>
          <a:solidFill>
            <a:srgbClr val="122C37"/>
          </a:solidFill>
          <a:ln w="9525" cap="flat" cmpd="sng">
            <a:solidFill>
              <a:srgbClr val="122C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6"/>
          <p:cNvPicPr preferRelativeResize="0"/>
          <p:nvPr/>
        </p:nvPicPr>
        <p:blipFill rotWithShape="1">
          <a:blip r:embed="rId3">
            <a:alphaModFix amt="60000"/>
          </a:blip>
          <a:srcRect l="15769" t="16491" r="29496" b="22832"/>
          <a:stretch/>
        </p:blipFill>
        <p:spPr>
          <a:xfrm>
            <a:off x="4504350" y="0"/>
            <a:ext cx="46396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>
            <a:spLocks noGrp="1"/>
          </p:cNvSpPr>
          <p:nvPr>
            <p:ph type="ctrTitle"/>
          </p:nvPr>
        </p:nvSpPr>
        <p:spPr>
          <a:xfrm>
            <a:off x="788725" y="2129075"/>
            <a:ext cx="76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73763"/>
                </a:solidFill>
              </a:rPr>
              <a:t>What’s inside the box?</a:t>
            </a:r>
            <a:endParaRPr sz="3600">
              <a:solidFill>
                <a:srgbClr val="073763"/>
              </a:solidFill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830000" y="3282450"/>
            <a:ext cx="81084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D85C6"/>
              </a:solidFill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9914" y="4771600"/>
            <a:ext cx="897087" cy="3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325" y="4411827"/>
            <a:ext cx="1353975" cy="676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600" y="1290675"/>
            <a:ext cx="3549525" cy="24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975" y="4616763"/>
            <a:ext cx="449975" cy="4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Configuration Providers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body" idx="1"/>
          </p:nvPr>
        </p:nvSpPr>
        <p:spPr>
          <a:xfrm>
            <a:off x="540300" y="1443075"/>
            <a:ext cx="8025600" cy="28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5394"/>
                </a:solidFill>
              </a:rPr>
              <a:t>Cloud Foundry</a:t>
            </a:r>
            <a:endParaRPr b="1">
              <a:solidFill>
                <a:srgbClr val="0B5394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85C6"/>
              </a:buClr>
              <a:buSzPts val="1800"/>
              <a:buChar char="-"/>
            </a:pPr>
            <a:r>
              <a:rPr lang="en">
                <a:solidFill>
                  <a:srgbClr val="3D85C6"/>
                </a:solidFill>
              </a:rPr>
              <a:t>VCAP_APPLICATION, VCAP_SERVICES, </a:t>
            </a:r>
            <a:br>
              <a:rPr lang="en">
                <a:solidFill>
                  <a:srgbClr val="3D85C6"/>
                </a:solidFill>
              </a:rPr>
            </a:br>
            <a:r>
              <a:rPr lang="en">
                <a:solidFill>
                  <a:srgbClr val="3D85C6"/>
                </a:solidFill>
              </a:rPr>
              <a:t>CF_*</a:t>
            </a:r>
            <a:endParaRPr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5394"/>
                </a:solidFill>
              </a:rPr>
              <a:t>Config Server</a:t>
            </a:r>
            <a:endParaRPr sz="1400" b="1">
              <a:solidFill>
                <a:srgbClr val="3D85C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85C6"/>
              </a:buClr>
              <a:buSzPts val="1800"/>
              <a:buChar char="-"/>
            </a:pPr>
            <a:r>
              <a:rPr lang="en">
                <a:solidFill>
                  <a:srgbClr val="3D85C6"/>
                </a:solidFill>
              </a:rPr>
              <a:t>Access config stored in </a:t>
            </a:r>
            <a:br>
              <a:rPr lang="en">
                <a:solidFill>
                  <a:srgbClr val="3D85C6"/>
                </a:solidFill>
              </a:rPr>
            </a:br>
            <a:r>
              <a:rPr lang="en">
                <a:solidFill>
                  <a:srgbClr val="3D85C6"/>
                </a:solidFill>
              </a:rPr>
              <a:t>Spring Cloud Config Server (backed by Git, Vault, local filesystem)</a:t>
            </a:r>
            <a:endParaRPr>
              <a:solidFill>
                <a:srgbClr val="3D85C6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-"/>
            </a:pPr>
            <a:r>
              <a:rPr lang="en">
                <a:solidFill>
                  <a:srgbClr val="3D85C6"/>
                </a:solidFill>
              </a:rPr>
              <a:t>Across all instances, all apps, all environments</a:t>
            </a:r>
            <a:endParaRPr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3D85C6"/>
              </a:solidFill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sldNum" idx="12"/>
          </p:nvPr>
        </p:nvSpPr>
        <p:spPr>
          <a:xfrm>
            <a:off x="76608" y="46731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0" y="0"/>
            <a:ext cx="9144000" cy="328200"/>
          </a:xfrm>
          <a:prstGeom prst="rect">
            <a:avLst/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6569400" y="0"/>
            <a:ext cx="2574600" cy="328200"/>
          </a:xfrm>
          <a:prstGeom prst="rect">
            <a:avLst/>
          </a:prstGeom>
          <a:solidFill>
            <a:srgbClr val="3A68A0"/>
          </a:solidFill>
          <a:ln w="9525" cap="flat" cmpd="sng">
            <a:solidFill>
              <a:srgbClr val="3A68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1164" y="0"/>
            <a:ext cx="897087" cy="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7"/>
          <p:cNvSpPr/>
          <p:nvPr/>
        </p:nvSpPr>
        <p:spPr>
          <a:xfrm>
            <a:off x="7010375" y="61200"/>
            <a:ext cx="1020900" cy="267000"/>
          </a:xfrm>
          <a:prstGeom prst="triangle">
            <a:avLst>
              <a:gd name="adj" fmla="val 49866"/>
            </a:avLst>
          </a:prstGeom>
          <a:solidFill>
            <a:srgbClr val="4272B3"/>
          </a:solidFill>
          <a:ln w="9525" cap="flat" cmpd="sng">
            <a:solidFill>
              <a:srgbClr val="4272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7"/>
          <p:cNvSpPr/>
          <p:nvPr/>
        </p:nvSpPr>
        <p:spPr>
          <a:xfrm rot="10800000">
            <a:off x="5006475" y="0"/>
            <a:ext cx="2870700" cy="328200"/>
          </a:xfrm>
          <a:prstGeom prst="trapezoid">
            <a:avLst>
              <a:gd name="adj" fmla="val 190089"/>
            </a:avLst>
          </a:prstGeom>
          <a:solidFill>
            <a:srgbClr val="122C37"/>
          </a:solidFill>
          <a:ln w="9525" cap="flat" cmpd="sng">
            <a:solidFill>
              <a:srgbClr val="122C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755</Words>
  <Application>Microsoft Office PowerPoint</Application>
  <PresentationFormat>On-screen Show (16:9)</PresentationFormat>
  <Paragraphs>227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Simple Light</vt:lpstr>
      <vt:lpstr>Capabilities</vt:lpstr>
      <vt:lpstr>PowerPoint Presentation</vt:lpstr>
      <vt:lpstr>But how? → Cloud-Native</vt:lpstr>
      <vt:lpstr>Microservices</vt:lpstr>
      <vt:lpstr>But Microservices are hard </vt:lpstr>
      <vt:lpstr>The good news is...</vt:lpstr>
      <vt:lpstr>So that’s why we built Steeltoe</vt:lpstr>
      <vt:lpstr>What’s inside the box?</vt:lpstr>
      <vt:lpstr>Configuration Providers</vt:lpstr>
      <vt:lpstr>Service Discovery</vt:lpstr>
      <vt:lpstr>Circuit Breaker</vt:lpstr>
      <vt:lpstr>Cloud Connectors</vt:lpstr>
      <vt:lpstr>Management Endpoints (Actuators)</vt:lpstr>
      <vt:lpstr>Open Source and Flexible </vt:lpstr>
      <vt:lpstr>Availability &amp; New Features</vt:lpstr>
      <vt:lpstr>Availability</vt:lpstr>
      <vt:lpstr>Features</vt:lpstr>
      <vt:lpstr>How to get started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Capabilities</dc:title>
  <cp:lastModifiedBy>Martez Killens</cp:lastModifiedBy>
  <cp:revision>14</cp:revision>
  <dcterms:modified xsi:type="dcterms:W3CDTF">2019-07-09T21:31:45Z</dcterms:modified>
</cp:coreProperties>
</file>