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C2BF7F4-E640-4109-A978-5B6B31FCE4CB}" type="datetimeFigureOut">
              <a:rPr lang="en-IN" smtClean="0"/>
              <a:t>02-11-2019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619C04-9755-4A38-AB20-683A98F6C268}" type="slidenum">
              <a:rPr lang="en-IN" smtClean="0"/>
              <a:t>‹#›</a:t>
            </a:fld>
            <a:endParaRPr lang="en-IN"/>
          </a:p>
        </p:txBody>
      </p:sp>
    </p:spTree>
    <p:extLst>
      <p:ext uri="{BB962C8B-B14F-4D97-AF65-F5344CB8AC3E}">
        <p14:creationId xmlns:p14="http://schemas.microsoft.com/office/powerpoint/2010/main" val="3763072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2BF7F4-E640-4109-A978-5B6B31FCE4CB}" type="datetimeFigureOut">
              <a:rPr lang="en-IN" smtClean="0"/>
              <a:t>02-11-2019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619C04-9755-4A38-AB20-683A98F6C268}" type="slidenum">
              <a:rPr lang="en-IN" smtClean="0"/>
              <a:t>‹#›</a:t>
            </a:fld>
            <a:endParaRPr lang="en-IN"/>
          </a:p>
        </p:txBody>
      </p:sp>
    </p:spTree>
    <p:extLst>
      <p:ext uri="{BB962C8B-B14F-4D97-AF65-F5344CB8AC3E}">
        <p14:creationId xmlns:p14="http://schemas.microsoft.com/office/powerpoint/2010/main" val="3333825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2BF7F4-E640-4109-A978-5B6B31FCE4CB}" type="datetimeFigureOut">
              <a:rPr lang="en-IN" smtClean="0"/>
              <a:t>02-11-2019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619C04-9755-4A38-AB20-683A98F6C268}" type="slidenum">
              <a:rPr lang="en-IN" smtClean="0"/>
              <a:t>‹#›</a:t>
            </a:fld>
            <a:endParaRPr lang="en-IN"/>
          </a:p>
        </p:txBody>
      </p:sp>
    </p:spTree>
    <p:extLst>
      <p:ext uri="{BB962C8B-B14F-4D97-AF65-F5344CB8AC3E}">
        <p14:creationId xmlns:p14="http://schemas.microsoft.com/office/powerpoint/2010/main" val="1557746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2BF7F4-E640-4109-A978-5B6B31FCE4CB}" type="datetimeFigureOut">
              <a:rPr lang="en-IN" smtClean="0"/>
              <a:t>02-11-2019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619C04-9755-4A38-AB20-683A98F6C26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52199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2BF7F4-E640-4109-A978-5B6B31FCE4CB}" type="datetimeFigureOut">
              <a:rPr lang="en-IN" smtClean="0"/>
              <a:t>02-11-2019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619C04-9755-4A38-AB20-683A98F6C268}" type="slidenum">
              <a:rPr lang="en-IN" smtClean="0"/>
              <a:t>‹#›</a:t>
            </a:fld>
            <a:endParaRPr lang="en-IN"/>
          </a:p>
        </p:txBody>
      </p:sp>
    </p:spTree>
    <p:extLst>
      <p:ext uri="{BB962C8B-B14F-4D97-AF65-F5344CB8AC3E}">
        <p14:creationId xmlns:p14="http://schemas.microsoft.com/office/powerpoint/2010/main" val="899968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C2BF7F4-E640-4109-A978-5B6B31FCE4CB}" type="datetimeFigureOut">
              <a:rPr lang="en-IN" smtClean="0"/>
              <a:t>02-11-2019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619C04-9755-4A38-AB20-683A98F6C268}" type="slidenum">
              <a:rPr lang="en-IN" smtClean="0"/>
              <a:t>‹#›</a:t>
            </a:fld>
            <a:endParaRPr lang="en-IN"/>
          </a:p>
        </p:txBody>
      </p:sp>
    </p:spTree>
    <p:extLst>
      <p:ext uri="{BB962C8B-B14F-4D97-AF65-F5344CB8AC3E}">
        <p14:creationId xmlns:p14="http://schemas.microsoft.com/office/powerpoint/2010/main" val="2323550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C2BF7F4-E640-4109-A978-5B6B31FCE4CB}" type="datetimeFigureOut">
              <a:rPr lang="en-IN" smtClean="0"/>
              <a:t>02-11-2019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619C04-9755-4A38-AB20-683A98F6C268}" type="slidenum">
              <a:rPr lang="en-IN" smtClean="0"/>
              <a:t>‹#›</a:t>
            </a:fld>
            <a:endParaRPr lang="en-IN"/>
          </a:p>
        </p:txBody>
      </p:sp>
    </p:spTree>
    <p:extLst>
      <p:ext uri="{BB962C8B-B14F-4D97-AF65-F5344CB8AC3E}">
        <p14:creationId xmlns:p14="http://schemas.microsoft.com/office/powerpoint/2010/main" val="960727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2BF7F4-E640-4109-A978-5B6B31FCE4CB}" type="datetimeFigureOut">
              <a:rPr lang="en-IN" smtClean="0"/>
              <a:t>02-11-2019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619C04-9755-4A38-AB20-683A98F6C268}" type="slidenum">
              <a:rPr lang="en-IN" smtClean="0"/>
              <a:t>‹#›</a:t>
            </a:fld>
            <a:endParaRPr lang="en-IN"/>
          </a:p>
        </p:txBody>
      </p:sp>
    </p:spTree>
    <p:extLst>
      <p:ext uri="{BB962C8B-B14F-4D97-AF65-F5344CB8AC3E}">
        <p14:creationId xmlns:p14="http://schemas.microsoft.com/office/powerpoint/2010/main" val="803957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2BF7F4-E640-4109-A978-5B6B31FCE4CB}" type="datetimeFigureOut">
              <a:rPr lang="en-IN" smtClean="0"/>
              <a:t>02-11-2019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619C04-9755-4A38-AB20-683A98F6C268}" type="slidenum">
              <a:rPr lang="en-IN" smtClean="0"/>
              <a:t>‹#›</a:t>
            </a:fld>
            <a:endParaRPr lang="en-IN"/>
          </a:p>
        </p:txBody>
      </p:sp>
    </p:spTree>
    <p:extLst>
      <p:ext uri="{BB962C8B-B14F-4D97-AF65-F5344CB8AC3E}">
        <p14:creationId xmlns:p14="http://schemas.microsoft.com/office/powerpoint/2010/main" val="713072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C2BF7F4-E640-4109-A978-5B6B31FCE4CB}" type="datetimeFigureOut">
              <a:rPr lang="en-IN" smtClean="0"/>
              <a:t>02-11-2019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619C04-9755-4A38-AB20-683A98F6C268}" type="slidenum">
              <a:rPr lang="en-IN" smtClean="0"/>
              <a:t>‹#›</a:t>
            </a:fld>
            <a:endParaRPr lang="en-IN"/>
          </a:p>
        </p:txBody>
      </p:sp>
    </p:spTree>
    <p:extLst>
      <p:ext uri="{BB962C8B-B14F-4D97-AF65-F5344CB8AC3E}">
        <p14:creationId xmlns:p14="http://schemas.microsoft.com/office/powerpoint/2010/main" val="4264912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2BF7F4-E640-4109-A978-5B6B31FCE4CB}" type="datetimeFigureOut">
              <a:rPr lang="en-IN" smtClean="0"/>
              <a:t>02-11-2019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619C04-9755-4A38-AB20-683A98F6C268}" type="slidenum">
              <a:rPr lang="en-IN" smtClean="0"/>
              <a:t>‹#›</a:t>
            </a:fld>
            <a:endParaRPr lang="en-IN"/>
          </a:p>
        </p:txBody>
      </p:sp>
    </p:spTree>
    <p:extLst>
      <p:ext uri="{BB962C8B-B14F-4D97-AF65-F5344CB8AC3E}">
        <p14:creationId xmlns:p14="http://schemas.microsoft.com/office/powerpoint/2010/main" val="443115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2BF7F4-E640-4109-A978-5B6B31FCE4CB}" type="datetimeFigureOut">
              <a:rPr lang="en-IN" smtClean="0"/>
              <a:t>02-11-2019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619C04-9755-4A38-AB20-683A98F6C268}" type="slidenum">
              <a:rPr lang="en-IN" smtClean="0"/>
              <a:t>‹#›</a:t>
            </a:fld>
            <a:endParaRPr lang="en-IN"/>
          </a:p>
        </p:txBody>
      </p:sp>
    </p:spTree>
    <p:extLst>
      <p:ext uri="{BB962C8B-B14F-4D97-AF65-F5344CB8AC3E}">
        <p14:creationId xmlns:p14="http://schemas.microsoft.com/office/powerpoint/2010/main" val="1985327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2BF7F4-E640-4109-A978-5B6B31FCE4CB}" type="datetimeFigureOut">
              <a:rPr lang="en-IN" smtClean="0"/>
              <a:t>02-11-2019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619C04-9755-4A38-AB20-683A98F6C268}" type="slidenum">
              <a:rPr lang="en-IN" smtClean="0"/>
              <a:t>‹#›</a:t>
            </a:fld>
            <a:endParaRPr lang="en-IN"/>
          </a:p>
        </p:txBody>
      </p:sp>
    </p:spTree>
    <p:extLst>
      <p:ext uri="{BB962C8B-B14F-4D97-AF65-F5344CB8AC3E}">
        <p14:creationId xmlns:p14="http://schemas.microsoft.com/office/powerpoint/2010/main" val="237659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C2BF7F4-E640-4109-A978-5B6B31FCE4CB}" type="datetimeFigureOut">
              <a:rPr lang="en-IN" smtClean="0"/>
              <a:t>02-11-2019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0619C04-9755-4A38-AB20-683A98F6C268}" type="slidenum">
              <a:rPr lang="en-IN" smtClean="0"/>
              <a:t>‹#›</a:t>
            </a:fld>
            <a:endParaRPr lang="en-IN"/>
          </a:p>
        </p:txBody>
      </p:sp>
    </p:spTree>
    <p:extLst>
      <p:ext uri="{BB962C8B-B14F-4D97-AF65-F5344CB8AC3E}">
        <p14:creationId xmlns:p14="http://schemas.microsoft.com/office/powerpoint/2010/main" val="110770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C2BF7F4-E640-4109-A978-5B6B31FCE4CB}" type="datetimeFigureOut">
              <a:rPr lang="en-IN" smtClean="0"/>
              <a:t>02-11-2019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0619C04-9755-4A38-AB20-683A98F6C268}" type="slidenum">
              <a:rPr lang="en-IN" smtClean="0"/>
              <a:t>‹#›</a:t>
            </a:fld>
            <a:endParaRPr lang="en-IN"/>
          </a:p>
        </p:txBody>
      </p:sp>
    </p:spTree>
    <p:extLst>
      <p:ext uri="{BB962C8B-B14F-4D97-AF65-F5344CB8AC3E}">
        <p14:creationId xmlns:p14="http://schemas.microsoft.com/office/powerpoint/2010/main" val="3870027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C2BF7F4-E640-4109-A978-5B6B31FCE4CB}" type="datetimeFigureOut">
              <a:rPr lang="en-IN" smtClean="0"/>
              <a:t>02-11-2019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0619C04-9755-4A38-AB20-683A98F6C268}" type="slidenum">
              <a:rPr lang="en-IN" smtClean="0"/>
              <a:t>‹#›</a:t>
            </a:fld>
            <a:endParaRPr lang="en-IN"/>
          </a:p>
        </p:txBody>
      </p:sp>
    </p:spTree>
    <p:extLst>
      <p:ext uri="{BB962C8B-B14F-4D97-AF65-F5344CB8AC3E}">
        <p14:creationId xmlns:p14="http://schemas.microsoft.com/office/powerpoint/2010/main" val="156977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2BF7F4-E640-4109-A978-5B6B31FCE4CB}" type="datetimeFigureOut">
              <a:rPr lang="en-IN" smtClean="0"/>
              <a:t>02-11-2019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619C04-9755-4A38-AB20-683A98F6C268}" type="slidenum">
              <a:rPr lang="en-IN" smtClean="0"/>
              <a:t>‹#›</a:t>
            </a:fld>
            <a:endParaRPr lang="en-IN"/>
          </a:p>
        </p:txBody>
      </p:sp>
    </p:spTree>
    <p:extLst>
      <p:ext uri="{BB962C8B-B14F-4D97-AF65-F5344CB8AC3E}">
        <p14:creationId xmlns:p14="http://schemas.microsoft.com/office/powerpoint/2010/main" val="266322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C2BF7F4-E640-4109-A978-5B6B31FCE4CB}" type="datetimeFigureOut">
              <a:rPr lang="en-IN" smtClean="0"/>
              <a:t>02-11-2019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0619C04-9755-4A38-AB20-683A98F6C268}" type="slidenum">
              <a:rPr lang="en-IN" smtClean="0"/>
              <a:t>‹#›</a:t>
            </a:fld>
            <a:endParaRPr lang="en-IN"/>
          </a:p>
        </p:txBody>
      </p:sp>
    </p:spTree>
    <p:extLst>
      <p:ext uri="{BB962C8B-B14F-4D97-AF65-F5344CB8AC3E}">
        <p14:creationId xmlns:p14="http://schemas.microsoft.com/office/powerpoint/2010/main" val="3635478035"/>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landregistry.data.gov.uk/"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landregistry.data.gov.uk/"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london proper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76" y="316195"/>
            <a:ext cx="6877284" cy="44140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98206" y="5170205"/>
            <a:ext cx="4922378" cy="553998"/>
          </a:xfrm>
          <a:prstGeom prst="rect">
            <a:avLst/>
          </a:prstGeom>
          <a:noFill/>
        </p:spPr>
        <p:txBody>
          <a:bodyPr wrap="square" rtlCol="0">
            <a:spAutoFit/>
          </a:bodyPr>
          <a:lstStyle/>
          <a:p>
            <a:r>
              <a:rPr lang="en-IN" sz="3000" b="1" dirty="0" smtClean="0"/>
              <a:t>London Housing Market</a:t>
            </a:r>
            <a:endParaRPr lang="en-IN" sz="3000" b="1" dirty="0"/>
          </a:p>
        </p:txBody>
      </p:sp>
      <p:sp>
        <p:nvSpPr>
          <p:cNvPr id="4" name="TextBox 3"/>
          <p:cNvSpPr txBox="1"/>
          <p:nvPr/>
        </p:nvSpPr>
        <p:spPr>
          <a:xfrm>
            <a:off x="887339" y="5771696"/>
            <a:ext cx="4922378" cy="400110"/>
          </a:xfrm>
          <a:prstGeom prst="rect">
            <a:avLst/>
          </a:prstGeom>
          <a:noFill/>
        </p:spPr>
        <p:txBody>
          <a:bodyPr wrap="square" rtlCol="0">
            <a:spAutoFit/>
          </a:bodyPr>
          <a:lstStyle/>
          <a:p>
            <a:r>
              <a:rPr lang="en-IN" sz="2000" b="1" dirty="0" smtClean="0"/>
              <a:t>Finding best property to buy</a:t>
            </a:r>
            <a:endParaRPr lang="en-IN" sz="2000" b="1" dirty="0"/>
          </a:p>
        </p:txBody>
      </p:sp>
      <p:sp>
        <p:nvSpPr>
          <p:cNvPr id="6" name="TextBox 5"/>
          <p:cNvSpPr txBox="1"/>
          <p:nvPr/>
        </p:nvSpPr>
        <p:spPr>
          <a:xfrm>
            <a:off x="7133660" y="2598496"/>
            <a:ext cx="5277001" cy="523220"/>
          </a:xfrm>
          <a:prstGeom prst="rect">
            <a:avLst/>
          </a:prstGeom>
          <a:noFill/>
        </p:spPr>
        <p:txBody>
          <a:bodyPr wrap="square" rtlCol="0">
            <a:spAutoFit/>
          </a:bodyPr>
          <a:lstStyle/>
          <a:p>
            <a:r>
              <a:rPr lang="en-IN" sz="2800" b="1" dirty="0" smtClean="0"/>
              <a:t>The battle of Neighbourhood</a:t>
            </a:r>
            <a:endParaRPr lang="en-IN" sz="2800" b="1" dirty="0"/>
          </a:p>
        </p:txBody>
      </p:sp>
    </p:spTree>
    <p:extLst>
      <p:ext uri="{BB962C8B-B14F-4D97-AF65-F5344CB8AC3E}">
        <p14:creationId xmlns:p14="http://schemas.microsoft.com/office/powerpoint/2010/main" val="485096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605" y="482660"/>
            <a:ext cx="2076338" cy="564385"/>
          </a:xfrm>
          <a:prstGeom prst="rect">
            <a:avLst/>
          </a:prstGeom>
        </p:spPr>
        <p:txBody>
          <a:bodyPr wrap="none">
            <a:spAutoFit/>
          </a:bodyPr>
          <a:lstStyle/>
          <a:p>
            <a:pPr>
              <a:lnSpc>
                <a:spcPct val="107000"/>
              </a:lnSpc>
              <a:spcAft>
                <a:spcPts val="0"/>
              </a:spcAft>
            </a:pPr>
            <a:r>
              <a:rPr lang="en-IN" sz="3000" b="1" dirty="0" smtClean="0">
                <a:effectLst/>
                <a:latin typeface="Calibri" panose="020F0502020204030204" pitchFamily="34" charset="0"/>
                <a:ea typeface="Times New Roman" panose="02020603050405020304" pitchFamily="18" charset="0"/>
                <a:cs typeface="Calibri" panose="020F0502020204030204" pitchFamily="34" charset="0"/>
              </a:rPr>
              <a:t>Background</a:t>
            </a:r>
            <a:endParaRPr lang="en-IN" sz="3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94114" y="2374515"/>
            <a:ext cx="11004002" cy="2515304"/>
          </a:xfrm>
          <a:prstGeom prst="rect">
            <a:avLst/>
          </a:prstGeom>
        </p:spPr>
        <p:txBody>
          <a:bodyPr wrap="square">
            <a:spAutoFit/>
          </a:bodyPr>
          <a:lstStyle/>
          <a:p>
            <a:pPr marL="342900" indent="-342900" algn="just">
              <a:lnSpc>
                <a:spcPct val="107000"/>
              </a:lnSpc>
              <a:spcBef>
                <a:spcPts val="1200"/>
              </a:spcBef>
              <a:spcAft>
                <a:spcPts val="0"/>
              </a:spcAft>
              <a:buFont typeface="Wingdings" panose="05000000000000000000" pitchFamily="2" charset="2"/>
              <a:buChar char="q"/>
            </a:pPr>
            <a:r>
              <a:rPr lang="en-IN" sz="2000" dirty="0" smtClean="0">
                <a:effectLst/>
                <a:latin typeface="Calibri" panose="020F0502020204030204" pitchFamily="34" charset="0"/>
                <a:ea typeface="Times New Roman" panose="02020603050405020304" pitchFamily="18" charset="0"/>
                <a:cs typeface="Calibri" panose="020F0502020204030204" pitchFamily="34" charset="0"/>
              </a:rPr>
              <a:t>According to reports, the London Housing Market is now facing a number of different headwinds</a:t>
            </a:r>
          </a:p>
          <a:p>
            <a:pPr marL="342900" indent="-342900" algn="just">
              <a:lnSpc>
                <a:spcPct val="107000"/>
              </a:lnSpc>
              <a:spcBef>
                <a:spcPts val="1200"/>
              </a:spcBef>
              <a:spcAft>
                <a:spcPts val="0"/>
              </a:spcAft>
              <a:buFont typeface="Wingdings" panose="05000000000000000000" pitchFamily="2" charset="2"/>
              <a:buChar char="q"/>
            </a:pPr>
            <a:r>
              <a:rPr lang="en-IN" sz="2000" dirty="0" smtClean="0">
                <a:effectLst/>
                <a:latin typeface="Calibri" panose="020F0502020204030204" pitchFamily="34" charset="0"/>
                <a:ea typeface="Times New Roman" panose="02020603050405020304" pitchFamily="18" charset="0"/>
                <a:cs typeface="Calibri" panose="020F0502020204030204" pitchFamily="34" charset="0"/>
              </a:rPr>
              <a:t>The prospect of higher taxes and a warning from the Bank of England that U.K. home values could fall as much as 30 percent in the event of a disorderly exit from the European Union</a:t>
            </a:r>
          </a:p>
          <a:p>
            <a:pPr marL="342900" indent="-342900" algn="just">
              <a:lnSpc>
                <a:spcPct val="107000"/>
              </a:lnSpc>
              <a:spcBef>
                <a:spcPts val="1200"/>
              </a:spcBef>
              <a:spcAft>
                <a:spcPts val="0"/>
              </a:spcAft>
              <a:buFont typeface="Wingdings" panose="05000000000000000000" pitchFamily="2" charset="2"/>
              <a:buChar char="q"/>
            </a:pPr>
            <a:r>
              <a:rPr lang="en-IN" sz="2000" dirty="0" smtClean="0">
                <a:effectLst/>
                <a:latin typeface="Calibri" panose="020F0502020204030204" pitchFamily="34" charset="0"/>
                <a:ea typeface="Times New Roman" panose="02020603050405020304" pitchFamily="18" charset="0"/>
                <a:cs typeface="Calibri" panose="020F0502020204030204" pitchFamily="34" charset="0"/>
              </a:rPr>
              <a:t>Hidden price falls, record-low sales, homebuilder exodus and tax hikes addressing overseas buyers of homes in England and Wales may lead to falling house prices</a:t>
            </a:r>
          </a:p>
          <a:p>
            <a:pPr marL="342900" indent="-342900" algn="just">
              <a:lnSpc>
                <a:spcPct val="107000"/>
              </a:lnSpc>
              <a:spcBef>
                <a:spcPts val="1200"/>
              </a:spcBef>
              <a:spcAft>
                <a:spcPts val="0"/>
              </a:spcAft>
              <a:buFont typeface="Wingdings" panose="05000000000000000000" pitchFamily="2" charset="2"/>
              <a:buChar char="q"/>
            </a:pPr>
            <a:r>
              <a:rPr lang="en-IN" sz="2000" dirty="0" smtClean="0">
                <a:effectLst/>
                <a:latin typeface="Calibri" panose="020F0502020204030204" pitchFamily="34" charset="0"/>
                <a:ea typeface="Calibri" panose="020F0502020204030204" pitchFamily="34" charset="0"/>
                <a:cs typeface="Calibri" panose="020F0502020204030204" pitchFamily="34" charset="0"/>
              </a:rPr>
              <a:t>There’s a sense that political uncertainty continues to stifle growth</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2712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3285" y="562680"/>
            <a:ext cx="2530757" cy="477054"/>
          </a:xfrm>
          <a:prstGeom prst="rect">
            <a:avLst/>
          </a:prstGeom>
        </p:spPr>
        <p:txBody>
          <a:bodyPr wrap="none">
            <a:spAutoFit/>
          </a:bodyPr>
          <a:lstStyle/>
          <a:p>
            <a:r>
              <a:rPr lang="en-IN" sz="2500" b="1" dirty="0" smtClean="0">
                <a:effectLst/>
                <a:latin typeface="Calibri" panose="020F0502020204030204" pitchFamily="34" charset="0"/>
                <a:ea typeface="Calibri" panose="020F0502020204030204" pitchFamily="34" charset="0"/>
              </a:rPr>
              <a:t>Business Problem</a:t>
            </a:r>
            <a:endParaRPr lang="en-IN" sz="2500" b="1" dirty="0"/>
          </a:p>
        </p:txBody>
      </p:sp>
      <p:sp>
        <p:nvSpPr>
          <p:cNvPr id="3" name="Rectangle 2"/>
          <p:cNvSpPr/>
          <p:nvPr/>
        </p:nvSpPr>
        <p:spPr>
          <a:xfrm>
            <a:off x="483285" y="1582341"/>
            <a:ext cx="10964300" cy="4093428"/>
          </a:xfrm>
          <a:prstGeom prst="rect">
            <a:avLst/>
          </a:prstGeom>
        </p:spPr>
        <p:txBody>
          <a:bodyPr wrap="square">
            <a:spAutoFit/>
          </a:bodyPr>
          <a:lstStyle/>
          <a:p>
            <a:pPr marL="342900" indent="-342900" algn="just">
              <a:spcBef>
                <a:spcPts val="1200"/>
              </a:spcBef>
              <a:spcAft>
                <a:spcPts val="0"/>
              </a:spcAft>
              <a:buFont typeface="Wingdings" panose="05000000000000000000" pitchFamily="2" charset="2"/>
              <a:buChar char="q"/>
            </a:pPr>
            <a:r>
              <a:rPr lang="en-IN" sz="2000" dirty="0" smtClean="0">
                <a:effectLst/>
                <a:latin typeface="Calibri" panose="020F0502020204030204" pitchFamily="34" charset="0"/>
                <a:ea typeface="Times New Roman" panose="02020603050405020304" pitchFamily="18" charset="0"/>
              </a:rPr>
              <a:t>In this scenario, machine learning tools are very critical in order to assist homebuyers clientele in London in making wise and effective decisions</a:t>
            </a:r>
          </a:p>
          <a:p>
            <a:pPr marL="342900" indent="-342900" algn="just">
              <a:spcBef>
                <a:spcPts val="1200"/>
              </a:spcBef>
              <a:spcAft>
                <a:spcPts val="0"/>
              </a:spcAft>
              <a:buFont typeface="Wingdings" panose="05000000000000000000" pitchFamily="2" charset="2"/>
              <a:buChar char="q"/>
            </a:pPr>
            <a:r>
              <a:rPr lang="en-IN" sz="2000" dirty="0" smtClean="0">
                <a:effectLst/>
                <a:latin typeface="Calibri" panose="020F0502020204030204" pitchFamily="34" charset="0"/>
                <a:ea typeface="Times New Roman" panose="02020603050405020304" pitchFamily="18" charset="0"/>
              </a:rPr>
              <a:t>As a result, the business problem we are currently posing is: How could we provide support to homebuyers in to purchase a suitable real estate in London in this uncertain economic and financial scenario?</a:t>
            </a:r>
          </a:p>
          <a:p>
            <a:pPr marL="342900" indent="-342900" algn="just">
              <a:spcBef>
                <a:spcPts val="1200"/>
              </a:spcBef>
              <a:spcAft>
                <a:spcPts val="0"/>
              </a:spcAft>
              <a:buFont typeface="Wingdings" panose="05000000000000000000" pitchFamily="2" charset="2"/>
              <a:buChar char="q"/>
            </a:pPr>
            <a:endParaRPr lang="en-IN" sz="2000" dirty="0" smtClean="0">
              <a:effectLst/>
              <a:latin typeface="Times New Roman" panose="02020603050405020304" pitchFamily="18" charset="0"/>
              <a:ea typeface="Times New Roman" panose="02020603050405020304" pitchFamily="18" charset="0"/>
            </a:endParaRPr>
          </a:p>
          <a:p>
            <a:pPr marL="342900" indent="-342900">
              <a:buFont typeface="Wingdings" panose="05000000000000000000" pitchFamily="2" charset="2"/>
              <a:buChar char="q"/>
            </a:pPr>
            <a:r>
              <a:rPr lang="en-IN" sz="2000" dirty="0" smtClean="0">
                <a:effectLst/>
                <a:latin typeface="Calibri" panose="020F0502020204030204" pitchFamily="34" charset="0"/>
                <a:ea typeface="Calibri" panose="020F0502020204030204" pitchFamily="34" charset="0"/>
              </a:rPr>
              <a:t>To solve this business problem, I will be going to cluster London </a:t>
            </a:r>
            <a:r>
              <a:rPr lang="en-IN" sz="2000" dirty="0" err="1" smtClean="0">
                <a:effectLst/>
                <a:latin typeface="Calibri" panose="020F0502020204030204" pitchFamily="34" charset="0"/>
                <a:ea typeface="Calibri" panose="020F0502020204030204" pitchFamily="34" charset="0"/>
              </a:rPr>
              <a:t>neighborhoods</a:t>
            </a:r>
            <a:r>
              <a:rPr lang="en-IN" sz="2000" dirty="0" smtClean="0">
                <a:effectLst/>
                <a:latin typeface="Calibri" panose="020F0502020204030204" pitchFamily="34" charset="0"/>
                <a:ea typeface="Calibri" panose="020F0502020204030204" pitchFamily="34" charset="0"/>
              </a:rPr>
              <a:t> in order to recommend venues and the current average price of real estate where homebuyers can make a real estate investment</a:t>
            </a:r>
          </a:p>
          <a:p>
            <a:pPr marL="342900" indent="-342900">
              <a:buFont typeface="Wingdings" panose="05000000000000000000" pitchFamily="2" charset="2"/>
              <a:buChar char="q"/>
            </a:pPr>
            <a:endParaRPr lang="en-IN" sz="2000" dirty="0">
              <a:latin typeface="Calibri" panose="020F0502020204030204" pitchFamily="34" charset="0"/>
              <a:ea typeface="Calibri" panose="020F0502020204030204" pitchFamily="34" charset="0"/>
            </a:endParaRPr>
          </a:p>
          <a:p>
            <a:pPr marL="342900" indent="-342900">
              <a:buFont typeface="Wingdings" panose="05000000000000000000" pitchFamily="2" charset="2"/>
              <a:buChar char="q"/>
            </a:pPr>
            <a:r>
              <a:rPr lang="en-IN" sz="2000" dirty="0" smtClean="0">
                <a:effectLst/>
                <a:latin typeface="Calibri" panose="020F0502020204030204" pitchFamily="34" charset="0"/>
                <a:ea typeface="Calibri" panose="020F0502020204030204" pitchFamily="34" charset="0"/>
              </a:rPr>
              <a:t>I will recommend profitable venues according to amenities and essential facilities surrounding such venues i.e. elementary schools, high schools, hospitals &amp; grocery stores</a:t>
            </a:r>
            <a:endParaRPr lang="en-IN" sz="2000" dirty="0"/>
          </a:p>
        </p:txBody>
      </p:sp>
    </p:spTree>
    <p:extLst>
      <p:ext uri="{BB962C8B-B14F-4D97-AF65-F5344CB8AC3E}">
        <p14:creationId xmlns:p14="http://schemas.microsoft.com/office/powerpoint/2010/main" val="2994685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5137" y="1434903"/>
            <a:ext cx="10896601" cy="5016758"/>
          </a:xfrm>
          <a:prstGeom prst="rect">
            <a:avLst/>
          </a:prstGeom>
        </p:spPr>
        <p:txBody>
          <a:bodyPr wrap="square">
            <a:spAutoFit/>
          </a:bodyPr>
          <a:lstStyle/>
          <a:p>
            <a:pPr marL="342900" indent="-342900">
              <a:spcAft>
                <a:spcPts val="0"/>
              </a:spcAft>
              <a:buFont typeface="Wingdings" panose="05000000000000000000" pitchFamily="2" charset="2"/>
              <a:buChar char="q"/>
            </a:pPr>
            <a:r>
              <a:rPr lang="en-IN" sz="2000" dirty="0" smtClean="0">
                <a:effectLst/>
                <a:latin typeface="Calibri" panose="020F0502020204030204" pitchFamily="34" charset="0"/>
                <a:ea typeface="Times New Roman" panose="02020603050405020304" pitchFamily="18" charset="0"/>
              </a:rPr>
              <a:t>Data on London properties and the relative price paid data were extracted from the HM Land Registry (</a:t>
            </a:r>
            <a:r>
              <a:rPr lang="en-IN" sz="2000" u="none" strike="noStrike" dirty="0" smtClean="0">
                <a:effectLst/>
                <a:latin typeface="Calibri" panose="020F0502020204030204" pitchFamily="34" charset="0"/>
                <a:ea typeface="Times New Roman" panose="02020603050405020304" pitchFamily="18" charset="0"/>
                <a:hlinkClick r:id="rId2"/>
              </a:rPr>
              <a:t>http://landregistry.data.gov.uk/</a:t>
            </a:r>
            <a:r>
              <a:rPr lang="en-IN" sz="2000" dirty="0" smtClean="0">
                <a:effectLst/>
                <a:latin typeface="Calibri" panose="020F0502020204030204" pitchFamily="34" charset="0"/>
                <a:ea typeface="Times New Roman" panose="02020603050405020304" pitchFamily="18" charset="0"/>
              </a:rPr>
              <a:t>)</a:t>
            </a:r>
          </a:p>
          <a:p>
            <a:pPr marL="342900" indent="-342900">
              <a:spcAft>
                <a:spcPts val="0"/>
              </a:spcAft>
              <a:buFont typeface="Wingdings" panose="05000000000000000000" pitchFamily="2" charset="2"/>
              <a:buChar char="q"/>
            </a:pPr>
            <a:endParaRPr lang="en-IN" sz="2000" dirty="0" smtClean="0">
              <a:effectLst/>
              <a:latin typeface="Calibri" panose="020F0502020204030204" pitchFamily="34" charset="0"/>
              <a:ea typeface="Times New Roman" panose="02020603050405020304" pitchFamily="18" charset="0"/>
            </a:endParaRPr>
          </a:p>
          <a:p>
            <a:pPr marL="342900" indent="-342900">
              <a:spcAft>
                <a:spcPts val="0"/>
              </a:spcAft>
              <a:buFont typeface="Wingdings" panose="05000000000000000000" pitchFamily="2" charset="2"/>
              <a:buChar char="q"/>
            </a:pPr>
            <a:r>
              <a:rPr lang="en-IN" sz="2000" dirty="0" smtClean="0">
                <a:effectLst/>
                <a:latin typeface="Calibri" panose="020F0502020204030204" pitchFamily="34" charset="0"/>
                <a:ea typeface="Times New Roman" panose="02020603050405020304" pitchFamily="18" charset="0"/>
              </a:rPr>
              <a:t>The following fields comprise the address data included in Price Paid Data: Postcode; PAON Primary Addressable Object Name.</a:t>
            </a:r>
          </a:p>
          <a:p>
            <a:pPr marL="342900" indent="-342900">
              <a:spcAft>
                <a:spcPts val="0"/>
              </a:spcAft>
              <a:buFont typeface="Wingdings" panose="05000000000000000000" pitchFamily="2" charset="2"/>
              <a:buChar char="q"/>
            </a:pPr>
            <a:endParaRPr lang="en-IN" sz="2000" dirty="0" smtClean="0">
              <a:effectLst/>
              <a:latin typeface="Calibri" panose="020F0502020204030204" pitchFamily="34" charset="0"/>
              <a:ea typeface="Times New Roman" panose="02020603050405020304" pitchFamily="18" charset="0"/>
            </a:endParaRPr>
          </a:p>
          <a:p>
            <a:pPr marL="342900" indent="-342900">
              <a:spcAft>
                <a:spcPts val="0"/>
              </a:spcAft>
              <a:buFont typeface="Wingdings" panose="05000000000000000000" pitchFamily="2" charset="2"/>
              <a:buChar char="q"/>
            </a:pPr>
            <a:r>
              <a:rPr lang="en-IN" sz="2000" dirty="0" smtClean="0">
                <a:effectLst/>
                <a:latin typeface="Calibri" panose="020F0502020204030204" pitchFamily="34" charset="0"/>
                <a:ea typeface="Times New Roman" panose="02020603050405020304" pitchFamily="18" charset="0"/>
              </a:rPr>
              <a:t>Typically the house number or name; SAON Secondary Addressable Object Name. If there is a sub-building, for example, the building is divided into flats, there will be a SAON; Street; Locality; Town/City; District; County</a:t>
            </a:r>
            <a:endParaRPr lang="en-IN" sz="2000" dirty="0" smtClean="0">
              <a:effectLst/>
              <a:latin typeface="Times New Roman" panose="02020603050405020304" pitchFamily="18" charset="0"/>
              <a:ea typeface="Times New Roman" panose="02020603050405020304" pitchFamily="18" charset="0"/>
            </a:endParaRPr>
          </a:p>
          <a:p>
            <a:pPr marL="342900" indent="-342900" algn="just">
              <a:spcBef>
                <a:spcPts val="1200"/>
              </a:spcBef>
              <a:spcAft>
                <a:spcPts val="0"/>
              </a:spcAft>
              <a:buFont typeface="Wingdings" panose="05000000000000000000" pitchFamily="2" charset="2"/>
              <a:buChar char="q"/>
            </a:pPr>
            <a:r>
              <a:rPr lang="en-IN" sz="2000" dirty="0" smtClean="0">
                <a:effectLst/>
                <a:latin typeface="Calibri" panose="020F0502020204030204" pitchFamily="34" charset="0"/>
                <a:ea typeface="Times New Roman" panose="02020603050405020304" pitchFamily="18" charset="0"/>
              </a:rPr>
              <a:t>To explore and target recommended locations across different venues according to the presence of amenities and essential facilities, we will access data through </a:t>
            </a:r>
            <a:r>
              <a:rPr lang="en-IN" sz="2000" dirty="0" err="1" smtClean="0">
                <a:effectLst/>
                <a:latin typeface="Calibri" panose="020F0502020204030204" pitchFamily="34" charset="0"/>
                <a:ea typeface="Times New Roman" panose="02020603050405020304" pitchFamily="18" charset="0"/>
              </a:rPr>
              <a:t>FourSquare</a:t>
            </a:r>
            <a:r>
              <a:rPr lang="en-IN" sz="2000" dirty="0" smtClean="0">
                <a:effectLst/>
                <a:latin typeface="Calibri" panose="020F0502020204030204" pitchFamily="34" charset="0"/>
                <a:ea typeface="Times New Roman" panose="02020603050405020304" pitchFamily="18" charset="0"/>
              </a:rPr>
              <a:t> API interface and arrange them as a </a:t>
            </a:r>
            <a:r>
              <a:rPr lang="en-IN" sz="2000" dirty="0" err="1" smtClean="0">
                <a:effectLst/>
                <a:latin typeface="Calibri" panose="020F0502020204030204" pitchFamily="34" charset="0"/>
                <a:ea typeface="Times New Roman" panose="02020603050405020304" pitchFamily="18" charset="0"/>
              </a:rPr>
              <a:t>dataframe</a:t>
            </a:r>
            <a:r>
              <a:rPr lang="en-IN" sz="2000" dirty="0" smtClean="0">
                <a:effectLst/>
                <a:latin typeface="Calibri" panose="020F0502020204030204" pitchFamily="34" charset="0"/>
                <a:ea typeface="Times New Roman" panose="02020603050405020304" pitchFamily="18" charset="0"/>
              </a:rPr>
              <a:t> for visualization</a:t>
            </a:r>
          </a:p>
          <a:p>
            <a:pPr marL="342900" indent="-342900" algn="just">
              <a:spcBef>
                <a:spcPts val="1200"/>
              </a:spcBef>
              <a:spcAft>
                <a:spcPts val="0"/>
              </a:spcAft>
              <a:buFont typeface="Wingdings" panose="05000000000000000000" pitchFamily="2" charset="2"/>
              <a:buChar char="q"/>
            </a:pPr>
            <a:r>
              <a:rPr lang="en-IN" sz="2000" dirty="0" smtClean="0">
                <a:effectLst/>
                <a:latin typeface="Calibri" panose="020F0502020204030204" pitchFamily="34" charset="0"/>
                <a:ea typeface="Times New Roman" panose="02020603050405020304" pitchFamily="18" charset="0"/>
              </a:rPr>
              <a:t>By merging data on London properties and the relative price paid data from the HM Land Registry and data on amenities and essential facilities surrounding such properties from </a:t>
            </a:r>
            <a:r>
              <a:rPr lang="en-IN" sz="2000" dirty="0" err="1" smtClean="0">
                <a:effectLst/>
                <a:latin typeface="Calibri" panose="020F0502020204030204" pitchFamily="34" charset="0"/>
                <a:ea typeface="Times New Roman" panose="02020603050405020304" pitchFamily="18" charset="0"/>
              </a:rPr>
              <a:t>FourSquare</a:t>
            </a:r>
            <a:r>
              <a:rPr lang="en-IN" sz="2000" dirty="0" smtClean="0">
                <a:effectLst/>
                <a:latin typeface="Calibri" panose="020F0502020204030204" pitchFamily="34" charset="0"/>
                <a:ea typeface="Times New Roman" panose="02020603050405020304" pitchFamily="18" charset="0"/>
              </a:rPr>
              <a:t> API interface, we will be able to recommend profitable real estate investments</a:t>
            </a:r>
            <a:endParaRPr lang="en-IN" sz="20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375137" y="406202"/>
            <a:ext cx="1839286" cy="477054"/>
          </a:xfrm>
          <a:prstGeom prst="rect">
            <a:avLst/>
          </a:prstGeom>
        </p:spPr>
        <p:txBody>
          <a:bodyPr wrap="none">
            <a:spAutoFit/>
          </a:bodyPr>
          <a:lstStyle/>
          <a:p>
            <a:pPr>
              <a:spcAft>
                <a:spcPts val="0"/>
              </a:spcAft>
            </a:pPr>
            <a:r>
              <a:rPr lang="en-IN" sz="2500" b="1" dirty="0" smtClean="0">
                <a:effectLst/>
                <a:latin typeface="Calibri" panose="020F0502020204030204" pitchFamily="34" charset="0"/>
                <a:ea typeface="Times New Roman" panose="02020603050405020304" pitchFamily="18" charset="0"/>
              </a:rPr>
              <a:t>Data section</a:t>
            </a:r>
            <a:endParaRPr lang="en-IN" sz="2500" b="1" dirty="0" smtClean="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15891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77892" y="1834845"/>
            <a:ext cx="10635763" cy="2508379"/>
          </a:xfrm>
          <a:prstGeom prst="rect">
            <a:avLst/>
          </a:prstGeom>
          <a:noFill/>
          <a:ln>
            <a:noFill/>
          </a:ln>
          <a:effectLst/>
        </p:spPr>
        <p:txBody>
          <a:bodyPr vert="horz" wrap="square" lIns="304704" tIns="45720" rIns="304704"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2000" b="0" i="0" u="none" strike="noStrike" cap="none" normalizeH="0" baseline="0" dirty="0" smtClean="0">
                <a:ln>
                  <a:noFill/>
                </a:ln>
                <a:effectLst/>
                <a:latin typeface="Calibri" panose="020F0502020204030204" pitchFamily="34" charset="0"/>
                <a:ea typeface="Times New Roman" panose="02020603050405020304" pitchFamily="18" charset="0"/>
                <a:cs typeface="Calibri" panose="020F0502020204030204" pitchFamily="34" charset="0"/>
              </a:rPr>
              <a:t>The Methodology section will describe the main components of our analysis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sz="2000" b="0" i="0" u="none" strike="noStrike" cap="none" normalizeH="0" baseline="0" dirty="0" smtClean="0">
              <a:ln>
                <a:noFill/>
              </a:ln>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2000" b="0" i="0" u="none" strike="noStrike" cap="none" normalizeH="0" baseline="0" dirty="0" smtClean="0">
                <a:ln>
                  <a:noFill/>
                </a:ln>
                <a:effectLst/>
                <a:latin typeface="Calibri" panose="020F0502020204030204" pitchFamily="34" charset="0"/>
                <a:ea typeface="Times New Roman" panose="02020603050405020304" pitchFamily="18" charset="0"/>
                <a:cs typeface="Calibri" panose="020F0502020204030204" pitchFamily="34" charset="0"/>
              </a:rPr>
              <a:t>The Methodology section comprises four stages: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sz="2000" b="0" i="0" u="none" strike="noStrike" cap="none" normalizeH="0" baseline="0" dirty="0" smtClean="0">
              <a:ln>
                <a:noFill/>
              </a:ln>
              <a:effectLst/>
              <a:latin typeface="Calibri" panose="020F0502020204030204" pitchFamily="34" charset="0"/>
              <a:ea typeface="Times New Roman" panose="02020603050405020304" pitchFamily="18" charset="0"/>
              <a:cs typeface="Calibri" panose="020F0502020204030204" pitchFamily="34" charset="0"/>
            </a:endParaRPr>
          </a:p>
          <a:p>
            <a:pPr marL="914400" lvl="1" indent="-457200" eaLnBrk="0" fontAlgn="base" hangingPunct="0">
              <a:spcBef>
                <a:spcPct val="0"/>
              </a:spcBef>
              <a:spcAft>
                <a:spcPct val="0"/>
              </a:spcAft>
              <a:buFont typeface="Wingdings" panose="05000000000000000000" pitchFamily="2" charset="2"/>
              <a:buChar char="q"/>
            </a:pPr>
            <a:r>
              <a:rPr kumimoji="0" lang="en-US" sz="2000" b="0" i="0" u="none" strike="noStrike" cap="none" normalizeH="0" baseline="0" dirty="0" smtClean="0">
                <a:ln>
                  <a:noFill/>
                </a:ln>
                <a:effectLst/>
                <a:latin typeface="Calibri" panose="020F0502020204030204" pitchFamily="34" charset="0"/>
                <a:ea typeface="Times New Roman" panose="02020603050405020304" pitchFamily="18" charset="0"/>
                <a:cs typeface="Calibri" panose="020F0502020204030204" pitchFamily="34" charset="0"/>
              </a:rPr>
              <a:t>Collect Inspection Data</a:t>
            </a:r>
          </a:p>
          <a:p>
            <a:pPr marL="914400" lvl="1" indent="-457200" eaLnBrk="0" fontAlgn="base" hangingPunct="0">
              <a:spcBef>
                <a:spcPct val="0"/>
              </a:spcBef>
              <a:spcAft>
                <a:spcPct val="0"/>
              </a:spcAft>
              <a:buFont typeface="Wingdings" panose="05000000000000000000" pitchFamily="2" charset="2"/>
              <a:buChar char="q"/>
            </a:pPr>
            <a:r>
              <a:rPr kumimoji="0" lang="en-US" sz="2000" b="0" i="0" u="none" strike="noStrike" cap="none" normalizeH="0" baseline="0" dirty="0" smtClean="0">
                <a:ln>
                  <a:noFill/>
                </a:ln>
                <a:effectLst/>
                <a:latin typeface="Calibri" panose="020F0502020204030204" pitchFamily="34" charset="0"/>
                <a:ea typeface="Times New Roman" panose="02020603050405020304" pitchFamily="18" charset="0"/>
                <a:cs typeface="Calibri" panose="020F0502020204030204" pitchFamily="34" charset="0"/>
              </a:rPr>
              <a:t>Explore and Understand Data</a:t>
            </a:r>
          </a:p>
          <a:p>
            <a:pPr marL="914400" lvl="1" indent="-457200" eaLnBrk="0" fontAlgn="base" hangingPunct="0">
              <a:spcBef>
                <a:spcPct val="0"/>
              </a:spcBef>
              <a:spcAft>
                <a:spcPct val="0"/>
              </a:spcAft>
              <a:buFont typeface="Wingdings" panose="05000000000000000000" pitchFamily="2" charset="2"/>
              <a:buChar char="q"/>
            </a:pPr>
            <a:r>
              <a:rPr kumimoji="0" lang="en-US" sz="2000" b="0" i="0" u="none" strike="noStrike" cap="none" normalizeH="0" baseline="0" dirty="0" smtClean="0">
                <a:ln>
                  <a:noFill/>
                </a:ln>
                <a:effectLst/>
                <a:latin typeface="Calibri" panose="020F0502020204030204" pitchFamily="34" charset="0"/>
                <a:ea typeface="Times New Roman" panose="02020603050405020304" pitchFamily="18" charset="0"/>
                <a:cs typeface="Calibri" panose="020F0502020204030204" pitchFamily="34" charset="0"/>
              </a:rPr>
              <a:t>Data preparation and preprocessing</a:t>
            </a:r>
          </a:p>
          <a:p>
            <a:pPr marL="914400" lvl="1" indent="-457200" eaLnBrk="0" fontAlgn="base" hangingPunct="0">
              <a:spcBef>
                <a:spcPct val="0"/>
              </a:spcBef>
              <a:spcAft>
                <a:spcPct val="0"/>
              </a:spcAft>
              <a:buFont typeface="Wingdings" panose="05000000000000000000" pitchFamily="2" charset="2"/>
              <a:buChar char="q"/>
            </a:pPr>
            <a:r>
              <a:rPr kumimoji="0" lang="en-US" sz="2000" b="0" i="0" u="none" strike="noStrike" cap="none" normalizeH="0" baseline="0" dirty="0" smtClean="0">
                <a:ln>
                  <a:noFill/>
                </a:ln>
                <a:effectLst/>
                <a:latin typeface="Calibri" panose="020F0502020204030204" pitchFamily="34" charset="0"/>
                <a:ea typeface="Times New Roman" panose="02020603050405020304" pitchFamily="18" charset="0"/>
                <a:cs typeface="Calibri" panose="020F0502020204030204" pitchFamily="34" charset="0"/>
              </a:rPr>
              <a:t>Modeling</a:t>
            </a:r>
            <a:r>
              <a:rPr kumimoji="0" lang="en-US" sz="2000" b="0" i="0" u="none" strike="noStrike" cap="none" normalizeH="0" baseline="0" dirty="0" smtClean="0">
                <a:ln>
                  <a:noFill/>
                </a:ln>
                <a:effectLst/>
                <a:latin typeface="Calibri" panose="020F0502020204030204" pitchFamily="34" charset="0"/>
                <a:cs typeface="Calibri" panose="020F0502020204030204" pitchFamily="34" charset="0"/>
              </a:rPr>
              <a:t> </a:t>
            </a:r>
          </a:p>
        </p:txBody>
      </p:sp>
      <p:sp>
        <p:nvSpPr>
          <p:cNvPr id="5" name="Rectangle 4"/>
          <p:cNvSpPr/>
          <p:nvPr/>
        </p:nvSpPr>
        <p:spPr>
          <a:xfrm>
            <a:off x="277892" y="562680"/>
            <a:ext cx="3011787" cy="477054"/>
          </a:xfrm>
          <a:prstGeom prst="rect">
            <a:avLst/>
          </a:prstGeom>
        </p:spPr>
        <p:txBody>
          <a:bodyPr wrap="none">
            <a:spAutoFit/>
          </a:bodyPr>
          <a:lstStyle/>
          <a:p>
            <a:pPr lvl="0" eaLnBrk="0" fontAlgn="base" hangingPunct="0">
              <a:spcBef>
                <a:spcPct val="0"/>
              </a:spcBef>
              <a:spcAft>
                <a:spcPct val="0"/>
              </a:spcAft>
            </a:pPr>
            <a:r>
              <a:rPr kumimoji="0" lang="en-US" sz="2500" b="1" i="0" u="none" strike="noStrike" cap="none" normalizeH="0" baseline="0" dirty="0" smtClean="0">
                <a:ln>
                  <a:noFill/>
                </a:ln>
                <a:effectLst/>
                <a:latin typeface="Calibri" panose="020F0502020204030204" pitchFamily="34" charset="0"/>
                <a:ea typeface="Times New Roman" panose="02020603050405020304" pitchFamily="18" charset="0"/>
                <a:cs typeface="Calibri" panose="020F0502020204030204" pitchFamily="34" charset="0"/>
              </a:rPr>
              <a:t>Methodology section</a:t>
            </a:r>
            <a:endParaRPr kumimoji="0" lang="en-US" sz="2500" b="1" i="0" u="none" strike="noStrike" cap="none" normalizeH="0" baseline="0" dirty="0" smtClean="0">
              <a:ln>
                <a:noFill/>
              </a:ln>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811586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1294" y="850607"/>
            <a:ext cx="10972800" cy="5120633"/>
          </a:xfrm>
          <a:prstGeom prst="rect">
            <a:avLst/>
          </a:prstGeom>
        </p:spPr>
        <p:txBody>
          <a:bodyPr wrap="square">
            <a:spAutoFit/>
          </a:bodyPr>
          <a:lstStyle/>
          <a:p>
            <a:pPr>
              <a:lnSpc>
                <a:spcPct val="107000"/>
              </a:lnSpc>
              <a:spcBef>
                <a:spcPts val="200"/>
              </a:spcBef>
              <a:spcAft>
                <a:spcPts val="0"/>
              </a:spcAft>
            </a:pPr>
            <a:r>
              <a:rPr lang="en-IN" sz="2500" b="1" dirty="0" smtClean="0">
                <a:effectLst/>
                <a:latin typeface="Calibri" panose="020F0502020204030204" pitchFamily="34" charset="0"/>
                <a:ea typeface="Times New Roman" panose="02020603050405020304" pitchFamily="18" charset="0"/>
                <a:cs typeface="Times New Roman" panose="02020603050405020304" pitchFamily="18" charset="0"/>
              </a:rPr>
              <a:t>Results and Discussion section</a:t>
            </a:r>
            <a:endParaRPr lang="en-IN" sz="2500" b="1" dirty="0" smtClean="0">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en-IN" dirty="0" smtClean="0">
                <a:effectLst/>
                <a:latin typeface="Calibri" panose="020F0502020204030204" pitchFamily="34" charset="0"/>
                <a:ea typeface="Times New Roman" panose="02020603050405020304" pitchFamily="18" charset="0"/>
              </a:rPr>
              <a:t> </a:t>
            </a:r>
            <a:endParaRPr lang="en-IN" sz="2000" dirty="0" smtClean="0">
              <a:effectLst/>
              <a:latin typeface="Times New Roman" panose="02020603050405020304" pitchFamily="18" charset="0"/>
              <a:ea typeface="Times New Roman" panose="02020603050405020304" pitchFamily="18" charset="0"/>
            </a:endParaRPr>
          </a:p>
          <a:p>
            <a:pPr marL="285750" indent="-285750" algn="just">
              <a:spcAft>
                <a:spcPts val="0"/>
              </a:spcAft>
              <a:buFont typeface="Wingdings" panose="05000000000000000000" pitchFamily="2" charset="2"/>
              <a:buChar char="q"/>
            </a:pPr>
            <a:r>
              <a:rPr lang="en-IN" dirty="0" smtClean="0">
                <a:effectLst/>
                <a:latin typeface="Calibri" panose="020F0502020204030204" pitchFamily="34" charset="0"/>
                <a:ea typeface="Times New Roman" panose="02020603050405020304" pitchFamily="18" charset="0"/>
              </a:rPr>
              <a:t>First of all, even though the London Housing Market may be in a rut, it is still an "ever-green" for business affairs.</a:t>
            </a:r>
            <a:endParaRPr lang="en-IN" sz="2000" dirty="0" smtClean="0">
              <a:effectLst/>
              <a:latin typeface="Times New Roman" panose="02020603050405020304" pitchFamily="18" charset="0"/>
              <a:ea typeface="Times New Roman" panose="02020603050405020304" pitchFamily="18" charset="0"/>
            </a:endParaRPr>
          </a:p>
          <a:p>
            <a:pPr marL="285750" indent="-285750" algn="just">
              <a:spcBef>
                <a:spcPts val="1200"/>
              </a:spcBef>
              <a:spcAft>
                <a:spcPts val="0"/>
              </a:spcAft>
              <a:buFont typeface="Wingdings" panose="05000000000000000000" pitchFamily="2" charset="2"/>
              <a:buChar char="q"/>
            </a:pPr>
            <a:r>
              <a:rPr lang="en-IN" dirty="0" smtClean="0">
                <a:effectLst/>
                <a:latin typeface="Calibri" panose="020F0502020204030204" pitchFamily="34" charset="0"/>
                <a:ea typeface="Times New Roman" panose="02020603050405020304" pitchFamily="18" charset="0"/>
              </a:rPr>
              <a:t>We may discuss our results under two main perspectives.</a:t>
            </a:r>
            <a:endParaRPr lang="en-IN" sz="2000" dirty="0" smtClean="0">
              <a:effectLst/>
              <a:latin typeface="Times New Roman" panose="02020603050405020304" pitchFamily="18" charset="0"/>
              <a:ea typeface="Times New Roman" panose="02020603050405020304" pitchFamily="18" charset="0"/>
            </a:endParaRPr>
          </a:p>
          <a:p>
            <a:pPr marL="285750" indent="-285750" algn="just">
              <a:spcBef>
                <a:spcPts val="1200"/>
              </a:spcBef>
              <a:spcAft>
                <a:spcPts val="0"/>
              </a:spcAft>
              <a:buFont typeface="Wingdings" panose="05000000000000000000" pitchFamily="2" charset="2"/>
              <a:buChar char="q"/>
            </a:pPr>
            <a:r>
              <a:rPr lang="en-IN" dirty="0" smtClean="0">
                <a:effectLst/>
                <a:latin typeface="Calibri" panose="020F0502020204030204" pitchFamily="34" charset="0"/>
                <a:ea typeface="Times New Roman" panose="02020603050405020304" pitchFamily="18" charset="0"/>
              </a:rPr>
              <a:t>First, we may examine them according to </a:t>
            </a:r>
            <a:r>
              <a:rPr lang="en-IN" dirty="0" err="1" smtClean="0">
                <a:effectLst/>
                <a:latin typeface="Calibri" panose="020F0502020204030204" pitchFamily="34" charset="0"/>
                <a:ea typeface="Times New Roman" panose="02020603050405020304" pitchFamily="18" charset="0"/>
              </a:rPr>
              <a:t>neighborhoods</a:t>
            </a:r>
            <a:r>
              <a:rPr lang="en-IN" dirty="0" smtClean="0">
                <a:effectLst/>
                <a:latin typeface="Calibri" panose="020F0502020204030204" pitchFamily="34" charset="0"/>
                <a:ea typeface="Times New Roman" panose="02020603050405020304" pitchFamily="18" charset="0"/>
              </a:rPr>
              <a:t>/London areas. It is interesting to note that, although West London (Notting Hill, Kensington, Chelsea, Marylebone) and North-West London (</a:t>
            </a:r>
            <a:r>
              <a:rPr lang="en-IN" dirty="0" err="1" smtClean="0">
                <a:effectLst/>
                <a:latin typeface="Calibri" panose="020F0502020204030204" pitchFamily="34" charset="0"/>
                <a:ea typeface="Times New Roman" panose="02020603050405020304" pitchFamily="18" charset="0"/>
              </a:rPr>
              <a:t>Hampsted</a:t>
            </a:r>
            <a:r>
              <a:rPr lang="en-IN" dirty="0" smtClean="0">
                <a:effectLst/>
                <a:latin typeface="Calibri" panose="020F0502020204030204" pitchFamily="34" charset="0"/>
                <a:ea typeface="Times New Roman" panose="02020603050405020304" pitchFamily="18" charset="0"/>
              </a:rPr>
              <a:t>) might be considered highly profitable venues to purchase a real estate according to amenities and essential facilities surrounding such venues i.e. elementary schools, high schools, hospitals &amp; grocery stores, South-West London (</a:t>
            </a:r>
            <a:r>
              <a:rPr lang="en-IN" dirty="0" err="1" smtClean="0">
                <a:effectLst/>
                <a:latin typeface="Calibri" panose="020F0502020204030204" pitchFamily="34" charset="0"/>
                <a:ea typeface="Times New Roman" panose="02020603050405020304" pitchFamily="18" charset="0"/>
              </a:rPr>
              <a:t>Wandsworth</a:t>
            </a:r>
            <a:r>
              <a:rPr lang="en-IN" dirty="0" smtClean="0">
                <a:effectLst/>
                <a:latin typeface="Calibri" panose="020F0502020204030204" pitchFamily="34" charset="0"/>
                <a:ea typeface="Times New Roman" panose="02020603050405020304" pitchFamily="18" charset="0"/>
              </a:rPr>
              <a:t>, Balham) and North-West London (</a:t>
            </a:r>
            <a:r>
              <a:rPr lang="en-IN" dirty="0" err="1" smtClean="0">
                <a:effectLst/>
                <a:latin typeface="Calibri" panose="020F0502020204030204" pitchFamily="34" charset="0"/>
                <a:ea typeface="Times New Roman" panose="02020603050405020304" pitchFamily="18" charset="0"/>
              </a:rPr>
              <a:t>Isliington</a:t>
            </a:r>
            <a:r>
              <a:rPr lang="en-IN" dirty="0" smtClean="0">
                <a:effectLst/>
                <a:latin typeface="Calibri" panose="020F0502020204030204" pitchFamily="34" charset="0"/>
                <a:ea typeface="Times New Roman" panose="02020603050405020304" pitchFamily="18" charset="0"/>
              </a:rPr>
              <a:t>) are arising as next future elite venues with a wide range of amenities and facilities. Accordingly, one might target under-priced real estates in these areas of London in order to make a business affair.</a:t>
            </a:r>
            <a:endParaRPr lang="en-IN" sz="2000" dirty="0" smtClean="0">
              <a:effectLst/>
              <a:latin typeface="Times New Roman" panose="02020603050405020304" pitchFamily="18" charset="0"/>
              <a:ea typeface="Times New Roman" panose="02020603050405020304" pitchFamily="18" charset="0"/>
            </a:endParaRPr>
          </a:p>
          <a:p>
            <a:pPr marL="285750" indent="-285750" algn="just">
              <a:spcBef>
                <a:spcPts val="1200"/>
              </a:spcBef>
              <a:spcAft>
                <a:spcPts val="0"/>
              </a:spcAft>
              <a:buFont typeface="Wingdings" panose="05000000000000000000" pitchFamily="2" charset="2"/>
              <a:buChar char="q"/>
            </a:pPr>
            <a:r>
              <a:rPr lang="en-IN" dirty="0" smtClean="0">
                <a:effectLst/>
                <a:latin typeface="Calibri" panose="020F0502020204030204" pitchFamily="34" charset="0"/>
                <a:ea typeface="Times New Roman" panose="02020603050405020304" pitchFamily="18" charset="0"/>
              </a:rPr>
              <a:t>Second, we may </a:t>
            </a:r>
            <a:r>
              <a:rPr lang="en-IN" dirty="0" err="1" smtClean="0">
                <a:effectLst/>
                <a:latin typeface="Calibri" panose="020F0502020204030204" pitchFamily="34" charset="0"/>
                <a:ea typeface="Times New Roman" panose="02020603050405020304" pitchFamily="18" charset="0"/>
              </a:rPr>
              <a:t>analyze</a:t>
            </a:r>
            <a:r>
              <a:rPr lang="en-IN" dirty="0" smtClean="0">
                <a:effectLst/>
                <a:latin typeface="Calibri" panose="020F0502020204030204" pitchFamily="34" charset="0"/>
                <a:ea typeface="Times New Roman" panose="02020603050405020304" pitchFamily="18" charset="0"/>
              </a:rPr>
              <a:t> our results according to the five clusters we have produced. Even though, all clusters could praise an optimal range of facilities and amenities, we have found two main patterns. The first pattern we are referring to, i.e. Clusters 0, 2 and 4, may target home buyers prone to live in 'green' areas with parks, waterfronts. Instead, the second pattern we are referring to, i.e. Clusters 1 and 3, may target individuals who love pubs, theatres and soccer.</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26183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733" y="0"/>
            <a:ext cx="11690646" cy="5875711"/>
          </a:xfrm>
          <a:prstGeom prst="rect">
            <a:avLst/>
          </a:prstGeom>
        </p:spPr>
        <p:txBody>
          <a:bodyPr wrap="square">
            <a:spAutoFit/>
          </a:bodyPr>
          <a:lstStyle/>
          <a:p>
            <a:pPr>
              <a:lnSpc>
                <a:spcPct val="107000"/>
              </a:lnSpc>
              <a:spcBef>
                <a:spcPts val="200"/>
              </a:spcBef>
              <a:spcAft>
                <a:spcPts val="0"/>
              </a:spcAft>
            </a:pPr>
            <a:r>
              <a:rPr lang="en-IN" sz="2500" b="1" dirty="0" smtClean="0">
                <a:effectLst/>
                <a:latin typeface="Calibri" panose="020F0502020204030204" pitchFamily="34" charset="0"/>
                <a:ea typeface="Times New Roman" panose="02020603050405020304" pitchFamily="18" charset="0"/>
                <a:cs typeface="Times New Roman" panose="02020603050405020304" pitchFamily="18" charset="0"/>
              </a:rPr>
              <a:t>Conclusion (1)</a:t>
            </a:r>
          </a:p>
          <a:p>
            <a:pPr>
              <a:lnSpc>
                <a:spcPct val="107000"/>
              </a:lnSpc>
              <a:spcBef>
                <a:spcPts val="200"/>
              </a:spcBef>
              <a:spcAft>
                <a:spcPts val="0"/>
              </a:spcAft>
            </a:pPr>
            <a:endParaRPr lang="en-IN" sz="2000" b="1" dirty="0" smtClean="0">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indent="-342900" algn="just">
              <a:spcAft>
                <a:spcPts val="0"/>
              </a:spcAft>
              <a:buFont typeface="Wingdings" panose="05000000000000000000" pitchFamily="2" charset="2"/>
              <a:buChar char="q"/>
            </a:pPr>
            <a:r>
              <a:rPr lang="en-IN" dirty="0" smtClean="0">
                <a:effectLst/>
                <a:latin typeface="Calibri" panose="020F0502020204030204" pitchFamily="34" charset="0"/>
                <a:ea typeface="Times New Roman" panose="02020603050405020304" pitchFamily="18" charset="0"/>
              </a:rPr>
              <a:t>To sum up, according to Bloomberg News, the London Housing Market is in a rut. It is now facing a number of different headwinds, including the prospect of higher taxes and a warning from the Bank of England that U.K. home values could fall as much as 30 percent in the event of a disorderly exit from the European Union. In this scenario, it is urgent to adopt machine learning tools in order to assist homebuyers clientele in London to make wise and effective decisions. As a result, the business problem we were posing was: how could we provide support to homebuyers clientele in to purchase a suitable real estate in London in this uncertain economic and financial scenario?</a:t>
            </a:r>
            <a:endParaRPr lang="en-IN" dirty="0" smtClean="0">
              <a:effectLst/>
              <a:latin typeface="Times New Roman" panose="02020603050405020304" pitchFamily="18" charset="0"/>
              <a:ea typeface="Times New Roman" panose="02020603050405020304" pitchFamily="18" charset="0"/>
            </a:endParaRPr>
          </a:p>
          <a:p>
            <a:pPr marL="342900" indent="-342900" algn="just">
              <a:spcBef>
                <a:spcPts val="1200"/>
              </a:spcBef>
              <a:spcAft>
                <a:spcPts val="0"/>
              </a:spcAft>
              <a:buFont typeface="Wingdings" panose="05000000000000000000" pitchFamily="2" charset="2"/>
              <a:buChar char="q"/>
            </a:pPr>
            <a:r>
              <a:rPr lang="en-IN" dirty="0" smtClean="0">
                <a:effectLst/>
                <a:latin typeface="Calibri" panose="020F0502020204030204" pitchFamily="34" charset="0"/>
                <a:ea typeface="Times New Roman" panose="02020603050405020304" pitchFamily="18" charset="0"/>
              </a:rPr>
              <a:t>To solve this business problem, we clustered London </a:t>
            </a:r>
            <a:r>
              <a:rPr lang="en-IN" dirty="0" err="1" smtClean="0">
                <a:effectLst/>
                <a:latin typeface="Calibri" panose="020F0502020204030204" pitchFamily="34" charset="0"/>
                <a:ea typeface="Times New Roman" panose="02020603050405020304" pitchFamily="18" charset="0"/>
              </a:rPr>
              <a:t>neighborhoods</a:t>
            </a:r>
            <a:r>
              <a:rPr lang="en-IN" dirty="0" smtClean="0">
                <a:effectLst/>
                <a:latin typeface="Calibri" panose="020F0502020204030204" pitchFamily="34" charset="0"/>
                <a:ea typeface="Times New Roman" panose="02020603050405020304" pitchFamily="18" charset="0"/>
              </a:rPr>
              <a:t> in order to recommend venues and the current average price of real estate where homebuyers can make a real estate investment. We recommended profitable venues according to amenities and essential facilities surrounding such venues i.e. elementary schools, high schools, hospitals &amp; grocery stores.</a:t>
            </a:r>
          </a:p>
          <a:p>
            <a:pPr algn="just">
              <a:spcBef>
                <a:spcPts val="1200"/>
              </a:spcBef>
              <a:spcAft>
                <a:spcPts val="0"/>
              </a:spcAft>
            </a:pPr>
            <a:endParaRPr lang="en-IN" dirty="0" smtClean="0">
              <a:effectLst/>
              <a:latin typeface="Times New Roman" panose="02020603050405020304" pitchFamily="18" charset="0"/>
              <a:ea typeface="Times New Roman" panose="02020603050405020304" pitchFamily="18" charset="0"/>
            </a:endParaRPr>
          </a:p>
          <a:p>
            <a:pPr marL="342900" indent="-342900" algn="just">
              <a:spcAft>
                <a:spcPts val="0"/>
              </a:spcAft>
              <a:buFont typeface="Wingdings" panose="05000000000000000000" pitchFamily="2" charset="2"/>
              <a:buChar char="q"/>
            </a:pPr>
            <a:r>
              <a:rPr lang="en-IN" dirty="0" smtClean="0">
                <a:effectLst/>
                <a:latin typeface="Calibri" panose="020F0502020204030204" pitchFamily="34" charset="0"/>
                <a:ea typeface="Times New Roman" panose="02020603050405020304" pitchFamily="18" charset="0"/>
              </a:rPr>
              <a:t>First, we gathered data on London properties and the relative price paid data were extracted from the HM Land Registry (</a:t>
            </a:r>
            <a:r>
              <a:rPr lang="en-IN" u="sng" dirty="0" smtClean="0">
                <a:effectLst/>
                <a:latin typeface="Calibri" panose="020F0502020204030204" pitchFamily="34" charset="0"/>
                <a:ea typeface="Times New Roman" panose="02020603050405020304" pitchFamily="18" charset="0"/>
                <a:hlinkClick r:id="rId2"/>
              </a:rPr>
              <a:t>http://landregistry.data.gov.uk/</a:t>
            </a:r>
            <a:r>
              <a:rPr lang="en-IN" dirty="0" smtClean="0">
                <a:effectLst/>
                <a:latin typeface="Calibri" panose="020F0502020204030204" pitchFamily="34" charset="0"/>
                <a:ea typeface="Times New Roman" panose="02020603050405020304" pitchFamily="18" charset="0"/>
              </a:rPr>
              <a:t>). Moreover, to explore and target recommended locations across different venues according to the presence of amenities and essential facilities, we accessed data through </a:t>
            </a:r>
            <a:r>
              <a:rPr lang="en-IN" dirty="0" err="1" smtClean="0">
                <a:effectLst/>
                <a:latin typeface="Calibri" panose="020F0502020204030204" pitchFamily="34" charset="0"/>
                <a:ea typeface="Times New Roman" panose="02020603050405020304" pitchFamily="18" charset="0"/>
              </a:rPr>
              <a:t>FourSquare</a:t>
            </a:r>
            <a:r>
              <a:rPr lang="en-IN" dirty="0" smtClean="0">
                <a:effectLst/>
                <a:latin typeface="Calibri" panose="020F0502020204030204" pitchFamily="34" charset="0"/>
                <a:ea typeface="Times New Roman" panose="02020603050405020304" pitchFamily="18" charset="0"/>
              </a:rPr>
              <a:t> API interface and arranged them as a data frame for visualization. By merging data on London properties and the relative price paid data from the HM Land Registry and data on amenities and essential facilities surrounding such properties from </a:t>
            </a:r>
            <a:r>
              <a:rPr lang="en-IN" dirty="0" err="1" smtClean="0">
                <a:effectLst/>
                <a:latin typeface="Calibri" panose="020F0502020204030204" pitchFamily="34" charset="0"/>
                <a:ea typeface="Times New Roman" panose="02020603050405020304" pitchFamily="18" charset="0"/>
              </a:rPr>
              <a:t>FourSquare</a:t>
            </a:r>
            <a:r>
              <a:rPr lang="en-IN" dirty="0" smtClean="0">
                <a:effectLst/>
                <a:latin typeface="Calibri" panose="020F0502020204030204" pitchFamily="34" charset="0"/>
                <a:ea typeface="Times New Roman" panose="02020603050405020304" pitchFamily="18" charset="0"/>
              </a:rPr>
              <a:t> API interface, we were able to recommend profitable real estate investments.</a:t>
            </a:r>
            <a:endParaRPr lang="en-IN" dirty="0" smtClean="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07221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0198" y="773128"/>
            <a:ext cx="10844614" cy="4939814"/>
          </a:xfrm>
          <a:prstGeom prst="rect">
            <a:avLst/>
          </a:prstGeom>
        </p:spPr>
        <p:txBody>
          <a:bodyPr wrap="square">
            <a:spAutoFit/>
          </a:bodyPr>
          <a:lstStyle/>
          <a:p>
            <a:pPr algn="just">
              <a:spcBef>
                <a:spcPts val="1200"/>
              </a:spcBef>
              <a:spcAft>
                <a:spcPts val="0"/>
              </a:spcAft>
            </a:pPr>
            <a:r>
              <a:rPr lang="en-IN" sz="2500" b="1" dirty="0" smtClean="0">
                <a:effectLst/>
                <a:latin typeface="Calibri" panose="020F0502020204030204" pitchFamily="34" charset="0"/>
                <a:ea typeface="Times New Roman" panose="02020603050405020304" pitchFamily="18" charset="0"/>
              </a:rPr>
              <a:t>Conclusion (2)</a:t>
            </a:r>
          </a:p>
          <a:p>
            <a:pPr marL="285750" indent="-285750" algn="just">
              <a:spcBef>
                <a:spcPts val="1200"/>
              </a:spcBef>
              <a:spcAft>
                <a:spcPts val="0"/>
              </a:spcAft>
              <a:buFont typeface="Wingdings" panose="05000000000000000000" pitchFamily="2" charset="2"/>
              <a:buChar char="q"/>
            </a:pPr>
            <a:r>
              <a:rPr lang="en-IN" dirty="0" smtClean="0">
                <a:effectLst/>
                <a:latin typeface="Calibri" panose="020F0502020204030204" pitchFamily="34" charset="0"/>
                <a:ea typeface="Times New Roman" panose="02020603050405020304" pitchFamily="18" charset="0"/>
              </a:rPr>
              <a:t>Second, The Methodology section comprised four stages: 1. Collect Inspection Data; 2. Explore and Understand Data; 3. Data preparation and </a:t>
            </a:r>
            <a:r>
              <a:rPr lang="en-IN" dirty="0" err="1" smtClean="0">
                <a:effectLst/>
                <a:latin typeface="Calibri" panose="020F0502020204030204" pitchFamily="34" charset="0"/>
                <a:ea typeface="Times New Roman" panose="02020603050405020304" pitchFamily="18" charset="0"/>
              </a:rPr>
              <a:t>preprocessing</a:t>
            </a:r>
            <a:r>
              <a:rPr lang="en-IN" dirty="0" smtClean="0">
                <a:effectLst/>
                <a:latin typeface="Calibri" panose="020F0502020204030204" pitchFamily="34" charset="0"/>
                <a:ea typeface="Times New Roman" panose="02020603050405020304" pitchFamily="18" charset="0"/>
              </a:rPr>
              <a:t>; 4. </a:t>
            </a:r>
            <a:r>
              <a:rPr lang="en-IN" dirty="0" err="1" smtClean="0">
                <a:effectLst/>
                <a:latin typeface="Calibri" panose="020F0502020204030204" pitchFamily="34" charset="0"/>
                <a:ea typeface="Times New Roman" panose="02020603050405020304" pitchFamily="18" charset="0"/>
              </a:rPr>
              <a:t>Modeling</a:t>
            </a:r>
            <a:r>
              <a:rPr lang="en-IN" dirty="0" smtClean="0">
                <a:effectLst/>
                <a:latin typeface="Calibri" panose="020F0502020204030204" pitchFamily="34" charset="0"/>
                <a:ea typeface="Times New Roman" panose="02020603050405020304" pitchFamily="18" charset="0"/>
              </a:rPr>
              <a:t>. In particular, in the </a:t>
            </a:r>
            <a:r>
              <a:rPr lang="en-IN" dirty="0" err="1" smtClean="0">
                <a:effectLst/>
                <a:latin typeface="Calibri" panose="020F0502020204030204" pitchFamily="34" charset="0"/>
                <a:ea typeface="Times New Roman" panose="02020603050405020304" pitchFamily="18" charset="0"/>
              </a:rPr>
              <a:t>modeling</a:t>
            </a:r>
            <a:r>
              <a:rPr lang="en-IN" dirty="0" smtClean="0">
                <a:effectLst/>
                <a:latin typeface="Calibri" panose="020F0502020204030204" pitchFamily="34" charset="0"/>
                <a:ea typeface="Times New Roman" panose="02020603050405020304" pitchFamily="18" charset="0"/>
              </a:rPr>
              <a:t> section, we used the k-means clustering technique as it is fast and efficient in terms of computational cost, is highly flexible to account for mutations in real estate market in London and is accurate.</a:t>
            </a:r>
            <a:endParaRPr lang="en-IN" dirty="0" smtClean="0">
              <a:effectLst/>
              <a:latin typeface="Times New Roman" panose="02020603050405020304" pitchFamily="18" charset="0"/>
              <a:ea typeface="Times New Roman" panose="02020603050405020304" pitchFamily="18" charset="0"/>
            </a:endParaRPr>
          </a:p>
          <a:p>
            <a:pPr marL="285750" indent="-285750" algn="just">
              <a:spcBef>
                <a:spcPts val="1200"/>
              </a:spcBef>
              <a:spcAft>
                <a:spcPts val="0"/>
              </a:spcAft>
              <a:buFont typeface="Wingdings" panose="05000000000000000000" pitchFamily="2" charset="2"/>
              <a:buChar char="q"/>
            </a:pPr>
            <a:r>
              <a:rPr lang="en-IN" dirty="0" smtClean="0">
                <a:effectLst/>
                <a:latin typeface="Calibri" panose="020F0502020204030204" pitchFamily="34" charset="0"/>
                <a:ea typeface="Times New Roman" panose="02020603050405020304" pitchFamily="18" charset="0"/>
              </a:rPr>
              <a:t>Finally, we drew the conclusion that even though the London Housing Market may be in a rut, it is still an "ever-green" for business affairs. We discussed our results under two main perspectives. First, we examined them according to </a:t>
            </a:r>
            <a:r>
              <a:rPr lang="en-IN" dirty="0" err="1" smtClean="0">
                <a:effectLst/>
                <a:latin typeface="Calibri" panose="020F0502020204030204" pitchFamily="34" charset="0"/>
                <a:ea typeface="Times New Roman" panose="02020603050405020304" pitchFamily="18" charset="0"/>
              </a:rPr>
              <a:t>neighborhoods</a:t>
            </a:r>
            <a:r>
              <a:rPr lang="en-IN" dirty="0" smtClean="0">
                <a:effectLst/>
                <a:latin typeface="Calibri" panose="020F0502020204030204" pitchFamily="34" charset="0"/>
                <a:ea typeface="Times New Roman" panose="02020603050405020304" pitchFamily="18" charset="0"/>
              </a:rPr>
              <a:t>/London areas. although West London (Notting Hill, Kensington, Chelsea, Marylebone) and North-West London (</a:t>
            </a:r>
            <a:r>
              <a:rPr lang="en-IN" dirty="0" err="1" smtClean="0">
                <a:effectLst/>
                <a:latin typeface="Calibri" panose="020F0502020204030204" pitchFamily="34" charset="0"/>
                <a:ea typeface="Times New Roman" panose="02020603050405020304" pitchFamily="18" charset="0"/>
              </a:rPr>
              <a:t>Hampsted</a:t>
            </a:r>
            <a:r>
              <a:rPr lang="en-IN" dirty="0" smtClean="0">
                <a:effectLst/>
                <a:latin typeface="Calibri" panose="020F0502020204030204" pitchFamily="34" charset="0"/>
                <a:ea typeface="Times New Roman" panose="02020603050405020304" pitchFamily="18" charset="0"/>
              </a:rPr>
              <a:t>) might be considered highly profitable venues to purchase a real estate according to amenities and essential facilities surrounding such venues i.e. elementary schools, high schools, hospitals &amp; grocery stores, South-West London (</a:t>
            </a:r>
            <a:r>
              <a:rPr lang="en-IN" dirty="0" err="1" smtClean="0">
                <a:effectLst/>
                <a:latin typeface="Calibri" panose="020F0502020204030204" pitchFamily="34" charset="0"/>
                <a:ea typeface="Times New Roman" panose="02020603050405020304" pitchFamily="18" charset="0"/>
              </a:rPr>
              <a:t>Wandsworth</a:t>
            </a:r>
            <a:r>
              <a:rPr lang="en-IN" dirty="0" smtClean="0">
                <a:effectLst/>
                <a:latin typeface="Calibri" panose="020F0502020204030204" pitchFamily="34" charset="0"/>
                <a:ea typeface="Times New Roman" panose="02020603050405020304" pitchFamily="18" charset="0"/>
              </a:rPr>
              <a:t>, Balham) and North-West London (</a:t>
            </a:r>
            <a:r>
              <a:rPr lang="en-IN" dirty="0" err="1" smtClean="0">
                <a:effectLst/>
                <a:latin typeface="Calibri" panose="020F0502020204030204" pitchFamily="34" charset="0"/>
                <a:ea typeface="Times New Roman" panose="02020603050405020304" pitchFamily="18" charset="0"/>
              </a:rPr>
              <a:t>Isliington</a:t>
            </a:r>
            <a:r>
              <a:rPr lang="en-IN" dirty="0" smtClean="0">
                <a:effectLst/>
                <a:latin typeface="Calibri" panose="020F0502020204030204" pitchFamily="34" charset="0"/>
                <a:ea typeface="Times New Roman" panose="02020603050405020304" pitchFamily="18" charset="0"/>
              </a:rPr>
              <a:t>) are arising as next future elite venues with a wide range of amenities and facilities. Accordingly, one might target under-priced real estates in these areas of London in order to make a business affair. Second, we </a:t>
            </a:r>
            <a:r>
              <a:rPr lang="en-IN" dirty="0" err="1" smtClean="0">
                <a:effectLst/>
                <a:latin typeface="Calibri" panose="020F0502020204030204" pitchFamily="34" charset="0"/>
                <a:ea typeface="Times New Roman" panose="02020603050405020304" pitchFamily="18" charset="0"/>
              </a:rPr>
              <a:t>analyzed</a:t>
            </a:r>
            <a:r>
              <a:rPr lang="en-IN" dirty="0" smtClean="0">
                <a:effectLst/>
                <a:latin typeface="Calibri" panose="020F0502020204030204" pitchFamily="34" charset="0"/>
                <a:ea typeface="Times New Roman" panose="02020603050405020304" pitchFamily="18" charset="0"/>
              </a:rPr>
              <a:t> our results according to the five clusters we produced. While Clusters 0, 2 and 4 may target home buyers prone to live in 'green' areas with parks, waterfronts, Clusters 1 and 3 may target individuals who love pubs, theatres and soccer.</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073346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TotalTime>
  <Words>1009</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Century Gothic</vt:lpstr>
      <vt:lpstr>Times New Roman</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archit rastogi</dc:creator>
  <cp:lastModifiedBy>archit rastogi</cp:lastModifiedBy>
  <cp:revision>3</cp:revision>
  <dcterms:created xsi:type="dcterms:W3CDTF">2019-11-02T12:54:01Z</dcterms:created>
  <dcterms:modified xsi:type="dcterms:W3CDTF">2019-11-02T13:17:54Z</dcterms:modified>
</cp:coreProperties>
</file>