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62" r:id="rId4"/>
    <p:sldId id="259" r:id="rId5"/>
    <p:sldId id="264" r:id="rId6"/>
    <p:sldId id="266" r:id="rId7"/>
    <p:sldId id="267" r:id="rId8"/>
    <p:sldId id="268" r:id="rId9"/>
    <p:sldId id="260" r:id="rId10"/>
    <p:sldId id="265"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35" autoAdjust="0"/>
  </p:normalViewPr>
  <p:slideViewPr>
    <p:cSldViewPr snapToGrid="0" snapToObjects="1">
      <p:cViewPr varScale="1">
        <p:scale>
          <a:sx n="55" d="100"/>
          <a:sy n="55" d="100"/>
        </p:scale>
        <p:origin x="180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203B27-3844-5945-8EFB-03A2D544BC47}" type="datetimeFigureOut">
              <a:rPr lang="en-US" smtClean="0"/>
              <a:pPr/>
              <a:t>10/18/2013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0BD796-6C16-C342-9BA5-FA83D63E3E47}" type="slidenum">
              <a:rPr lang="en-US" smtClean="0"/>
              <a:pPr/>
              <a:t>‹#›</a:t>
            </a:fld>
            <a:endParaRPr lang="en-US"/>
          </a:p>
        </p:txBody>
      </p:sp>
    </p:spTree>
    <p:extLst>
      <p:ext uri="{BB962C8B-B14F-4D97-AF65-F5344CB8AC3E}">
        <p14:creationId xmlns:p14="http://schemas.microsoft.com/office/powerpoint/2010/main" val="20064527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C6BE8B-E065-3D4F-9DF1-AAF9834185F0}" type="slidenum">
              <a:rPr lang="en-US" smtClean="0"/>
              <a:pPr/>
              <a:t>1</a:t>
            </a:fld>
            <a:endParaRPr lang="en-US"/>
          </a:p>
        </p:txBody>
      </p:sp>
    </p:spTree>
    <p:extLst>
      <p:ext uri="{BB962C8B-B14F-4D97-AF65-F5344CB8AC3E}">
        <p14:creationId xmlns:p14="http://schemas.microsoft.com/office/powerpoint/2010/main" val="142082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I will explain data 1. In this data set we</a:t>
            </a:r>
            <a:r>
              <a:rPr lang="en-US" baseline="0" dirty="0" smtClean="0"/>
              <a:t> are given a set of points in a high dimension space. Each point has a label, +1 or -1. And your task is to separate +1 points and -1 points by a hyper plan or a classifier w.  Let’s say we totally have D points. And we can use a D length array to represent all labels, a two dimension array X to represent the points, each element in X is a N dimension or N length vector. And another D length array for W </a:t>
            </a:r>
            <a:endParaRPr lang="en-US" dirty="0"/>
          </a:p>
        </p:txBody>
      </p:sp>
      <p:sp>
        <p:nvSpPr>
          <p:cNvPr id="4" name="Slide Number Placeholder 3"/>
          <p:cNvSpPr>
            <a:spLocks noGrp="1"/>
          </p:cNvSpPr>
          <p:nvPr>
            <p:ph type="sldNum" sz="quarter" idx="10"/>
          </p:nvPr>
        </p:nvSpPr>
        <p:spPr/>
        <p:txBody>
          <a:bodyPr/>
          <a:lstStyle/>
          <a:p>
            <a:fld id="{33C6BE8B-E065-3D4F-9DF1-AAF9834185F0}" type="slidenum">
              <a:rPr lang="en-US" smtClean="0"/>
              <a:pPr/>
              <a:t>2</a:t>
            </a:fld>
            <a:endParaRPr lang="en-US"/>
          </a:p>
        </p:txBody>
      </p:sp>
    </p:spTree>
    <p:extLst>
      <p:ext uri="{BB962C8B-B14F-4D97-AF65-F5344CB8AC3E}">
        <p14:creationId xmlns:p14="http://schemas.microsoft.com/office/powerpoint/2010/main" val="147402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A0BD796-6C16-C342-9BA5-FA83D63E3E47}" type="slidenum">
              <a:rPr lang="en-US" smtClean="0"/>
              <a:pPr/>
              <a:t>3</a:t>
            </a:fld>
            <a:endParaRPr lang="en-US"/>
          </a:p>
        </p:txBody>
      </p:sp>
    </p:spTree>
    <p:extLst>
      <p:ext uri="{BB962C8B-B14F-4D97-AF65-F5344CB8AC3E}">
        <p14:creationId xmlns:p14="http://schemas.microsoft.com/office/powerpoint/2010/main" val="75483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here is an sample code of Perceptron. It’s quite simple. Let’s say we have D points in a high dimension totally. And for each point </a:t>
            </a:r>
            <a:r>
              <a:rPr lang="en-US" baseline="0" dirty="0" err="1" smtClean="0"/>
              <a:t>i</a:t>
            </a:r>
            <a:r>
              <a:rPr lang="en-US" baseline="0" dirty="0" smtClean="0"/>
              <a:t>, we first calculate the dot product between x[</a:t>
            </a:r>
            <a:r>
              <a:rPr lang="en-US" baseline="0" dirty="0" err="1" smtClean="0"/>
              <a:t>i</a:t>
            </a:r>
            <a:r>
              <a:rPr lang="en-US" baseline="0" dirty="0" smtClean="0"/>
              <a:t>] and w, where w is the hyper plane or the classifier. And if the classify result is wrong, we adjust w. Here alpha is the learning rate we used to control the step for learning. I believe all of you can write this simple code. We need to repeat the learning process until w converges or has been trained a defined number of times like 1000 or more. Size of w is number of unique words in the given set of files.</a:t>
            </a:r>
            <a:endParaRPr lang="en-US" dirty="0"/>
          </a:p>
        </p:txBody>
      </p:sp>
      <p:sp>
        <p:nvSpPr>
          <p:cNvPr id="4" name="Slide Number Placeholder 3"/>
          <p:cNvSpPr>
            <a:spLocks noGrp="1"/>
          </p:cNvSpPr>
          <p:nvPr>
            <p:ph type="sldNum" sz="quarter" idx="10"/>
          </p:nvPr>
        </p:nvSpPr>
        <p:spPr/>
        <p:txBody>
          <a:bodyPr/>
          <a:lstStyle/>
          <a:p>
            <a:fld id="{33C6BE8B-E065-3D4F-9DF1-AAF9834185F0}" type="slidenum">
              <a:rPr lang="en-US" smtClean="0"/>
              <a:pPr/>
              <a:t>4</a:t>
            </a:fld>
            <a:endParaRPr lang="en-US"/>
          </a:p>
        </p:txBody>
      </p:sp>
    </p:spTree>
    <p:extLst>
      <p:ext uri="{BB962C8B-B14F-4D97-AF65-F5344CB8AC3E}">
        <p14:creationId xmlns:p14="http://schemas.microsoft.com/office/powerpoint/2010/main" val="341707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A0BD796-6C16-C342-9BA5-FA83D63E3E47}" type="slidenum">
              <a:rPr lang="en-US" smtClean="0"/>
              <a:pPr/>
              <a:t>5</a:t>
            </a:fld>
            <a:endParaRPr lang="en-US"/>
          </a:p>
        </p:txBody>
      </p:sp>
    </p:spTree>
    <p:extLst>
      <p:ext uri="{BB962C8B-B14F-4D97-AF65-F5344CB8AC3E}">
        <p14:creationId xmlns:p14="http://schemas.microsoft.com/office/powerpoint/2010/main" val="69002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AE18473-4626-F04A-AEB3-873245E4BE5E}" type="slidenum">
              <a:rPr kumimoji="1" lang="zh-CN" altLang="en-US" smtClean="0"/>
              <a:pPr/>
              <a:t>6</a:t>
            </a:fld>
            <a:endParaRPr kumimoji="1" lang="zh-CN" altLang="en-US"/>
          </a:p>
        </p:txBody>
      </p:sp>
    </p:spTree>
    <p:extLst>
      <p:ext uri="{BB962C8B-B14F-4D97-AF65-F5344CB8AC3E}">
        <p14:creationId xmlns:p14="http://schemas.microsoft.com/office/powerpoint/2010/main" val="64646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t>
            </a:r>
            <a:r>
              <a:rPr lang="en-US" baseline="0" dirty="0" smtClean="0"/>
              <a:t>ints for submission for this homework. Please submit it </a:t>
            </a:r>
            <a:r>
              <a:rPr lang="en-US" baseline="0" smtClean="0"/>
              <a:t>before </a:t>
            </a:r>
            <a:r>
              <a:rPr lang="en-US" baseline="0" smtClean="0"/>
              <a:t>November 1</a:t>
            </a:r>
            <a:r>
              <a:rPr lang="en-US" baseline="30000" smtClean="0"/>
              <a:t>st</a:t>
            </a:r>
            <a:r>
              <a:rPr lang="en-US" baseline="0" smtClean="0"/>
              <a:t>. </a:t>
            </a:r>
            <a:r>
              <a:rPr lang="en-US" baseline="0" dirty="0" smtClean="0"/>
              <a:t>And try your best to limit the running time of your program less than 5 minutes including the preprocessing. And also try your best to make the average F1-measure score greater than 0.8.</a:t>
            </a:r>
            <a:endParaRPr lang="en-US" dirty="0"/>
          </a:p>
        </p:txBody>
      </p:sp>
      <p:sp>
        <p:nvSpPr>
          <p:cNvPr id="4" name="Slide Number Placeholder 3"/>
          <p:cNvSpPr>
            <a:spLocks noGrp="1"/>
          </p:cNvSpPr>
          <p:nvPr>
            <p:ph type="sldNum" sz="quarter" idx="10"/>
          </p:nvPr>
        </p:nvSpPr>
        <p:spPr/>
        <p:txBody>
          <a:bodyPr/>
          <a:lstStyle/>
          <a:p>
            <a:fld id="{33C6BE8B-E065-3D4F-9DF1-AAF9834185F0}" type="slidenum">
              <a:rPr lang="en-US" smtClean="0"/>
              <a:pPr/>
              <a:t>9</a:t>
            </a:fld>
            <a:endParaRPr lang="en-US"/>
          </a:p>
        </p:txBody>
      </p:sp>
    </p:spTree>
    <p:extLst>
      <p:ext uri="{BB962C8B-B14F-4D97-AF65-F5344CB8AC3E}">
        <p14:creationId xmlns:p14="http://schemas.microsoft.com/office/powerpoint/2010/main" val="376286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A0BD796-6C16-C342-9BA5-FA83D63E3E47}" type="slidenum">
              <a:rPr lang="en-US" smtClean="0"/>
              <a:pPr/>
              <a:t>10</a:t>
            </a:fld>
            <a:endParaRPr lang="en-US"/>
          </a:p>
        </p:txBody>
      </p:sp>
    </p:spTree>
    <p:extLst>
      <p:ext uri="{BB962C8B-B14F-4D97-AF65-F5344CB8AC3E}">
        <p14:creationId xmlns:p14="http://schemas.microsoft.com/office/powerpoint/2010/main" val="253384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A0BD796-6C16-C342-9BA5-FA83D63E3E47}" type="slidenum">
              <a:rPr lang="en-US" smtClean="0"/>
              <a:pPr/>
              <a:t>11</a:t>
            </a:fld>
            <a:endParaRPr lang="en-US"/>
          </a:p>
        </p:txBody>
      </p:sp>
    </p:spTree>
    <p:extLst>
      <p:ext uri="{BB962C8B-B14F-4D97-AF65-F5344CB8AC3E}">
        <p14:creationId xmlns:p14="http://schemas.microsoft.com/office/powerpoint/2010/main" val="320289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30111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176783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59412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76522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20752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261935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266398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273681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938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60936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39DCEA-F1CB-7949-9E98-BA64940EA984}" type="datetimeFigureOut">
              <a:rPr lang="en-US" smtClean="0"/>
              <a:pPr/>
              <a:t>10/18/2013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61182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9DCEA-F1CB-7949-9E98-BA64940EA984}" type="datetimeFigureOut">
              <a:rPr lang="en-US" smtClean="0"/>
              <a:pPr/>
              <a:t>10/18/2013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6ED83-69DE-D243-96D8-CD24BBA8C657}" type="slidenum">
              <a:rPr lang="en-US" smtClean="0"/>
              <a:pPr/>
              <a:t>‹#›</a:t>
            </a:fld>
            <a:endParaRPr lang="en-US"/>
          </a:p>
        </p:txBody>
      </p:sp>
    </p:spTree>
    <p:extLst>
      <p:ext uri="{BB962C8B-B14F-4D97-AF65-F5344CB8AC3E}">
        <p14:creationId xmlns:p14="http://schemas.microsoft.com/office/powerpoint/2010/main" val="427225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Perceptr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en.wikipedia.org/wiki/Tf*idf" TargetMode="External"/><Relationship Id="rId5" Type="http://schemas.openxmlformats.org/officeDocument/2006/relationships/hyperlink" Target="http://en.wikipedia.org/wiki/Information_retrieval" TargetMode="External"/><Relationship Id="rId4" Type="http://schemas.openxmlformats.org/officeDocument/2006/relationships/hyperlink" Target="http://en.wikipedia.org/wiki/F1_scor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Tf*i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849810"/>
          </a:xfrm>
        </p:spPr>
        <p:txBody>
          <a:bodyPr>
            <a:normAutofit/>
          </a:bodyPr>
          <a:lstStyle/>
          <a:p>
            <a:r>
              <a:rPr lang="en-US" dirty="0" smtClean="0">
                <a:solidFill>
                  <a:srgbClr val="008000"/>
                </a:solidFill>
              </a:rPr>
              <a:t>Perceptron Implementation</a:t>
            </a:r>
            <a:endParaRPr lang="en-US" dirty="0">
              <a:solidFill>
                <a:srgbClr val="008000"/>
              </a:solidFill>
            </a:endParaRPr>
          </a:p>
        </p:txBody>
      </p:sp>
      <p:sp>
        <p:nvSpPr>
          <p:cNvPr id="3" name="Subtitle 2"/>
          <p:cNvSpPr>
            <a:spLocks noGrp="1"/>
          </p:cNvSpPr>
          <p:nvPr>
            <p:ph type="subTitle" idx="1"/>
          </p:nvPr>
        </p:nvSpPr>
        <p:spPr>
          <a:xfrm>
            <a:off x="1371600" y="3134784"/>
            <a:ext cx="6400800" cy="1199884"/>
          </a:xfrm>
        </p:spPr>
        <p:txBody>
          <a:bodyPr>
            <a:normAutofit fontScale="77500" lnSpcReduction="20000"/>
          </a:bodyPr>
          <a:lstStyle/>
          <a:p>
            <a:r>
              <a:rPr lang="en-US" dirty="0" smtClean="0"/>
              <a:t>Machine Learning Course</a:t>
            </a:r>
          </a:p>
          <a:p>
            <a:r>
              <a:rPr lang="en-US" dirty="0" smtClean="0"/>
              <a:t>Fall 2013</a:t>
            </a:r>
          </a:p>
          <a:p>
            <a:r>
              <a:rPr lang="en-US" dirty="0" smtClean="0"/>
              <a:t>Tsinghua University</a:t>
            </a:r>
            <a:endParaRPr lang="en-US" dirty="0"/>
          </a:p>
        </p:txBody>
      </p:sp>
    </p:spTree>
    <p:extLst>
      <p:ext uri="{BB962C8B-B14F-4D97-AF65-F5344CB8AC3E}">
        <p14:creationId xmlns:p14="http://schemas.microsoft.com/office/powerpoint/2010/main" val="772836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52" y="119890"/>
            <a:ext cx="8229600" cy="653830"/>
          </a:xfrm>
        </p:spPr>
        <p:txBody>
          <a:bodyPr>
            <a:normAutofit/>
          </a:bodyPr>
          <a:lstStyle/>
          <a:p>
            <a:r>
              <a:rPr lang="en-US" sz="3200" dirty="0" smtClean="0">
                <a:solidFill>
                  <a:srgbClr val="00B050"/>
                </a:solidFill>
              </a:rPr>
              <a:t>References</a:t>
            </a:r>
            <a:endParaRPr lang="en-IN" sz="3200" dirty="0">
              <a:solidFill>
                <a:srgbClr val="00B050"/>
              </a:solidFill>
            </a:endParaRPr>
          </a:p>
        </p:txBody>
      </p:sp>
      <p:sp>
        <p:nvSpPr>
          <p:cNvPr id="3" name="Content Placeholder 2"/>
          <p:cNvSpPr>
            <a:spLocks noGrp="1"/>
          </p:cNvSpPr>
          <p:nvPr>
            <p:ph idx="1"/>
          </p:nvPr>
        </p:nvSpPr>
        <p:spPr>
          <a:xfrm>
            <a:off x="457200" y="928468"/>
            <a:ext cx="8229600" cy="5197695"/>
          </a:xfrm>
        </p:spPr>
        <p:txBody>
          <a:bodyPr>
            <a:normAutofit/>
          </a:bodyPr>
          <a:lstStyle/>
          <a:p>
            <a:r>
              <a:rPr lang="en-IN" sz="2000" dirty="0" smtClean="0">
                <a:hlinkClick r:id="rId3"/>
              </a:rPr>
              <a:t>http://en.wikipedia.org/wiki/Perceptron</a:t>
            </a:r>
            <a:r>
              <a:rPr lang="en-IN" sz="2000" dirty="0" smtClean="0"/>
              <a:t>	</a:t>
            </a:r>
          </a:p>
          <a:p>
            <a:r>
              <a:rPr lang="en-IN" sz="2000" dirty="0" smtClean="0">
                <a:hlinkClick r:id="rId4"/>
              </a:rPr>
              <a:t>http://en.wikipedia.org/wiki/F1_score</a:t>
            </a:r>
            <a:endParaRPr lang="en-IN" sz="2000" dirty="0" smtClean="0"/>
          </a:p>
          <a:p>
            <a:r>
              <a:rPr lang="en-IN" sz="2000" dirty="0" smtClean="0">
                <a:hlinkClick r:id="rId5"/>
              </a:rPr>
              <a:t>http://en.wikipedia.org/wiki/Information_retrieval</a:t>
            </a:r>
            <a:endParaRPr lang="en-IN" sz="2000" dirty="0" smtClean="0"/>
          </a:p>
          <a:p>
            <a:r>
              <a:rPr lang="en-IN" sz="2000" dirty="0" smtClean="0">
                <a:hlinkClick r:id="rId6"/>
              </a:rPr>
              <a:t>http://en.wikipedia.org/wiki/Tf*idf</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7030"/>
            <a:ext cx="8229600" cy="1143000"/>
          </a:xfrm>
        </p:spPr>
        <p:txBody>
          <a:bodyPr/>
          <a:lstStyle/>
          <a:p>
            <a:r>
              <a:rPr lang="en-US" dirty="0" smtClean="0">
                <a:solidFill>
                  <a:srgbClr val="008000"/>
                </a:solidFill>
              </a:rPr>
              <a:t>Thank You!!</a:t>
            </a:r>
            <a:endParaRPr lang="en-US" dirty="0">
              <a:solidFill>
                <a:srgbClr val="008000"/>
              </a:solidFill>
            </a:endParaRPr>
          </a:p>
        </p:txBody>
      </p:sp>
    </p:spTree>
    <p:extLst>
      <p:ext uri="{BB962C8B-B14F-4D97-AF65-F5344CB8AC3E}">
        <p14:creationId xmlns:p14="http://schemas.microsoft.com/office/powerpoint/2010/main" val="66592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7897"/>
          </a:xfrm>
        </p:spPr>
        <p:txBody>
          <a:bodyPr>
            <a:normAutofit/>
          </a:bodyPr>
          <a:lstStyle/>
          <a:p>
            <a:r>
              <a:rPr lang="en-US" sz="3200" dirty="0" smtClean="0">
                <a:solidFill>
                  <a:srgbClr val="008000"/>
                </a:solidFill>
              </a:rPr>
              <a:t>Goal</a:t>
            </a:r>
            <a:endParaRPr lang="en-US" sz="3200" dirty="0">
              <a:solidFill>
                <a:srgbClr val="008000"/>
              </a:solidFill>
            </a:endParaRPr>
          </a:p>
        </p:txBody>
      </p:sp>
      <p:sp>
        <p:nvSpPr>
          <p:cNvPr id="3" name="Content Placeholder 2"/>
          <p:cNvSpPr>
            <a:spLocks noGrp="1"/>
          </p:cNvSpPr>
          <p:nvPr>
            <p:ph idx="1"/>
          </p:nvPr>
        </p:nvSpPr>
        <p:spPr>
          <a:xfrm>
            <a:off x="410052" y="855249"/>
            <a:ext cx="8229600" cy="4906404"/>
          </a:xfrm>
        </p:spPr>
        <p:txBody>
          <a:bodyPr>
            <a:normAutofit/>
          </a:bodyPr>
          <a:lstStyle/>
          <a:p>
            <a:r>
              <a:rPr lang="en-US" sz="2700" dirty="0" smtClean="0"/>
              <a:t>Implement perceptron to classify the given set of documents as one of two class +1 or -1.</a:t>
            </a:r>
            <a:endParaRPr lang="en-US" sz="2700" dirty="0"/>
          </a:p>
        </p:txBody>
      </p:sp>
      <p:grpSp>
        <p:nvGrpSpPr>
          <p:cNvPr id="25" name="Group 24"/>
          <p:cNvGrpSpPr/>
          <p:nvPr/>
        </p:nvGrpSpPr>
        <p:grpSpPr>
          <a:xfrm>
            <a:off x="916434" y="1846511"/>
            <a:ext cx="6665672" cy="3627454"/>
            <a:chOff x="1249269" y="2850636"/>
            <a:chExt cx="6665672" cy="3627454"/>
          </a:xfrm>
        </p:grpSpPr>
        <p:grpSp>
          <p:nvGrpSpPr>
            <p:cNvPr id="24" name="Group 23"/>
            <p:cNvGrpSpPr/>
            <p:nvPr/>
          </p:nvGrpSpPr>
          <p:grpSpPr>
            <a:xfrm>
              <a:off x="1249269" y="3465715"/>
              <a:ext cx="3845398" cy="3012375"/>
              <a:chOff x="1249269" y="3465715"/>
              <a:chExt cx="3845398" cy="3012375"/>
            </a:xfrm>
          </p:grpSpPr>
          <p:sp>
            <p:nvSpPr>
              <p:cNvPr id="5" name="Line 12"/>
              <p:cNvSpPr>
                <a:spLocks noChangeShapeType="1"/>
              </p:cNvSpPr>
              <p:nvPr/>
            </p:nvSpPr>
            <p:spPr bwMode="auto">
              <a:xfrm flipV="1">
                <a:off x="1249269" y="3465715"/>
                <a:ext cx="0" cy="3012375"/>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 name="Line 13"/>
              <p:cNvSpPr>
                <a:spLocks noChangeShapeType="1"/>
              </p:cNvSpPr>
              <p:nvPr/>
            </p:nvSpPr>
            <p:spPr bwMode="auto">
              <a:xfrm flipV="1">
                <a:off x="1249269" y="6478090"/>
                <a:ext cx="3275583" cy="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 name="Oval 14"/>
              <p:cNvSpPr>
                <a:spLocks noChangeArrowheads="1"/>
              </p:cNvSpPr>
              <p:nvPr/>
            </p:nvSpPr>
            <p:spPr bwMode="auto">
              <a:xfrm>
                <a:off x="3460288" y="4039501"/>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Oval 15"/>
              <p:cNvSpPr>
                <a:spLocks noChangeArrowheads="1"/>
              </p:cNvSpPr>
              <p:nvPr/>
            </p:nvSpPr>
            <p:spPr bwMode="auto">
              <a:xfrm>
                <a:off x="3705956" y="4613286"/>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9" name="Oval 16"/>
              <p:cNvSpPr>
                <a:spLocks noChangeArrowheads="1"/>
              </p:cNvSpPr>
              <p:nvPr/>
            </p:nvSpPr>
            <p:spPr bwMode="auto">
              <a:xfrm>
                <a:off x="4606742" y="4828456"/>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Oval 17"/>
              <p:cNvSpPr>
                <a:spLocks noChangeArrowheads="1"/>
              </p:cNvSpPr>
              <p:nvPr/>
            </p:nvSpPr>
            <p:spPr bwMode="auto">
              <a:xfrm>
                <a:off x="2968950" y="4182947"/>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Oval 18"/>
              <p:cNvSpPr>
                <a:spLocks noChangeArrowheads="1"/>
              </p:cNvSpPr>
              <p:nvPr/>
            </p:nvSpPr>
            <p:spPr bwMode="auto">
              <a:xfrm>
                <a:off x="4033515" y="5115349"/>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2" name="Rectangle 19"/>
              <p:cNvSpPr>
                <a:spLocks noChangeArrowheads="1"/>
              </p:cNvSpPr>
              <p:nvPr/>
            </p:nvSpPr>
            <p:spPr bwMode="auto">
              <a:xfrm>
                <a:off x="1576827" y="5043626"/>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3" name="Rectangle 20"/>
              <p:cNvSpPr>
                <a:spLocks noChangeArrowheads="1"/>
              </p:cNvSpPr>
              <p:nvPr/>
            </p:nvSpPr>
            <p:spPr bwMode="auto">
              <a:xfrm>
                <a:off x="2887061" y="5473965"/>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4" name="Rectangle 21"/>
              <p:cNvSpPr>
                <a:spLocks noChangeArrowheads="1"/>
              </p:cNvSpPr>
              <p:nvPr/>
            </p:nvSpPr>
            <p:spPr bwMode="auto">
              <a:xfrm>
                <a:off x="2723281" y="5904304"/>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5" name="Rectangle 22"/>
              <p:cNvSpPr>
                <a:spLocks noChangeArrowheads="1"/>
              </p:cNvSpPr>
              <p:nvPr/>
            </p:nvSpPr>
            <p:spPr bwMode="auto">
              <a:xfrm>
                <a:off x="2068165" y="5473965"/>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6" name="Rectangle 23"/>
              <p:cNvSpPr>
                <a:spLocks noChangeArrowheads="1"/>
              </p:cNvSpPr>
              <p:nvPr/>
            </p:nvSpPr>
            <p:spPr bwMode="auto">
              <a:xfrm>
                <a:off x="1740606" y="5832581"/>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7" name="Rectangle 24"/>
              <p:cNvSpPr>
                <a:spLocks noChangeArrowheads="1"/>
              </p:cNvSpPr>
              <p:nvPr/>
            </p:nvSpPr>
            <p:spPr bwMode="auto">
              <a:xfrm>
                <a:off x="1986275" y="4685010"/>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8" name="Text Box 25"/>
              <p:cNvSpPr txBox="1">
                <a:spLocks noChangeArrowheads="1"/>
              </p:cNvSpPr>
              <p:nvPr/>
            </p:nvSpPr>
            <p:spPr bwMode="auto">
              <a:xfrm>
                <a:off x="1576827" y="6022349"/>
                <a:ext cx="1241992" cy="3735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a:latin typeface="Tahoma" charset="0"/>
                  </a:rPr>
                  <a:t>Class +1</a:t>
                </a:r>
              </a:p>
            </p:txBody>
          </p:sp>
          <p:sp>
            <p:nvSpPr>
              <p:cNvPr id="19" name="Text Box 26"/>
              <p:cNvSpPr txBox="1">
                <a:spLocks noChangeArrowheads="1"/>
              </p:cNvSpPr>
              <p:nvPr/>
            </p:nvSpPr>
            <p:spPr bwMode="auto">
              <a:xfrm>
                <a:off x="3951625" y="3896054"/>
                <a:ext cx="1143042" cy="3735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dirty="0">
                    <a:latin typeface="Tahoma" charset="0"/>
                  </a:rPr>
                  <a:t>Class -1</a:t>
                </a:r>
              </a:p>
            </p:txBody>
          </p:sp>
        </p:grpSp>
        <p:sp>
          <p:nvSpPr>
            <p:cNvPr id="20" name="Line 27"/>
            <p:cNvSpPr>
              <a:spLocks noChangeShapeType="1"/>
            </p:cNvSpPr>
            <p:nvPr/>
          </p:nvSpPr>
          <p:spPr bwMode="auto">
            <a:xfrm>
              <a:off x="1833030" y="3624305"/>
              <a:ext cx="2416240" cy="2709044"/>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1" name="TextBox 20"/>
            <p:cNvSpPr txBox="1"/>
            <p:nvPr/>
          </p:nvSpPr>
          <p:spPr>
            <a:xfrm>
              <a:off x="4561309" y="5797434"/>
              <a:ext cx="3353632" cy="584776"/>
            </a:xfrm>
            <a:prstGeom prst="rect">
              <a:avLst/>
            </a:prstGeom>
            <a:noFill/>
          </p:spPr>
          <p:txBody>
            <a:bodyPr wrap="square" rtlCol="0">
              <a:spAutoFit/>
            </a:bodyPr>
            <a:lstStyle/>
            <a:p>
              <a:r>
                <a:rPr lang="en-US" sz="3200" b="1" dirty="0" smtClean="0"/>
                <a:t>F(X)=</a:t>
              </a:r>
              <a:r>
                <a:rPr lang="en-US" sz="3200" b="1" dirty="0" err="1" smtClean="0"/>
                <a:t>w</a:t>
              </a:r>
              <a:r>
                <a:rPr lang="en-US" altLang="zh-CN" sz="3200" b="1" dirty="0" err="1" smtClean="0"/>
                <a:t>·</a:t>
              </a:r>
              <a:r>
                <a:rPr lang="en-US" sz="3200" b="1" dirty="0" err="1" smtClean="0"/>
                <a:t>X</a:t>
              </a:r>
              <a:endParaRPr lang="en-US" sz="3200" b="1" dirty="0"/>
            </a:p>
          </p:txBody>
        </p:sp>
        <p:sp>
          <p:nvSpPr>
            <p:cNvPr id="22" name="TextBox 21"/>
            <p:cNvSpPr txBox="1"/>
            <p:nvPr/>
          </p:nvSpPr>
          <p:spPr>
            <a:xfrm>
              <a:off x="2009628" y="2850636"/>
              <a:ext cx="694141" cy="584776"/>
            </a:xfrm>
            <a:prstGeom prst="rect">
              <a:avLst/>
            </a:prstGeom>
            <a:noFill/>
          </p:spPr>
          <p:txBody>
            <a:bodyPr wrap="square" rtlCol="0">
              <a:spAutoFit/>
            </a:bodyPr>
            <a:lstStyle/>
            <a:p>
              <a:r>
                <a:rPr lang="en-US" sz="3200" b="1" dirty="0" smtClean="0"/>
                <a:t>Y</a:t>
              </a:r>
              <a:r>
                <a:rPr lang="en-US" sz="3200" b="1" baseline="-25000" dirty="0" smtClean="0"/>
                <a:t>i</a:t>
              </a:r>
              <a:endParaRPr lang="en-US" sz="3200" b="1" dirty="0"/>
            </a:p>
          </p:txBody>
        </p:sp>
      </p:grpSp>
      <p:sp>
        <p:nvSpPr>
          <p:cNvPr id="23" name="TextBox 22"/>
          <p:cNvSpPr txBox="1"/>
          <p:nvPr/>
        </p:nvSpPr>
        <p:spPr>
          <a:xfrm>
            <a:off x="3618790" y="2138899"/>
            <a:ext cx="4471120" cy="584776"/>
          </a:xfrm>
          <a:prstGeom prst="rect">
            <a:avLst/>
          </a:prstGeom>
          <a:noFill/>
        </p:spPr>
        <p:txBody>
          <a:bodyPr wrap="square" rtlCol="0">
            <a:spAutoFit/>
          </a:bodyPr>
          <a:lstStyle/>
          <a:p>
            <a:r>
              <a:rPr lang="en-US" sz="3200" b="1" dirty="0" smtClean="0"/>
              <a:t>X</a:t>
            </a:r>
            <a:r>
              <a:rPr lang="en-US" sz="3200" b="1" baseline="-25000" dirty="0" smtClean="0"/>
              <a:t>i </a:t>
            </a:r>
            <a:r>
              <a:rPr lang="en-US" sz="3200" b="1" dirty="0" smtClean="0"/>
              <a:t>: </a:t>
            </a:r>
            <a:r>
              <a:rPr lang="en-US" sz="3200" b="1" dirty="0"/>
              <a:t>N</a:t>
            </a:r>
            <a:r>
              <a:rPr lang="en-US" sz="3200" b="1" dirty="0" smtClean="0"/>
              <a:t> dimension vector</a:t>
            </a:r>
            <a:endParaRPr lang="en-US" sz="3200" b="1" dirty="0"/>
          </a:p>
        </p:txBody>
      </p:sp>
      <p:sp>
        <p:nvSpPr>
          <p:cNvPr id="26" name="TextBox 25"/>
          <p:cNvSpPr txBox="1"/>
          <p:nvPr/>
        </p:nvSpPr>
        <p:spPr>
          <a:xfrm>
            <a:off x="916434" y="5761653"/>
            <a:ext cx="7723218" cy="646331"/>
          </a:xfrm>
          <a:prstGeom prst="rect">
            <a:avLst/>
          </a:prstGeom>
          <a:noFill/>
        </p:spPr>
        <p:txBody>
          <a:bodyPr wrap="square" rtlCol="0">
            <a:spAutoFit/>
          </a:bodyPr>
          <a:lstStyle/>
          <a:p>
            <a:r>
              <a:rPr lang="en-US" b="1" u="sng" dirty="0" smtClean="0"/>
              <a:t>Time Required:</a:t>
            </a:r>
            <a:r>
              <a:rPr lang="en-US" dirty="0" smtClean="0"/>
              <a:t> Approximately 5hours for good programmer(knowledge of file read/write, collections(like vector or </a:t>
            </a:r>
            <a:r>
              <a:rPr lang="en-US" dirty="0" err="1" smtClean="0"/>
              <a:t>hashtable</a:t>
            </a:r>
            <a:r>
              <a:rPr lang="en-US" dirty="0" smtClean="0"/>
              <a:t>) is good enough) .</a:t>
            </a:r>
            <a:endParaRPr lang="en-IN" dirty="0"/>
          </a:p>
        </p:txBody>
      </p:sp>
    </p:spTree>
    <p:extLst>
      <p:ext uri="{BB962C8B-B14F-4D97-AF65-F5344CB8AC3E}">
        <p14:creationId xmlns:p14="http://schemas.microsoft.com/office/powerpoint/2010/main" val="320518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4553" y="196943"/>
            <a:ext cx="1266087" cy="553998"/>
          </a:xfrm>
          <a:prstGeom prst="rect">
            <a:avLst/>
          </a:prstGeom>
          <a:noFill/>
        </p:spPr>
        <p:txBody>
          <a:bodyPr wrap="square" rtlCol="0">
            <a:spAutoFit/>
          </a:bodyPr>
          <a:lstStyle/>
          <a:p>
            <a:r>
              <a:rPr lang="en-US" sz="3000" dirty="0" smtClean="0">
                <a:solidFill>
                  <a:srgbClr val="00B050"/>
                </a:solidFill>
              </a:rPr>
              <a:t>Steps</a:t>
            </a:r>
            <a:endParaRPr lang="en-IN" sz="3000" dirty="0">
              <a:solidFill>
                <a:srgbClr val="00B050"/>
              </a:solidFill>
            </a:endParaRPr>
          </a:p>
        </p:txBody>
      </p:sp>
      <p:sp>
        <p:nvSpPr>
          <p:cNvPr id="5" name="TextBox 4"/>
          <p:cNvSpPr txBox="1"/>
          <p:nvPr/>
        </p:nvSpPr>
        <p:spPr>
          <a:xfrm>
            <a:off x="829994" y="863484"/>
            <a:ext cx="7877908" cy="7294305"/>
          </a:xfrm>
          <a:prstGeom prst="rect">
            <a:avLst/>
          </a:prstGeom>
          <a:noFill/>
        </p:spPr>
        <p:txBody>
          <a:bodyPr wrap="square" rtlCol="0">
            <a:spAutoFit/>
          </a:bodyPr>
          <a:lstStyle/>
          <a:p>
            <a:r>
              <a:rPr lang="en-US" dirty="0" smtClean="0">
                <a:solidFill>
                  <a:schemeClr val="tx2">
                    <a:lumMod val="75000"/>
                  </a:schemeClr>
                </a:solidFill>
              </a:rPr>
              <a:t>Given: </a:t>
            </a:r>
          </a:p>
          <a:p>
            <a:r>
              <a:rPr lang="en-US" dirty="0" smtClean="0"/>
              <a:t>Set of files given, which are classified as hockey and baseball.</a:t>
            </a:r>
          </a:p>
          <a:p>
            <a:r>
              <a:rPr lang="en-US" dirty="0" smtClean="0"/>
              <a:t>Given  Folder -&gt; “data 1”</a:t>
            </a:r>
          </a:p>
          <a:p>
            <a:endParaRPr lang="en-US" dirty="0" smtClean="0">
              <a:solidFill>
                <a:schemeClr val="tx2">
                  <a:lumMod val="75000"/>
                </a:schemeClr>
              </a:solidFill>
            </a:endParaRPr>
          </a:p>
          <a:p>
            <a:r>
              <a:rPr lang="en-US" dirty="0" smtClean="0">
                <a:solidFill>
                  <a:schemeClr val="tx2">
                    <a:lumMod val="75000"/>
                  </a:schemeClr>
                </a:solidFill>
              </a:rPr>
              <a:t>Steps:</a:t>
            </a:r>
            <a:endParaRPr lang="en-US" dirty="0" smtClean="0"/>
          </a:p>
          <a:p>
            <a:r>
              <a:rPr lang="en-US" dirty="0" smtClean="0"/>
              <a:t>1)  Take folder “data 1” and split it into two equal set of files say ds1 and ds2, take ds1 as training set and “ds2” as test set </a:t>
            </a:r>
          </a:p>
          <a:p>
            <a:endParaRPr lang="en-US" dirty="0" smtClean="0"/>
          </a:p>
          <a:p>
            <a:r>
              <a:rPr lang="en-US" dirty="0" smtClean="0"/>
              <a:t>2) Take the training set and learn the perceptron (learning weights for the data points) and store the learnt weights (will see more in next 2 slides).</a:t>
            </a:r>
          </a:p>
          <a:p>
            <a:endParaRPr lang="en-US" dirty="0" smtClean="0"/>
          </a:p>
          <a:p>
            <a:r>
              <a:rPr lang="en-US" dirty="0" smtClean="0"/>
              <a:t>3) Take the test set and using the weights learnt from Step 2, classify the documents as hockey or baseball (will see more in next 2 slides).</a:t>
            </a:r>
          </a:p>
          <a:p>
            <a:r>
              <a:rPr lang="en-US" dirty="0" smtClean="0"/>
              <a:t>Calculate Precision, Recall and F1 score.</a:t>
            </a:r>
          </a:p>
          <a:p>
            <a:endParaRPr lang="en-US" dirty="0" smtClean="0"/>
          </a:p>
          <a:p>
            <a:r>
              <a:rPr lang="en-US" dirty="0" smtClean="0"/>
              <a:t>4) Switch -  “ds2” as training set and “ds1” as test set. Repeat Step 1, 2, and 3.</a:t>
            </a:r>
          </a:p>
          <a:p>
            <a:endParaRPr lang="en-US" dirty="0" smtClean="0"/>
          </a:p>
          <a:p>
            <a:r>
              <a:rPr lang="en-US" dirty="0" smtClean="0"/>
              <a:t>5) Record the average precision, Recall and F1 score. Submit the same with your </a:t>
            </a:r>
            <a:br>
              <a:rPr lang="en-US" dirty="0" smtClean="0"/>
            </a:br>
            <a:r>
              <a:rPr lang="en-US" dirty="0" smtClean="0"/>
              <a:t>“ReadMe.txt”</a:t>
            </a:r>
          </a:p>
          <a:p>
            <a:endParaRPr lang="en-US" dirty="0" smtClean="0"/>
          </a:p>
          <a:p>
            <a:endParaRPr lang="en-US" dirty="0" smtClean="0"/>
          </a:p>
          <a:p>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86"/>
            <a:ext cx="8229600" cy="541713"/>
          </a:xfrm>
        </p:spPr>
        <p:txBody>
          <a:bodyPr>
            <a:noAutofit/>
          </a:bodyPr>
          <a:lstStyle/>
          <a:p>
            <a:r>
              <a:rPr lang="en-US" sz="3200" dirty="0" smtClean="0">
                <a:solidFill>
                  <a:srgbClr val="008000"/>
                </a:solidFill>
              </a:rPr>
              <a:t>Perceptron Algorithm</a:t>
            </a:r>
            <a:endParaRPr lang="en-US" sz="3200" dirty="0">
              <a:solidFill>
                <a:srgbClr val="008000"/>
              </a:solidFill>
            </a:endParaRPr>
          </a:p>
        </p:txBody>
      </p:sp>
      <p:sp>
        <p:nvSpPr>
          <p:cNvPr id="3" name="Content Placeholder 2"/>
          <p:cNvSpPr>
            <a:spLocks noGrp="1"/>
          </p:cNvSpPr>
          <p:nvPr>
            <p:ph idx="1"/>
          </p:nvPr>
        </p:nvSpPr>
        <p:spPr>
          <a:xfrm>
            <a:off x="914400" y="1896434"/>
            <a:ext cx="7772400" cy="4961566"/>
          </a:xfrm>
        </p:spPr>
        <p:txBody>
          <a:bodyPr>
            <a:normAutofit fontScale="85000" lnSpcReduction="20000"/>
          </a:bodyPr>
          <a:lstStyle/>
          <a:p>
            <a:pPr marL="0" indent="0">
              <a:buNone/>
            </a:pPr>
            <a:r>
              <a:rPr lang="en-US" dirty="0" smtClean="0"/>
              <a:t>for (</a:t>
            </a:r>
            <a:r>
              <a:rPr lang="en-US" dirty="0" err="1" smtClean="0"/>
              <a:t>i</a:t>
            </a:r>
            <a:r>
              <a:rPr lang="en-US" dirty="0" smtClean="0"/>
              <a:t> = 0; </a:t>
            </a:r>
            <a:r>
              <a:rPr lang="en-US" dirty="0" err="1" smtClean="0"/>
              <a:t>i</a:t>
            </a:r>
            <a:r>
              <a:rPr lang="en-US" dirty="0" smtClean="0"/>
              <a:t> &lt; D; </a:t>
            </a:r>
            <a:r>
              <a:rPr lang="en-US" dirty="0" err="1" smtClean="0"/>
              <a:t>i</a:t>
            </a:r>
            <a:r>
              <a:rPr lang="en-US" dirty="0" smtClean="0"/>
              <a:t> ++) {</a:t>
            </a:r>
          </a:p>
          <a:p>
            <a:pPr marL="0" indent="0">
              <a:buNone/>
            </a:pPr>
            <a:r>
              <a:rPr lang="en-US" dirty="0" smtClean="0"/>
              <a:t>	p = 0;</a:t>
            </a:r>
          </a:p>
          <a:p>
            <a:pPr marL="0" indent="0">
              <a:buNone/>
            </a:pPr>
            <a:r>
              <a:rPr lang="en-US" dirty="0"/>
              <a:t>	</a:t>
            </a:r>
            <a:r>
              <a:rPr lang="en-US" dirty="0" smtClean="0"/>
              <a:t>for (j = 0; j &lt; D(</a:t>
            </a:r>
            <a:r>
              <a:rPr lang="en-US" dirty="0" err="1" smtClean="0"/>
              <a:t>i</a:t>
            </a:r>
            <a:r>
              <a:rPr lang="en-US" dirty="0" smtClean="0"/>
              <a:t>); j ++) {</a:t>
            </a:r>
          </a:p>
          <a:p>
            <a:pPr marL="0" indent="0">
              <a:buNone/>
            </a:pPr>
            <a:r>
              <a:rPr lang="en-US" dirty="0"/>
              <a:t>	</a:t>
            </a:r>
            <a:r>
              <a:rPr lang="en-US" dirty="0" smtClean="0"/>
              <a:t>	p += w[j] * x[j] ;</a:t>
            </a:r>
          </a:p>
          <a:p>
            <a:pPr marL="0" indent="0">
              <a:buNone/>
            </a:pPr>
            <a:r>
              <a:rPr lang="en-US" dirty="0" smtClean="0"/>
              <a:t>	}</a:t>
            </a:r>
          </a:p>
          <a:p>
            <a:pPr marL="0" indent="0">
              <a:buNone/>
            </a:pPr>
            <a:r>
              <a:rPr lang="en-US" dirty="0"/>
              <a:t>	</a:t>
            </a:r>
            <a:r>
              <a:rPr lang="en-US" dirty="0" smtClean="0"/>
              <a:t>if (y[</a:t>
            </a:r>
            <a:r>
              <a:rPr lang="en-US" dirty="0" err="1" smtClean="0"/>
              <a:t>i</a:t>
            </a:r>
            <a:r>
              <a:rPr lang="en-US" dirty="0" smtClean="0"/>
              <a:t>] * p &lt;= 0) {</a:t>
            </a:r>
          </a:p>
          <a:p>
            <a:pPr marL="0" indent="0">
              <a:buNone/>
            </a:pPr>
            <a:r>
              <a:rPr lang="en-US" dirty="0"/>
              <a:t>	</a:t>
            </a:r>
            <a:r>
              <a:rPr lang="en-US" dirty="0" smtClean="0"/>
              <a:t>	for (j = 0; j &lt; D(</a:t>
            </a:r>
            <a:r>
              <a:rPr lang="en-US" dirty="0" err="1" smtClean="0"/>
              <a:t>i</a:t>
            </a:r>
            <a:r>
              <a:rPr lang="en-US" dirty="0" smtClean="0"/>
              <a:t>); j ++) {</a:t>
            </a:r>
          </a:p>
          <a:p>
            <a:pPr marL="0" indent="0">
              <a:buNone/>
            </a:pPr>
            <a:r>
              <a:rPr lang="en-US" dirty="0"/>
              <a:t>	</a:t>
            </a:r>
            <a:r>
              <a:rPr lang="en-US" dirty="0" smtClean="0"/>
              <a:t>		w[j] += alpha * y[</a:t>
            </a:r>
            <a:r>
              <a:rPr lang="en-US" dirty="0" err="1" smtClean="0"/>
              <a:t>i</a:t>
            </a:r>
            <a:r>
              <a:rPr lang="en-US" dirty="0" smtClean="0"/>
              <a:t>] * x[j];</a:t>
            </a:r>
          </a:p>
          <a:p>
            <a:pPr marL="0" indent="0">
              <a:buNone/>
            </a:pPr>
            <a:r>
              <a:rPr lang="en-US" dirty="0" smtClean="0"/>
              <a:t>		}</a:t>
            </a:r>
          </a:p>
          <a:p>
            <a:pPr marL="0" indent="0">
              <a:buNone/>
            </a:pPr>
            <a:r>
              <a:rPr lang="en-US" dirty="0" smtClean="0"/>
              <a:t>	}</a:t>
            </a:r>
          </a:p>
          <a:p>
            <a:pPr marL="0" indent="0">
              <a:buNone/>
            </a:pPr>
            <a:r>
              <a:rPr lang="en-US" dirty="0"/>
              <a:t>}</a:t>
            </a:r>
            <a:endParaRPr lang="en-US" dirty="0" smtClean="0"/>
          </a:p>
        </p:txBody>
      </p:sp>
      <p:sp>
        <p:nvSpPr>
          <p:cNvPr id="4" name="TextBox 3"/>
          <p:cNvSpPr txBox="1"/>
          <p:nvPr/>
        </p:nvSpPr>
        <p:spPr>
          <a:xfrm>
            <a:off x="457200" y="1305634"/>
            <a:ext cx="5177152" cy="553998"/>
          </a:xfrm>
          <a:prstGeom prst="rect">
            <a:avLst/>
          </a:prstGeom>
          <a:noFill/>
        </p:spPr>
        <p:txBody>
          <a:bodyPr wrap="square" rtlCol="0">
            <a:spAutoFit/>
          </a:bodyPr>
          <a:lstStyle/>
          <a:p>
            <a:r>
              <a:rPr lang="en-US" sz="3000" b="1" dirty="0" smtClean="0">
                <a:solidFill>
                  <a:srgbClr val="FF0000"/>
                </a:solidFill>
              </a:rPr>
              <a:t>While(convergence) {</a:t>
            </a:r>
            <a:endParaRPr lang="en-US" sz="3000" b="1" dirty="0">
              <a:solidFill>
                <a:srgbClr val="FF0000"/>
              </a:solidFill>
            </a:endParaRPr>
          </a:p>
        </p:txBody>
      </p:sp>
      <p:sp>
        <p:nvSpPr>
          <p:cNvPr id="5" name="TextBox 4"/>
          <p:cNvSpPr txBox="1"/>
          <p:nvPr/>
        </p:nvSpPr>
        <p:spPr>
          <a:xfrm>
            <a:off x="609600" y="6245161"/>
            <a:ext cx="579424" cy="584776"/>
          </a:xfrm>
          <a:prstGeom prst="rect">
            <a:avLst/>
          </a:prstGeom>
          <a:noFill/>
        </p:spPr>
        <p:txBody>
          <a:bodyPr wrap="square" rtlCol="0">
            <a:spAutoFit/>
          </a:bodyPr>
          <a:lstStyle/>
          <a:p>
            <a:r>
              <a:rPr lang="en-US" sz="3200" b="1" dirty="0" smtClean="0">
                <a:solidFill>
                  <a:srgbClr val="FF0000"/>
                </a:solidFill>
              </a:rPr>
              <a:t>}</a:t>
            </a:r>
            <a:endParaRPr lang="en-US" sz="3200" b="1" dirty="0">
              <a:solidFill>
                <a:srgbClr val="FF0000"/>
              </a:solidFill>
            </a:endParaRPr>
          </a:p>
        </p:txBody>
      </p:sp>
      <p:sp>
        <p:nvSpPr>
          <p:cNvPr id="6" name="Rectangle 5"/>
          <p:cNvSpPr/>
          <p:nvPr/>
        </p:nvSpPr>
        <p:spPr>
          <a:xfrm>
            <a:off x="1189024" y="2685143"/>
            <a:ext cx="3555418" cy="1285853"/>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Rectangle 7"/>
          <p:cNvSpPr/>
          <p:nvPr/>
        </p:nvSpPr>
        <p:spPr>
          <a:xfrm>
            <a:off x="1189023" y="3962803"/>
            <a:ext cx="4660233" cy="2081289"/>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extBox 8"/>
          <p:cNvSpPr txBox="1"/>
          <p:nvPr/>
        </p:nvSpPr>
        <p:spPr>
          <a:xfrm>
            <a:off x="457200" y="1088571"/>
            <a:ext cx="2837543" cy="369332"/>
          </a:xfrm>
          <a:prstGeom prst="rect">
            <a:avLst/>
          </a:prstGeom>
          <a:noFill/>
        </p:spPr>
        <p:txBody>
          <a:bodyPr wrap="square" rtlCol="0">
            <a:spAutoFit/>
          </a:bodyPr>
          <a:lstStyle/>
          <a:p>
            <a:r>
              <a:rPr lang="en-US" dirty="0" err="1" smtClean="0">
                <a:solidFill>
                  <a:srgbClr val="002060"/>
                </a:solidFill>
              </a:rPr>
              <a:t>Pseudocode</a:t>
            </a:r>
            <a:r>
              <a:rPr lang="en-US" dirty="0" smtClean="0">
                <a:solidFill>
                  <a:srgbClr val="002060"/>
                </a:solidFill>
              </a:rPr>
              <a:t>:</a:t>
            </a:r>
            <a:endParaRPr lang="en-IN" dirty="0">
              <a:solidFill>
                <a:srgbClr val="002060"/>
              </a:solidFill>
            </a:endParaRPr>
          </a:p>
        </p:txBody>
      </p:sp>
      <p:sp>
        <p:nvSpPr>
          <p:cNvPr id="10" name="TextBox 9"/>
          <p:cNvSpPr txBox="1"/>
          <p:nvPr/>
        </p:nvSpPr>
        <p:spPr>
          <a:xfrm>
            <a:off x="5738264" y="352120"/>
            <a:ext cx="3556004" cy="3970318"/>
          </a:xfrm>
          <a:prstGeom prst="rect">
            <a:avLst/>
          </a:prstGeom>
          <a:noFill/>
        </p:spPr>
        <p:txBody>
          <a:bodyPr wrap="square" rtlCol="0">
            <a:spAutoFit/>
          </a:bodyPr>
          <a:lstStyle/>
          <a:p>
            <a:r>
              <a:rPr lang="en-US" dirty="0" smtClean="0">
                <a:solidFill>
                  <a:srgbClr val="002060"/>
                </a:solidFill>
              </a:rPr>
              <a:t>D-&gt; </a:t>
            </a:r>
            <a:r>
              <a:rPr lang="en-US" dirty="0" smtClean="0">
                <a:solidFill>
                  <a:srgbClr val="0000FF"/>
                </a:solidFill>
              </a:rPr>
              <a:t>Set </a:t>
            </a:r>
            <a:r>
              <a:rPr lang="en-US" smtClean="0">
                <a:solidFill>
                  <a:srgbClr val="0000FF"/>
                </a:solidFill>
              </a:rPr>
              <a:t>of given </a:t>
            </a:r>
            <a:r>
              <a:rPr lang="en-US" dirty="0" smtClean="0">
                <a:solidFill>
                  <a:srgbClr val="0000FF"/>
                </a:solidFill>
              </a:rPr>
              <a:t>files </a:t>
            </a:r>
            <a:r>
              <a:rPr lang="en-US" dirty="0" smtClean="0">
                <a:solidFill>
                  <a:srgbClr val="002060"/>
                </a:solidFill>
              </a:rPr>
              <a:t>(or) All unique words in given set of files.</a:t>
            </a:r>
          </a:p>
          <a:p>
            <a:r>
              <a:rPr lang="en-US" dirty="0" smtClean="0">
                <a:solidFill>
                  <a:srgbClr val="002060"/>
                </a:solidFill>
              </a:rPr>
              <a:t>D(</a:t>
            </a:r>
            <a:r>
              <a:rPr lang="en-US" dirty="0" err="1" smtClean="0">
                <a:solidFill>
                  <a:srgbClr val="002060"/>
                </a:solidFill>
              </a:rPr>
              <a:t>i</a:t>
            </a:r>
            <a:r>
              <a:rPr lang="en-US" dirty="0" smtClean="0">
                <a:solidFill>
                  <a:srgbClr val="002060"/>
                </a:solidFill>
              </a:rPr>
              <a:t>)-&gt; Number of unique words in current processing file</a:t>
            </a:r>
          </a:p>
          <a:p>
            <a:r>
              <a:rPr lang="en-US" dirty="0" smtClean="0">
                <a:solidFill>
                  <a:srgbClr val="002060"/>
                </a:solidFill>
              </a:rPr>
              <a:t>y[</a:t>
            </a:r>
            <a:r>
              <a:rPr lang="en-US" dirty="0" err="1" smtClean="0">
                <a:solidFill>
                  <a:srgbClr val="002060"/>
                </a:solidFill>
              </a:rPr>
              <a:t>i</a:t>
            </a:r>
            <a:r>
              <a:rPr lang="en-US" dirty="0" smtClean="0">
                <a:solidFill>
                  <a:srgbClr val="002060"/>
                </a:solidFill>
              </a:rPr>
              <a:t>]-&gt; label(say 0 or 1)</a:t>
            </a:r>
          </a:p>
          <a:p>
            <a:r>
              <a:rPr lang="en-US" dirty="0" smtClean="0">
                <a:solidFill>
                  <a:srgbClr val="002060"/>
                </a:solidFill>
              </a:rPr>
              <a:t>x[</a:t>
            </a:r>
            <a:r>
              <a:rPr lang="en-US" dirty="0" err="1" smtClean="0">
                <a:solidFill>
                  <a:srgbClr val="002060"/>
                </a:solidFill>
              </a:rPr>
              <a:t>i</a:t>
            </a:r>
            <a:r>
              <a:rPr lang="en-US" dirty="0" smtClean="0">
                <a:solidFill>
                  <a:srgbClr val="002060"/>
                </a:solidFill>
              </a:rPr>
              <a:t>]-&gt; input variant.</a:t>
            </a:r>
          </a:p>
          <a:p>
            <a:r>
              <a:rPr lang="en-US" dirty="0" smtClean="0">
                <a:solidFill>
                  <a:srgbClr val="002060"/>
                </a:solidFill>
              </a:rPr>
              <a:t>Example: Frequency of a word in the current processing file.</a:t>
            </a:r>
          </a:p>
          <a:p>
            <a:r>
              <a:rPr lang="en-US" dirty="0" smtClean="0">
                <a:solidFill>
                  <a:srgbClr val="002060"/>
                </a:solidFill>
              </a:rPr>
              <a:t>alpha -&gt; learning rate , value &lt;1 </a:t>
            </a:r>
          </a:p>
          <a:p>
            <a:r>
              <a:rPr lang="en-US" dirty="0" smtClean="0">
                <a:solidFill>
                  <a:srgbClr val="002060"/>
                </a:solidFill>
              </a:rPr>
              <a:t>Example: Can be set as 0.25</a:t>
            </a:r>
          </a:p>
          <a:p>
            <a:r>
              <a:rPr lang="en-US" dirty="0" smtClean="0">
                <a:solidFill>
                  <a:srgbClr val="FF0000"/>
                </a:solidFill>
              </a:rPr>
              <a:t>Size of w is number of unique words in given set of files.</a:t>
            </a:r>
          </a:p>
          <a:p>
            <a:endParaRPr lang="en-US" dirty="0" smtClean="0">
              <a:solidFill>
                <a:srgbClr val="002060"/>
              </a:solidFill>
            </a:endParaRPr>
          </a:p>
          <a:p>
            <a:endParaRPr lang="en-IN" dirty="0">
              <a:solidFill>
                <a:srgbClr val="002060"/>
              </a:solidFill>
            </a:endParaRPr>
          </a:p>
        </p:txBody>
      </p:sp>
      <p:cxnSp>
        <p:nvCxnSpPr>
          <p:cNvPr id="12" name="Straight Arrow Connector 11"/>
          <p:cNvCxnSpPr/>
          <p:nvPr/>
        </p:nvCxnSpPr>
        <p:spPr>
          <a:xfrm>
            <a:off x="3947886" y="6044092"/>
            <a:ext cx="796556" cy="2010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786743" y="6245161"/>
            <a:ext cx="6168571" cy="646331"/>
          </a:xfrm>
          <a:prstGeom prst="rect">
            <a:avLst/>
          </a:prstGeom>
          <a:noFill/>
        </p:spPr>
        <p:txBody>
          <a:bodyPr wrap="square" rtlCol="0">
            <a:spAutoFit/>
          </a:bodyPr>
          <a:lstStyle/>
          <a:p>
            <a:r>
              <a:rPr lang="en-IN" dirty="0" smtClean="0">
                <a:solidFill>
                  <a:srgbClr val="FF0000"/>
                </a:solidFill>
              </a:rPr>
              <a:t>Update to new w for next document for all words in the previous document</a:t>
            </a:r>
            <a:endParaRPr lang="en-IN" dirty="0">
              <a:solidFill>
                <a:srgbClr val="FF0000"/>
              </a:solidFill>
            </a:endParaRPr>
          </a:p>
        </p:txBody>
      </p:sp>
      <p:cxnSp>
        <p:nvCxnSpPr>
          <p:cNvPr id="15" name="Straight Arrow Connector 14"/>
          <p:cNvCxnSpPr/>
          <p:nvPr/>
        </p:nvCxnSpPr>
        <p:spPr>
          <a:xfrm>
            <a:off x="4758956" y="2714176"/>
            <a:ext cx="1540244" cy="178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849257" y="4426863"/>
            <a:ext cx="3106057" cy="646331"/>
          </a:xfrm>
          <a:prstGeom prst="rect">
            <a:avLst/>
          </a:prstGeom>
          <a:noFill/>
        </p:spPr>
        <p:txBody>
          <a:bodyPr wrap="square" rtlCol="0">
            <a:spAutoFit/>
          </a:bodyPr>
          <a:lstStyle/>
          <a:p>
            <a:r>
              <a:rPr lang="en-US" dirty="0" smtClean="0">
                <a:solidFill>
                  <a:srgbClr val="FF0000"/>
                </a:solidFill>
              </a:rPr>
              <a:t>Processing the current document (text file).</a:t>
            </a:r>
            <a:endParaRPr lang="en-IN" dirty="0">
              <a:solidFill>
                <a:srgbClr val="FF0000"/>
              </a:solidFill>
            </a:endParaRPr>
          </a:p>
        </p:txBody>
      </p:sp>
      <p:sp>
        <p:nvSpPr>
          <p:cNvPr id="17" name="TextBox 16"/>
          <p:cNvSpPr txBox="1"/>
          <p:nvPr/>
        </p:nvSpPr>
        <p:spPr>
          <a:xfrm>
            <a:off x="3033486" y="611517"/>
            <a:ext cx="1828800" cy="477054"/>
          </a:xfrm>
          <a:prstGeom prst="rect">
            <a:avLst/>
          </a:prstGeom>
          <a:noFill/>
        </p:spPr>
        <p:txBody>
          <a:bodyPr wrap="square" rtlCol="0">
            <a:spAutoFit/>
          </a:bodyPr>
          <a:lstStyle/>
          <a:p>
            <a:r>
              <a:rPr lang="en-US" sz="2500" dirty="0" smtClean="0">
                <a:solidFill>
                  <a:srgbClr val="002060"/>
                </a:solidFill>
              </a:rPr>
              <a:t>TRAINING</a:t>
            </a:r>
            <a:endParaRPr lang="en-IN" sz="2500" dirty="0">
              <a:solidFill>
                <a:srgbClr val="002060"/>
              </a:solidFill>
            </a:endParaRPr>
          </a:p>
        </p:txBody>
      </p:sp>
      <p:cxnSp>
        <p:nvCxnSpPr>
          <p:cNvPr id="19" name="Straight Arrow Connector 18"/>
          <p:cNvCxnSpPr>
            <a:endCxn id="20" idx="1"/>
          </p:cNvCxnSpPr>
          <p:nvPr/>
        </p:nvCxnSpPr>
        <p:spPr>
          <a:xfrm flipV="1">
            <a:off x="2598057" y="1411737"/>
            <a:ext cx="1451428" cy="461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49485" y="1088571"/>
            <a:ext cx="1799771" cy="646331"/>
          </a:xfrm>
          <a:prstGeom prst="rect">
            <a:avLst/>
          </a:prstGeom>
          <a:noFill/>
        </p:spPr>
        <p:txBody>
          <a:bodyPr wrap="square" rtlCol="0">
            <a:spAutoFit/>
          </a:bodyPr>
          <a:lstStyle/>
          <a:p>
            <a:r>
              <a:rPr lang="en-US" dirty="0" smtClean="0">
                <a:solidFill>
                  <a:srgbClr val="C00000"/>
                </a:solidFill>
              </a:rPr>
              <a:t>Run k-times(say 1000)</a:t>
            </a:r>
            <a:endParaRPr lang="en-IN" dirty="0">
              <a:solidFill>
                <a:srgbClr val="C00000"/>
              </a:solidFill>
            </a:endParaRPr>
          </a:p>
        </p:txBody>
      </p:sp>
    </p:spTree>
    <p:extLst>
      <p:ext uri="{BB962C8B-B14F-4D97-AF65-F5344CB8AC3E}">
        <p14:creationId xmlns:p14="http://schemas.microsoft.com/office/powerpoint/2010/main" val="77972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6" grpId="1" animBg="1"/>
      <p:bldP spid="8" grpId="0" animBg="1"/>
      <p:bldP spid="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3386"/>
            <a:ext cx="8229600" cy="541713"/>
          </a:xfrm>
        </p:spPr>
        <p:txBody>
          <a:bodyPr>
            <a:noAutofit/>
          </a:bodyPr>
          <a:lstStyle/>
          <a:p>
            <a:r>
              <a:rPr lang="en-US" sz="3200" dirty="0" smtClean="0">
                <a:solidFill>
                  <a:srgbClr val="008000"/>
                </a:solidFill>
              </a:rPr>
              <a:t>Perceptron Algorithm</a:t>
            </a:r>
            <a:endParaRPr lang="en-US" sz="3200" dirty="0">
              <a:solidFill>
                <a:srgbClr val="008000"/>
              </a:solidFill>
            </a:endParaRPr>
          </a:p>
        </p:txBody>
      </p:sp>
      <p:sp>
        <p:nvSpPr>
          <p:cNvPr id="5" name="Content Placeholder 2"/>
          <p:cNvSpPr>
            <a:spLocks noGrp="1"/>
          </p:cNvSpPr>
          <p:nvPr>
            <p:ph idx="1"/>
          </p:nvPr>
        </p:nvSpPr>
        <p:spPr>
          <a:xfrm>
            <a:off x="914400" y="1896434"/>
            <a:ext cx="7772400" cy="4961566"/>
          </a:xfrm>
        </p:spPr>
        <p:txBody>
          <a:bodyPr>
            <a:normAutofit/>
          </a:bodyPr>
          <a:lstStyle/>
          <a:p>
            <a:pPr marL="0" indent="0">
              <a:buNone/>
            </a:pPr>
            <a:r>
              <a:rPr lang="en-US" sz="2500" dirty="0" smtClean="0"/>
              <a:t>for (</a:t>
            </a:r>
            <a:r>
              <a:rPr lang="en-US" sz="2500" dirty="0" err="1" smtClean="0"/>
              <a:t>i</a:t>
            </a:r>
            <a:r>
              <a:rPr lang="en-US" sz="2500" dirty="0" smtClean="0"/>
              <a:t> = 0; </a:t>
            </a:r>
            <a:r>
              <a:rPr lang="en-US" sz="2500" dirty="0" err="1" smtClean="0"/>
              <a:t>i</a:t>
            </a:r>
            <a:r>
              <a:rPr lang="en-US" sz="2500" dirty="0" smtClean="0"/>
              <a:t> &lt; D; </a:t>
            </a:r>
            <a:r>
              <a:rPr lang="en-US" sz="2500" dirty="0" err="1" smtClean="0"/>
              <a:t>i</a:t>
            </a:r>
            <a:r>
              <a:rPr lang="en-US" sz="2500" dirty="0" smtClean="0"/>
              <a:t> ++) {</a:t>
            </a:r>
          </a:p>
          <a:p>
            <a:pPr marL="0" indent="0">
              <a:buNone/>
            </a:pPr>
            <a:r>
              <a:rPr lang="en-US" sz="2500" dirty="0" smtClean="0"/>
              <a:t>	p = 0;</a:t>
            </a:r>
          </a:p>
          <a:p>
            <a:pPr marL="0" indent="0">
              <a:buNone/>
            </a:pPr>
            <a:r>
              <a:rPr lang="en-US" sz="2500" dirty="0"/>
              <a:t>	</a:t>
            </a:r>
            <a:r>
              <a:rPr lang="en-US" sz="2500" dirty="0" smtClean="0"/>
              <a:t>for (j = 0; j &lt; D(</a:t>
            </a:r>
            <a:r>
              <a:rPr lang="en-US" sz="2500" dirty="0" err="1" smtClean="0"/>
              <a:t>i</a:t>
            </a:r>
            <a:r>
              <a:rPr lang="en-US" sz="2500" dirty="0" smtClean="0"/>
              <a:t>); j ++) {</a:t>
            </a:r>
          </a:p>
          <a:p>
            <a:pPr marL="0" indent="0">
              <a:buNone/>
            </a:pPr>
            <a:r>
              <a:rPr lang="en-US" sz="2500" dirty="0"/>
              <a:t>	</a:t>
            </a:r>
            <a:r>
              <a:rPr lang="en-US" sz="2500" dirty="0" smtClean="0"/>
              <a:t>	p += w[j] * x[j] ;</a:t>
            </a:r>
          </a:p>
          <a:p>
            <a:pPr marL="0" indent="0">
              <a:buNone/>
            </a:pPr>
            <a:r>
              <a:rPr lang="en-US" sz="2500" dirty="0" smtClean="0"/>
              <a:t>	}</a:t>
            </a:r>
          </a:p>
          <a:p>
            <a:pPr marL="0" indent="0">
              <a:buNone/>
            </a:pPr>
            <a:endParaRPr lang="en-US" sz="2500" dirty="0" smtClean="0"/>
          </a:p>
          <a:p>
            <a:pPr marL="0" indent="0">
              <a:buNone/>
            </a:pPr>
            <a:r>
              <a:rPr lang="en-US" sz="2500" dirty="0"/>
              <a:t>	</a:t>
            </a:r>
            <a:r>
              <a:rPr lang="en-US" sz="2500" dirty="0" smtClean="0"/>
              <a:t>if (p &lt;= 0) </a:t>
            </a:r>
          </a:p>
          <a:p>
            <a:pPr marL="0" indent="0">
              <a:buNone/>
            </a:pPr>
            <a:r>
              <a:rPr lang="en-US" sz="2500" dirty="0" smtClean="0"/>
              <a:t>           predicated -&gt; class 1</a:t>
            </a:r>
          </a:p>
          <a:p>
            <a:pPr marL="0" indent="0">
              <a:buNone/>
            </a:pPr>
            <a:r>
              <a:rPr lang="en-US" sz="2500" dirty="0" smtClean="0"/>
              <a:t>       else</a:t>
            </a:r>
          </a:p>
          <a:p>
            <a:pPr marL="0" indent="0">
              <a:buNone/>
            </a:pPr>
            <a:r>
              <a:rPr lang="en-US" sz="2500" dirty="0" smtClean="0"/>
              <a:t>           predicated -&gt; class 2</a:t>
            </a:r>
          </a:p>
        </p:txBody>
      </p:sp>
      <p:sp>
        <p:nvSpPr>
          <p:cNvPr id="8" name="Rectangle 7"/>
          <p:cNvSpPr/>
          <p:nvPr/>
        </p:nvSpPr>
        <p:spPr>
          <a:xfrm>
            <a:off x="1189025" y="2757268"/>
            <a:ext cx="4156698" cy="1669596"/>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ectangle 8"/>
          <p:cNvSpPr/>
          <p:nvPr/>
        </p:nvSpPr>
        <p:spPr>
          <a:xfrm>
            <a:off x="1189023" y="4426864"/>
            <a:ext cx="4660234" cy="208647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p:cNvSpPr txBox="1"/>
          <p:nvPr/>
        </p:nvSpPr>
        <p:spPr>
          <a:xfrm>
            <a:off x="914400" y="1273237"/>
            <a:ext cx="2837543" cy="369332"/>
          </a:xfrm>
          <a:prstGeom prst="rect">
            <a:avLst/>
          </a:prstGeom>
          <a:noFill/>
        </p:spPr>
        <p:txBody>
          <a:bodyPr wrap="square" rtlCol="0">
            <a:spAutoFit/>
          </a:bodyPr>
          <a:lstStyle/>
          <a:p>
            <a:r>
              <a:rPr lang="en-US" dirty="0" err="1" smtClean="0">
                <a:solidFill>
                  <a:srgbClr val="002060"/>
                </a:solidFill>
              </a:rPr>
              <a:t>Pseudocode</a:t>
            </a:r>
            <a:r>
              <a:rPr lang="en-US" dirty="0" smtClean="0">
                <a:solidFill>
                  <a:srgbClr val="002060"/>
                </a:solidFill>
              </a:rPr>
              <a:t>:</a:t>
            </a:r>
            <a:endParaRPr lang="en-IN" dirty="0">
              <a:solidFill>
                <a:srgbClr val="002060"/>
              </a:solidFill>
            </a:endParaRPr>
          </a:p>
        </p:txBody>
      </p:sp>
      <p:sp>
        <p:nvSpPr>
          <p:cNvPr id="11" name="TextBox 10"/>
          <p:cNvSpPr txBox="1"/>
          <p:nvPr/>
        </p:nvSpPr>
        <p:spPr>
          <a:xfrm>
            <a:off x="5747655" y="540336"/>
            <a:ext cx="3265715" cy="3139321"/>
          </a:xfrm>
          <a:prstGeom prst="rect">
            <a:avLst/>
          </a:prstGeom>
          <a:noFill/>
        </p:spPr>
        <p:txBody>
          <a:bodyPr wrap="square" rtlCol="0">
            <a:spAutoFit/>
          </a:bodyPr>
          <a:lstStyle/>
          <a:p>
            <a:r>
              <a:rPr lang="en-US" dirty="0" smtClean="0">
                <a:solidFill>
                  <a:srgbClr val="002060"/>
                </a:solidFill>
              </a:rPr>
              <a:t>D-&gt; Set of given Files (or) All unique words in given set of files.</a:t>
            </a:r>
          </a:p>
          <a:p>
            <a:r>
              <a:rPr lang="en-US" dirty="0" smtClean="0">
                <a:solidFill>
                  <a:srgbClr val="002060"/>
                </a:solidFill>
              </a:rPr>
              <a:t>D(</a:t>
            </a:r>
            <a:r>
              <a:rPr lang="en-US" dirty="0" err="1" smtClean="0">
                <a:solidFill>
                  <a:srgbClr val="002060"/>
                </a:solidFill>
              </a:rPr>
              <a:t>i</a:t>
            </a:r>
            <a:r>
              <a:rPr lang="en-US" dirty="0" smtClean="0">
                <a:solidFill>
                  <a:srgbClr val="002060"/>
                </a:solidFill>
              </a:rPr>
              <a:t>)-&gt; Number of unique words in current processing file</a:t>
            </a:r>
          </a:p>
          <a:p>
            <a:r>
              <a:rPr lang="en-US" dirty="0" smtClean="0">
                <a:solidFill>
                  <a:srgbClr val="002060"/>
                </a:solidFill>
              </a:rPr>
              <a:t>y[</a:t>
            </a:r>
            <a:r>
              <a:rPr lang="en-US" dirty="0" err="1" smtClean="0">
                <a:solidFill>
                  <a:srgbClr val="002060"/>
                </a:solidFill>
              </a:rPr>
              <a:t>i</a:t>
            </a:r>
            <a:r>
              <a:rPr lang="en-US" dirty="0" smtClean="0">
                <a:solidFill>
                  <a:srgbClr val="002060"/>
                </a:solidFill>
              </a:rPr>
              <a:t>]-&gt; label</a:t>
            </a:r>
          </a:p>
          <a:p>
            <a:r>
              <a:rPr lang="en-US" dirty="0" smtClean="0">
                <a:solidFill>
                  <a:srgbClr val="002060"/>
                </a:solidFill>
              </a:rPr>
              <a:t>x[</a:t>
            </a:r>
            <a:r>
              <a:rPr lang="en-US" dirty="0" err="1" smtClean="0">
                <a:solidFill>
                  <a:srgbClr val="002060"/>
                </a:solidFill>
              </a:rPr>
              <a:t>i</a:t>
            </a:r>
            <a:r>
              <a:rPr lang="en-US" dirty="0" smtClean="0">
                <a:solidFill>
                  <a:srgbClr val="002060"/>
                </a:solidFill>
              </a:rPr>
              <a:t>]-&gt; input variant.</a:t>
            </a:r>
          </a:p>
          <a:p>
            <a:r>
              <a:rPr lang="en-US" dirty="0" smtClean="0">
                <a:solidFill>
                  <a:srgbClr val="002060"/>
                </a:solidFill>
              </a:rPr>
              <a:t>Example: Frequency of a word in the current processing file </a:t>
            </a:r>
          </a:p>
          <a:p>
            <a:endParaRPr lang="en-US" dirty="0" smtClean="0">
              <a:solidFill>
                <a:srgbClr val="002060"/>
              </a:solidFill>
            </a:endParaRPr>
          </a:p>
          <a:p>
            <a:endParaRPr lang="en-IN" dirty="0">
              <a:solidFill>
                <a:srgbClr val="002060"/>
              </a:solidFill>
            </a:endParaRPr>
          </a:p>
        </p:txBody>
      </p:sp>
      <p:cxnSp>
        <p:nvCxnSpPr>
          <p:cNvPr id="14" name="Straight Arrow Connector 13"/>
          <p:cNvCxnSpPr/>
          <p:nvPr/>
        </p:nvCxnSpPr>
        <p:spPr>
          <a:xfrm>
            <a:off x="5345723" y="3502855"/>
            <a:ext cx="858129" cy="924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37943" y="4403579"/>
            <a:ext cx="3106057" cy="646331"/>
          </a:xfrm>
          <a:prstGeom prst="rect">
            <a:avLst/>
          </a:prstGeom>
          <a:noFill/>
        </p:spPr>
        <p:txBody>
          <a:bodyPr wrap="square" rtlCol="0">
            <a:spAutoFit/>
          </a:bodyPr>
          <a:lstStyle/>
          <a:p>
            <a:r>
              <a:rPr lang="en-US" dirty="0" smtClean="0">
                <a:solidFill>
                  <a:srgbClr val="FF0000"/>
                </a:solidFill>
              </a:rPr>
              <a:t>Processing the current document (text file).</a:t>
            </a:r>
            <a:endParaRPr lang="en-IN" dirty="0">
              <a:solidFill>
                <a:srgbClr val="FF0000"/>
              </a:solidFill>
            </a:endParaRPr>
          </a:p>
        </p:txBody>
      </p:sp>
      <p:sp>
        <p:nvSpPr>
          <p:cNvPr id="16" name="TextBox 15"/>
          <p:cNvSpPr txBox="1"/>
          <p:nvPr/>
        </p:nvSpPr>
        <p:spPr>
          <a:xfrm>
            <a:off x="3294743" y="611517"/>
            <a:ext cx="1828800" cy="477054"/>
          </a:xfrm>
          <a:prstGeom prst="rect">
            <a:avLst/>
          </a:prstGeom>
          <a:noFill/>
        </p:spPr>
        <p:txBody>
          <a:bodyPr wrap="square" rtlCol="0">
            <a:spAutoFit/>
          </a:bodyPr>
          <a:lstStyle/>
          <a:p>
            <a:r>
              <a:rPr lang="en-US" sz="2500" dirty="0" smtClean="0">
                <a:solidFill>
                  <a:srgbClr val="002060"/>
                </a:solidFill>
              </a:rPr>
              <a:t>TEST</a:t>
            </a:r>
            <a:endParaRPr lang="en-IN" sz="25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par>
                                <p:cTn id="12" presetID="3" presetClass="entr" presetSubtype="1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7577"/>
          </a:xfrm>
        </p:spPr>
        <p:txBody>
          <a:bodyPr>
            <a:noAutofit/>
          </a:bodyPr>
          <a:lstStyle/>
          <a:p>
            <a:r>
              <a:rPr lang="en-US" sz="3000" dirty="0" smtClean="0">
                <a:solidFill>
                  <a:srgbClr val="008000"/>
                </a:solidFill>
              </a:rPr>
              <a:t>Precision &amp; Recall </a:t>
            </a:r>
            <a:endParaRPr lang="en-US" sz="3000" dirty="0">
              <a:solidFill>
                <a:srgbClr val="008000"/>
              </a:solidFill>
            </a:endParaRPr>
          </a:p>
        </p:txBody>
      </p:sp>
      <p:pic>
        <p:nvPicPr>
          <p:cNvPr id="4" name="Picture 3"/>
          <p:cNvPicPr>
            <a:picLocks noChangeAspect="1"/>
          </p:cNvPicPr>
          <p:nvPr/>
        </p:nvPicPr>
        <p:blipFill>
          <a:blip r:embed="rId3"/>
          <a:stretch>
            <a:fillRect/>
          </a:stretch>
        </p:blipFill>
        <p:spPr>
          <a:xfrm>
            <a:off x="1794625" y="1003242"/>
            <a:ext cx="4775200" cy="2311400"/>
          </a:xfrm>
          <a:prstGeom prst="rect">
            <a:avLst/>
          </a:prstGeom>
          <a:ln>
            <a:solidFill>
              <a:srgbClr val="FF0000"/>
            </a:solidFill>
          </a:ln>
        </p:spPr>
      </p:pic>
      <p:pic>
        <p:nvPicPr>
          <p:cNvPr id="5" name="Picture 4"/>
          <p:cNvPicPr>
            <a:picLocks noChangeAspect="1"/>
          </p:cNvPicPr>
          <p:nvPr/>
        </p:nvPicPr>
        <p:blipFill>
          <a:blip r:embed="rId4"/>
          <a:stretch>
            <a:fillRect/>
          </a:stretch>
        </p:blipFill>
        <p:spPr>
          <a:xfrm>
            <a:off x="2924166" y="3925642"/>
            <a:ext cx="2654300" cy="723900"/>
          </a:xfrm>
          <a:prstGeom prst="rect">
            <a:avLst/>
          </a:prstGeom>
          <a:ln>
            <a:solidFill>
              <a:srgbClr val="FF0000"/>
            </a:solidFill>
          </a:ln>
        </p:spPr>
      </p:pic>
      <p:pic>
        <p:nvPicPr>
          <p:cNvPr id="6" name="Picture 5"/>
          <p:cNvPicPr>
            <a:picLocks noChangeAspect="1"/>
          </p:cNvPicPr>
          <p:nvPr/>
        </p:nvPicPr>
        <p:blipFill>
          <a:blip r:embed="rId5"/>
          <a:stretch>
            <a:fillRect/>
          </a:stretch>
        </p:blipFill>
        <p:spPr>
          <a:xfrm>
            <a:off x="2924166" y="5123701"/>
            <a:ext cx="2654300" cy="768558"/>
          </a:xfrm>
          <a:prstGeom prst="rect">
            <a:avLst/>
          </a:prstGeom>
          <a:ln>
            <a:solidFill>
              <a:srgbClr val="FF0000"/>
            </a:solidFill>
          </a:ln>
        </p:spPr>
      </p:pic>
      <p:sp>
        <p:nvSpPr>
          <p:cNvPr id="7" name="Rectangle 6"/>
          <p:cNvSpPr/>
          <p:nvPr/>
        </p:nvSpPr>
        <p:spPr>
          <a:xfrm>
            <a:off x="457200" y="3515221"/>
            <a:ext cx="8407041" cy="369332"/>
          </a:xfrm>
          <a:prstGeom prst="rect">
            <a:avLst/>
          </a:prstGeom>
        </p:spPr>
        <p:txBody>
          <a:bodyPr wrap="square">
            <a:spAutoFit/>
          </a:bodyPr>
          <a:lstStyle/>
          <a:p>
            <a:r>
              <a:rPr lang="en-US" dirty="0">
                <a:solidFill>
                  <a:srgbClr val="0000FF"/>
                </a:solidFill>
              </a:rPr>
              <a:t>Precision</a:t>
            </a:r>
            <a:r>
              <a:rPr lang="en-US" dirty="0"/>
              <a:t> is the probability that a (randomly selected) retrieved document is relevant.</a:t>
            </a:r>
          </a:p>
        </p:txBody>
      </p:sp>
      <p:sp>
        <p:nvSpPr>
          <p:cNvPr id="8" name="Rectangle 7"/>
          <p:cNvSpPr/>
          <p:nvPr/>
        </p:nvSpPr>
        <p:spPr>
          <a:xfrm>
            <a:off x="437714" y="4704041"/>
            <a:ext cx="8426527" cy="646331"/>
          </a:xfrm>
          <a:prstGeom prst="rect">
            <a:avLst/>
          </a:prstGeom>
        </p:spPr>
        <p:txBody>
          <a:bodyPr wrap="square">
            <a:spAutoFit/>
          </a:bodyPr>
          <a:lstStyle/>
          <a:p>
            <a:r>
              <a:rPr lang="en-US" dirty="0">
                <a:solidFill>
                  <a:srgbClr val="0000FF"/>
                </a:solidFill>
              </a:rPr>
              <a:t>Recall</a:t>
            </a:r>
            <a:r>
              <a:rPr lang="en-US" dirty="0"/>
              <a:t> is the probability that a (randomly selected) relevant document is retrieved in a search.</a:t>
            </a:r>
          </a:p>
        </p:txBody>
      </p:sp>
      <p:pic>
        <p:nvPicPr>
          <p:cNvPr id="9" name="Picture 8"/>
          <p:cNvPicPr>
            <a:picLocks noChangeAspect="1"/>
          </p:cNvPicPr>
          <p:nvPr/>
        </p:nvPicPr>
        <p:blipFill>
          <a:blip r:embed="rId6"/>
          <a:stretch>
            <a:fillRect/>
          </a:stretch>
        </p:blipFill>
        <p:spPr>
          <a:xfrm>
            <a:off x="2896740" y="6146800"/>
            <a:ext cx="3111500" cy="711200"/>
          </a:xfrm>
          <a:prstGeom prst="rect">
            <a:avLst/>
          </a:prstGeom>
          <a:ln>
            <a:solidFill>
              <a:srgbClr val="FF0000"/>
            </a:solidFill>
          </a:ln>
        </p:spPr>
      </p:pic>
      <p:sp>
        <p:nvSpPr>
          <p:cNvPr id="10" name="Rectangle 9"/>
          <p:cNvSpPr/>
          <p:nvPr/>
        </p:nvSpPr>
        <p:spPr>
          <a:xfrm>
            <a:off x="1824370" y="6331466"/>
            <a:ext cx="976421" cy="369332"/>
          </a:xfrm>
          <a:prstGeom prst="rect">
            <a:avLst/>
          </a:prstGeom>
        </p:spPr>
        <p:txBody>
          <a:bodyPr wrap="none">
            <a:spAutoFit/>
          </a:bodyPr>
          <a:lstStyle/>
          <a:p>
            <a:r>
              <a:rPr lang="en-US" dirty="0" smtClean="0">
                <a:solidFill>
                  <a:srgbClr val="0000FF"/>
                </a:solidFill>
              </a:rPr>
              <a:t>F1 Score</a:t>
            </a:r>
            <a:endParaRPr lang="en-IN" dirty="0"/>
          </a:p>
        </p:txBody>
      </p:sp>
    </p:spTree>
    <p:extLst>
      <p:ext uri="{BB962C8B-B14F-4D97-AF65-F5344CB8AC3E}">
        <p14:creationId xmlns:p14="http://schemas.microsoft.com/office/powerpoint/2010/main" val="149484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7673"/>
          </a:xfrm>
        </p:spPr>
        <p:txBody>
          <a:bodyPr>
            <a:normAutofit fontScale="90000"/>
          </a:bodyPr>
          <a:lstStyle/>
          <a:p>
            <a:r>
              <a:rPr lang="en-US" dirty="0" smtClean="0">
                <a:solidFill>
                  <a:srgbClr val="008000"/>
                </a:solidFill>
              </a:rPr>
              <a:t>Evaluation</a:t>
            </a:r>
            <a:endParaRPr lang="en-US" dirty="0">
              <a:solidFill>
                <a:srgbClr val="008000"/>
              </a:solidFill>
            </a:endParaRPr>
          </a:p>
        </p:txBody>
      </p:sp>
      <p:sp>
        <p:nvSpPr>
          <p:cNvPr id="3" name="Content Placeholder 2"/>
          <p:cNvSpPr>
            <a:spLocks noGrp="1"/>
          </p:cNvSpPr>
          <p:nvPr>
            <p:ph idx="1"/>
          </p:nvPr>
        </p:nvSpPr>
        <p:spPr>
          <a:xfrm>
            <a:off x="457200" y="1022311"/>
            <a:ext cx="8229600" cy="5343895"/>
          </a:xfrm>
        </p:spPr>
        <p:txBody>
          <a:bodyPr>
            <a:normAutofit/>
          </a:bodyPr>
          <a:lstStyle/>
          <a:p>
            <a:r>
              <a:rPr lang="en-US" sz="2200" dirty="0" smtClean="0"/>
              <a:t>What we have seen in past slide is called 2-fold validation, we can do 5 fold validation since there are 5 folders( lets say s1,s2,s3,s4 are training set and s5 is test set. Repeat the same till each of the set used as test set and all other used as training set at that point).</a:t>
            </a:r>
          </a:p>
          <a:p>
            <a:pPr marL="0" indent="0">
              <a:buNone/>
            </a:pPr>
            <a:r>
              <a:rPr lang="en-US" sz="2200" dirty="0" smtClean="0"/>
              <a:t>   </a:t>
            </a:r>
            <a:r>
              <a:rPr lang="en-US" sz="2200" dirty="0" smtClean="0">
                <a:solidFill>
                  <a:srgbClr val="FF0000"/>
                </a:solidFill>
              </a:rPr>
              <a:t> (Note: 5-fold validation will give better F1 because it uses more training data to better train the model)</a:t>
            </a:r>
          </a:p>
          <a:p>
            <a:r>
              <a:rPr lang="en-US" sz="2200" dirty="0" smtClean="0"/>
              <a:t>You can use either 2-fold validation or 5-fold validation to submit the homework.</a:t>
            </a:r>
            <a:endParaRPr lang="en-US" sz="2200" dirty="0"/>
          </a:p>
          <a:p>
            <a:pPr marL="0" indent="0">
              <a:buNone/>
            </a:pPr>
            <a:endParaRPr lang="en-US" sz="2200" dirty="0"/>
          </a:p>
        </p:txBody>
      </p:sp>
    </p:spTree>
    <p:extLst>
      <p:ext uri="{BB962C8B-B14F-4D97-AF65-F5344CB8AC3E}">
        <p14:creationId xmlns:p14="http://schemas.microsoft.com/office/powerpoint/2010/main" val="302354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0225"/>
          </a:xfrm>
        </p:spPr>
        <p:txBody>
          <a:bodyPr>
            <a:normAutofit fontScale="90000"/>
          </a:bodyPr>
          <a:lstStyle/>
          <a:p>
            <a:r>
              <a:rPr lang="en-US" dirty="0" smtClean="0">
                <a:solidFill>
                  <a:srgbClr val="008000"/>
                </a:solidFill>
              </a:rPr>
              <a:t>x(j)</a:t>
            </a:r>
            <a:endParaRPr lang="en-US" dirty="0">
              <a:solidFill>
                <a:srgbClr val="008000"/>
              </a:solidFill>
            </a:endParaRPr>
          </a:p>
        </p:txBody>
      </p:sp>
      <p:pic>
        <p:nvPicPr>
          <p:cNvPr id="8" name="Picture 7"/>
          <p:cNvPicPr>
            <a:picLocks noChangeAspect="1"/>
          </p:cNvPicPr>
          <p:nvPr/>
        </p:nvPicPr>
        <p:blipFill>
          <a:blip r:embed="rId2"/>
          <a:stretch>
            <a:fillRect/>
          </a:stretch>
        </p:blipFill>
        <p:spPr>
          <a:xfrm>
            <a:off x="6543423" y="1417638"/>
            <a:ext cx="2438400" cy="927100"/>
          </a:xfrm>
          <a:prstGeom prst="rect">
            <a:avLst/>
          </a:prstGeom>
        </p:spPr>
      </p:pic>
      <p:sp>
        <p:nvSpPr>
          <p:cNvPr id="10" name="TextBox 9"/>
          <p:cNvSpPr txBox="1"/>
          <p:nvPr/>
        </p:nvSpPr>
        <p:spPr>
          <a:xfrm>
            <a:off x="913818" y="1130737"/>
            <a:ext cx="5343519" cy="1477328"/>
          </a:xfrm>
          <a:prstGeom prst="rect">
            <a:avLst/>
          </a:prstGeom>
          <a:noFill/>
        </p:spPr>
        <p:txBody>
          <a:bodyPr wrap="square" rtlCol="0">
            <a:spAutoFit/>
          </a:bodyPr>
          <a:lstStyle/>
          <a:p>
            <a:pPr marL="285750" indent="-285750">
              <a:buFont typeface="Arial"/>
              <a:buChar char="•"/>
            </a:pPr>
            <a:r>
              <a:rPr lang="en-US" dirty="0" smtClean="0"/>
              <a:t>In our example we simply used frequency of word, but we may use any other functions here linear or non-linear. </a:t>
            </a:r>
          </a:p>
          <a:p>
            <a:pPr marL="285750" indent="-285750">
              <a:buFont typeface="Arial"/>
              <a:buChar char="•"/>
            </a:pPr>
            <a:r>
              <a:rPr lang="en-US" dirty="0" smtClean="0"/>
              <a:t>We consider only linear perceptron for this homework</a:t>
            </a:r>
            <a:endParaRPr lang="en-US" dirty="0"/>
          </a:p>
        </p:txBody>
      </p:sp>
      <p:sp>
        <p:nvSpPr>
          <p:cNvPr id="11" name="Rectangle 10"/>
          <p:cNvSpPr/>
          <p:nvPr/>
        </p:nvSpPr>
        <p:spPr>
          <a:xfrm>
            <a:off x="938507" y="2828836"/>
            <a:ext cx="7639877" cy="1200329"/>
          </a:xfrm>
          <a:prstGeom prst="rect">
            <a:avLst/>
          </a:prstGeom>
        </p:spPr>
        <p:txBody>
          <a:bodyPr wrap="square">
            <a:spAutoFit/>
          </a:bodyPr>
          <a:lstStyle/>
          <a:p>
            <a:pPr marL="285750" indent="-285750">
              <a:buFont typeface="Arial"/>
              <a:buChar char="•"/>
            </a:pPr>
            <a:r>
              <a:rPr lang="en-US" dirty="0" err="1"/>
              <a:t>Tf</a:t>
            </a:r>
            <a:r>
              <a:rPr lang="en-US" dirty="0"/>
              <a:t>–</a:t>
            </a:r>
            <a:r>
              <a:rPr lang="en-US" dirty="0" err="1"/>
              <a:t>idf</a:t>
            </a:r>
            <a:r>
              <a:rPr lang="en-US" dirty="0"/>
              <a:t>, term frequency–inverse document frequency, is a numerical statistic which reflects how important a word is to a document in a collection or corpus</a:t>
            </a:r>
            <a:r>
              <a:rPr lang="en-US" dirty="0" smtClean="0"/>
              <a:t>.</a:t>
            </a:r>
          </a:p>
          <a:p>
            <a:pPr marL="285750" indent="-285750">
              <a:buFont typeface="Arial"/>
              <a:buChar char="•"/>
            </a:pPr>
            <a:r>
              <a:rPr lang="en-US" dirty="0" smtClean="0"/>
              <a:t>You may also try </a:t>
            </a:r>
            <a:r>
              <a:rPr lang="en-US" dirty="0" err="1" smtClean="0"/>
              <a:t>Tf-idf</a:t>
            </a:r>
            <a:r>
              <a:rPr lang="en-US" dirty="0" smtClean="0"/>
              <a:t> value instead of simple frequency of word.</a:t>
            </a:r>
            <a:endParaRPr lang="en-US" dirty="0"/>
          </a:p>
        </p:txBody>
      </p:sp>
      <p:sp>
        <p:nvSpPr>
          <p:cNvPr id="12" name="Rectangle 11"/>
          <p:cNvSpPr/>
          <p:nvPr/>
        </p:nvSpPr>
        <p:spPr>
          <a:xfrm>
            <a:off x="1391354" y="4245100"/>
            <a:ext cx="4621778" cy="369332"/>
          </a:xfrm>
          <a:prstGeom prst="rect">
            <a:avLst/>
          </a:prstGeom>
        </p:spPr>
        <p:txBody>
          <a:bodyPr wrap="none">
            <a:spAutoFit/>
          </a:bodyPr>
          <a:lstStyle/>
          <a:p>
            <a:r>
              <a:rPr lang="en-IN" dirty="0" smtClean="0">
                <a:hlinkClick r:id="rId3"/>
              </a:rPr>
              <a:t>Reference: http</a:t>
            </a:r>
            <a:r>
              <a:rPr lang="en-IN" dirty="0">
                <a:hlinkClick r:id="rId3"/>
              </a:rPr>
              <a:t>://en.wikipedia.org/wiki/Tf*idf</a:t>
            </a:r>
            <a:endParaRPr lang="en-IN" dirty="0"/>
          </a:p>
        </p:txBody>
      </p:sp>
    </p:spTree>
    <p:extLst>
      <p:ext uri="{BB962C8B-B14F-4D97-AF65-F5344CB8AC3E}">
        <p14:creationId xmlns:p14="http://schemas.microsoft.com/office/powerpoint/2010/main" val="217976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1627"/>
          </a:xfrm>
        </p:spPr>
        <p:txBody>
          <a:bodyPr>
            <a:normAutofit/>
          </a:bodyPr>
          <a:lstStyle/>
          <a:p>
            <a:r>
              <a:rPr lang="en-US" sz="3200" dirty="0" smtClean="0">
                <a:solidFill>
                  <a:srgbClr val="008000"/>
                </a:solidFill>
              </a:rPr>
              <a:t>Submission</a:t>
            </a:r>
            <a:endParaRPr lang="en-US" sz="3200" dirty="0">
              <a:solidFill>
                <a:srgbClr val="008000"/>
              </a:solidFill>
            </a:endParaRPr>
          </a:p>
        </p:txBody>
      </p:sp>
      <p:sp>
        <p:nvSpPr>
          <p:cNvPr id="3" name="Content Placeholder 2"/>
          <p:cNvSpPr>
            <a:spLocks noGrp="1"/>
          </p:cNvSpPr>
          <p:nvPr>
            <p:ph idx="1"/>
          </p:nvPr>
        </p:nvSpPr>
        <p:spPr>
          <a:xfrm>
            <a:off x="457200" y="1097280"/>
            <a:ext cx="8229600" cy="4525963"/>
          </a:xfrm>
        </p:spPr>
        <p:txBody>
          <a:bodyPr>
            <a:normAutofit fontScale="70000" lnSpcReduction="20000"/>
          </a:bodyPr>
          <a:lstStyle/>
          <a:p>
            <a:pPr>
              <a:lnSpc>
                <a:spcPct val="150000"/>
              </a:lnSpc>
            </a:pPr>
            <a:r>
              <a:rPr lang="en-US" dirty="0" smtClean="0"/>
              <a:t>Submit your homework on or before November 1</a:t>
            </a:r>
            <a:r>
              <a:rPr lang="en-US" baseline="30000" dirty="0" smtClean="0"/>
              <a:t>st</a:t>
            </a:r>
            <a:r>
              <a:rPr lang="en-US" dirty="0" smtClean="0"/>
              <a:t>.</a:t>
            </a:r>
          </a:p>
          <a:p>
            <a:pPr>
              <a:lnSpc>
                <a:spcPct val="150000"/>
              </a:lnSpc>
            </a:pPr>
            <a:r>
              <a:rPr lang="en-US" dirty="0" smtClean="0"/>
              <a:t>Running time &lt; 5 minutes(preprocessing included).</a:t>
            </a:r>
          </a:p>
          <a:p>
            <a:pPr>
              <a:lnSpc>
                <a:spcPct val="150000"/>
              </a:lnSpc>
            </a:pPr>
            <a:r>
              <a:rPr lang="en-US" dirty="0" smtClean="0"/>
              <a:t>Average F1-measure &gt; 0.8</a:t>
            </a:r>
          </a:p>
          <a:p>
            <a:pPr>
              <a:lnSpc>
                <a:spcPct val="150000"/>
              </a:lnSpc>
            </a:pPr>
            <a:r>
              <a:rPr lang="en-US" dirty="0" smtClean="0"/>
              <a:t>Submit as </a:t>
            </a:r>
            <a:r>
              <a:rPr lang="en-US" dirty="0" smtClean="0">
                <a:solidFill>
                  <a:srgbClr val="FF0000"/>
                </a:solidFill>
              </a:rPr>
              <a:t>.tar file</a:t>
            </a:r>
          </a:p>
          <a:p>
            <a:pPr>
              <a:lnSpc>
                <a:spcPct val="150000"/>
              </a:lnSpc>
              <a:buNone/>
            </a:pPr>
            <a:r>
              <a:rPr lang="en-US" dirty="0" smtClean="0"/>
              <a:t>   1 ) Source Code</a:t>
            </a:r>
          </a:p>
          <a:p>
            <a:pPr>
              <a:lnSpc>
                <a:spcPct val="150000"/>
              </a:lnSpc>
              <a:buNone/>
            </a:pPr>
            <a:r>
              <a:rPr lang="en-US" dirty="0" smtClean="0"/>
              <a:t>   2) ReadMe.txt explaining </a:t>
            </a:r>
          </a:p>
          <a:p>
            <a:pPr>
              <a:lnSpc>
                <a:spcPct val="150000"/>
              </a:lnSpc>
              <a:buNone/>
            </a:pPr>
            <a:r>
              <a:rPr lang="en-US" dirty="0" smtClean="0"/>
              <a:t>           a) the execution of the code, </a:t>
            </a:r>
          </a:p>
          <a:p>
            <a:pPr>
              <a:lnSpc>
                <a:spcPct val="150000"/>
              </a:lnSpc>
              <a:buNone/>
            </a:pPr>
            <a:r>
              <a:rPr lang="en-US" dirty="0" smtClean="0"/>
              <a:t>           b) mentioning average precision, recall and F1 Score.</a:t>
            </a:r>
          </a:p>
          <a:p>
            <a:pPr>
              <a:lnSpc>
                <a:spcPct val="150000"/>
              </a:lnSpc>
            </a:pPr>
            <a:endParaRPr lang="en-US" dirty="0" smtClean="0"/>
          </a:p>
          <a:p>
            <a:pPr>
              <a:lnSpc>
                <a:spcPct val="150000"/>
              </a:lnSpc>
            </a:pPr>
            <a:endParaRPr lang="en-US" dirty="0"/>
          </a:p>
        </p:txBody>
      </p:sp>
    </p:spTree>
    <p:extLst>
      <p:ext uri="{BB962C8B-B14F-4D97-AF65-F5344CB8AC3E}">
        <p14:creationId xmlns:p14="http://schemas.microsoft.com/office/powerpoint/2010/main" val="8184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1596</TotalTime>
  <Words>1015</Words>
  <Application>Microsoft Office PowerPoint</Application>
  <PresentationFormat>全屏显示(4:3)</PresentationFormat>
  <Paragraphs>120</Paragraphs>
  <Slides>11</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Arial</vt:lpstr>
      <vt:lpstr>Calibri</vt:lpstr>
      <vt:lpstr>Tahoma</vt:lpstr>
      <vt:lpstr>Office Theme</vt:lpstr>
      <vt:lpstr>Perceptron Implementation</vt:lpstr>
      <vt:lpstr>Goal</vt:lpstr>
      <vt:lpstr>PowerPoint 演示文稿</vt:lpstr>
      <vt:lpstr>Perceptron Algorithm</vt:lpstr>
      <vt:lpstr>Perceptron Algorithm</vt:lpstr>
      <vt:lpstr>Precision &amp; Recall </vt:lpstr>
      <vt:lpstr>Evaluation</vt:lpstr>
      <vt:lpstr>x(j)</vt:lpstr>
      <vt:lpstr>Submission</vt:lpstr>
      <vt:lpstr>References</vt:lpstr>
      <vt:lpstr>Thank You!!</vt:lpstr>
    </vt:vector>
  </TitlesOfParts>
  <Company>tsinghua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m</dc:creator>
  <cp:lastModifiedBy>FAndy</cp:lastModifiedBy>
  <cp:revision>125</cp:revision>
  <dcterms:created xsi:type="dcterms:W3CDTF">2012-08-29T03:39:08Z</dcterms:created>
  <dcterms:modified xsi:type="dcterms:W3CDTF">2013-10-18T02:55:18Z</dcterms:modified>
</cp:coreProperties>
</file>