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37" r:id="rId2"/>
    <p:sldId id="335" r:id="rId3"/>
    <p:sldId id="264" r:id="rId4"/>
    <p:sldId id="374" r:id="rId5"/>
    <p:sldId id="375" r:id="rId6"/>
    <p:sldId id="376" r:id="rId7"/>
    <p:sldId id="377" r:id="rId8"/>
    <p:sldId id="378" r:id="rId9"/>
    <p:sldId id="379" r:id="rId10"/>
    <p:sldId id="381" r:id="rId11"/>
    <p:sldId id="380" r:id="rId12"/>
    <p:sldId id="382" r:id="rId13"/>
    <p:sldId id="383" r:id="rId14"/>
    <p:sldId id="384" r:id="rId15"/>
    <p:sldId id="385" r:id="rId16"/>
    <p:sldId id="386" r:id="rId17"/>
    <p:sldId id="387" r:id="rId18"/>
    <p:sldId id="388" r:id="rId19"/>
    <p:sldId id="389" r:id="rId20"/>
    <p:sldId id="390" r:id="rId21"/>
    <p:sldId id="392" r:id="rId22"/>
    <p:sldId id="391" r:id="rId23"/>
    <p:sldId id="393" r:id="rId24"/>
    <p:sldId id="394" r:id="rId25"/>
    <p:sldId id="350" r:id="rId26"/>
    <p:sldId id="332" r:id="rId2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–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–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14" autoAdjust="0"/>
    <p:restoredTop sz="86384" autoAdjust="0"/>
  </p:normalViewPr>
  <p:slideViewPr>
    <p:cSldViewPr>
      <p:cViewPr varScale="1">
        <p:scale>
          <a:sx n="93" d="100"/>
          <a:sy n="93" d="100"/>
        </p:scale>
        <p:origin x="2408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25062-3E15-4B46-BBEE-A879E1532BA3}" type="datetimeFigureOut">
              <a:rPr lang="es-ES" smtClean="0"/>
              <a:pPr/>
              <a:t>18/10/21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FAC11-8B6E-4F78-8311-9E5BCFA2280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3929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4B49-AAF9-4604-8EED-A7EC2C417004}" type="datetimeFigureOut">
              <a:rPr lang="es-ES" smtClean="0"/>
              <a:pPr/>
              <a:t>18/10/21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E743-6F5A-42BC-8C57-60BC9DBCFA8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4B49-AAF9-4604-8EED-A7EC2C417004}" type="datetimeFigureOut">
              <a:rPr lang="es-ES" smtClean="0"/>
              <a:pPr/>
              <a:t>18/10/21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E743-6F5A-42BC-8C57-60BC9DBCFA8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4B49-AAF9-4604-8EED-A7EC2C417004}" type="datetimeFigureOut">
              <a:rPr lang="es-ES" smtClean="0"/>
              <a:pPr/>
              <a:t>18/10/21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E743-6F5A-42BC-8C57-60BC9DBCFA8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4B49-AAF9-4604-8EED-A7EC2C417004}" type="datetimeFigureOut">
              <a:rPr lang="es-ES" smtClean="0"/>
              <a:pPr/>
              <a:t>18/10/21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E743-6F5A-42BC-8C57-60BC9DBCFA8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4B49-AAF9-4604-8EED-A7EC2C417004}" type="datetimeFigureOut">
              <a:rPr lang="es-ES" smtClean="0"/>
              <a:pPr/>
              <a:t>18/10/21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E743-6F5A-42BC-8C57-60BC9DBCFA8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4B49-AAF9-4604-8EED-A7EC2C417004}" type="datetimeFigureOut">
              <a:rPr lang="es-ES" smtClean="0"/>
              <a:pPr/>
              <a:t>18/10/21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E743-6F5A-42BC-8C57-60BC9DBCFA8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4B49-AAF9-4604-8EED-A7EC2C417004}" type="datetimeFigureOut">
              <a:rPr lang="es-ES" smtClean="0"/>
              <a:pPr/>
              <a:t>18/10/21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E743-6F5A-42BC-8C57-60BC9DBCFA8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4B49-AAF9-4604-8EED-A7EC2C417004}" type="datetimeFigureOut">
              <a:rPr lang="es-ES" smtClean="0"/>
              <a:pPr/>
              <a:t>18/10/21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E743-6F5A-42BC-8C57-60BC9DBCFA8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4B49-AAF9-4604-8EED-A7EC2C417004}" type="datetimeFigureOut">
              <a:rPr lang="es-ES" smtClean="0"/>
              <a:pPr/>
              <a:t>18/10/21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E743-6F5A-42BC-8C57-60BC9DBCFA8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4B49-AAF9-4604-8EED-A7EC2C417004}" type="datetimeFigureOut">
              <a:rPr lang="es-ES" smtClean="0"/>
              <a:pPr/>
              <a:t>18/10/21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E743-6F5A-42BC-8C57-60BC9DBCFA8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4B49-AAF9-4604-8EED-A7EC2C417004}" type="datetimeFigureOut">
              <a:rPr lang="es-ES" smtClean="0"/>
              <a:pPr/>
              <a:t>18/10/21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E743-6F5A-42BC-8C57-60BC9DBCFA8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74B49-AAF9-4604-8EED-A7EC2C417004}" type="datetimeFigureOut">
              <a:rPr lang="es-ES" smtClean="0"/>
              <a:pPr/>
              <a:t>18/10/21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9E743-6F5A-42BC-8C57-60BC9DBCFA8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2362200" y="5638800"/>
            <a:ext cx="7772400" cy="533400"/>
          </a:xfrm>
        </p:spPr>
        <p:txBody>
          <a:bodyPr/>
          <a:lstStyle/>
          <a:p>
            <a:r>
              <a:rPr lang="es-ES" sz="2000" dirty="0"/>
              <a:t>Portada</a:t>
            </a:r>
          </a:p>
        </p:txBody>
      </p:sp>
      <p:sp>
        <p:nvSpPr>
          <p:cNvPr id="2069" name="Rectangle 21"/>
          <p:cNvSpPr>
            <a:spLocks noChangeArrowheads="1"/>
          </p:cNvSpPr>
          <p:nvPr/>
        </p:nvSpPr>
        <p:spPr bwMode="auto">
          <a:xfrm>
            <a:off x="-36513" y="-44450"/>
            <a:ext cx="9180513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pic>
        <p:nvPicPr>
          <p:cNvPr id="2066" name="Picture 18" descr="cabecer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3" y="-458788"/>
            <a:ext cx="5840413" cy="2212976"/>
          </a:xfrm>
          <a:prstGeom prst="rect">
            <a:avLst/>
          </a:prstGeom>
          <a:noFill/>
        </p:spPr>
      </p:pic>
      <p:pic>
        <p:nvPicPr>
          <p:cNvPr id="2068" name="Picture 20" descr="barr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6102351"/>
            <a:ext cx="9180512" cy="755650"/>
          </a:xfrm>
          <a:prstGeom prst="rect">
            <a:avLst/>
          </a:prstGeom>
          <a:noFill/>
        </p:spPr>
      </p:pic>
      <p:sp>
        <p:nvSpPr>
          <p:cNvPr id="2063" name="Text Box 15"/>
          <p:cNvSpPr txBox="1">
            <a:spLocks noChangeArrowheads="1"/>
          </p:cNvSpPr>
          <p:nvPr/>
        </p:nvSpPr>
        <p:spPr bwMode="auto">
          <a:xfrm>
            <a:off x="1331640" y="6309320"/>
            <a:ext cx="75608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</a:rPr>
              <a:t>UAL. Departamento de Informática. Grupo GIPP</a:t>
            </a:r>
          </a:p>
        </p:txBody>
      </p:sp>
      <p:pic>
        <p:nvPicPr>
          <p:cNvPr id="10" name="9 Imagen" descr="LOGOJAV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16217" y="4149081"/>
            <a:ext cx="2461171" cy="1584176"/>
          </a:xfrm>
          <a:prstGeom prst="rect">
            <a:avLst/>
          </a:prstGeom>
        </p:spPr>
      </p:pic>
      <p:sp>
        <p:nvSpPr>
          <p:cNvPr id="11" name="10 Rectángulo"/>
          <p:cNvSpPr/>
          <p:nvPr/>
        </p:nvSpPr>
        <p:spPr>
          <a:xfrm>
            <a:off x="467544" y="630932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3F9FC049-15AC-4F16-87AF-A72B708754C0}" type="slidenum">
              <a:rPr lang="es-ES" smtClean="0">
                <a:solidFill>
                  <a:schemeClr val="bg1"/>
                </a:solidFill>
              </a:rPr>
              <a:pPr/>
              <a:t>1</a:t>
            </a:fld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2" name="11 Imagen" descr="Romper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3528" y="3933056"/>
            <a:ext cx="3057525" cy="1866900"/>
          </a:xfrm>
          <a:prstGeom prst="rect">
            <a:avLst/>
          </a:prstGeom>
        </p:spPr>
      </p:pic>
      <p:sp>
        <p:nvSpPr>
          <p:cNvPr id="13" name="1 Título"/>
          <p:cNvSpPr txBox="1">
            <a:spLocks/>
          </p:cNvSpPr>
          <p:nvPr/>
        </p:nvSpPr>
        <p:spPr>
          <a:xfrm>
            <a:off x="683568" y="2060848"/>
            <a:ext cx="7992888" cy="2088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s-ES" sz="4400" b="1" dirty="0">
                <a:solidFill>
                  <a:schemeClr val="tx2"/>
                </a:solidFill>
              </a:rPr>
              <a:t>Grado en Ingeniería Informática</a:t>
            </a:r>
            <a:br>
              <a:rPr lang="es-ES" sz="4400" b="1" dirty="0">
                <a:solidFill>
                  <a:schemeClr val="tx2"/>
                </a:solidFill>
              </a:rPr>
            </a:br>
            <a:r>
              <a:rPr lang="es-ES" sz="4400" b="1" dirty="0">
                <a:solidFill>
                  <a:schemeClr val="tx2"/>
                </a:solidFill>
              </a:rPr>
              <a:t>Introducción a la Programación </a:t>
            </a:r>
            <a:b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2021-2022</a:t>
            </a:r>
            <a:endParaRPr kumimoji="0" lang="es-ES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007AB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pic>
        <p:nvPicPr>
          <p:cNvPr id="5" name="Picture 11" descr="Gráfico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0648"/>
            <a:ext cx="2915816" cy="552450"/>
          </a:xfrm>
          <a:prstGeom prst="rect">
            <a:avLst/>
          </a:prstGeom>
          <a:noFill/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453336"/>
            <a:ext cx="1676400" cy="404664"/>
          </a:xfrm>
          <a:prstGeom prst="rect">
            <a:avLst/>
          </a:prstGeom>
          <a:solidFill>
            <a:srgbClr val="007AB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ES" dirty="0"/>
              <a:t>             </a:t>
            </a:r>
            <a:r>
              <a:rPr lang="es-ES" dirty="0">
                <a:solidFill>
                  <a:schemeClr val="bg1"/>
                </a:solidFill>
              </a:rPr>
              <a:t> </a:t>
            </a:r>
            <a:fld id="{3F9FC049-15AC-4F16-87AF-A72B708754C0}" type="slidenum">
              <a:rPr lang="es-ES" smtClean="0">
                <a:solidFill>
                  <a:schemeClr val="bg1"/>
                </a:solidFill>
              </a:rPr>
              <a:pPr/>
              <a:t>10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" name="2 Subtítulo"/>
          <p:cNvSpPr>
            <a:spLocks noGrp="1"/>
          </p:cNvSpPr>
          <p:nvPr>
            <p:ph type="subTitle" idx="1"/>
          </p:nvPr>
        </p:nvSpPr>
        <p:spPr>
          <a:xfrm>
            <a:off x="179512" y="1772816"/>
            <a:ext cx="8640960" cy="4536504"/>
          </a:xfrm>
        </p:spPr>
        <p:txBody>
          <a:bodyPr>
            <a:normAutofit/>
          </a:bodyPr>
          <a:lstStyle/>
          <a:p>
            <a:pPr algn="l"/>
            <a:r>
              <a:rPr lang="es-ES" b="1" dirty="0">
                <a:solidFill>
                  <a:schemeClr val="tx2"/>
                </a:solidFill>
              </a:rPr>
              <a:t>         </a:t>
            </a:r>
            <a:endParaRPr lang="es-ES" sz="2200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GB" sz="1600" b="1" dirty="0" err="1">
                <a:solidFill>
                  <a:schemeClr val="tx1"/>
                </a:solidFill>
              </a:rPr>
              <a:t>Ejercicio</a:t>
            </a:r>
            <a:r>
              <a:rPr lang="en-GB" sz="1600" b="1" dirty="0">
                <a:solidFill>
                  <a:schemeClr val="tx1"/>
                </a:solidFill>
              </a:rPr>
              <a:t> 3.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Implemente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un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método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que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reciba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un array de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booleanos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y que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devuelva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el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número</a:t>
            </a:r>
            <a:endParaRPr lang="en-GB" sz="16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de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valores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que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están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a true. Para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procesar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el array de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booleanos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se debe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hacer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recorriendo</a:t>
            </a:r>
            <a:endParaRPr lang="en-GB" sz="16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desde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el final hasta el principio.</a:t>
            </a:r>
          </a:p>
          <a:p>
            <a:pPr algn="l"/>
            <a:endParaRPr lang="en-GB" sz="1600" b="1" dirty="0">
              <a:solidFill>
                <a:schemeClr val="tx1"/>
              </a:solidFill>
            </a:endParaRPr>
          </a:p>
          <a:p>
            <a:pPr algn="l"/>
            <a:endParaRPr lang="en-GB" sz="1600" b="1" dirty="0">
              <a:solidFill>
                <a:schemeClr val="tx1"/>
              </a:solidFill>
            </a:endParaRPr>
          </a:p>
          <a:p>
            <a:pPr algn="l"/>
            <a:r>
              <a:rPr lang="en-GB" sz="1600" b="1" dirty="0">
                <a:solidFill>
                  <a:schemeClr val="tx1"/>
                </a:solidFill>
              </a:rPr>
              <a:t>	public static int </a:t>
            </a:r>
            <a:r>
              <a:rPr lang="en-GB" sz="1600" b="1" dirty="0" err="1">
                <a:solidFill>
                  <a:schemeClr val="tx1"/>
                </a:solidFill>
              </a:rPr>
              <a:t>numeroDeVerdaderos</a:t>
            </a:r>
            <a:r>
              <a:rPr lang="en-GB" sz="1600" b="1" dirty="0">
                <a:solidFill>
                  <a:schemeClr val="tx1"/>
                </a:solidFill>
              </a:rPr>
              <a:t> (</a:t>
            </a:r>
            <a:r>
              <a:rPr lang="en-GB" sz="1600" b="1" dirty="0" err="1">
                <a:solidFill>
                  <a:schemeClr val="tx1"/>
                </a:solidFill>
              </a:rPr>
              <a:t>boolean</a:t>
            </a:r>
            <a:r>
              <a:rPr lang="en-GB" sz="1600" b="1" dirty="0">
                <a:solidFill>
                  <a:schemeClr val="tx1"/>
                </a:solidFill>
              </a:rPr>
              <a:t> [] array)</a:t>
            </a:r>
            <a:endParaRPr lang="en-GB" sz="1600" dirty="0">
              <a:solidFill>
                <a:schemeClr val="tx1"/>
              </a:solidFill>
            </a:endParaRPr>
          </a:p>
          <a:p>
            <a:pPr algn="l"/>
            <a:r>
              <a:rPr lang="en-GB" sz="1600" b="1" dirty="0">
                <a:solidFill>
                  <a:schemeClr val="tx1"/>
                </a:solidFill>
              </a:rPr>
              <a:t>		</a:t>
            </a:r>
            <a:endParaRPr lang="es-ES" sz="2200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s-ES" sz="2200" dirty="0">
                <a:solidFill>
                  <a:schemeClr val="accent1">
                    <a:lumMod val="75000"/>
                  </a:schemeClr>
                </a:solidFill>
              </a:rPr>
              <a:t>				-&gt; devuelve 5</a:t>
            </a:r>
          </a:p>
        </p:txBody>
      </p:sp>
      <p:sp>
        <p:nvSpPr>
          <p:cNvPr id="12" name="8 Título"/>
          <p:cNvSpPr txBox="1">
            <a:spLocks/>
          </p:cNvSpPr>
          <p:nvPr/>
        </p:nvSpPr>
        <p:spPr>
          <a:xfrm>
            <a:off x="287016" y="620688"/>
            <a:ext cx="885698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Ejercicios </a:t>
            </a:r>
            <a:r>
              <a:rPr kumimoji="0" lang="es-ES" sz="44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Arrays</a:t>
            </a: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47800" y="6453336"/>
            <a:ext cx="7696200" cy="404664"/>
          </a:xfrm>
          <a:prstGeom prst="rect">
            <a:avLst/>
          </a:prstGeom>
          <a:solidFill>
            <a:srgbClr val="0098D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Grupo GIPP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FFA72771-284A-2849-A487-60969811C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230621"/>
              </p:ext>
            </p:extLst>
          </p:nvPr>
        </p:nvGraphicFramePr>
        <p:xfrm>
          <a:off x="971600" y="4982345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5176828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2376222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912623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7650118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392265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989467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932903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34412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571672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46976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ES" sz="16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600" dirty="0"/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6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6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600" dirty="0"/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6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600" dirty="0"/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600" dirty="0"/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6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550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ES" sz="1400" dirty="0"/>
                        <a:t>i=0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400" dirty="0"/>
                        <a:t>i=1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400" dirty="0"/>
                        <a:t>i=2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400" dirty="0"/>
                        <a:t>i=3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400" dirty="0"/>
                        <a:t>i=4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400" dirty="0"/>
                        <a:t>i=5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400" dirty="0"/>
                        <a:t>i=6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400" dirty="0"/>
                        <a:t>i=7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400" dirty="0"/>
                        <a:t>i=8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400" dirty="0"/>
                        <a:t>i=9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199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3177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007AB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pic>
        <p:nvPicPr>
          <p:cNvPr id="5" name="Picture 11" descr="Gráfico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0648"/>
            <a:ext cx="2915816" cy="552450"/>
          </a:xfrm>
          <a:prstGeom prst="rect">
            <a:avLst/>
          </a:prstGeom>
          <a:noFill/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453336"/>
            <a:ext cx="1676400" cy="404664"/>
          </a:xfrm>
          <a:prstGeom prst="rect">
            <a:avLst/>
          </a:prstGeom>
          <a:solidFill>
            <a:srgbClr val="007AB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ES" dirty="0"/>
              <a:t>             </a:t>
            </a:r>
            <a:r>
              <a:rPr lang="es-ES" dirty="0">
                <a:solidFill>
                  <a:schemeClr val="bg1"/>
                </a:solidFill>
              </a:rPr>
              <a:t> </a:t>
            </a:r>
            <a:fld id="{3F9FC049-15AC-4F16-87AF-A72B708754C0}" type="slidenum">
              <a:rPr lang="es-ES" smtClean="0">
                <a:solidFill>
                  <a:schemeClr val="bg1"/>
                </a:solidFill>
              </a:rPr>
              <a:pPr/>
              <a:t>11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" name="2 Subtítulo"/>
          <p:cNvSpPr>
            <a:spLocks noGrp="1"/>
          </p:cNvSpPr>
          <p:nvPr>
            <p:ph type="subTitle" idx="1"/>
          </p:nvPr>
        </p:nvSpPr>
        <p:spPr>
          <a:xfrm>
            <a:off x="179512" y="1772816"/>
            <a:ext cx="8640960" cy="4536504"/>
          </a:xfrm>
        </p:spPr>
        <p:txBody>
          <a:bodyPr>
            <a:normAutofit/>
          </a:bodyPr>
          <a:lstStyle/>
          <a:p>
            <a:pPr algn="l"/>
            <a:r>
              <a:rPr lang="es-ES" b="1" dirty="0">
                <a:solidFill>
                  <a:schemeClr val="tx2"/>
                </a:solidFill>
              </a:rPr>
              <a:t>         </a:t>
            </a:r>
            <a:endParaRPr lang="es-ES" sz="2200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GB" sz="1600" b="1" dirty="0" err="1">
                <a:solidFill>
                  <a:schemeClr val="tx1"/>
                </a:solidFill>
              </a:rPr>
              <a:t>Ejercicio</a:t>
            </a:r>
            <a:r>
              <a:rPr lang="en-GB" sz="1600" b="1" dirty="0">
                <a:solidFill>
                  <a:schemeClr val="tx1"/>
                </a:solidFill>
              </a:rPr>
              <a:t> 3. </a:t>
            </a:r>
          </a:p>
          <a:p>
            <a:pPr algn="l"/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Implemente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otro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método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, que dado un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valor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entero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como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parámetro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devuelva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un array de</a:t>
            </a:r>
          </a:p>
          <a:p>
            <a:pPr algn="l"/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booleanos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con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tamaño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ese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valor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dado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como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parámetro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y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rellenado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con las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posiciones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pares a</a:t>
            </a:r>
          </a:p>
          <a:p>
            <a:pPr algn="l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true y las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impares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a false.</a:t>
            </a:r>
            <a:endParaRPr lang="en-GB" sz="1600" dirty="0">
              <a:solidFill>
                <a:schemeClr val="tx1"/>
              </a:solidFill>
            </a:endParaRPr>
          </a:p>
          <a:p>
            <a:pPr algn="l"/>
            <a:r>
              <a:rPr lang="en-GB" sz="1600" b="1" dirty="0">
                <a:solidFill>
                  <a:schemeClr val="tx1"/>
                </a:solidFill>
              </a:rPr>
              <a:t>		public static </a:t>
            </a:r>
            <a:r>
              <a:rPr lang="en-GB" sz="1600" b="1" dirty="0" err="1">
                <a:solidFill>
                  <a:schemeClr val="tx1"/>
                </a:solidFill>
              </a:rPr>
              <a:t>boolean</a:t>
            </a:r>
            <a:r>
              <a:rPr lang="en-GB" sz="1600" b="1" dirty="0">
                <a:solidFill>
                  <a:schemeClr val="tx1"/>
                </a:solidFill>
              </a:rPr>
              <a:t> [] </a:t>
            </a:r>
            <a:r>
              <a:rPr lang="en-GB" sz="1600" b="1" dirty="0" err="1">
                <a:solidFill>
                  <a:schemeClr val="tx1"/>
                </a:solidFill>
              </a:rPr>
              <a:t>arrayBooleanos</a:t>
            </a:r>
            <a:r>
              <a:rPr lang="en-GB" sz="1600" b="1" dirty="0">
                <a:solidFill>
                  <a:schemeClr val="tx1"/>
                </a:solidFill>
              </a:rPr>
              <a:t> (int </a:t>
            </a:r>
            <a:r>
              <a:rPr lang="en-GB" sz="1600" b="1" dirty="0" err="1">
                <a:solidFill>
                  <a:schemeClr val="tx1"/>
                </a:solidFill>
              </a:rPr>
              <a:t>tamano</a:t>
            </a:r>
            <a:r>
              <a:rPr lang="en-GB" sz="1600" b="1" dirty="0">
                <a:solidFill>
                  <a:schemeClr val="tx1"/>
                </a:solidFill>
              </a:rPr>
              <a:t>)</a:t>
            </a:r>
            <a:endParaRPr lang="en-GB" sz="1600" dirty="0">
              <a:solidFill>
                <a:schemeClr val="tx1"/>
              </a:solidFill>
            </a:endParaRPr>
          </a:p>
          <a:p>
            <a:pPr algn="l"/>
            <a:r>
              <a:rPr lang="en-GB" sz="1600" b="1" dirty="0">
                <a:solidFill>
                  <a:schemeClr val="tx1"/>
                </a:solidFill>
              </a:rPr>
              <a:t>	</a:t>
            </a:r>
            <a:endParaRPr lang="es-ES" sz="2200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s-ES" sz="2200" dirty="0">
                <a:solidFill>
                  <a:schemeClr val="accent1">
                    <a:lumMod val="75000"/>
                  </a:schemeClr>
                </a:solidFill>
              </a:rPr>
              <a:t>                </a:t>
            </a:r>
            <a:r>
              <a:rPr lang="es-ES" sz="2200" dirty="0" err="1">
                <a:solidFill>
                  <a:schemeClr val="tx1"/>
                </a:solidFill>
              </a:rPr>
              <a:t>tamano</a:t>
            </a:r>
            <a:r>
              <a:rPr lang="es-ES" sz="2200" dirty="0">
                <a:solidFill>
                  <a:schemeClr val="accent1">
                    <a:lumMod val="75000"/>
                  </a:schemeClr>
                </a:solidFill>
              </a:rPr>
              <a:t> = 10                    -&gt; devuelve este </a:t>
            </a:r>
            <a:r>
              <a:rPr lang="es-ES" sz="2200" dirty="0" err="1">
                <a:solidFill>
                  <a:schemeClr val="accent1">
                    <a:lumMod val="75000"/>
                  </a:schemeClr>
                </a:solidFill>
              </a:rPr>
              <a:t>array</a:t>
            </a:r>
            <a:r>
              <a:rPr lang="es-ES" sz="220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</p:txBody>
      </p:sp>
      <p:sp>
        <p:nvSpPr>
          <p:cNvPr id="12" name="8 Título"/>
          <p:cNvSpPr txBox="1">
            <a:spLocks/>
          </p:cNvSpPr>
          <p:nvPr/>
        </p:nvSpPr>
        <p:spPr>
          <a:xfrm>
            <a:off x="287016" y="620688"/>
            <a:ext cx="885698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Ejercicios </a:t>
            </a:r>
            <a:r>
              <a:rPr kumimoji="0" lang="es-ES" sz="44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Arrays</a:t>
            </a: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47800" y="6453336"/>
            <a:ext cx="7696200" cy="404664"/>
          </a:xfrm>
          <a:prstGeom prst="rect">
            <a:avLst/>
          </a:prstGeom>
          <a:solidFill>
            <a:srgbClr val="0098D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Grupo GIPP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FFA72771-284A-2849-A487-60969811C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993861"/>
              </p:ext>
            </p:extLst>
          </p:nvPr>
        </p:nvGraphicFramePr>
        <p:xfrm>
          <a:off x="971600" y="4982345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5176828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2376222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912623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7650118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392265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989467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932903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34412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571672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46976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ES" sz="1600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600" dirty="0"/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600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600" dirty="0"/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600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600" dirty="0"/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600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600" dirty="0"/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600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600" dirty="0"/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50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ES" sz="1400" dirty="0"/>
                        <a:t>i=0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400" dirty="0"/>
                        <a:t>i=1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400" dirty="0"/>
                        <a:t>i=2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400" dirty="0"/>
                        <a:t>i=3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400" dirty="0"/>
                        <a:t>i=4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400" dirty="0"/>
                        <a:t>i=5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400" dirty="0"/>
                        <a:t>i=6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400" dirty="0"/>
                        <a:t>i=7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400" dirty="0"/>
                        <a:t>i=8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400" dirty="0"/>
                        <a:t>i=9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199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1062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007AB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pic>
        <p:nvPicPr>
          <p:cNvPr id="5" name="Picture 11" descr="Gráfico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0648"/>
            <a:ext cx="2915816" cy="552450"/>
          </a:xfrm>
          <a:prstGeom prst="rect">
            <a:avLst/>
          </a:prstGeom>
          <a:noFill/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453336"/>
            <a:ext cx="1676400" cy="404664"/>
          </a:xfrm>
          <a:prstGeom prst="rect">
            <a:avLst/>
          </a:prstGeom>
          <a:solidFill>
            <a:srgbClr val="007AB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ES" dirty="0"/>
              <a:t>             </a:t>
            </a:r>
            <a:r>
              <a:rPr lang="es-ES" dirty="0">
                <a:solidFill>
                  <a:schemeClr val="bg1"/>
                </a:solidFill>
              </a:rPr>
              <a:t> </a:t>
            </a:r>
            <a:fld id="{3F9FC049-15AC-4F16-87AF-A72B708754C0}" type="slidenum">
              <a:rPr lang="es-ES" smtClean="0">
                <a:solidFill>
                  <a:schemeClr val="bg1"/>
                </a:solidFill>
              </a:rPr>
              <a:pPr/>
              <a:t>12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" name="2 Subtítulo"/>
          <p:cNvSpPr>
            <a:spLocks noGrp="1"/>
          </p:cNvSpPr>
          <p:nvPr>
            <p:ph type="subTitle" idx="1"/>
          </p:nvPr>
        </p:nvSpPr>
        <p:spPr>
          <a:xfrm>
            <a:off x="179512" y="1772816"/>
            <a:ext cx="8640960" cy="4536504"/>
          </a:xfrm>
        </p:spPr>
        <p:txBody>
          <a:bodyPr>
            <a:normAutofit/>
          </a:bodyPr>
          <a:lstStyle/>
          <a:p>
            <a:pPr algn="l"/>
            <a:r>
              <a:rPr lang="es-ES" b="1" dirty="0">
                <a:solidFill>
                  <a:schemeClr val="tx2"/>
                </a:solidFill>
              </a:rPr>
              <a:t>         </a:t>
            </a:r>
            <a:endParaRPr lang="es-ES" sz="2200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GB" sz="1600" b="1" dirty="0" err="1">
                <a:solidFill>
                  <a:schemeClr val="tx1"/>
                </a:solidFill>
              </a:rPr>
              <a:t>Ejercicio</a:t>
            </a:r>
            <a:r>
              <a:rPr lang="en-GB" sz="1600" b="1" dirty="0">
                <a:solidFill>
                  <a:schemeClr val="tx1"/>
                </a:solidFill>
              </a:rPr>
              <a:t> 4.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Implemente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dos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métodos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que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reciben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una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matriz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de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enteros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como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parámetro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y la</a:t>
            </a:r>
          </a:p>
          <a:p>
            <a:pPr algn="just"/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rellenan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por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filas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o por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columnas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con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número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consecutivos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empezando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desde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el 0.</a:t>
            </a:r>
          </a:p>
          <a:p>
            <a:pPr algn="l"/>
            <a:endParaRPr lang="en-GB" sz="1600" dirty="0">
              <a:solidFill>
                <a:schemeClr val="tx1"/>
              </a:solidFill>
            </a:endParaRPr>
          </a:p>
          <a:p>
            <a:pPr algn="l"/>
            <a:r>
              <a:rPr lang="en-GB" sz="1600" b="1" dirty="0">
                <a:solidFill>
                  <a:schemeClr val="tx1"/>
                </a:solidFill>
              </a:rPr>
              <a:t>	public static void </a:t>
            </a:r>
            <a:r>
              <a:rPr lang="en-GB" sz="1600" b="1" dirty="0" err="1">
                <a:solidFill>
                  <a:schemeClr val="tx1"/>
                </a:solidFill>
              </a:rPr>
              <a:t>completarMatrizPorFilas</a:t>
            </a:r>
            <a:r>
              <a:rPr lang="en-GB" sz="1600" b="1" dirty="0">
                <a:solidFill>
                  <a:schemeClr val="tx1"/>
                </a:solidFill>
              </a:rPr>
              <a:t> (int [][] </a:t>
            </a:r>
            <a:r>
              <a:rPr lang="en-GB" sz="1600" b="1" dirty="0" err="1">
                <a:solidFill>
                  <a:schemeClr val="tx1"/>
                </a:solidFill>
              </a:rPr>
              <a:t>matriz</a:t>
            </a:r>
            <a:r>
              <a:rPr lang="en-GB" sz="1600" b="1" dirty="0">
                <a:solidFill>
                  <a:schemeClr val="tx1"/>
                </a:solidFill>
              </a:rPr>
              <a:t>)</a:t>
            </a:r>
            <a:endParaRPr lang="en-GB" sz="1600" dirty="0">
              <a:solidFill>
                <a:schemeClr val="tx1"/>
              </a:solidFill>
            </a:endParaRPr>
          </a:p>
          <a:p>
            <a:pPr algn="l"/>
            <a:r>
              <a:rPr lang="en-GB" sz="1600" b="1" dirty="0">
                <a:solidFill>
                  <a:schemeClr val="tx1"/>
                </a:solidFill>
              </a:rPr>
              <a:t>	public static void </a:t>
            </a:r>
            <a:r>
              <a:rPr lang="en-GB" sz="1600" b="1" dirty="0" err="1">
                <a:solidFill>
                  <a:schemeClr val="tx1"/>
                </a:solidFill>
              </a:rPr>
              <a:t>completarMatrizPorColumnas</a:t>
            </a:r>
            <a:r>
              <a:rPr lang="en-GB" sz="1600" b="1" dirty="0">
                <a:solidFill>
                  <a:schemeClr val="tx1"/>
                </a:solidFill>
              </a:rPr>
              <a:t> (int [][] </a:t>
            </a:r>
            <a:r>
              <a:rPr lang="en-GB" sz="1600" b="1" dirty="0" err="1">
                <a:solidFill>
                  <a:schemeClr val="tx1"/>
                </a:solidFill>
              </a:rPr>
              <a:t>matriz</a:t>
            </a:r>
            <a:r>
              <a:rPr lang="en-GB" sz="1600" b="1" dirty="0">
                <a:solidFill>
                  <a:schemeClr val="tx1"/>
                </a:solidFill>
              </a:rPr>
              <a:t>)</a:t>
            </a:r>
            <a:endParaRPr lang="en-GB" sz="1600" dirty="0">
              <a:solidFill>
                <a:schemeClr val="tx1"/>
              </a:solidFill>
            </a:endParaRPr>
          </a:p>
          <a:p>
            <a:pPr algn="l"/>
            <a:r>
              <a:rPr lang="en-GB" sz="1600" b="1" dirty="0">
                <a:solidFill>
                  <a:schemeClr val="tx1"/>
                </a:solidFill>
              </a:rPr>
              <a:t>	</a:t>
            </a:r>
            <a:endParaRPr lang="es-ES" sz="2200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endParaRPr lang="es-E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8 Título"/>
          <p:cNvSpPr txBox="1">
            <a:spLocks/>
          </p:cNvSpPr>
          <p:nvPr/>
        </p:nvSpPr>
        <p:spPr>
          <a:xfrm>
            <a:off x="287016" y="620688"/>
            <a:ext cx="885698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Ejercicios </a:t>
            </a:r>
            <a:r>
              <a:rPr kumimoji="0" lang="es-ES" sz="44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Arrays</a:t>
            </a: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47800" y="6453336"/>
            <a:ext cx="7696200" cy="404664"/>
          </a:xfrm>
          <a:prstGeom prst="rect">
            <a:avLst/>
          </a:prstGeom>
          <a:solidFill>
            <a:srgbClr val="0098D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Grupo GIPP</a:t>
            </a:r>
          </a:p>
        </p:txBody>
      </p:sp>
    </p:spTree>
    <p:extLst>
      <p:ext uri="{BB962C8B-B14F-4D97-AF65-F5344CB8AC3E}">
        <p14:creationId xmlns:p14="http://schemas.microsoft.com/office/powerpoint/2010/main" val="418415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007AB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pic>
        <p:nvPicPr>
          <p:cNvPr id="5" name="Picture 11" descr="Gráfico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0648"/>
            <a:ext cx="2915816" cy="552450"/>
          </a:xfrm>
          <a:prstGeom prst="rect">
            <a:avLst/>
          </a:prstGeom>
          <a:noFill/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453336"/>
            <a:ext cx="1676400" cy="404664"/>
          </a:xfrm>
          <a:prstGeom prst="rect">
            <a:avLst/>
          </a:prstGeom>
          <a:solidFill>
            <a:srgbClr val="007AB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ES" dirty="0"/>
              <a:t>             </a:t>
            </a:r>
            <a:r>
              <a:rPr lang="es-ES" dirty="0">
                <a:solidFill>
                  <a:schemeClr val="bg1"/>
                </a:solidFill>
              </a:rPr>
              <a:t> </a:t>
            </a:r>
            <a:fld id="{3F9FC049-15AC-4F16-87AF-A72B708754C0}" type="slidenum">
              <a:rPr lang="es-ES" smtClean="0">
                <a:solidFill>
                  <a:schemeClr val="bg1"/>
                </a:solidFill>
              </a:rPr>
              <a:pPr/>
              <a:t>13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" name="2 Subtítulo"/>
          <p:cNvSpPr>
            <a:spLocks noGrp="1"/>
          </p:cNvSpPr>
          <p:nvPr>
            <p:ph type="subTitle" idx="1"/>
          </p:nvPr>
        </p:nvSpPr>
        <p:spPr>
          <a:xfrm>
            <a:off x="179512" y="1772816"/>
            <a:ext cx="8640960" cy="4536504"/>
          </a:xfrm>
        </p:spPr>
        <p:txBody>
          <a:bodyPr>
            <a:normAutofit/>
          </a:bodyPr>
          <a:lstStyle/>
          <a:p>
            <a:pPr algn="l"/>
            <a:r>
              <a:rPr lang="es-ES" b="1" dirty="0">
                <a:solidFill>
                  <a:schemeClr val="tx2"/>
                </a:solidFill>
              </a:rPr>
              <a:t>         </a:t>
            </a:r>
            <a:endParaRPr lang="es-ES" sz="2200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GB" sz="1600" b="1" dirty="0" err="1">
                <a:solidFill>
                  <a:schemeClr val="tx1"/>
                </a:solidFill>
              </a:rPr>
              <a:t>Ejercicio</a:t>
            </a:r>
            <a:r>
              <a:rPr lang="en-GB" sz="1600" b="1" dirty="0">
                <a:solidFill>
                  <a:schemeClr val="tx1"/>
                </a:solidFill>
              </a:rPr>
              <a:t> 4.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Implemente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dos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métodos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que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reciben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una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matriz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de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enteros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como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parámetro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y la</a:t>
            </a:r>
          </a:p>
          <a:p>
            <a:pPr algn="just"/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rellenan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por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filas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o por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columnas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con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número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consecutivos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empezando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desde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el 0.</a:t>
            </a:r>
          </a:p>
          <a:p>
            <a:pPr algn="l"/>
            <a:endParaRPr lang="en-GB" sz="1600" dirty="0">
              <a:solidFill>
                <a:schemeClr val="tx1"/>
              </a:solidFill>
            </a:endParaRPr>
          </a:p>
          <a:p>
            <a:pPr algn="l"/>
            <a:r>
              <a:rPr lang="en-GB" sz="1600" b="1" dirty="0">
                <a:solidFill>
                  <a:schemeClr val="tx1"/>
                </a:solidFill>
              </a:rPr>
              <a:t>	public static void </a:t>
            </a:r>
            <a:r>
              <a:rPr lang="en-GB" sz="1600" b="1" dirty="0" err="1">
                <a:solidFill>
                  <a:schemeClr val="tx1"/>
                </a:solidFill>
              </a:rPr>
              <a:t>completarMatrizPorFilas</a:t>
            </a:r>
            <a:r>
              <a:rPr lang="en-GB" sz="1600" b="1" dirty="0">
                <a:solidFill>
                  <a:schemeClr val="tx1"/>
                </a:solidFill>
              </a:rPr>
              <a:t> (int [][] </a:t>
            </a:r>
            <a:r>
              <a:rPr lang="en-GB" sz="1600" b="1" dirty="0" err="1">
                <a:solidFill>
                  <a:schemeClr val="tx1"/>
                </a:solidFill>
              </a:rPr>
              <a:t>matriz</a:t>
            </a:r>
            <a:r>
              <a:rPr lang="en-GB" sz="1600" b="1" dirty="0">
                <a:solidFill>
                  <a:schemeClr val="tx1"/>
                </a:solidFill>
              </a:rPr>
              <a:t>)</a:t>
            </a:r>
            <a:endParaRPr lang="en-GB" sz="1600" dirty="0">
              <a:solidFill>
                <a:schemeClr val="tx1"/>
              </a:solidFill>
            </a:endParaRPr>
          </a:p>
          <a:p>
            <a:pPr algn="l"/>
            <a:r>
              <a:rPr lang="en-GB" sz="1600" b="1" dirty="0">
                <a:solidFill>
                  <a:schemeClr val="tx1"/>
                </a:solidFill>
              </a:rPr>
              <a:t>		</a:t>
            </a:r>
            <a:endParaRPr lang="es-ES" sz="2200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s-ES" sz="2200" dirty="0">
                <a:solidFill>
                  <a:schemeClr val="accent1">
                    <a:lumMod val="75000"/>
                  </a:schemeClr>
                </a:solidFill>
              </a:rPr>
              <a:t>Salida:</a:t>
            </a:r>
          </a:p>
          <a:p>
            <a:pPr algn="l"/>
            <a:endParaRPr lang="es-E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8 Título"/>
          <p:cNvSpPr txBox="1">
            <a:spLocks/>
          </p:cNvSpPr>
          <p:nvPr/>
        </p:nvSpPr>
        <p:spPr>
          <a:xfrm>
            <a:off x="287016" y="620688"/>
            <a:ext cx="885698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Ejercicios </a:t>
            </a:r>
            <a:r>
              <a:rPr kumimoji="0" lang="es-ES" sz="44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Arrays</a:t>
            </a: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47800" y="6453336"/>
            <a:ext cx="7696200" cy="404664"/>
          </a:xfrm>
          <a:prstGeom prst="rect">
            <a:avLst/>
          </a:prstGeom>
          <a:solidFill>
            <a:srgbClr val="0098D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Grupo GIPP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697764A-8BEA-1541-B467-284185632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650964"/>
              </p:ext>
            </p:extLst>
          </p:nvPr>
        </p:nvGraphicFramePr>
        <p:xfrm>
          <a:off x="1835697" y="4309090"/>
          <a:ext cx="2232247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3">
                  <a:extLst>
                    <a:ext uri="{9D8B030D-6E8A-4147-A177-3AD203B41FA5}">
                      <a16:colId xmlns:a16="http://schemas.microsoft.com/office/drawing/2014/main" val="935281999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404058023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75621518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3276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E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924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ES" dirty="0"/>
                        <a:t>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7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1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ES" dirty="0"/>
                        <a:t>8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9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069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7419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007AB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pic>
        <p:nvPicPr>
          <p:cNvPr id="5" name="Picture 11" descr="Gráfico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0648"/>
            <a:ext cx="2915816" cy="552450"/>
          </a:xfrm>
          <a:prstGeom prst="rect">
            <a:avLst/>
          </a:prstGeom>
          <a:noFill/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453336"/>
            <a:ext cx="1676400" cy="404664"/>
          </a:xfrm>
          <a:prstGeom prst="rect">
            <a:avLst/>
          </a:prstGeom>
          <a:solidFill>
            <a:srgbClr val="007AB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ES" dirty="0"/>
              <a:t>             </a:t>
            </a:r>
            <a:r>
              <a:rPr lang="es-ES" dirty="0">
                <a:solidFill>
                  <a:schemeClr val="bg1"/>
                </a:solidFill>
              </a:rPr>
              <a:t> </a:t>
            </a:r>
            <a:fld id="{3F9FC049-15AC-4F16-87AF-A72B708754C0}" type="slidenum">
              <a:rPr lang="es-ES" smtClean="0">
                <a:solidFill>
                  <a:schemeClr val="bg1"/>
                </a:solidFill>
              </a:rPr>
              <a:pPr/>
              <a:t>14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" name="2 Subtítulo"/>
          <p:cNvSpPr>
            <a:spLocks noGrp="1"/>
          </p:cNvSpPr>
          <p:nvPr>
            <p:ph type="subTitle" idx="1"/>
          </p:nvPr>
        </p:nvSpPr>
        <p:spPr>
          <a:xfrm>
            <a:off x="179512" y="1772816"/>
            <a:ext cx="8640960" cy="4536504"/>
          </a:xfrm>
        </p:spPr>
        <p:txBody>
          <a:bodyPr>
            <a:normAutofit/>
          </a:bodyPr>
          <a:lstStyle/>
          <a:p>
            <a:pPr algn="l"/>
            <a:r>
              <a:rPr lang="es-ES" b="1" dirty="0">
                <a:solidFill>
                  <a:schemeClr val="tx2"/>
                </a:solidFill>
              </a:rPr>
              <a:t>         </a:t>
            </a:r>
            <a:endParaRPr lang="es-ES" sz="2200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GB" sz="1600" b="1" dirty="0" err="1">
                <a:solidFill>
                  <a:schemeClr val="tx1"/>
                </a:solidFill>
              </a:rPr>
              <a:t>Ejercicio</a:t>
            </a:r>
            <a:r>
              <a:rPr lang="en-GB" sz="1600" b="1" dirty="0">
                <a:solidFill>
                  <a:schemeClr val="tx1"/>
                </a:solidFill>
              </a:rPr>
              <a:t> 4.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Implemente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dos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métodos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que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reciben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una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matriz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de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enteros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como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parámetro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y la</a:t>
            </a:r>
          </a:p>
          <a:p>
            <a:pPr algn="just"/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rellenan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por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filas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o por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columnas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con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número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consecutivos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empezando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desde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el 0.</a:t>
            </a:r>
          </a:p>
          <a:p>
            <a:pPr algn="l"/>
            <a:endParaRPr lang="en-GB" sz="1600" dirty="0">
              <a:solidFill>
                <a:schemeClr val="tx1"/>
              </a:solidFill>
            </a:endParaRPr>
          </a:p>
          <a:p>
            <a:pPr algn="l"/>
            <a:r>
              <a:rPr lang="en-GB" sz="1600" b="1" dirty="0">
                <a:solidFill>
                  <a:schemeClr val="tx1"/>
                </a:solidFill>
              </a:rPr>
              <a:t>	</a:t>
            </a:r>
          </a:p>
          <a:p>
            <a:pPr algn="l"/>
            <a:r>
              <a:rPr lang="en-GB" sz="1600" b="1" dirty="0">
                <a:solidFill>
                  <a:schemeClr val="tx1"/>
                </a:solidFill>
              </a:rPr>
              <a:t>	public static void </a:t>
            </a:r>
            <a:r>
              <a:rPr lang="en-GB" sz="1600" b="1" dirty="0" err="1">
                <a:solidFill>
                  <a:schemeClr val="tx1"/>
                </a:solidFill>
              </a:rPr>
              <a:t>completarMatrizPorColumnas</a:t>
            </a:r>
            <a:r>
              <a:rPr lang="en-GB" sz="1600" b="1" dirty="0">
                <a:solidFill>
                  <a:schemeClr val="tx1"/>
                </a:solidFill>
              </a:rPr>
              <a:t> (int [][] </a:t>
            </a:r>
            <a:r>
              <a:rPr lang="en-GB" sz="1600" b="1" dirty="0" err="1">
                <a:solidFill>
                  <a:schemeClr val="tx1"/>
                </a:solidFill>
              </a:rPr>
              <a:t>matriz</a:t>
            </a:r>
            <a:r>
              <a:rPr lang="en-GB" sz="1600" b="1" dirty="0">
                <a:solidFill>
                  <a:schemeClr val="tx1"/>
                </a:solidFill>
              </a:rPr>
              <a:t>)</a:t>
            </a:r>
            <a:endParaRPr lang="en-GB" sz="1600" dirty="0">
              <a:solidFill>
                <a:schemeClr val="tx1"/>
              </a:solidFill>
            </a:endParaRPr>
          </a:p>
          <a:p>
            <a:pPr algn="l"/>
            <a:r>
              <a:rPr lang="en-GB" sz="1600" b="1" dirty="0">
                <a:solidFill>
                  <a:schemeClr val="tx1"/>
                </a:solidFill>
              </a:rPr>
              <a:t>	</a:t>
            </a:r>
            <a:endParaRPr lang="es-ES" sz="2200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s-ES" sz="2200" dirty="0">
                <a:solidFill>
                  <a:schemeClr val="accent1">
                    <a:lumMod val="75000"/>
                  </a:schemeClr>
                </a:solidFill>
              </a:rPr>
              <a:t>Salida:</a:t>
            </a:r>
          </a:p>
          <a:p>
            <a:pPr algn="l"/>
            <a:endParaRPr lang="es-E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8 Título"/>
          <p:cNvSpPr txBox="1">
            <a:spLocks/>
          </p:cNvSpPr>
          <p:nvPr/>
        </p:nvSpPr>
        <p:spPr>
          <a:xfrm>
            <a:off x="287016" y="620688"/>
            <a:ext cx="885698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Ejercicios </a:t>
            </a:r>
            <a:r>
              <a:rPr kumimoji="0" lang="es-ES" sz="44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Arrays</a:t>
            </a: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47800" y="6453336"/>
            <a:ext cx="7696200" cy="404664"/>
          </a:xfrm>
          <a:prstGeom prst="rect">
            <a:avLst/>
          </a:prstGeom>
          <a:solidFill>
            <a:srgbClr val="0098D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Grupo GIPP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697764A-8BEA-1541-B467-284185632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752940"/>
              </p:ext>
            </p:extLst>
          </p:nvPr>
        </p:nvGraphicFramePr>
        <p:xfrm>
          <a:off x="1835697" y="4309090"/>
          <a:ext cx="2232247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3">
                  <a:extLst>
                    <a:ext uri="{9D8B030D-6E8A-4147-A177-3AD203B41FA5}">
                      <a16:colId xmlns:a16="http://schemas.microsoft.com/office/drawing/2014/main" val="935281999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404058023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75621518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3276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E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6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924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E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7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1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ES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8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069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1451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007AB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pic>
        <p:nvPicPr>
          <p:cNvPr id="5" name="Picture 11" descr="Gráfico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0648"/>
            <a:ext cx="2915816" cy="552450"/>
          </a:xfrm>
          <a:prstGeom prst="rect">
            <a:avLst/>
          </a:prstGeom>
          <a:noFill/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453336"/>
            <a:ext cx="1676400" cy="404664"/>
          </a:xfrm>
          <a:prstGeom prst="rect">
            <a:avLst/>
          </a:prstGeom>
          <a:solidFill>
            <a:srgbClr val="007AB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ES" dirty="0"/>
              <a:t>             </a:t>
            </a:r>
            <a:r>
              <a:rPr lang="es-ES" dirty="0">
                <a:solidFill>
                  <a:schemeClr val="bg1"/>
                </a:solidFill>
              </a:rPr>
              <a:t> </a:t>
            </a:r>
            <a:fld id="{3F9FC049-15AC-4F16-87AF-A72B708754C0}" type="slidenum">
              <a:rPr lang="es-ES" smtClean="0">
                <a:solidFill>
                  <a:schemeClr val="bg1"/>
                </a:solidFill>
              </a:rPr>
              <a:pPr/>
              <a:t>15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" name="2 Subtítulo"/>
          <p:cNvSpPr>
            <a:spLocks noGrp="1"/>
          </p:cNvSpPr>
          <p:nvPr>
            <p:ph type="subTitle" idx="1"/>
          </p:nvPr>
        </p:nvSpPr>
        <p:spPr>
          <a:xfrm>
            <a:off x="179512" y="1772816"/>
            <a:ext cx="8640960" cy="4536504"/>
          </a:xfrm>
        </p:spPr>
        <p:txBody>
          <a:bodyPr>
            <a:normAutofit/>
          </a:bodyPr>
          <a:lstStyle/>
          <a:p>
            <a:pPr algn="l"/>
            <a:r>
              <a:rPr lang="es-ES" b="1" dirty="0">
                <a:solidFill>
                  <a:schemeClr val="tx2"/>
                </a:solidFill>
              </a:rPr>
              <a:t>         </a:t>
            </a:r>
            <a:endParaRPr lang="es-ES" sz="2200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GB" sz="1600" b="1" dirty="0" err="1">
                <a:solidFill>
                  <a:schemeClr val="tx1"/>
                </a:solidFill>
              </a:rPr>
              <a:t>Ejercicio</a:t>
            </a:r>
            <a:r>
              <a:rPr lang="en-GB" sz="1600" b="1" dirty="0">
                <a:solidFill>
                  <a:schemeClr val="tx1"/>
                </a:solidFill>
              </a:rPr>
              <a:t> 5.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Implemente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un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método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que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reciba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como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parámetro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una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matriz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de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reales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y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devuelva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la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suma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de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todos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sus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elementos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  <a:p>
            <a:pPr algn="l"/>
            <a:endParaRPr lang="en-GB" sz="1600" dirty="0">
              <a:solidFill>
                <a:schemeClr val="tx1"/>
              </a:solidFill>
            </a:endParaRPr>
          </a:p>
          <a:p>
            <a:pPr algn="l"/>
            <a:r>
              <a:rPr lang="en-GB" sz="1600" b="1" dirty="0">
                <a:solidFill>
                  <a:schemeClr val="tx1"/>
                </a:solidFill>
              </a:rPr>
              <a:t>	</a:t>
            </a:r>
          </a:p>
          <a:p>
            <a:pPr algn="l"/>
            <a:r>
              <a:rPr lang="en-GB" sz="1600" b="1" dirty="0">
                <a:solidFill>
                  <a:schemeClr val="tx1"/>
                </a:solidFill>
              </a:rPr>
              <a:t>	public static double </a:t>
            </a:r>
            <a:r>
              <a:rPr lang="en-GB" sz="1600" b="1" dirty="0" err="1">
                <a:solidFill>
                  <a:schemeClr val="tx1"/>
                </a:solidFill>
              </a:rPr>
              <a:t>obtenerSumaElementosrMatriz</a:t>
            </a:r>
            <a:r>
              <a:rPr lang="en-GB" sz="1600" b="1" dirty="0">
                <a:solidFill>
                  <a:schemeClr val="tx1"/>
                </a:solidFill>
              </a:rPr>
              <a:t> ( double [][] </a:t>
            </a:r>
            <a:r>
              <a:rPr lang="en-GB" sz="1600" b="1" dirty="0" err="1">
                <a:solidFill>
                  <a:schemeClr val="tx1"/>
                </a:solidFill>
              </a:rPr>
              <a:t>matriz</a:t>
            </a:r>
            <a:r>
              <a:rPr lang="en-GB" sz="1600" b="1" dirty="0">
                <a:solidFill>
                  <a:schemeClr val="tx1"/>
                </a:solidFill>
              </a:rPr>
              <a:t> )</a:t>
            </a:r>
            <a:endParaRPr lang="en-GB" sz="1600" dirty="0">
              <a:solidFill>
                <a:schemeClr val="tx1"/>
              </a:solidFill>
            </a:endParaRPr>
          </a:p>
          <a:p>
            <a:pPr algn="l"/>
            <a:r>
              <a:rPr lang="en-GB" sz="1600" b="1" dirty="0">
                <a:solidFill>
                  <a:schemeClr val="tx1"/>
                </a:solidFill>
              </a:rPr>
              <a:t>	</a:t>
            </a:r>
            <a:endParaRPr lang="es-ES" sz="2200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s-ES" sz="2200" dirty="0">
                <a:solidFill>
                  <a:schemeClr val="accent1">
                    <a:lumMod val="75000"/>
                  </a:schemeClr>
                </a:solidFill>
              </a:rPr>
              <a:t>                                                                   </a:t>
            </a:r>
          </a:p>
          <a:p>
            <a:pPr algn="l"/>
            <a:r>
              <a:rPr lang="es-ES" sz="2200" dirty="0">
                <a:solidFill>
                  <a:schemeClr val="accent1">
                    <a:lumMod val="75000"/>
                  </a:schemeClr>
                </a:solidFill>
              </a:rPr>
              <a:t>                                                                      -&gt; devuelve 25.1</a:t>
            </a:r>
          </a:p>
        </p:txBody>
      </p:sp>
      <p:sp>
        <p:nvSpPr>
          <p:cNvPr id="12" name="8 Título"/>
          <p:cNvSpPr txBox="1">
            <a:spLocks/>
          </p:cNvSpPr>
          <p:nvPr/>
        </p:nvSpPr>
        <p:spPr>
          <a:xfrm>
            <a:off x="287016" y="620688"/>
            <a:ext cx="885698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Ejercicios </a:t>
            </a:r>
            <a:r>
              <a:rPr kumimoji="0" lang="es-ES" sz="44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Arrays</a:t>
            </a: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47800" y="6453336"/>
            <a:ext cx="7696200" cy="404664"/>
          </a:xfrm>
          <a:prstGeom prst="rect">
            <a:avLst/>
          </a:prstGeom>
          <a:solidFill>
            <a:srgbClr val="0098D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Grupo GIPP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697764A-8BEA-1541-B467-284185632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857207"/>
              </p:ext>
            </p:extLst>
          </p:nvPr>
        </p:nvGraphicFramePr>
        <p:xfrm>
          <a:off x="1835697" y="4309090"/>
          <a:ext cx="2232247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3">
                  <a:extLst>
                    <a:ext uri="{9D8B030D-6E8A-4147-A177-3AD203B41FA5}">
                      <a16:colId xmlns:a16="http://schemas.microsoft.com/office/drawing/2014/main" val="935281999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404058023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75621518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3276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ES" dirty="0"/>
                        <a:t>0.0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3.0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6.0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1.0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924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ES" dirty="0"/>
                        <a:t>1.0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2.0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0.0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1.0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1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ES" dirty="0"/>
                        <a:t>1.0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3.0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6.0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1.1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069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7733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007AB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pic>
        <p:nvPicPr>
          <p:cNvPr id="5" name="Picture 11" descr="Gráfico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0648"/>
            <a:ext cx="2915816" cy="552450"/>
          </a:xfrm>
          <a:prstGeom prst="rect">
            <a:avLst/>
          </a:prstGeom>
          <a:noFill/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453336"/>
            <a:ext cx="1676400" cy="404664"/>
          </a:xfrm>
          <a:prstGeom prst="rect">
            <a:avLst/>
          </a:prstGeom>
          <a:solidFill>
            <a:srgbClr val="007AB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ES" dirty="0"/>
              <a:t>             </a:t>
            </a:r>
            <a:r>
              <a:rPr lang="es-ES" dirty="0">
                <a:solidFill>
                  <a:schemeClr val="bg1"/>
                </a:solidFill>
              </a:rPr>
              <a:t> </a:t>
            </a:r>
            <a:fld id="{3F9FC049-15AC-4F16-87AF-A72B708754C0}" type="slidenum">
              <a:rPr lang="es-ES" smtClean="0">
                <a:solidFill>
                  <a:schemeClr val="bg1"/>
                </a:solidFill>
              </a:rPr>
              <a:pPr/>
              <a:t>16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" name="2 Subtítulo"/>
          <p:cNvSpPr>
            <a:spLocks noGrp="1"/>
          </p:cNvSpPr>
          <p:nvPr>
            <p:ph type="subTitle" idx="1"/>
          </p:nvPr>
        </p:nvSpPr>
        <p:spPr>
          <a:xfrm>
            <a:off x="179512" y="1772816"/>
            <a:ext cx="8640960" cy="4536504"/>
          </a:xfrm>
        </p:spPr>
        <p:txBody>
          <a:bodyPr>
            <a:normAutofit/>
          </a:bodyPr>
          <a:lstStyle/>
          <a:p>
            <a:pPr algn="l"/>
            <a:r>
              <a:rPr lang="es-ES" b="1" dirty="0">
                <a:solidFill>
                  <a:schemeClr val="tx2"/>
                </a:solidFill>
              </a:rPr>
              <a:t>         </a:t>
            </a:r>
            <a:endParaRPr lang="es-ES" sz="2200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GB" sz="1600" b="1" dirty="0" err="1">
                <a:solidFill>
                  <a:schemeClr val="tx1"/>
                </a:solidFill>
              </a:rPr>
              <a:t>Ejercicio</a:t>
            </a:r>
            <a:r>
              <a:rPr lang="en-GB" sz="1600" b="1" dirty="0">
                <a:solidFill>
                  <a:schemeClr val="tx1"/>
                </a:solidFill>
              </a:rPr>
              <a:t> 6.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Implemente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un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método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que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reciba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como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parámetro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una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matriz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de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reales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y un factor</a:t>
            </a:r>
          </a:p>
          <a:p>
            <a:pPr algn="just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de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multiplicación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, y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devuelva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una </a:t>
            </a:r>
            <a:r>
              <a:rPr lang="en-GB" sz="16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nueva</a:t>
            </a:r>
            <a:r>
              <a:rPr lang="en-GB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matriz</a:t>
            </a:r>
            <a:r>
              <a:rPr lang="en-GB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cuyos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elementos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serán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los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contenidos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en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la</a:t>
            </a:r>
          </a:p>
          <a:p>
            <a:pPr algn="just"/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matriz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recibida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como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parámetro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multiplicados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por el factor dado.</a:t>
            </a:r>
          </a:p>
          <a:p>
            <a:pPr algn="just"/>
            <a:endParaRPr lang="en-GB" sz="16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GB" sz="1600" b="1" dirty="0">
                <a:solidFill>
                  <a:schemeClr val="tx1"/>
                </a:solidFill>
              </a:rPr>
              <a:t>	public static double [][] </a:t>
            </a:r>
            <a:r>
              <a:rPr lang="en-GB" sz="1600" b="1" dirty="0" err="1">
                <a:solidFill>
                  <a:schemeClr val="tx1"/>
                </a:solidFill>
              </a:rPr>
              <a:t>matrizMultiplicada</a:t>
            </a:r>
            <a:r>
              <a:rPr lang="en-GB" sz="1600" b="1" dirty="0">
                <a:solidFill>
                  <a:schemeClr val="tx1"/>
                </a:solidFill>
              </a:rPr>
              <a:t>(double [][] </a:t>
            </a:r>
            <a:r>
              <a:rPr lang="en-GB" sz="1600" b="1" dirty="0" err="1">
                <a:solidFill>
                  <a:schemeClr val="tx1"/>
                </a:solidFill>
              </a:rPr>
              <a:t>matriz</a:t>
            </a:r>
            <a:r>
              <a:rPr lang="en-GB" sz="1600" b="1" dirty="0">
                <a:solidFill>
                  <a:schemeClr val="tx1"/>
                </a:solidFill>
              </a:rPr>
              <a:t>, double </a:t>
            </a:r>
            <a:r>
              <a:rPr lang="en-GB" sz="1600" b="1" dirty="0" err="1">
                <a:solidFill>
                  <a:schemeClr val="tx1"/>
                </a:solidFill>
              </a:rPr>
              <a:t>valor</a:t>
            </a:r>
            <a:r>
              <a:rPr lang="en-GB" sz="1600" b="1" dirty="0">
                <a:solidFill>
                  <a:schemeClr val="tx1"/>
                </a:solidFill>
              </a:rPr>
              <a:t>)</a:t>
            </a:r>
          </a:p>
          <a:p>
            <a:pPr algn="l"/>
            <a:endParaRPr lang="en-GB" sz="1600" b="1" dirty="0">
              <a:solidFill>
                <a:schemeClr val="tx1"/>
              </a:solidFill>
            </a:endParaRPr>
          </a:p>
          <a:p>
            <a:pPr algn="l"/>
            <a:r>
              <a:rPr lang="en-GB" sz="1600" b="1" dirty="0">
                <a:solidFill>
                  <a:schemeClr val="tx1"/>
                </a:solidFill>
              </a:rPr>
              <a:t>		</a:t>
            </a:r>
            <a:endParaRPr lang="es-ES" sz="2200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s-ES" sz="2200" dirty="0">
                <a:solidFill>
                  <a:schemeClr val="accent1">
                    <a:lumMod val="75000"/>
                  </a:schemeClr>
                </a:solidFill>
              </a:rPr>
              <a:t>       Entrada:                                            valor=2.0</a:t>
            </a:r>
          </a:p>
        </p:txBody>
      </p:sp>
      <p:sp>
        <p:nvSpPr>
          <p:cNvPr id="12" name="8 Título"/>
          <p:cNvSpPr txBox="1">
            <a:spLocks/>
          </p:cNvSpPr>
          <p:nvPr/>
        </p:nvSpPr>
        <p:spPr>
          <a:xfrm>
            <a:off x="287016" y="620688"/>
            <a:ext cx="885698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Ejercicios </a:t>
            </a:r>
            <a:r>
              <a:rPr kumimoji="0" lang="es-ES" sz="44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Arrays</a:t>
            </a: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47800" y="6453336"/>
            <a:ext cx="7696200" cy="404664"/>
          </a:xfrm>
          <a:prstGeom prst="rect">
            <a:avLst/>
          </a:prstGeom>
          <a:solidFill>
            <a:srgbClr val="0098D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Grupo GIPP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697764A-8BEA-1541-B467-284185632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312095"/>
              </p:ext>
            </p:extLst>
          </p:nvPr>
        </p:nvGraphicFramePr>
        <p:xfrm>
          <a:off x="1835697" y="4309090"/>
          <a:ext cx="2232247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3">
                  <a:extLst>
                    <a:ext uri="{9D8B030D-6E8A-4147-A177-3AD203B41FA5}">
                      <a16:colId xmlns:a16="http://schemas.microsoft.com/office/drawing/2014/main" val="935281999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404058023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75621518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3276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ES" dirty="0"/>
                        <a:t>0.0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3.0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1.0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1.0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924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ES" dirty="0"/>
                        <a:t>1.0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2.0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0.0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1.0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1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ES" dirty="0"/>
                        <a:t>1.0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3.0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2.0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1.1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069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661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007AB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pic>
        <p:nvPicPr>
          <p:cNvPr id="5" name="Picture 11" descr="Gráfico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0648"/>
            <a:ext cx="2915816" cy="552450"/>
          </a:xfrm>
          <a:prstGeom prst="rect">
            <a:avLst/>
          </a:prstGeom>
          <a:noFill/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453336"/>
            <a:ext cx="1676400" cy="404664"/>
          </a:xfrm>
          <a:prstGeom prst="rect">
            <a:avLst/>
          </a:prstGeom>
          <a:solidFill>
            <a:srgbClr val="007AB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ES" dirty="0"/>
              <a:t>             </a:t>
            </a:r>
            <a:r>
              <a:rPr lang="es-ES" dirty="0">
                <a:solidFill>
                  <a:schemeClr val="bg1"/>
                </a:solidFill>
              </a:rPr>
              <a:t> </a:t>
            </a:r>
            <a:fld id="{3F9FC049-15AC-4F16-87AF-A72B708754C0}" type="slidenum">
              <a:rPr lang="es-ES" smtClean="0">
                <a:solidFill>
                  <a:schemeClr val="bg1"/>
                </a:solidFill>
              </a:rPr>
              <a:pPr/>
              <a:t>17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" name="2 Subtítulo"/>
          <p:cNvSpPr>
            <a:spLocks noGrp="1"/>
          </p:cNvSpPr>
          <p:nvPr>
            <p:ph type="subTitle" idx="1"/>
          </p:nvPr>
        </p:nvSpPr>
        <p:spPr>
          <a:xfrm>
            <a:off x="179512" y="1772816"/>
            <a:ext cx="8640960" cy="4536504"/>
          </a:xfrm>
        </p:spPr>
        <p:txBody>
          <a:bodyPr>
            <a:normAutofit/>
          </a:bodyPr>
          <a:lstStyle/>
          <a:p>
            <a:pPr algn="l"/>
            <a:r>
              <a:rPr lang="es-ES" b="1" dirty="0">
                <a:solidFill>
                  <a:schemeClr val="tx2"/>
                </a:solidFill>
              </a:rPr>
              <a:t>         </a:t>
            </a:r>
            <a:endParaRPr lang="es-ES" sz="2200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GB" sz="1600" b="1" dirty="0" err="1">
                <a:solidFill>
                  <a:schemeClr val="tx1"/>
                </a:solidFill>
              </a:rPr>
              <a:t>Ejercicio</a:t>
            </a:r>
            <a:r>
              <a:rPr lang="en-GB" sz="1600" b="1" dirty="0">
                <a:solidFill>
                  <a:schemeClr val="tx1"/>
                </a:solidFill>
              </a:rPr>
              <a:t> 6.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Implemente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un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método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que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reciba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como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parámetro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una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matriz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de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reales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y un factor</a:t>
            </a:r>
          </a:p>
          <a:p>
            <a:pPr algn="just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de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multiplicación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, y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devuelva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una </a:t>
            </a:r>
            <a:r>
              <a:rPr lang="en-GB" sz="16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nueva</a:t>
            </a:r>
            <a:r>
              <a:rPr lang="en-GB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matriz</a:t>
            </a:r>
            <a:r>
              <a:rPr lang="en-GB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cuyos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elementos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serán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los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contenidos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en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la</a:t>
            </a:r>
          </a:p>
          <a:p>
            <a:pPr algn="just"/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matriz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recibida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como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parámetro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multiplicados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por el factor dado.</a:t>
            </a:r>
          </a:p>
          <a:p>
            <a:pPr algn="just"/>
            <a:endParaRPr lang="en-GB" sz="16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GB" sz="1600" b="1" dirty="0">
                <a:solidFill>
                  <a:schemeClr val="tx1"/>
                </a:solidFill>
              </a:rPr>
              <a:t>	public static double [][] </a:t>
            </a:r>
            <a:r>
              <a:rPr lang="en-GB" sz="1600" b="1" dirty="0" err="1">
                <a:solidFill>
                  <a:schemeClr val="tx1"/>
                </a:solidFill>
              </a:rPr>
              <a:t>matrizMultiplicada</a:t>
            </a:r>
            <a:r>
              <a:rPr lang="en-GB" sz="1600" b="1" dirty="0">
                <a:solidFill>
                  <a:schemeClr val="tx1"/>
                </a:solidFill>
              </a:rPr>
              <a:t>(double [][] </a:t>
            </a:r>
            <a:r>
              <a:rPr lang="en-GB" sz="1600" b="1" dirty="0" err="1">
                <a:solidFill>
                  <a:schemeClr val="tx1"/>
                </a:solidFill>
              </a:rPr>
              <a:t>matriz</a:t>
            </a:r>
            <a:r>
              <a:rPr lang="en-GB" sz="1600" b="1" dirty="0">
                <a:solidFill>
                  <a:schemeClr val="tx1"/>
                </a:solidFill>
              </a:rPr>
              <a:t>, double </a:t>
            </a:r>
            <a:r>
              <a:rPr lang="en-GB" sz="1600" b="1" dirty="0" err="1">
                <a:solidFill>
                  <a:schemeClr val="tx1"/>
                </a:solidFill>
              </a:rPr>
              <a:t>valor</a:t>
            </a:r>
            <a:r>
              <a:rPr lang="en-GB" sz="1600" b="1" dirty="0">
                <a:solidFill>
                  <a:schemeClr val="tx1"/>
                </a:solidFill>
              </a:rPr>
              <a:t>)</a:t>
            </a:r>
          </a:p>
          <a:p>
            <a:pPr algn="l"/>
            <a:endParaRPr lang="en-GB" sz="1600" b="1" dirty="0">
              <a:solidFill>
                <a:schemeClr val="tx1"/>
              </a:solidFill>
            </a:endParaRPr>
          </a:p>
          <a:p>
            <a:pPr algn="l"/>
            <a:r>
              <a:rPr lang="en-GB" sz="1600" b="1" dirty="0">
                <a:solidFill>
                  <a:schemeClr val="tx1"/>
                </a:solidFill>
              </a:rPr>
              <a:t>		</a:t>
            </a:r>
            <a:endParaRPr lang="es-ES" sz="2200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s-ES" sz="2200" dirty="0">
                <a:solidFill>
                  <a:schemeClr val="accent1">
                    <a:lumMod val="75000"/>
                  </a:schemeClr>
                </a:solidFill>
              </a:rPr>
              <a:t>                                                           -  devuelve:   25.1</a:t>
            </a:r>
          </a:p>
        </p:txBody>
      </p:sp>
      <p:sp>
        <p:nvSpPr>
          <p:cNvPr id="12" name="8 Título"/>
          <p:cNvSpPr txBox="1">
            <a:spLocks/>
          </p:cNvSpPr>
          <p:nvPr/>
        </p:nvSpPr>
        <p:spPr>
          <a:xfrm>
            <a:off x="287016" y="620688"/>
            <a:ext cx="885698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Ejercicios </a:t>
            </a:r>
            <a:r>
              <a:rPr kumimoji="0" lang="es-ES" sz="44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Arrays</a:t>
            </a: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47800" y="6453336"/>
            <a:ext cx="7696200" cy="404664"/>
          </a:xfrm>
          <a:prstGeom prst="rect">
            <a:avLst/>
          </a:prstGeom>
          <a:solidFill>
            <a:srgbClr val="0098D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Grupo GIPP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697764A-8BEA-1541-B467-284185632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844158"/>
              </p:ext>
            </p:extLst>
          </p:nvPr>
        </p:nvGraphicFramePr>
        <p:xfrm>
          <a:off x="1835697" y="4309090"/>
          <a:ext cx="2232247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3">
                  <a:extLst>
                    <a:ext uri="{9D8B030D-6E8A-4147-A177-3AD203B41FA5}">
                      <a16:colId xmlns:a16="http://schemas.microsoft.com/office/drawing/2014/main" val="935281999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404058023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75621518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3276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ES" dirty="0"/>
                        <a:t>0.0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3.0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1.0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1.0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924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ES" dirty="0"/>
                        <a:t>1.0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2.0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0.0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1.0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1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ES" dirty="0"/>
                        <a:t>1.0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3.0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2.0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1.1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069197"/>
                  </a:ext>
                </a:extLst>
              </a:tr>
            </a:tbl>
          </a:graphicData>
        </a:graphic>
      </p:graphicFrame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0AA227D6-5529-CF4F-AE84-D2A4FA84C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111475"/>
              </p:ext>
            </p:extLst>
          </p:nvPr>
        </p:nvGraphicFramePr>
        <p:xfrm>
          <a:off x="5436096" y="4309090"/>
          <a:ext cx="2232247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3">
                  <a:extLst>
                    <a:ext uri="{9D8B030D-6E8A-4147-A177-3AD203B41FA5}">
                      <a16:colId xmlns:a16="http://schemas.microsoft.com/office/drawing/2014/main" val="935281999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404058023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75621518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3276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ES" dirty="0"/>
                        <a:t>0.0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6.0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2.0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2.0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924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ES" dirty="0"/>
                        <a:t>2.0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4.0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0.0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2.0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1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ES" dirty="0"/>
                        <a:t>2.0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6.0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4.0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2.2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069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6271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007AB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pic>
        <p:nvPicPr>
          <p:cNvPr id="5" name="Picture 11" descr="Gráfico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0648"/>
            <a:ext cx="2915816" cy="552450"/>
          </a:xfrm>
          <a:prstGeom prst="rect">
            <a:avLst/>
          </a:prstGeom>
          <a:noFill/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453336"/>
            <a:ext cx="1676400" cy="404664"/>
          </a:xfrm>
          <a:prstGeom prst="rect">
            <a:avLst/>
          </a:prstGeom>
          <a:solidFill>
            <a:srgbClr val="007AB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ES" dirty="0"/>
              <a:t>             </a:t>
            </a:r>
            <a:r>
              <a:rPr lang="es-ES" dirty="0">
                <a:solidFill>
                  <a:schemeClr val="bg1"/>
                </a:solidFill>
              </a:rPr>
              <a:t> </a:t>
            </a:r>
            <a:fld id="{3F9FC049-15AC-4F16-87AF-A72B708754C0}" type="slidenum">
              <a:rPr lang="es-ES" smtClean="0">
                <a:solidFill>
                  <a:schemeClr val="bg1"/>
                </a:solidFill>
              </a:rPr>
              <a:pPr/>
              <a:t>18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" name="2 Subtítulo"/>
          <p:cNvSpPr>
            <a:spLocks noGrp="1"/>
          </p:cNvSpPr>
          <p:nvPr>
            <p:ph type="subTitle" idx="1"/>
          </p:nvPr>
        </p:nvSpPr>
        <p:spPr>
          <a:xfrm>
            <a:off x="179512" y="1772816"/>
            <a:ext cx="8640960" cy="4536504"/>
          </a:xfrm>
        </p:spPr>
        <p:txBody>
          <a:bodyPr>
            <a:normAutofit/>
          </a:bodyPr>
          <a:lstStyle/>
          <a:p>
            <a:pPr algn="l"/>
            <a:r>
              <a:rPr lang="es-ES" b="1" dirty="0">
                <a:solidFill>
                  <a:schemeClr val="tx2"/>
                </a:solidFill>
              </a:rPr>
              <a:t>         </a:t>
            </a:r>
            <a:endParaRPr lang="es-ES" sz="2200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GB" sz="1600" b="1" dirty="0" err="1">
                <a:solidFill>
                  <a:schemeClr val="tx1"/>
                </a:solidFill>
              </a:rPr>
              <a:t>Ejercicio</a:t>
            </a:r>
            <a:r>
              <a:rPr lang="en-GB" sz="1600" b="1" dirty="0">
                <a:solidFill>
                  <a:schemeClr val="tx1"/>
                </a:solidFill>
              </a:rPr>
              <a:t> 7.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Implemente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un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método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que cree una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matriz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irregular y la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muestre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en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la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consola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/>
            <a:endParaRPr lang="en-GB" sz="16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GB" sz="1600" b="1" dirty="0">
                <a:solidFill>
                  <a:schemeClr val="tx1"/>
                </a:solidFill>
              </a:rPr>
              <a:t>	public static void </a:t>
            </a:r>
            <a:r>
              <a:rPr lang="en-GB" sz="1600" b="1" dirty="0" err="1">
                <a:solidFill>
                  <a:schemeClr val="tx1"/>
                </a:solidFill>
              </a:rPr>
              <a:t>mostrarMatrizIrregular</a:t>
            </a:r>
            <a:r>
              <a:rPr lang="en-GB" sz="1600" b="1" dirty="0">
                <a:solidFill>
                  <a:schemeClr val="tx1"/>
                </a:solidFill>
              </a:rPr>
              <a:t>()</a:t>
            </a:r>
          </a:p>
          <a:p>
            <a:pPr algn="l"/>
            <a:endParaRPr lang="en-GB" sz="1600" b="1" dirty="0">
              <a:solidFill>
                <a:schemeClr val="tx1"/>
              </a:solidFill>
            </a:endParaRPr>
          </a:p>
          <a:p>
            <a:pPr algn="l"/>
            <a:r>
              <a:rPr lang="en-GB" sz="1600" b="1" dirty="0">
                <a:solidFill>
                  <a:schemeClr val="tx1"/>
                </a:solidFill>
              </a:rPr>
              <a:t>		</a:t>
            </a:r>
            <a:endParaRPr lang="es-E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8 Título"/>
          <p:cNvSpPr txBox="1">
            <a:spLocks/>
          </p:cNvSpPr>
          <p:nvPr/>
        </p:nvSpPr>
        <p:spPr>
          <a:xfrm>
            <a:off x="287016" y="620688"/>
            <a:ext cx="885698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Ejercicios </a:t>
            </a:r>
            <a:r>
              <a:rPr kumimoji="0" lang="es-ES" sz="44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Arrays</a:t>
            </a: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47800" y="6453336"/>
            <a:ext cx="7696200" cy="404664"/>
          </a:xfrm>
          <a:prstGeom prst="rect">
            <a:avLst/>
          </a:prstGeom>
          <a:solidFill>
            <a:srgbClr val="0098D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Grupo GIPP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584B82D-2C7B-E247-9F75-0F1E8EF20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18194"/>
              </p:ext>
            </p:extLst>
          </p:nvPr>
        </p:nvGraphicFramePr>
        <p:xfrm>
          <a:off x="1447800" y="3717032"/>
          <a:ext cx="2124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4800">
                  <a:extLst>
                    <a:ext uri="{9D8B030D-6E8A-4147-A177-3AD203B41FA5}">
                      <a16:colId xmlns:a16="http://schemas.microsoft.com/office/drawing/2014/main" val="2275280209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3926896214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145697193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3707462631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775537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E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816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E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7814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E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767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E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653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E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932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6149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007AB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pic>
        <p:nvPicPr>
          <p:cNvPr id="5" name="Picture 11" descr="Gráfico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0648"/>
            <a:ext cx="2915816" cy="552450"/>
          </a:xfrm>
          <a:prstGeom prst="rect">
            <a:avLst/>
          </a:prstGeom>
          <a:noFill/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453336"/>
            <a:ext cx="1676400" cy="404664"/>
          </a:xfrm>
          <a:prstGeom prst="rect">
            <a:avLst/>
          </a:prstGeom>
          <a:solidFill>
            <a:srgbClr val="007AB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ES" dirty="0"/>
              <a:t>             </a:t>
            </a:r>
            <a:r>
              <a:rPr lang="es-ES" dirty="0">
                <a:solidFill>
                  <a:schemeClr val="bg1"/>
                </a:solidFill>
              </a:rPr>
              <a:t> </a:t>
            </a:r>
            <a:fld id="{3F9FC049-15AC-4F16-87AF-A72B708754C0}" type="slidenum">
              <a:rPr lang="es-ES" smtClean="0">
                <a:solidFill>
                  <a:schemeClr val="bg1"/>
                </a:solidFill>
              </a:rPr>
              <a:pPr/>
              <a:t>19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" name="2 Subtítulo"/>
          <p:cNvSpPr>
            <a:spLocks noGrp="1"/>
          </p:cNvSpPr>
          <p:nvPr>
            <p:ph type="subTitle" idx="1"/>
          </p:nvPr>
        </p:nvSpPr>
        <p:spPr>
          <a:xfrm>
            <a:off x="179512" y="1772816"/>
            <a:ext cx="8640960" cy="4536504"/>
          </a:xfrm>
        </p:spPr>
        <p:txBody>
          <a:bodyPr>
            <a:normAutofit/>
          </a:bodyPr>
          <a:lstStyle/>
          <a:p>
            <a:pPr algn="l"/>
            <a:r>
              <a:rPr lang="es-ES" b="1" dirty="0">
                <a:solidFill>
                  <a:schemeClr val="tx2"/>
                </a:solidFill>
              </a:rPr>
              <a:t>         </a:t>
            </a:r>
            <a:endParaRPr lang="es-ES" sz="2200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GB" sz="1600" b="1" dirty="0" err="1">
                <a:solidFill>
                  <a:schemeClr val="tx1"/>
                </a:solidFill>
              </a:rPr>
              <a:t>Ejercicio</a:t>
            </a:r>
            <a:r>
              <a:rPr lang="en-GB" sz="1600" b="1" dirty="0">
                <a:solidFill>
                  <a:schemeClr val="tx1"/>
                </a:solidFill>
              </a:rPr>
              <a:t> 8.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Implemente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un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método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que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reciba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como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parámetro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un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valor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entero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que sea el</a:t>
            </a:r>
          </a:p>
          <a:p>
            <a:pPr algn="just"/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número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de las dos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dimensiones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de la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matriz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(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cuadrada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). El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método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creará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y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devolverá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la</a:t>
            </a:r>
          </a:p>
          <a:p>
            <a:pPr algn="just"/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correspondiente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matriz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cuadrada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rellenando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sus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posiciones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para que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construya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la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matriz</a:t>
            </a:r>
            <a:endParaRPr lang="en-GB" sz="16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identidad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(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elemento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neutro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del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producto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de matrices).</a:t>
            </a:r>
          </a:p>
          <a:p>
            <a:pPr algn="l"/>
            <a:r>
              <a:rPr lang="en-GB" sz="1600" b="1" dirty="0">
                <a:solidFill>
                  <a:schemeClr val="tx1"/>
                </a:solidFill>
              </a:rPr>
              <a:t>	public static int[][]  </a:t>
            </a:r>
            <a:r>
              <a:rPr lang="en-GB" sz="1600" b="1" dirty="0" err="1">
                <a:solidFill>
                  <a:schemeClr val="tx1"/>
                </a:solidFill>
              </a:rPr>
              <a:t>generarMatrizIdentidad</a:t>
            </a:r>
            <a:r>
              <a:rPr lang="en-GB" sz="1600" b="1" dirty="0">
                <a:solidFill>
                  <a:schemeClr val="tx1"/>
                </a:solidFill>
              </a:rPr>
              <a:t>( int dimension )</a:t>
            </a:r>
          </a:p>
          <a:p>
            <a:pPr algn="l"/>
            <a:endParaRPr lang="en-GB" sz="1600" b="1" dirty="0">
              <a:solidFill>
                <a:schemeClr val="tx1"/>
              </a:solidFill>
            </a:endParaRPr>
          </a:p>
          <a:p>
            <a:pPr algn="l"/>
            <a:r>
              <a:rPr lang="en-GB" sz="1600" b="1" dirty="0">
                <a:solidFill>
                  <a:schemeClr val="tx1"/>
                </a:solidFill>
              </a:rPr>
              <a:t> </a:t>
            </a:r>
            <a:r>
              <a:rPr lang="es-ES" sz="2200" dirty="0" err="1">
                <a:solidFill>
                  <a:schemeClr val="accent1">
                    <a:lumMod val="75000"/>
                  </a:schemeClr>
                </a:solidFill>
              </a:rPr>
              <a:t>dimension</a:t>
            </a:r>
            <a:r>
              <a:rPr lang="es-ES" sz="2200" dirty="0">
                <a:solidFill>
                  <a:schemeClr val="accent1">
                    <a:lumMod val="75000"/>
                  </a:schemeClr>
                </a:solidFill>
              </a:rPr>
              <a:t>=5</a:t>
            </a:r>
            <a:r>
              <a:rPr lang="es-ES" sz="2200" b="1" dirty="0">
                <a:solidFill>
                  <a:schemeClr val="accent1">
                    <a:lumMod val="75000"/>
                  </a:schemeClr>
                </a:solidFill>
              </a:rPr>
              <a:t>   -&gt;</a:t>
            </a:r>
            <a:endParaRPr lang="es-E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8 Título"/>
          <p:cNvSpPr txBox="1">
            <a:spLocks/>
          </p:cNvSpPr>
          <p:nvPr/>
        </p:nvSpPr>
        <p:spPr>
          <a:xfrm>
            <a:off x="287016" y="620688"/>
            <a:ext cx="885698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Ejercicios </a:t>
            </a:r>
            <a:r>
              <a:rPr kumimoji="0" lang="es-ES" sz="44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Arrays</a:t>
            </a: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47800" y="6453336"/>
            <a:ext cx="7696200" cy="404664"/>
          </a:xfrm>
          <a:prstGeom prst="rect">
            <a:avLst/>
          </a:prstGeom>
          <a:solidFill>
            <a:srgbClr val="0098D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Grupo GIPP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584B82D-2C7B-E247-9F75-0F1E8EF20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832070"/>
              </p:ext>
            </p:extLst>
          </p:nvPr>
        </p:nvGraphicFramePr>
        <p:xfrm>
          <a:off x="3171900" y="4383112"/>
          <a:ext cx="2124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4800">
                  <a:extLst>
                    <a:ext uri="{9D8B030D-6E8A-4147-A177-3AD203B41FA5}">
                      <a16:colId xmlns:a16="http://schemas.microsoft.com/office/drawing/2014/main" val="2275280209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3926896214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145697193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3707462631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775537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ES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816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E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14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E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767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E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53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E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32819"/>
                  </a:ext>
                </a:extLst>
              </a:tr>
            </a:tbl>
          </a:graphicData>
        </a:graphic>
      </p:graphicFrame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7A77D85F-C118-FD4B-AB69-34D71A66B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880659"/>
              </p:ext>
            </p:extLst>
          </p:nvPr>
        </p:nvGraphicFramePr>
        <p:xfrm>
          <a:off x="2511872" y="4383112"/>
          <a:ext cx="43661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612">
                  <a:extLst>
                    <a:ext uri="{9D8B030D-6E8A-4147-A177-3AD203B41FA5}">
                      <a16:colId xmlns:a16="http://schemas.microsoft.com/office/drawing/2014/main" val="2696943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ES" sz="1400" b="0" dirty="0">
                          <a:solidFill>
                            <a:schemeClr val="tx1"/>
                          </a:solidFill>
                        </a:rPr>
                        <a:t>i=0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825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ES" sz="1400" dirty="0">
                          <a:solidFill>
                            <a:schemeClr val="tx1"/>
                          </a:solidFill>
                        </a:rPr>
                        <a:t>i=1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148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ES" sz="1400" dirty="0">
                          <a:solidFill>
                            <a:schemeClr val="tx1"/>
                          </a:solidFill>
                        </a:rPr>
                        <a:t>i=2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6957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ES" sz="1400" dirty="0">
                          <a:solidFill>
                            <a:schemeClr val="tx1"/>
                          </a:solidFill>
                        </a:rPr>
                        <a:t>i=3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5722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ES" sz="1400" dirty="0">
                          <a:solidFill>
                            <a:schemeClr val="tx1"/>
                          </a:solidFill>
                        </a:rPr>
                        <a:t>i=4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573101"/>
                  </a:ext>
                </a:extLst>
              </a:tr>
            </a:tbl>
          </a:graphicData>
        </a:graphic>
      </p:graphicFrame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BD763485-AF82-554C-A440-BE1A639FD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764242"/>
              </p:ext>
            </p:extLst>
          </p:nvPr>
        </p:nvGraphicFramePr>
        <p:xfrm>
          <a:off x="3099900" y="3966128"/>
          <a:ext cx="21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200">
                  <a:extLst>
                    <a:ext uri="{9D8B030D-6E8A-4147-A177-3AD203B41FA5}">
                      <a16:colId xmlns:a16="http://schemas.microsoft.com/office/drawing/2014/main" val="3421672333"/>
                    </a:ext>
                  </a:extLst>
                </a:gridCol>
                <a:gridCol w="439200">
                  <a:extLst>
                    <a:ext uri="{9D8B030D-6E8A-4147-A177-3AD203B41FA5}">
                      <a16:colId xmlns:a16="http://schemas.microsoft.com/office/drawing/2014/main" val="3159819612"/>
                    </a:ext>
                  </a:extLst>
                </a:gridCol>
                <a:gridCol w="439200">
                  <a:extLst>
                    <a:ext uri="{9D8B030D-6E8A-4147-A177-3AD203B41FA5}">
                      <a16:colId xmlns:a16="http://schemas.microsoft.com/office/drawing/2014/main" val="3674156993"/>
                    </a:ext>
                  </a:extLst>
                </a:gridCol>
                <a:gridCol w="439200">
                  <a:extLst>
                    <a:ext uri="{9D8B030D-6E8A-4147-A177-3AD203B41FA5}">
                      <a16:colId xmlns:a16="http://schemas.microsoft.com/office/drawing/2014/main" val="4120897453"/>
                    </a:ext>
                  </a:extLst>
                </a:gridCol>
                <a:gridCol w="439200">
                  <a:extLst>
                    <a:ext uri="{9D8B030D-6E8A-4147-A177-3AD203B41FA5}">
                      <a16:colId xmlns:a16="http://schemas.microsoft.com/office/drawing/2014/main" val="446278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ES" sz="1600" b="0" dirty="0">
                          <a:solidFill>
                            <a:schemeClr val="tx1"/>
                          </a:solidFill>
                        </a:rPr>
                        <a:t>=0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ES" sz="1600" b="0" dirty="0">
                          <a:solidFill>
                            <a:schemeClr val="tx1"/>
                          </a:solidFill>
                        </a:rPr>
                        <a:t>=1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ES" sz="1600" b="0" dirty="0">
                          <a:solidFill>
                            <a:schemeClr val="tx1"/>
                          </a:solidFill>
                        </a:rPr>
                        <a:t>=2</a:t>
                      </a:r>
                    </a:p>
                  </a:txBody>
                  <a:tcPr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ES" sz="1600" b="0" dirty="0">
                          <a:solidFill>
                            <a:schemeClr val="tx1"/>
                          </a:solidFill>
                        </a:rPr>
                        <a:t>=3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ES" sz="1600" b="0" dirty="0">
                          <a:solidFill>
                            <a:schemeClr val="tx1"/>
                          </a:solidFill>
                        </a:rPr>
                        <a:t>=4</a:t>
                      </a:r>
                    </a:p>
                  </a:txBody>
                  <a:tcPr>
                    <a:lnL w="12700" cmpd="sng">
                      <a:noFill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5175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6316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187624" y="2492896"/>
            <a:ext cx="7488832" cy="1872208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§"/>
            </a:pPr>
            <a:endParaRPr lang="es-ES" sz="2400" b="1" dirty="0">
              <a:solidFill>
                <a:schemeClr val="tx2"/>
              </a:solidFill>
            </a:endParaRPr>
          </a:p>
          <a:p>
            <a:pPr algn="l">
              <a:buFont typeface="Wingdings" pitchFamily="2" charset="2"/>
              <a:buChar char="§"/>
            </a:pPr>
            <a:r>
              <a:rPr lang="es-ES" sz="2400" b="1" dirty="0">
                <a:solidFill>
                  <a:schemeClr val="tx2"/>
                </a:solidFill>
              </a:rPr>
              <a:t> Ejercicios </a:t>
            </a:r>
            <a:r>
              <a:rPr lang="es-ES" sz="2400" b="1" dirty="0" err="1">
                <a:solidFill>
                  <a:schemeClr val="tx2"/>
                </a:solidFill>
              </a:rPr>
              <a:t>Arrays</a:t>
            </a:r>
            <a:r>
              <a:rPr lang="es-ES" sz="2400" b="1" dirty="0">
                <a:solidFill>
                  <a:schemeClr val="tx2"/>
                </a:solidFill>
              </a:rPr>
              <a:t> unidimensionales </a:t>
            </a:r>
          </a:p>
          <a:p>
            <a:pPr algn="l">
              <a:buFont typeface="Wingdings" pitchFamily="2" charset="2"/>
              <a:buChar char="§"/>
            </a:pPr>
            <a:r>
              <a:rPr lang="es-ES" sz="2400" b="1" dirty="0">
                <a:solidFill>
                  <a:schemeClr val="tx2"/>
                </a:solidFill>
              </a:rPr>
              <a:t> Ejercicios </a:t>
            </a:r>
            <a:r>
              <a:rPr lang="es-ES" sz="2400" b="1" dirty="0" err="1">
                <a:solidFill>
                  <a:schemeClr val="tx2"/>
                </a:solidFill>
              </a:rPr>
              <a:t>Arrays</a:t>
            </a:r>
            <a:r>
              <a:rPr lang="es-ES" sz="2400" b="1" dirty="0">
                <a:solidFill>
                  <a:schemeClr val="tx2"/>
                </a:solidFill>
              </a:rPr>
              <a:t> multidimensionales</a:t>
            </a:r>
          </a:p>
          <a:p>
            <a:pPr algn="l">
              <a:buFont typeface="Wingdings" pitchFamily="2" charset="2"/>
              <a:buChar char="§"/>
            </a:pPr>
            <a:endParaRPr lang="es-ES" dirty="0"/>
          </a:p>
          <a:p>
            <a:endParaRPr lang="es-ES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007AB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pic>
        <p:nvPicPr>
          <p:cNvPr id="5" name="Picture 11" descr="Gráfico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0648"/>
            <a:ext cx="2915816" cy="552450"/>
          </a:xfrm>
          <a:prstGeom prst="rect">
            <a:avLst/>
          </a:prstGeom>
          <a:noFill/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453336"/>
            <a:ext cx="1676400" cy="404664"/>
          </a:xfrm>
          <a:prstGeom prst="rect">
            <a:avLst/>
          </a:prstGeom>
          <a:solidFill>
            <a:srgbClr val="007AB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ES" dirty="0"/>
              <a:t>             </a:t>
            </a:r>
            <a:r>
              <a:rPr lang="es-ES" dirty="0">
                <a:solidFill>
                  <a:schemeClr val="bg1"/>
                </a:solidFill>
              </a:rPr>
              <a:t> </a:t>
            </a:r>
            <a:fld id="{3F9FC049-15AC-4F16-87AF-A72B708754C0}" type="slidenum">
              <a:rPr lang="es-ES" smtClean="0">
                <a:solidFill>
                  <a:schemeClr val="bg1"/>
                </a:solidFill>
              </a:rPr>
              <a:pPr/>
              <a:t>2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287016" y="908720"/>
            <a:ext cx="8856984" cy="1224136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Tema 2. Introducción a los </a:t>
            </a:r>
            <a:r>
              <a:rPr lang="es-ES" b="1" dirty="0" err="1">
                <a:solidFill>
                  <a:schemeClr val="tx2"/>
                </a:solidFill>
              </a:rPr>
              <a:t>Arrays</a:t>
            </a:r>
            <a:r>
              <a:rPr lang="es-ES" b="1" dirty="0">
                <a:solidFill>
                  <a:schemeClr val="tx2"/>
                </a:solidFill>
              </a:rPr>
              <a:t> </a:t>
            </a:r>
            <a:br>
              <a:rPr lang="es-ES" b="1" dirty="0">
                <a:solidFill>
                  <a:schemeClr val="tx2"/>
                </a:solidFill>
              </a:rPr>
            </a:br>
            <a:r>
              <a:rPr lang="es-ES" b="1" dirty="0">
                <a:solidFill>
                  <a:schemeClr val="tx2"/>
                </a:solidFill>
              </a:rPr>
              <a:t>Ejercicios Propuestos   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447800" y="6453336"/>
            <a:ext cx="7696200" cy="404664"/>
          </a:xfrm>
          <a:prstGeom prst="rect">
            <a:avLst/>
          </a:prstGeom>
          <a:solidFill>
            <a:srgbClr val="0098D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Grupo GIPP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007AB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pic>
        <p:nvPicPr>
          <p:cNvPr id="5" name="Picture 11" descr="Gráfico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0648"/>
            <a:ext cx="2915816" cy="552450"/>
          </a:xfrm>
          <a:prstGeom prst="rect">
            <a:avLst/>
          </a:prstGeom>
          <a:noFill/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453336"/>
            <a:ext cx="1676400" cy="404664"/>
          </a:xfrm>
          <a:prstGeom prst="rect">
            <a:avLst/>
          </a:prstGeom>
          <a:solidFill>
            <a:srgbClr val="007AB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ES" dirty="0"/>
              <a:t>             </a:t>
            </a:r>
            <a:r>
              <a:rPr lang="es-ES" dirty="0">
                <a:solidFill>
                  <a:schemeClr val="bg1"/>
                </a:solidFill>
              </a:rPr>
              <a:t> </a:t>
            </a:r>
            <a:fld id="{3F9FC049-15AC-4F16-87AF-A72B708754C0}" type="slidenum">
              <a:rPr lang="es-ES" smtClean="0">
                <a:solidFill>
                  <a:schemeClr val="bg1"/>
                </a:solidFill>
              </a:rPr>
              <a:pPr/>
              <a:t>20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" name="2 Subtítulo"/>
          <p:cNvSpPr>
            <a:spLocks noGrp="1"/>
          </p:cNvSpPr>
          <p:nvPr>
            <p:ph type="subTitle" idx="1"/>
          </p:nvPr>
        </p:nvSpPr>
        <p:spPr>
          <a:xfrm>
            <a:off x="179512" y="1772816"/>
            <a:ext cx="8640960" cy="4536504"/>
          </a:xfrm>
        </p:spPr>
        <p:txBody>
          <a:bodyPr>
            <a:normAutofit/>
          </a:bodyPr>
          <a:lstStyle/>
          <a:p>
            <a:pPr algn="l"/>
            <a:r>
              <a:rPr lang="es-ES" b="1" dirty="0">
                <a:solidFill>
                  <a:schemeClr val="tx2"/>
                </a:solidFill>
              </a:rPr>
              <a:t>         </a:t>
            </a:r>
            <a:endParaRPr lang="es-ES" sz="2200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GB" sz="1600" b="1" dirty="0" err="1">
                <a:solidFill>
                  <a:schemeClr val="tx1"/>
                </a:solidFill>
              </a:rPr>
              <a:t>Ejercicio</a:t>
            </a:r>
            <a:r>
              <a:rPr lang="en-GB" sz="1600" b="1" dirty="0">
                <a:solidFill>
                  <a:schemeClr val="tx1"/>
                </a:solidFill>
              </a:rPr>
              <a:t> 9.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Implemente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un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método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que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reciba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como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parámetro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una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matriz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cuadrada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de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enteros</a:t>
            </a:r>
            <a:endParaRPr lang="en-GB" sz="16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y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devuelva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una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matriz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(de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enteros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) con los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valores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de las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diagonales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principales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de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dicha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matriz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/>
            <a:endParaRPr lang="en-GB" sz="16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GB" sz="1600" b="1" dirty="0">
                <a:solidFill>
                  <a:schemeClr val="tx1"/>
                </a:solidFill>
              </a:rPr>
              <a:t>	public static int[][]  </a:t>
            </a:r>
            <a:r>
              <a:rPr lang="en-GB" sz="1600" b="1" dirty="0" err="1">
                <a:solidFill>
                  <a:schemeClr val="tx1"/>
                </a:solidFill>
              </a:rPr>
              <a:t>obtenerDiagonales</a:t>
            </a:r>
            <a:r>
              <a:rPr lang="en-GB" sz="1600" b="1" dirty="0">
                <a:solidFill>
                  <a:schemeClr val="tx1"/>
                </a:solidFill>
              </a:rPr>
              <a:t>( int [][] </a:t>
            </a:r>
            <a:r>
              <a:rPr lang="en-GB" sz="1600" b="1" dirty="0" err="1">
                <a:solidFill>
                  <a:schemeClr val="tx1"/>
                </a:solidFill>
              </a:rPr>
              <a:t>matriz</a:t>
            </a:r>
            <a:r>
              <a:rPr lang="en-GB" sz="1600" b="1" dirty="0">
                <a:solidFill>
                  <a:schemeClr val="tx1"/>
                </a:solidFill>
              </a:rPr>
              <a:t>)</a:t>
            </a:r>
          </a:p>
          <a:p>
            <a:pPr algn="l"/>
            <a:endParaRPr lang="en-GB" sz="1600" b="1" dirty="0">
              <a:solidFill>
                <a:schemeClr val="tx1"/>
              </a:solidFill>
            </a:endParaRPr>
          </a:p>
          <a:p>
            <a:pPr algn="l"/>
            <a:r>
              <a:rPr lang="es-ES" sz="2200" dirty="0">
                <a:solidFill>
                  <a:schemeClr val="accent1">
                    <a:lumMod val="75000"/>
                  </a:schemeClr>
                </a:solidFill>
              </a:rPr>
              <a:t>entrada: matriz 5x5</a:t>
            </a:r>
            <a:r>
              <a:rPr lang="es-ES" sz="2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s-E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8 Título"/>
          <p:cNvSpPr txBox="1">
            <a:spLocks/>
          </p:cNvSpPr>
          <p:nvPr/>
        </p:nvSpPr>
        <p:spPr>
          <a:xfrm>
            <a:off x="287016" y="620688"/>
            <a:ext cx="885698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Ejercicios </a:t>
            </a:r>
            <a:r>
              <a:rPr kumimoji="0" lang="es-ES" sz="44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Arrays</a:t>
            </a: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47800" y="6453336"/>
            <a:ext cx="7696200" cy="404664"/>
          </a:xfrm>
          <a:prstGeom prst="rect">
            <a:avLst/>
          </a:prstGeom>
          <a:solidFill>
            <a:srgbClr val="0098D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Grupo GIPP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584B82D-2C7B-E247-9F75-0F1E8EF20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302532"/>
              </p:ext>
            </p:extLst>
          </p:nvPr>
        </p:nvGraphicFramePr>
        <p:xfrm>
          <a:off x="1979712" y="4383112"/>
          <a:ext cx="2124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4800">
                  <a:extLst>
                    <a:ext uri="{9D8B030D-6E8A-4147-A177-3AD203B41FA5}">
                      <a16:colId xmlns:a16="http://schemas.microsoft.com/office/drawing/2014/main" val="2275280209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3926896214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145697193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3707462631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775537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ES" b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b="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b="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b="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b="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816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ES" b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b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b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b="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b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14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ES" b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b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b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b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b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767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ES" b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b="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b="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b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b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53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ES" b="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b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b="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b="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b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32819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A7792E65-935A-3D48-B540-339BC89E6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421687"/>
              </p:ext>
            </p:extLst>
          </p:nvPr>
        </p:nvGraphicFramePr>
        <p:xfrm>
          <a:off x="1437878" y="4455120"/>
          <a:ext cx="43661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612">
                  <a:extLst>
                    <a:ext uri="{9D8B030D-6E8A-4147-A177-3AD203B41FA5}">
                      <a16:colId xmlns:a16="http://schemas.microsoft.com/office/drawing/2014/main" val="2696943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ES" sz="1400" b="0" dirty="0">
                          <a:solidFill>
                            <a:schemeClr val="tx1"/>
                          </a:solidFill>
                        </a:rPr>
                        <a:t>i=0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825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ES" sz="1400" dirty="0">
                          <a:solidFill>
                            <a:schemeClr val="tx1"/>
                          </a:solidFill>
                        </a:rPr>
                        <a:t>i=1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148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ES" sz="1400" dirty="0">
                          <a:solidFill>
                            <a:schemeClr val="tx1"/>
                          </a:solidFill>
                        </a:rPr>
                        <a:t>i=2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6957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ES" sz="1400" dirty="0">
                          <a:solidFill>
                            <a:schemeClr val="tx1"/>
                          </a:solidFill>
                        </a:rPr>
                        <a:t>i=3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5722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ES" sz="1400" dirty="0">
                          <a:solidFill>
                            <a:schemeClr val="tx1"/>
                          </a:solidFill>
                        </a:rPr>
                        <a:t>i=4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57310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491C40BE-8C46-5A43-92CC-4C3DADC7F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918282"/>
              </p:ext>
            </p:extLst>
          </p:nvPr>
        </p:nvGraphicFramePr>
        <p:xfrm>
          <a:off x="1979712" y="4053676"/>
          <a:ext cx="21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200">
                  <a:extLst>
                    <a:ext uri="{9D8B030D-6E8A-4147-A177-3AD203B41FA5}">
                      <a16:colId xmlns:a16="http://schemas.microsoft.com/office/drawing/2014/main" val="3421672333"/>
                    </a:ext>
                  </a:extLst>
                </a:gridCol>
                <a:gridCol w="439200">
                  <a:extLst>
                    <a:ext uri="{9D8B030D-6E8A-4147-A177-3AD203B41FA5}">
                      <a16:colId xmlns:a16="http://schemas.microsoft.com/office/drawing/2014/main" val="3159819612"/>
                    </a:ext>
                  </a:extLst>
                </a:gridCol>
                <a:gridCol w="439200">
                  <a:extLst>
                    <a:ext uri="{9D8B030D-6E8A-4147-A177-3AD203B41FA5}">
                      <a16:colId xmlns:a16="http://schemas.microsoft.com/office/drawing/2014/main" val="3674156993"/>
                    </a:ext>
                  </a:extLst>
                </a:gridCol>
                <a:gridCol w="439200">
                  <a:extLst>
                    <a:ext uri="{9D8B030D-6E8A-4147-A177-3AD203B41FA5}">
                      <a16:colId xmlns:a16="http://schemas.microsoft.com/office/drawing/2014/main" val="4120897453"/>
                    </a:ext>
                  </a:extLst>
                </a:gridCol>
                <a:gridCol w="439200">
                  <a:extLst>
                    <a:ext uri="{9D8B030D-6E8A-4147-A177-3AD203B41FA5}">
                      <a16:colId xmlns:a16="http://schemas.microsoft.com/office/drawing/2014/main" val="446278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ES" sz="1600" b="0" dirty="0">
                          <a:solidFill>
                            <a:schemeClr val="tx1"/>
                          </a:solidFill>
                        </a:rPr>
                        <a:t>=0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ES" sz="1600" b="0" dirty="0">
                          <a:solidFill>
                            <a:schemeClr val="tx1"/>
                          </a:solidFill>
                        </a:rPr>
                        <a:t>=1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ES" sz="1600" b="0" dirty="0">
                          <a:solidFill>
                            <a:schemeClr val="tx1"/>
                          </a:solidFill>
                        </a:rPr>
                        <a:t>=2</a:t>
                      </a:r>
                    </a:p>
                  </a:txBody>
                  <a:tcPr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ES" sz="1600" b="0" dirty="0">
                          <a:solidFill>
                            <a:schemeClr val="tx1"/>
                          </a:solidFill>
                        </a:rPr>
                        <a:t>=3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ES" sz="1600" b="0" dirty="0">
                          <a:solidFill>
                            <a:schemeClr val="tx1"/>
                          </a:solidFill>
                        </a:rPr>
                        <a:t>=4</a:t>
                      </a:r>
                    </a:p>
                  </a:txBody>
                  <a:tcPr>
                    <a:lnL w="12700" cmpd="sng">
                      <a:noFill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5175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4066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007AB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pic>
        <p:nvPicPr>
          <p:cNvPr id="5" name="Picture 11" descr="Gráfico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0648"/>
            <a:ext cx="2915816" cy="552450"/>
          </a:xfrm>
          <a:prstGeom prst="rect">
            <a:avLst/>
          </a:prstGeom>
          <a:noFill/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453336"/>
            <a:ext cx="1676400" cy="404664"/>
          </a:xfrm>
          <a:prstGeom prst="rect">
            <a:avLst/>
          </a:prstGeom>
          <a:solidFill>
            <a:srgbClr val="007AB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ES" dirty="0"/>
              <a:t>             </a:t>
            </a:r>
            <a:r>
              <a:rPr lang="es-ES" dirty="0">
                <a:solidFill>
                  <a:schemeClr val="bg1"/>
                </a:solidFill>
              </a:rPr>
              <a:t> </a:t>
            </a:r>
            <a:fld id="{3F9FC049-15AC-4F16-87AF-A72B708754C0}" type="slidenum">
              <a:rPr lang="es-ES" smtClean="0">
                <a:solidFill>
                  <a:schemeClr val="bg1"/>
                </a:solidFill>
              </a:rPr>
              <a:pPr/>
              <a:t>21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" name="2 Subtítulo"/>
          <p:cNvSpPr>
            <a:spLocks noGrp="1"/>
          </p:cNvSpPr>
          <p:nvPr>
            <p:ph type="subTitle" idx="1"/>
          </p:nvPr>
        </p:nvSpPr>
        <p:spPr>
          <a:xfrm>
            <a:off x="179512" y="1772816"/>
            <a:ext cx="8640960" cy="4536504"/>
          </a:xfrm>
        </p:spPr>
        <p:txBody>
          <a:bodyPr>
            <a:normAutofit/>
          </a:bodyPr>
          <a:lstStyle/>
          <a:p>
            <a:pPr algn="l"/>
            <a:r>
              <a:rPr lang="es-ES" b="1" dirty="0">
                <a:solidFill>
                  <a:schemeClr val="tx2"/>
                </a:solidFill>
              </a:rPr>
              <a:t>         </a:t>
            </a:r>
            <a:endParaRPr lang="es-ES" sz="2200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GB" sz="1600" b="1" dirty="0" err="1">
                <a:solidFill>
                  <a:schemeClr val="tx1"/>
                </a:solidFill>
              </a:rPr>
              <a:t>Ejercicio</a:t>
            </a:r>
            <a:r>
              <a:rPr lang="en-GB" sz="1600" b="1" dirty="0">
                <a:solidFill>
                  <a:schemeClr val="tx1"/>
                </a:solidFill>
              </a:rPr>
              <a:t> 9.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Implemente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un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método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que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reciba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como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parámetro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una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matriz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cuadrada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de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enteros</a:t>
            </a:r>
            <a:endParaRPr lang="en-GB" sz="16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y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devuelva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una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matriz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(de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enteros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) con los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valores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de las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diagonales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principales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de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dicha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matriz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/>
            <a:endParaRPr lang="en-GB" sz="16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GB" sz="1600" b="1" dirty="0">
                <a:solidFill>
                  <a:schemeClr val="tx1"/>
                </a:solidFill>
              </a:rPr>
              <a:t>	public static int[][]  </a:t>
            </a:r>
            <a:r>
              <a:rPr lang="en-GB" sz="1600" b="1" dirty="0" err="1">
                <a:solidFill>
                  <a:schemeClr val="tx1"/>
                </a:solidFill>
              </a:rPr>
              <a:t>obtenerDiagonales</a:t>
            </a:r>
            <a:r>
              <a:rPr lang="en-GB" sz="1600" b="1" dirty="0">
                <a:solidFill>
                  <a:schemeClr val="tx1"/>
                </a:solidFill>
              </a:rPr>
              <a:t>( int [][] </a:t>
            </a:r>
            <a:r>
              <a:rPr lang="en-GB" sz="1600" b="1" dirty="0" err="1">
                <a:solidFill>
                  <a:schemeClr val="tx1"/>
                </a:solidFill>
              </a:rPr>
              <a:t>matriz</a:t>
            </a:r>
            <a:r>
              <a:rPr lang="en-GB" sz="1600" b="1" dirty="0">
                <a:solidFill>
                  <a:schemeClr val="tx1"/>
                </a:solidFill>
              </a:rPr>
              <a:t>) </a:t>
            </a:r>
          </a:p>
          <a:p>
            <a:pPr algn="l"/>
            <a:endParaRPr lang="en-GB" sz="1600" b="1" dirty="0">
              <a:solidFill>
                <a:schemeClr val="tx1"/>
              </a:solidFill>
            </a:endParaRPr>
          </a:p>
          <a:p>
            <a:pPr algn="l"/>
            <a:r>
              <a:rPr lang="es-ES" sz="2200" dirty="0">
                <a:solidFill>
                  <a:schemeClr val="accent1">
                    <a:lumMod val="75000"/>
                  </a:schemeClr>
                </a:solidFill>
              </a:rPr>
              <a:t>entrada: matriz 5x5</a:t>
            </a:r>
            <a:r>
              <a:rPr lang="es-ES" sz="2200" b="1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s-ES" sz="2200" dirty="0">
                <a:solidFill>
                  <a:schemeClr val="accent1">
                    <a:lumMod val="75000"/>
                  </a:schemeClr>
                </a:solidFill>
              </a:rPr>
              <a:t>                            salida:  </a:t>
            </a:r>
            <a:r>
              <a:rPr lang="es-ES" sz="2200" dirty="0" err="1">
                <a:solidFill>
                  <a:schemeClr val="accent1">
                    <a:lumMod val="75000"/>
                  </a:schemeClr>
                </a:solidFill>
              </a:rPr>
              <a:t>nuevamatriz</a:t>
            </a:r>
            <a:r>
              <a:rPr lang="es-ES" sz="2200" dirty="0">
                <a:solidFill>
                  <a:schemeClr val="accent1">
                    <a:lumMod val="75000"/>
                  </a:schemeClr>
                </a:solidFill>
              </a:rPr>
              <a:t> 2x5 </a:t>
            </a:r>
          </a:p>
        </p:txBody>
      </p:sp>
      <p:sp>
        <p:nvSpPr>
          <p:cNvPr id="12" name="8 Título"/>
          <p:cNvSpPr txBox="1">
            <a:spLocks/>
          </p:cNvSpPr>
          <p:nvPr/>
        </p:nvSpPr>
        <p:spPr>
          <a:xfrm>
            <a:off x="287016" y="620688"/>
            <a:ext cx="885698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Ejercicios </a:t>
            </a:r>
            <a:r>
              <a:rPr kumimoji="0" lang="es-ES" sz="44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Arrays</a:t>
            </a: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47800" y="6453336"/>
            <a:ext cx="7696200" cy="404664"/>
          </a:xfrm>
          <a:prstGeom prst="rect">
            <a:avLst/>
          </a:prstGeom>
          <a:solidFill>
            <a:srgbClr val="0098D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Grupo GIPP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584B82D-2C7B-E247-9F75-0F1E8EF200B6}"/>
              </a:ext>
            </a:extLst>
          </p:cNvPr>
          <p:cNvGraphicFramePr>
            <a:graphicFrameLocks noGrp="1"/>
          </p:cNvGraphicFramePr>
          <p:nvPr/>
        </p:nvGraphicFramePr>
        <p:xfrm>
          <a:off x="1979712" y="4383112"/>
          <a:ext cx="2124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4800">
                  <a:extLst>
                    <a:ext uri="{9D8B030D-6E8A-4147-A177-3AD203B41FA5}">
                      <a16:colId xmlns:a16="http://schemas.microsoft.com/office/drawing/2014/main" val="2275280209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3926896214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145697193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3707462631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775537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ES" b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b="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b="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b="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b="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816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ES" b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b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b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b="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b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14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ES" b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b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b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b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b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767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ES" b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b="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b="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b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b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53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ES" b="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b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b="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b="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b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32819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13BC1F98-570D-684B-B4DA-C829C4192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740293"/>
              </p:ext>
            </p:extLst>
          </p:nvPr>
        </p:nvGraphicFramePr>
        <p:xfrm>
          <a:off x="5295900" y="4383112"/>
          <a:ext cx="2124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4800">
                  <a:extLst>
                    <a:ext uri="{9D8B030D-6E8A-4147-A177-3AD203B41FA5}">
                      <a16:colId xmlns:a16="http://schemas.microsoft.com/office/drawing/2014/main" val="2275280209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3926896214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145697193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3707462631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775537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E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816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E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14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E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E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E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E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E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13767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E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E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E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E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653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E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E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E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E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932819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3CED5A00-5E6C-E748-9AAA-206331663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301224"/>
              </p:ext>
            </p:extLst>
          </p:nvPr>
        </p:nvGraphicFramePr>
        <p:xfrm>
          <a:off x="1979712" y="4053676"/>
          <a:ext cx="21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200">
                  <a:extLst>
                    <a:ext uri="{9D8B030D-6E8A-4147-A177-3AD203B41FA5}">
                      <a16:colId xmlns:a16="http://schemas.microsoft.com/office/drawing/2014/main" val="3421672333"/>
                    </a:ext>
                  </a:extLst>
                </a:gridCol>
                <a:gridCol w="439200">
                  <a:extLst>
                    <a:ext uri="{9D8B030D-6E8A-4147-A177-3AD203B41FA5}">
                      <a16:colId xmlns:a16="http://schemas.microsoft.com/office/drawing/2014/main" val="3159819612"/>
                    </a:ext>
                  </a:extLst>
                </a:gridCol>
                <a:gridCol w="439200">
                  <a:extLst>
                    <a:ext uri="{9D8B030D-6E8A-4147-A177-3AD203B41FA5}">
                      <a16:colId xmlns:a16="http://schemas.microsoft.com/office/drawing/2014/main" val="3674156993"/>
                    </a:ext>
                  </a:extLst>
                </a:gridCol>
                <a:gridCol w="439200">
                  <a:extLst>
                    <a:ext uri="{9D8B030D-6E8A-4147-A177-3AD203B41FA5}">
                      <a16:colId xmlns:a16="http://schemas.microsoft.com/office/drawing/2014/main" val="4120897453"/>
                    </a:ext>
                  </a:extLst>
                </a:gridCol>
                <a:gridCol w="439200">
                  <a:extLst>
                    <a:ext uri="{9D8B030D-6E8A-4147-A177-3AD203B41FA5}">
                      <a16:colId xmlns:a16="http://schemas.microsoft.com/office/drawing/2014/main" val="446278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ES" sz="1600" b="0" dirty="0">
                          <a:solidFill>
                            <a:schemeClr val="tx1"/>
                          </a:solidFill>
                        </a:rPr>
                        <a:t>=0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ES" sz="1600" b="0" dirty="0">
                          <a:solidFill>
                            <a:schemeClr val="tx1"/>
                          </a:solidFill>
                        </a:rPr>
                        <a:t>=1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ES" sz="1600" b="0" dirty="0">
                          <a:solidFill>
                            <a:schemeClr val="tx1"/>
                          </a:solidFill>
                        </a:rPr>
                        <a:t>=2</a:t>
                      </a:r>
                    </a:p>
                  </a:txBody>
                  <a:tcPr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ES" sz="1600" b="0" dirty="0">
                          <a:solidFill>
                            <a:schemeClr val="tx1"/>
                          </a:solidFill>
                        </a:rPr>
                        <a:t>=3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ES" sz="1600" b="0" dirty="0">
                          <a:solidFill>
                            <a:schemeClr val="tx1"/>
                          </a:solidFill>
                        </a:rPr>
                        <a:t>=4</a:t>
                      </a:r>
                    </a:p>
                  </a:txBody>
                  <a:tcPr>
                    <a:lnL w="12700" cmpd="sng">
                      <a:noFill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5175009"/>
                  </a:ext>
                </a:extLst>
              </a:tr>
            </a:tbl>
          </a:graphicData>
        </a:graphic>
      </p:graphicFrame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6F94FFE1-8559-CC48-8180-B7245BBE3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563250"/>
              </p:ext>
            </p:extLst>
          </p:nvPr>
        </p:nvGraphicFramePr>
        <p:xfrm>
          <a:off x="1437878" y="4455120"/>
          <a:ext cx="43661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612">
                  <a:extLst>
                    <a:ext uri="{9D8B030D-6E8A-4147-A177-3AD203B41FA5}">
                      <a16:colId xmlns:a16="http://schemas.microsoft.com/office/drawing/2014/main" val="2696943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ES" sz="1400" b="0" dirty="0">
                          <a:solidFill>
                            <a:schemeClr val="tx1"/>
                          </a:solidFill>
                        </a:rPr>
                        <a:t>i=0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825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ES" sz="1400" dirty="0">
                          <a:solidFill>
                            <a:schemeClr val="tx1"/>
                          </a:solidFill>
                        </a:rPr>
                        <a:t>i=1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148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ES" sz="1400" dirty="0">
                          <a:solidFill>
                            <a:schemeClr val="tx1"/>
                          </a:solidFill>
                        </a:rPr>
                        <a:t>i=2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6957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ES" sz="1400" dirty="0">
                          <a:solidFill>
                            <a:schemeClr val="tx1"/>
                          </a:solidFill>
                        </a:rPr>
                        <a:t>i=3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5722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ES" sz="1400" dirty="0">
                          <a:solidFill>
                            <a:schemeClr val="tx1"/>
                          </a:solidFill>
                        </a:rPr>
                        <a:t>i=4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573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758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007AB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pic>
        <p:nvPicPr>
          <p:cNvPr id="5" name="Picture 11" descr="Gráfico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0648"/>
            <a:ext cx="2915816" cy="552450"/>
          </a:xfrm>
          <a:prstGeom prst="rect">
            <a:avLst/>
          </a:prstGeom>
          <a:noFill/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453336"/>
            <a:ext cx="1676400" cy="404664"/>
          </a:xfrm>
          <a:prstGeom prst="rect">
            <a:avLst/>
          </a:prstGeom>
          <a:solidFill>
            <a:srgbClr val="007AB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ES" dirty="0"/>
              <a:t>             </a:t>
            </a:r>
            <a:r>
              <a:rPr lang="es-ES" dirty="0">
                <a:solidFill>
                  <a:schemeClr val="bg1"/>
                </a:solidFill>
              </a:rPr>
              <a:t> </a:t>
            </a:r>
            <a:fld id="{3F9FC049-15AC-4F16-87AF-A72B708754C0}" type="slidenum">
              <a:rPr lang="es-ES" smtClean="0">
                <a:solidFill>
                  <a:schemeClr val="bg1"/>
                </a:solidFill>
              </a:rPr>
              <a:pPr/>
              <a:t>22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" name="2 Subtítulo"/>
          <p:cNvSpPr>
            <a:spLocks noGrp="1"/>
          </p:cNvSpPr>
          <p:nvPr>
            <p:ph type="subTitle" idx="1"/>
          </p:nvPr>
        </p:nvSpPr>
        <p:spPr>
          <a:xfrm>
            <a:off x="179512" y="1772816"/>
            <a:ext cx="8640960" cy="4536504"/>
          </a:xfrm>
        </p:spPr>
        <p:txBody>
          <a:bodyPr>
            <a:normAutofit/>
          </a:bodyPr>
          <a:lstStyle/>
          <a:p>
            <a:pPr algn="l"/>
            <a:r>
              <a:rPr lang="es-ES" b="1" dirty="0">
                <a:solidFill>
                  <a:schemeClr val="tx2"/>
                </a:solidFill>
              </a:rPr>
              <a:t>         </a:t>
            </a:r>
            <a:endParaRPr lang="es-ES" sz="2200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GB" sz="1600" b="1" dirty="0" err="1">
                <a:solidFill>
                  <a:schemeClr val="tx1"/>
                </a:solidFill>
              </a:rPr>
              <a:t>Ejercicio</a:t>
            </a:r>
            <a:r>
              <a:rPr lang="en-GB" sz="1600" b="1" dirty="0">
                <a:solidFill>
                  <a:schemeClr val="tx1"/>
                </a:solidFill>
              </a:rPr>
              <a:t> 10.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Implemente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>
                <a:solidFill>
                  <a:schemeClr val="tx1"/>
                </a:solidFill>
              </a:rPr>
              <a:t>de </a:t>
            </a:r>
            <a:r>
              <a:rPr lang="en-GB" sz="1600" dirty="0" err="1">
                <a:solidFill>
                  <a:schemeClr val="tx1"/>
                </a:solidFill>
              </a:rPr>
              <a:t>otra</a:t>
            </a:r>
            <a:r>
              <a:rPr lang="en-GB" sz="1600" dirty="0">
                <a:solidFill>
                  <a:schemeClr val="tx1"/>
                </a:solidFill>
              </a:rPr>
              <a:t> forma el </a:t>
            </a:r>
            <a:r>
              <a:rPr lang="en-GB" sz="1600" dirty="0" err="1">
                <a:solidFill>
                  <a:schemeClr val="tx1"/>
                </a:solidFill>
              </a:rPr>
              <a:t>ejemplo</a:t>
            </a:r>
            <a:r>
              <a:rPr lang="en-GB" sz="1600" dirty="0">
                <a:solidFill>
                  <a:schemeClr val="tx1"/>
                </a:solidFill>
              </a:rPr>
              <a:t> 6 de matrices visto </a:t>
            </a:r>
            <a:r>
              <a:rPr lang="en-GB" sz="1600" dirty="0" err="1">
                <a:solidFill>
                  <a:schemeClr val="tx1"/>
                </a:solidFill>
              </a:rPr>
              <a:t>en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clase</a:t>
            </a:r>
            <a:r>
              <a:rPr lang="en-GB" sz="1600" dirty="0">
                <a:solidFill>
                  <a:schemeClr val="tx1"/>
                </a:solidFill>
              </a:rPr>
              <a:t> de </a:t>
            </a:r>
            <a:r>
              <a:rPr lang="en-GB" sz="1600" dirty="0" err="1">
                <a:solidFill>
                  <a:schemeClr val="tx1"/>
                </a:solidFill>
              </a:rPr>
              <a:t>teoría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en</a:t>
            </a:r>
            <a:r>
              <a:rPr lang="en-GB" sz="1600" dirty="0">
                <a:solidFill>
                  <a:schemeClr val="tx1"/>
                </a:solidFill>
              </a:rPr>
              <a:t> el</a:t>
            </a:r>
          </a:p>
          <a:p>
            <a:pPr algn="just"/>
            <a:r>
              <a:rPr lang="en-GB" sz="1600" dirty="0">
                <a:solidFill>
                  <a:schemeClr val="tx1"/>
                </a:solidFill>
              </a:rPr>
              <a:t>que se </a:t>
            </a:r>
            <a:r>
              <a:rPr lang="en-GB" sz="1600" dirty="0" err="1">
                <a:solidFill>
                  <a:schemeClr val="tx1"/>
                </a:solidFill>
              </a:rPr>
              <a:t>muestra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b="1" dirty="0" err="1">
                <a:solidFill>
                  <a:schemeClr val="tx1"/>
                </a:solidFill>
              </a:rPr>
              <a:t>qué</a:t>
            </a:r>
            <a:r>
              <a:rPr lang="en-GB" sz="1600" b="1" dirty="0">
                <a:solidFill>
                  <a:schemeClr val="tx1"/>
                </a:solidFill>
              </a:rPr>
              <a:t> fila</a:t>
            </a:r>
            <a:r>
              <a:rPr lang="en-GB" sz="1600" dirty="0">
                <a:solidFill>
                  <a:schemeClr val="tx1"/>
                </a:solidFill>
              </a:rPr>
              <a:t> de la </a:t>
            </a:r>
            <a:r>
              <a:rPr lang="en-GB" sz="1600" dirty="0" err="1">
                <a:solidFill>
                  <a:schemeClr val="tx1"/>
                </a:solidFill>
              </a:rPr>
              <a:t>matriz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pasada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como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parámetro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tiene</a:t>
            </a:r>
            <a:r>
              <a:rPr lang="en-GB" sz="1600" dirty="0">
                <a:solidFill>
                  <a:schemeClr val="tx1"/>
                </a:solidFill>
              </a:rPr>
              <a:t> el mayor </a:t>
            </a:r>
            <a:r>
              <a:rPr lang="en-GB" sz="1600" dirty="0" err="1">
                <a:solidFill>
                  <a:schemeClr val="tx1"/>
                </a:solidFill>
              </a:rPr>
              <a:t>valor</a:t>
            </a:r>
            <a:r>
              <a:rPr lang="en-GB" sz="1600" dirty="0">
                <a:solidFill>
                  <a:schemeClr val="tx1"/>
                </a:solidFill>
              </a:rPr>
              <a:t> de </a:t>
            </a:r>
            <a:r>
              <a:rPr lang="en-GB" sz="1600" dirty="0" err="1">
                <a:solidFill>
                  <a:schemeClr val="tx1"/>
                </a:solidFill>
              </a:rPr>
              <a:t>suma</a:t>
            </a:r>
            <a:r>
              <a:rPr lang="en-GB" sz="16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GB" sz="1600" dirty="0" err="1">
                <a:solidFill>
                  <a:schemeClr val="tx1"/>
                </a:solidFill>
              </a:rPr>
              <a:t>Utilice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Integer.MIN_VALUE</a:t>
            </a:r>
            <a:r>
              <a:rPr lang="en-GB" sz="1600" dirty="0">
                <a:solidFill>
                  <a:schemeClr val="tx1"/>
                </a:solidFill>
              </a:rPr>
              <a:t> que es una </a:t>
            </a:r>
            <a:r>
              <a:rPr lang="en-GB" sz="1600" dirty="0" err="1">
                <a:solidFill>
                  <a:schemeClr val="tx1"/>
                </a:solidFill>
              </a:rPr>
              <a:t>constante</a:t>
            </a:r>
            <a:r>
              <a:rPr lang="en-GB" sz="1600" dirty="0">
                <a:solidFill>
                  <a:schemeClr val="tx1"/>
                </a:solidFill>
              </a:rPr>
              <a:t> con el </a:t>
            </a:r>
            <a:r>
              <a:rPr lang="en-GB" sz="1600" dirty="0" err="1">
                <a:solidFill>
                  <a:schemeClr val="tx1"/>
                </a:solidFill>
              </a:rPr>
              <a:t>menor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valor</a:t>
            </a:r>
            <a:r>
              <a:rPr lang="en-GB" sz="1600" dirty="0">
                <a:solidFill>
                  <a:schemeClr val="tx1"/>
                </a:solidFill>
              </a:rPr>
              <a:t> que </a:t>
            </a:r>
            <a:r>
              <a:rPr lang="en-GB" sz="1600" dirty="0" err="1">
                <a:solidFill>
                  <a:schemeClr val="tx1"/>
                </a:solidFill>
              </a:rPr>
              <a:t>puede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tomar</a:t>
            </a:r>
            <a:r>
              <a:rPr lang="en-GB" sz="1600" dirty="0">
                <a:solidFill>
                  <a:schemeClr val="tx1"/>
                </a:solidFill>
              </a:rPr>
              <a:t> un</a:t>
            </a:r>
          </a:p>
          <a:p>
            <a:pPr algn="just"/>
            <a:r>
              <a:rPr lang="en-GB" sz="1600" dirty="0" err="1">
                <a:solidFill>
                  <a:schemeClr val="tx1"/>
                </a:solidFill>
              </a:rPr>
              <a:t>entero</a:t>
            </a:r>
            <a:r>
              <a:rPr lang="en-GB" sz="1600" dirty="0">
                <a:solidFill>
                  <a:schemeClr val="tx1"/>
                </a:solidFill>
              </a:rPr>
              <a:t>. </a:t>
            </a:r>
          </a:p>
          <a:p>
            <a:pPr algn="just"/>
            <a:endParaRPr lang="en-GB" sz="1600" dirty="0">
              <a:solidFill>
                <a:schemeClr val="tx1"/>
              </a:solidFill>
            </a:endParaRPr>
          </a:p>
          <a:p>
            <a:pPr algn="just"/>
            <a:r>
              <a:rPr lang="en-GB" sz="1600" dirty="0" err="1">
                <a:solidFill>
                  <a:schemeClr val="tx1"/>
                </a:solidFill>
              </a:rPr>
              <a:t>Implementar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también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otro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método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en</a:t>
            </a:r>
            <a:r>
              <a:rPr lang="en-GB" sz="1600" dirty="0">
                <a:solidFill>
                  <a:schemeClr val="tx1"/>
                </a:solidFill>
              </a:rPr>
              <a:t> Java, </a:t>
            </a:r>
            <a:r>
              <a:rPr lang="en-GB" sz="1600" dirty="0" err="1">
                <a:solidFill>
                  <a:schemeClr val="tx1"/>
                </a:solidFill>
              </a:rPr>
              <a:t>siguiendo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este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último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esquema</a:t>
            </a:r>
            <a:endParaRPr lang="en-GB" sz="1600" dirty="0">
              <a:solidFill>
                <a:schemeClr val="tx1"/>
              </a:solidFill>
            </a:endParaRPr>
          </a:p>
          <a:p>
            <a:pPr algn="just"/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Integer.MIN_VALUE</a:t>
            </a:r>
            <a:r>
              <a:rPr lang="en-GB" sz="1600" dirty="0">
                <a:solidFill>
                  <a:schemeClr val="tx1"/>
                </a:solidFill>
              </a:rPr>
              <a:t>), que </a:t>
            </a:r>
            <a:r>
              <a:rPr lang="en-GB" sz="1600" dirty="0" err="1">
                <a:solidFill>
                  <a:schemeClr val="tx1"/>
                </a:solidFill>
              </a:rPr>
              <a:t>muestre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b="1" dirty="0" err="1">
                <a:solidFill>
                  <a:schemeClr val="tx1"/>
                </a:solidFill>
              </a:rPr>
              <a:t>qué</a:t>
            </a:r>
            <a:r>
              <a:rPr lang="en-GB" sz="1600" b="1" dirty="0">
                <a:solidFill>
                  <a:schemeClr val="tx1"/>
                </a:solidFill>
              </a:rPr>
              <a:t> </a:t>
            </a:r>
            <a:r>
              <a:rPr lang="en-GB" sz="1600" b="1" dirty="0" err="1">
                <a:solidFill>
                  <a:schemeClr val="tx1"/>
                </a:solidFill>
              </a:rPr>
              <a:t>columna</a:t>
            </a:r>
            <a:r>
              <a:rPr lang="en-GB" sz="1600" b="1" dirty="0">
                <a:solidFill>
                  <a:schemeClr val="tx1"/>
                </a:solidFill>
              </a:rPr>
              <a:t> </a:t>
            </a:r>
            <a:r>
              <a:rPr lang="en-GB" sz="1600" dirty="0">
                <a:solidFill>
                  <a:schemeClr val="tx1"/>
                </a:solidFill>
              </a:rPr>
              <a:t>de la </a:t>
            </a:r>
            <a:r>
              <a:rPr lang="en-GB" sz="1600" dirty="0" err="1">
                <a:solidFill>
                  <a:schemeClr val="tx1"/>
                </a:solidFill>
              </a:rPr>
              <a:t>matriz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tiene</a:t>
            </a:r>
            <a:r>
              <a:rPr lang="en-GB" sz="1600" dirty="0">
                <a:solidFill>
                  <a:schemeClr val="tx1"/>
                </a:solidFill>
              </a:rPr>
              <a:t> el mayor </a:t>
            </a:r>
            <a:r>
              <a:rPr lang="en-GB" sz="1600" dirty="0" err="1">
                <a:solidFill>
                  <a:schemeClr val="tx1"/>
                </a:solidFill>
              </a:rPr>
              <a:t>valor</a:t>
            </a:r>
            <a:r>
              <a:rPr lang="en-GB" sz="1600" dirty="0">
                <a:solidFill>
                  <a:schemeClr val="tx1"/>
                </a:solidFill>
              </a:rPr>
              <a:t> de </a:t>
            </a:r>
            <a:r>
              <a:rPr lang="en-GB" sz="1600" dirty="0" err="1">
                <a:solidFill>
                  <a:schemeClr val="tx1"/>
                </a:solidFill>
              </a:rPr>
              <a:t>suma</a:t>
            </a:r>
            <a:r>
              <a:rPr lang="en-GB" sz="1600" dirty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GB" sz="1600" b="1" dirty="0">
              <a:solidFill>
                <a:schemeClr val="tx1"/>
              </a:solidFill>
            </a:endParaRPr>
          </a:p>
          <a:p>
            <a:pPr algn="just"/>
            <a:r>
              <a:rPr lang="en-GB" sz="1600" b="1" dirty="0">
                <a:solidFill>
                  <a:schemeClr val="tx1"/>
                </a:solidFill>
              </a:rPr>
              <a:t>	public static void </a:t>
            </a:r>
            <a:r>
              <a:rPr lang="en-GB" sz="1600" b="1" dirty="0" err="1">
                <a:solidFill>
                  <a:schemeClr val="tx1"/>
                </a:solidFill>
              </a:rPr>
              <a:t>filaConMayorSumaOtroMetodo</a:t>
            </a:r>
            <a:r>
              <a:rPr lang="en-GB" sz="1600" b="1" dirty="0">
                <a:solidFill>
                  <a:schemeClr val="tx1"/>
                </a:solidFill>
              </a:rPr>
              <a:t>(int [][] </a:t>
            </a:r>
            <a:r>
              <a:rPr lang="en-GB" sz="1600" b="1" dirty="0" err="1">
                <a:solidFill>
                  <a:schemeClr val="tx1"/>
                </a:solidFill>
              </a:rPr>
              <a:t>matriz</a:t>
            </a:r>
            <a:r>
              <a:rPr lang="en-GB" sz="1600" b="1" dirty="0">
                <a:solidFill>
                  <a:schemeClr val="tx1"/>
                </a:solidFill>
              </a:rPr>
              <a:t>)</a:t>
            </a:r>
          </a:p>
          <a:p>
            <a:pPr algn="just"/>
            <a:r>
              <a:rPr lang="en-GB" sz="1600" b="1" dirty="0">
                <a:solidFill>
                  <a:schemeClr val="tx1"/>
                </a:solidFill>
              </a:rPr>
              <a:t>	public static void </a:t>
            </a:r>
            <a:r>
              <a:rPr lang="en-GB" sz="1600" b="1" dirty="0" err="1">
                <a:solidFill>
                  <a:schemeClr val="tx1"/>
                </a:solidFill>
              </a:rPr>
              <a:t>columnaConMayorSuma</a:t>
            </a:r>
            <a:r>
              <a:rPr lang="en-GB" sz="1600" b="1" dirty="0">
                <a:solidFill>
                  <a:schemeClr val="tx1"/>
                </a:solidFill>
              </a:rPr>
              <a:t>(int [][] </a:t>
            </a:r>
            <a:r>
              <a:rPr lang="en-GB" sz="1600" b="1" dirty="0" err="1">
                <a:solidFill>
                  <a:schemeClr val="tx1"/>
                </a:solidFill>
              </a:rPr>
              <a:t>matriz</a:t>
            </a:r>
            <a:r>
              <a:rPr lang="en-GB" sz="1600" b="1" dirty="0">
                <a:solidFill>
                  <a:schemeClr val="tx1"/>
                </a:solidFill>
              </a:rPr>
              <a:t>)</a:t>
            </a:r>
          </a:p>
          <a:p>
            <a:pPr algn="just"/>
            <a:endParaRPr lang="en-GB" sz="16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GB" sz="1600" b="1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12" name="8 Título"/>
          <p:cNvSpPr txBox="1">
            <a:spLocks/>
          </p:cNvSpPr>
          <p:nvPr/>
        </p:nvSpPr>
        <p:spPr>
          <a:xfrm>
            <a:off x="287016" y="620688"/>
            <a:ext cx="885698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Ejercicios </a:t>
            </a:r>
            <a:r>
              <a:rPr kumimoji="0" lang="es-ES" sz="44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Arrays</a:t>
            </a: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47800" y="6453336"/>
            <a:ext cx="7696200" cy="404664"/>
          </a:xfrm>
          <a:prstGeom prst="rect">
            <a:avLst/>
          </a:prstGeom>
          <a:solidFill>
            <a:srgbClr val="0098D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Grupo GIPP</a:t>
            </a:r>
          </a:p>
        </p:txBody>
      </p:sp>
    </p:spTree>
    <p:extLst>
      <p:ext uri="{BB962C8B-B14F-4D97-AF65-F5344CB8AC3E}">
        <p14:creationId xmlns:p14="http://schemas.microsoft.com/office/powerpoint/2010/main" val="1135865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007AB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pic>
        <p:nvPicPr>
          <p:cNvPr id="5" name="Picture 11" descr="Gráfico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0648"/>
            <a:ext cx="2915816" cy="552450"/>
          </a:xfrm>
          <a:prstGeom prst="rect">
            <a:avLst/>
          </a:prstGeom>
          <a:noFill/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453336"/>
            <a:ext cx="1676400" cy="404664"/>
          </a:xfrm>
          <a:prstGeom prst="rect">
            <a:avLst/>
          </a:prstGeom>
          <a:solidFill>
            <a:srgbClr val="007AB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ES" dirty="0"/>
              <a:t>             </a:t>
            </a:r>
            <a:r>
              <a:rPr lang="es-ES" dirty="0">
                <a:solidFill>
                  <a:schemeClr val="bg1"/>
                </a:solidFill>
              </a:rPr>
              <a:t> </a:t>
            </a:r>
            <a:fld id="{3F9FC049-15AC-4F16-87AF-A72B708754C0}" type="slidenum">
              <a:rPr lang="es-ES" smtClean="0">
                <a:solidFill>
                  <a:schemeClr val="bg1"/>
                </a:solidFill>
              </a:rPr>
              <a:pPr/>
              <a:t>23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" name="2 Subtítulo"/>
          <p:cNvSpPr>
            <a:spLocks noGrp="1"/>
          </p:cNvSpPr>
          <p:nvPr>
            <p:ph type="subTitle" idx="1"/>
          </p:nvPr>
        </p:nvSpPr>
        <p:spPr>
          <a:xfrm>
            <a:off x="179512" y="1772816"/>
            <a:ext cx="8640960" cy="4536504"/>
          </a:xfrm>
        </p:spPr>
        <p:txBody>
          <a:bodyPr>
            <a:normAutofit/>
          </a:bodyPr>
          <a:lstStyle/>
          <a:p>
            <a:pPr algn="l"/>
            <a:r>
              <a:rPr lang="es-ES" b="1" dirty="0">
                <a:solidFill>
                  <a:schemeClr val="tx2"/>
                </a:solidFill>
              </a:rPr>
              <a:t>         </a:t>
            </a:r>
            <a:endParaRPr lang="es-ES" sz="2200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GB" sz="1600" b="1" dirty="0" err="1">
                <a:solidFill>
                  <a:schemeClr val="tx1"/>
                </a:solidFill>
              </a:rPr>
              <a:t>Ejercicio</a:t>
            </a:r>
            <a:r>
              <a:rPr lang="en-GB" sz="1600" b="1" dirty="0">
                <a:solidFill>
                  <a:schemeClr val="tx1"/>
                </a:solidFill>
              </a:rPr>
              <a:t> 10.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Implemente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>
                <a:solidFill>
                  <a:schemeClr val="tx1"/>
                </a:solidFill>
              </a:rPr>
              <a:t>de </a:t>
            </a:r>
            <a:r>
              <a:rPr lang="en-GB" sz="1600" dirty="0" err="1">
                <a:solidFill>
                  <a:schemeClr val="tx1"/>
                </a:solidFill>
              </a:rPr>
              <a:t>otra</a:t>
            </a:r>
            <a:r>
              <a:rPr lang="en-GB" sz="1600" dirty="0">
                <a:solidFill>
                  <a:schemeClr val="tx1"/>
                </a:solidFill>
              </a:rPr>
              <a:t> forma el </a:t>
            </a:r>
            <a:r>
              <a:rPr lang="en-GB" sz="1600" dirty="0" err="1">
                <a:solidFill>
                  <a:schemeClr val="tx1"/>
                </a:solidFill>
              </a:rPr>
              <a:t>ejemplo</a:t>
            </a:r>
            <a:r>
              <a:rPr lang="en-GB" sz="1600" dirty="0">
                <a:solidFill>
                  <a:schemeClr val="tx1"/>
                </a:solidFill>
              </a:rPr>
              <a:t> 6 de matrices visto </a:t>
            </a:r>
            <a:r>
              <a:rPr lang="en-GB" sz="1600" dirty="0" err="1">
                <a:solidFill>
                  <a:schemeClr val="tx1"/>
                </a:solidFill>
              </a:rPr>
              <a:t>en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clase</a:t>
            </a:r>
            <a:r>
              <a:rPr lang="en-GB" sz="1600" dirty="0">
                <a:solidFill>
                  <a:schemeClr val="tx1"/>
                </a:solidFill>
              </a:rPr>
              <a:t> de </a:t>
            </a:r>
            <a:r>
              <a:rPr lang="en-GB" sz="1600" dirty="0" err="1">
                <a:solidFill>
                  <a:schemeClr val="tx1"/>
                </a:solidFill>
              </a:rPr>
              <a:t>teoría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en</a:t>
            </a:r>
            <a:r>
              <a:rPr lang="en-GB" sz="1600" dirty="0">
                <a:solidFill>
                  <a:schemeClr val="tx1"/>
                </a:solidFill>
              </a:rPr>
              <a:t> el</a:t>
            </a:r>
          </a:p>
          <a:p>
            <a:pPr algn="just"/>
            <a:r>
              <a:rPr lang="en-GB" sz="1600" dirty="0">
                <a:solidFill>
                  <a:schemeClr val="tx1"/>
                </a:solidFill>
              </a:rPr>
              <a:t>que se </a:t>
            </a:r>
            <a:r>
              <a:rPr lang="en-GB" sz="1600" dirty="0" err="1">
                <a:solidFill>
                  <a:schemeClr val="tx1"/>
                </a:solidFill>
              </a:rPr>
              <a:t>muestra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qué</a:t>
            </a:r>
            <a:r>
              <a:rPr lang="en-GB" sz="1600" dirty="0">
                <a:solidFill>
                  <a:schemeClr val="tx1"/>
                </a:solidFill>
              </a:rPr>
              <a:t> fila de la </a:t>
            </a:r>
            <a:r>
              <a:rPr lang="en-GB" sz="1600" dirty="0" err="1">
                <a:solidFill>
                  <a:schemeClr val="tx1"/>
                </a:solidFill>
              </a:rPr>
              <a:t>matriz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pasada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como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parámetro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tiene</a:t>
            </a:r>
            <a:r>
              <a:rPr lang="en-GB" sz="1600" dirty="0">
                <a:solidFill>
                  <a:schemeClr val="tx1"/>
                </a:solidFill>
              </a:rPr>
              <a:t> el mayor </a:t>
            </a:r>
            <a:r>
              <a:rPr lang="en-GB" sz="1600" dirty="0" err="1">
                <a:solidFill>
                  <a:schemeClr val="tx1"/>
                </a:solidFill>
              </a:rPr>
              <a:t>valor</a:t>
            </a:r>
            <a:r>
              <a:rPr lang="en-GB" sz="1600" dirty="0">
                <a:solidFill>
                  <a:schemeClr val="tx1"/>
                </a:solidFill>
              </a:rPr>
              <a:t> de </a:t>
            </a:r>
            <a:r>
              <a:rPr lang="en-GB" sz="1600" dirty="0" err="1">
                <a:solidFill>
                  <a:schemeClr val="tx1"/>
                </a:solidFill>
              </a:rPr>
              <a:t>suma</a:t>
            </a:r>
            <a:r>
              <a:rPr lang="en-GB" sz="16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GB" sz="1600" dirty="0" err="1">
                <a:solidFill>
                  <a:schemeClr val="tx1"/>
                </a:solidFill>
              </a:rPr>
              <a:t>Utilice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Integer.MIN_VALUE</a:t>
            </a:r>
            <a:r>
              <a:rPr lang="en-GB" sz="1600" dirty="0">
                <a:solidFill>
                  <a:schemeClr val="tx1"/>
                </a:solidFill>
              </a:rPr>
              <a:t> que es una </a:t>
            </a:r>
            <a:r>
              <a:rPr lang="en-GB" sz="1600" dirty="0" err="1">
                <a:solidFill>
                  <a:schemeClr val="tx1"/>
                </a:solidFill>
              </a:rPr>
              <a:t>constante</a:t>
            </a:r>
            <a:r>
              <a:rPr lang="en-GB" sz="1600" dirty="0">
                <a:solidFill>
                  <a:schemeClr val="tx1"/>
                </a:solidFill>
              </a:rPr>
              <a:t> con el </a:t>
            </a:r>
            <a:r>
              <a:rPr lang="en-GB" sz="1600" dirty="0" err="1">
                <a:solidFill>
                  <a:schemeClr val="tx1"/>
                </a:solidFill>
              </a:rPr>
              <a:t>menor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valor</a:t>
            </a:r>
            <a:r>
              <a:rPr lang="en-GB" sz="1600" dirty="0">
                <a:solidFill>
                  <a:schemeClr val="tx1"/>
                </a:solidFill>
              </a:rPr>
              <a:t> que </a:t>
            </a:r>
            <a:r>
              <a:rPr lang="en-GB" sz="1600" dirty="0" err="1">
                <a:solidFill>
                  <a:schemeClr val="tx1"/>
                </a:solidFill>
              </a:rPr>
              <a:t>puede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tomar</a:t>
            </a:r>
            <a:r>
              <a:rPr lang="en-GB" sz="1600" dirty="0">
                <a:solidFill>
                  <a:schemeClr val="tx1"/>
                </a:solidFill>
              </a:rPr>
              <a:t> un</a:t>
            </a:r>
          </a:p>
          <a:p>
            <a:pPr algn="just"/>
            <a:r>
              <a:rPr lang="en-GB" sz="1600" dirty="0" err="1">
                <a:solidFill>
                  <a:schemeClr val="tx1"/>
                </a:solidFill>
              </a:rPr>
              <a:t>entero</a:t>
            </a:r>
            <a:r>
              <a:rPr lang="en-GB" sz="16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GB" sz="1600" b="1" dirty="0">
                <a:solidFill>
                  <a:schemeClr val="tx1"/>
                </a:solidFill>
              </a:rPr>
              <a:t>	public static void </a:t>
            </a:r>
            <a:r>
              <a:rPr lang="en-GB" sz="1600" b="1" dirty="0" err="1">
                <a:solidFill>
                  <a:schemeClr val="tx1"/>
                </a:solidFill>
              </a:rPr>
              <a:t>filaConMayorSumaOtroMetodo</a:t>
            </a:r>
            <a:r>
              <a:rPr lang="en-GB" sz="1600" b="1" dirty="0">
                <a:solidFill>
                  <a:schemeClr val="tx1"/>
                </a:solidFill>
              </a:rPr>
              <a:t>(int [][] </a:t>
            </a:r>
            <a:r>
              <a:rPr lang="en-GB" sz="1600" b="1" dirty="0" err="1">
                <a:solidFill>
                  <a:schemeClr val="tx1"/>
                </a:solidFill>
              </a:rPr>
              <a:t>matriz</a:t>
            </a:r>
            <a:r>
              <a:rPr lang="en-GB" sz="1600" b="1" dirty="0">
                <a:solidFill>
                  <a:schemeClr val="tx1"/>
                </a:solidFill>
              </a:rPr>
              <a:t>)</a:t>
            </a:r>
          </a:p>
          <a:p>
            <a:pPr algn="just"/>
            <a:endParaRPr lang="en-GB" sz="16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GB" sz="1600" b="1" dirty="0">
                <a:solidFill>
                  <a:schemeClr val="tx1"/>
                </a:solidFill>
              </a:rPr>
              <a:t>	</a:t>
            </a:r>
          </a:p>
          <a:p>
            <a:pPr algn="l"/>
            <a:r>
              <a:rPr lang="es-ES" sz="2200" dirty="0">
                <a:solidFill>
                  <a:schemeClr val="accent1">
                    <a:lumMod val="75000"/>
                  </a:schemeClr>
                </a:solidFill>
              </a:rPr>
              <a:t>La fila 2 tiene la máxima suma de 30</a:t>
            </a:r>
          </a:p>
        </p:txBody>
      </p:sp>
      <p:sp>
        <p:nvSpPr>
          <p:cNvPr id="12" name="8 Título"/>
          <p:cNvSpPr txBox="1">
            <a:spLocks/>
          </p:cNvSpPr>
          <p:nvPr/>
        </p:nvSpPr>
        <p:spPr>
          <a:xfrm>
            <a:off x="287016" y="620688"/>
            <a:ext cx="885698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Ejercicios </a:t>
            </a:r>
            <a:r>
              <a:rPr kumimoji="0" lang="es-ES" sz="44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Arrays</a:t>
            </a: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47800" y="6453336"/>
            <a:ext cx="7696200" cy="404664"/>
          </a:xfrm>
          <a:prstGeom prst="rect">
            <a:avLst/>
          </a:prstGeom>
          <a:solidFill>
            <a:srgbClr val="0098D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Grupo GIPP</a:t>
            </a:r>
          </a:p>
        </p:txBody>
      </p: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B2E755AF-2136-F04B-AE58-6CD3A9A21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447689"/>
              </p:ext>
            </p:extLst>
          </p:nvPr>
        </p:nvGraphicFramePr>
        <p:xfrm>
          <a:off x="3067473" y="5013177"/>
          <a:ext cx="2232247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3">
                  <a:extLst>
                    <a:ext uri="{9D8B030D-6E8A-4147-A177-3AD203B41FA5}">
                      <a16:colId xmlns:a16="http://schemas.microsoft.com/office/drawing/2014/main" val="935281999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404058023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75621518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3276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E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6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924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E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7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1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ES" dirty="0"/>
                        <a:t>8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069197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308719AD-72CC-3B46-B410-6B5F44CCA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783"/>
              </p:ext>
            </p:extLst>
          </p:nvPr>
        </p:nvGraphicFramePr>
        <p:xfrm>
          <a:off x="2525639" y="5085184"/>
          <a:ext cx="436612" cy="178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612">
                  <a:extLst>
                    <a:ext uri="{9D8B030D-6E8A-4147-A177-3AD203B41FA5}">
                      <a16:colId xmlns:a16="http://schemas.microsoft.com/office/drawing/2014/main" val="2696943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ES" sz="1400" b="0" dirty="0">
                          <a:solidFill>
                            <a:schemeClr val="tx1"/>
                          </a:solidFill>
                        </a:rPr>
                        <a:t>i=0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825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ES" sz="1400" dirty="0">
                          <a:solidFill>
                            <a:schemeClr val="tx1"/>
                          </a:solidFill>
                        </a:rPr>
                        <a:t>i=1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148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ES" sz="1400" dirty="0">
                          <a:solidFill>
                            <a:schemeClr val="tx1"/>
                          </a:solidFill>
                        </a:rPr>
                        <a:t>i=2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6957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E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572228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E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573101"/>
                  </a:ext>
                </a:extLst>
              </a:tr>
            </a:tbl>
          </a:graphicData>
        </a:graphic>
      </p:graphicFrame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36AA850A-D794-A44E-84ED-1EC1BE69D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134228"/>
              </p:ext>
            </p:extLst>
          </p:nvPr>
        </p:nvGraphicFramePr>
        <p:xfrm>
          <a:off x="3058717" y="6191964"/>
          <a:ext cx="21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200">
                  <a:extLst>
                    <a:ext uri="{9D8B030D-6E8A-4147-A177-3AD203B41FA5}">
                      <a16:colId xmlns:a16="http://schemas.microsoft.com/office/drawing/2014/main" val="3421672333"/>
                    </a:ext>
                  </a:extLst>
                </a:gridCol>
                <a:gridCol w="439200">
                  <a:extLst>
                    <a:ext uri="{9D8B030D-6E8A-4147-A177-3AD203B41FA5}">
                      <a16:colId xmlns:a16="http://schemas.microsoft.com/office/drawing/2014/main" val="3159819612"/>
                    </a:ext>
                  </a:extLst>
                </a:gridCol>
                <a:gridCol w="439200">
                  <a:extLst>
                    <a:ext uri="{9D8B030D-6E8A-4147-A177-3AD203B41FA5}">
                      <a16:colId xmlns:a16="http://schemas.microsoft.com/office/drawing/2014/main" val="3674156993"/>
                    </a:ext>
                  </a:extLst>
                </a:gridCol>
                <a:gridCol w="439200">
                  <a:extLst>
                    <a:ext uri="{9D8B030D-6E8A-4147-A177-3AD203B41FA5}">
                      <a16:colId xmlns:a16="http://schemas.microsoft.com/office/drawing/2014/main" val="4120897453"/>
                    </a:ext>
                  </a:extLst>
                </a:gridCol>
                <a:gridCol w="439200">
                  <a:extLst>
                    <a:ext uri="{9D8B030D-6E8A-4147-A177-3AD203B41FA5}">
                      <a16:colId xmlns:a16="http://schemas.microsoft.com/office/drawing/2014/main" val="446278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5175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289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007AB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pic>
        <p:nvPicPr>
          <p:cNvPr id="5" name="Picture 11" descr="Gráfico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0648"/>
            <a:ext cx="2915816" cy="552450"/>
          </a:xfrm>
          <a:prstGeom prst="rect">
            <a:avLst/>
          </a:prstGeom>
          <a:noFill/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453336"/>
            <a:ext cx="1676400" cy="404664"/>
          </a:xfrm>
          <a:prstGeom prst="rect">
            <a:avLst/>
          </a:prstGeom>
          <a:solidFill>
            <a:srgbClr val="007AB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ES" dirty="0"/>
              <a:t>             </a:t>
            </a:r>
            <a:r>
              <a:rPr lang="es-ES" dirty="0">
                <a:solidFill>
                  <a:schemeClr val="bg1"/>
                </a:solidFill>
              </a:rPr>
              <a:t> </a:t>
            </a:r>
            <a:fld id="{3F9FC049-15AC-4F16-87AF-A72B708754C0}" type="slidenum">
              <a:rPr lang="es-ES" smtClean="0">
                <a:solidFill>
                  <a:schemeClr val="bg1"/>
                </a:solidFill>
              </a:rPr>
              <a:pPr/>
              <a:t>24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" name="2 Subtítulo"/>
          <p:cNvSpPr>
            <a:spLocks noGrp="1"/>
          </p:cNvSpPr>
          <p:nvPr>
            <p:ph type="subTitle" idx="1"/>
          </p:nvPr>
        </p:nvSpPr>
        <p:spPr>
          <a:xfrm>
            <a:off x="179512" y="1772816"/>
            <a:ext cx="8640960" cy="4536504"/>
          </a:xfrm>
        </p:spPr>
        <p:txBody>
          <a:bodyPr>
            <a:normAutofit/>
          </a:bodyPr>
          <a:lstStyle/>
          <a:p>
            <a:pPr algn="l"/>
            <a:r>
              <a:rPr lang="es-ES" b="1" dirty="0">
                <a:solidFill>
                  <a:schemeClr val="tx2"/>
                </a:solidFill>
              </a:rPr>
              <a:t>         </a:t>
            </a:r>
            <a:endParaRPr lang="es-ES" sz="2200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GB" sz="1600" b="1" dirty="0" err="1">
                <a:solidFill>
                  <a:schemeClr val="tx1"/>
                </a:solidFill>
              </a:rPr>
              <a:t>Ejercicio</a:t>
            </a:r>
            <a:r>
              <a:rPr lang="en-GB" sz="1600" b="1" dirty="0">
                <a:solidFill>
                  <a:schemeClr val="tx1"/>
                </a:solidFill>
              </a:rPr>
              <a:t> 10. </a:t>
            </a:r>
            <a:endParaRPr lang="en-GB" sz="16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GB" sz="1600" dirty="0" err="1">
                <a:solidFill>
                  <a:schemeClr val="tx1"/>
                </a:solidFill>
              </a:rPr>
              <a:t>Implementar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también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otro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método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en</a:t>
            </a:r>
            <a:r>
              <a:rPr lang="en-GB" sz="1600" dirty="0">
                <a:solidFill>
                  <a:schemeClr val="tx1"/>
                </a:solidFill>
              </a:rPr>
              <a:t> Java, </a:t>
            </a:r>
            <a:r>
              <a:rPr lang="en-GB" sz="1600" dirty="0" err="1">
                <a:solidFill>
                  <a:schemeClr val="tx1"/>
                </a:solidFill>
              </a:rPr>
              <a:t>siguiendo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este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último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esquema</a:t>
            </a:r>
            <a:endParaRPr lang="en-GB" sz="1600" dirty="0">
              <a:solidFill>
                <a:schemeClr val="tx1"/>
              </a:solidFill>
            </a:endParaRPr>
          </a:p>
          <a:p>
            <a:pPr algn="just"/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Integer.MIN_VALUE</a:t>
            </a:r>
            <a:r>
              <a:rPr lang="en-GB" sz="1600" dirty="0">
                <a:solidFill>
                  <a:schemeClr val="tx1"/>
                </a:solidFill>
              </a:rPr>
              <a:t>), que </a:t>
            </a:r>
            <a:r>
              <a:rPr lang="en-GB" sz="1600" dirty="0" err="1">
                <a:solidFill>
                  <a:schemeClr val="tx1"/>
                </a:solidFill>
              </a:rPr>
              <a:t>muestre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b="1" dirty="0" err="1">
                <a:solidFill>
                  <a:schemeClr val="tx1"/>
                </a:solidFill>
              </a:rPr>
              <a:t>qué</a:t>
            </a:r>
            <a:r>
              <a:rPr lang="en-GB" sz="1600" b="1" dirty="0">
                <a:solidFill>
                  <a:schemeClr val="tx1"/>
                </a:solidFill>
              </a:rPr>
              <a:t> </a:t>
            </a:r>
            <a:r>
              <a:rPr lang="en-GB" sz="1600" b="1" dirty="0" err="1">
                <a:solidFill>
                  <a:schemeClr val="tx1"/>
                </a:solidFill>
              </a:rPr>
              <a:t>columna</a:t>
            </a:r>
            <a:r>
              <a:rPr lang="en-GB" sz="1600" b="1" dirty="0">
                <a:solidFill>
                  <a:schemeClr val="tx1"/>
                </a:solidFill>
              </a:rPr>
              <a:t> </a:t>
            </a:r>
            <a:r>
              <a:rPr lang="en-GB" sz="1600" dirty="0">
                <a:solidFill>
                  <a:schemeClr val="tx1"/>
                </a:solidFill>
              </a:rPr>
              <a:t>de la </a:t>
            </a:r>
            <a:r>
              <a:rPr lang="en-GB" sz="1600" dirty="0" err="1">
                <a:solidFill>
                  <a:schemeClr val="tx1"/>
                </a:solidFill>
              </a:rPr>
              <a:t>matriz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tiene</a:t>
            </a:r>
            <a:r>
              <a:rPr lang="en-GB" sz="1600" dirty="0">
                <a:solidFill>
                  <a:schemeClr val="tx1"/>
                </a:solidFill>
              </a:rPr>
              <a:t> el mayor </a:t>
            </a:r>
            <a:r>
              <a:rPr lang="en-GB" sz="1600" dirty="0" err="1">
                <a:solidFill>
                  <a:schemeClr val="tx1"/>
                </a:solidFill>
              </a:rPr>
              <a:t>valor</a:t>
            </a:r>
            <a:r>
              <a:rPr lang="en-GB" sz="1600" dirty="0">
                <a:solidFill>
                  <a:schemeClr val="tx1"/>
                </a:solidFill>
              </a:rPr>
              <a:t> de </a:t>
            </a:r>
            <a:r>
              <a:rPr lang="en-GB" sz="1600" dirty="0" err="1">
                <a:solidFill>
                  <a:schemeClr val="tx1"/>
                </a:solidFill>
              </a:rPr>
              <a:t>suma</a:t>
            </a:r>
            <a:r>
              <a:rPr lang="en-GB" sz="1600" dirty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GB" sz="1600" b="1" dirty="0">
              <a:solidFill>
                <a:schemeClr val="tx1"/>
              </a:solidFill>
            </a:endParaRPr>
          </a:p>
          <a:p>
            <a:pPr algn="just"/>
            <a:r>
              <a:rPr lang="en-GB" sz="1600" b="1" dirty="0">
                <a:solidFill>
                  <a:schemeClr val="tx1"/>
                </a:solidFill>
              </a:rPr>
              <a:t>	public static void </a:t>
            </a:r>
            <a:r>
              <a:rPr lang="en-GB" sz="1600" b="1" dirty="0" err="1">
                <a:solidFill>
                  <a:schemeClr val="tx1"/>
                </a:solidFill>
              </a:rPr>
              <a:t>columnaConMayorSuma</a:t>
            </a:r>
            <a:r>
              <a:rPr lang="en-GB" sz="1600" b="1" dirty="0">
                <a:solidFill>
                  <a:schemeClr val="tx1"/>
                </a:solidFill>
              </a:rPr>
              <a:t>(int [][] </a:t>
            </a:r>
            <a:r>
              <a:rPr lang="en-GB" sz="1600" b="1" dirty="0" err="1">
                <a:solidFill>
                  <a:schemeClr val="tx1"/>
                </a:solidFill>
              </a:rPr>
              <a:t>matriz</a:t>
            </a:r>
            <a:r>
              <a:rPr lang="en-GB" sz="1600" b="1" dirty="0">
                <a:solidFill>
                  <a:schemeClr val="tx1"/>
                </a:solidFill>
              </a:rPr>
              <a:t>)</a:t>
            </a:r>
          </a:p>
          <a:p>
            <a:pPr algn="just"/>
            <a:endParaRPr lang="en-GB" sz="16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GB" sz="1600" b="1" dirty="0">
                <a:solidFill>
                  <a:schemeClr val="tx1"/>
                </a:solidFill>
              </a:rPr>
              <a:t>	</a:t>
            </a:r>
          </a:p>
          <a:p>
            <a:pPr algn="l"/>
            <a:r>
              <a:rPr lang="es-ES" sz="2200" dirty="0">
                <a:solidFill>
                  <a:schemeClr val="accent1">
                    <a:lumMod val="75000"/>
                  </a:schemeClr>
                </a:solidFill>
              </a:rPr>
              <a:t>La columna 3 tiene la máxima suma de 31</a:t>
            </a:r>
          </a:p>
        </p:txBody>
      </p:sp>
      <p:sp>
        <p:nvSpPr>
          <p:cNvPr id="12" name="8 Título"/>
          <p:cNvSpPr txBox="1">
            <a:spLocks/>
          </p:cNvSpPr>
          <p:nvPr/>
        </p:nvSpPr>
        <p:spPr>
          <a:xfrm>
            <a:off x="287016" y="620688"/>
            <a:ext cx="885698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Ejercicios </a:t>
            </a:r>
            <a:r>
              <a:rPr kumimoji="0" lang="es-ES" sz="44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Arrays</a:t>
            </a: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47800" y="6453336"/>
            <a:ext cx="7696200" cy="404664"/>
          </a:xfrm>
          <a:prstGeom prst="rect">
            <a:avLst/>
          </a:prstGeom>
          <a:solidFill>
            <a:srgbClr val="0098D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Grupo GIPP</a:t>
            </a:r>
          </a:p>
        </p:txBody>
      </p: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B2E755AF-2136-F04B-AE58-6CD3A9A21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524857"/>
              </p:ext>
            </p:extLst>
          </p:nvPr>
        </p:nvGraphicFramePr>
        <p:xfrm>
          <a:off x="3067473" y="5013177"/>
          <a:ext cx="2232247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3">
                  <a:extLst>
                    <a:ext uri="{9D8B030D-6E8A-4147-A177-3AD203B41FA5}">
                      <a16:colId xmlns:a16="http://schemas.microsoft.com/office/drawing/2014/main" val="935281999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404058023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75621518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3276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E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6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924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E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7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1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ES" dirty="0"/>
                        <a:t>8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069197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38145F43-6BB6-0B4F-9848-69622916E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491702"/>
              </p:ext>
            </p:extLst>
          </p:nvPr>
        </p:nvGraphicFramePr>
        <p:xfrm>
          <a:off x="3073790" y="6165409"/>
          <a:ext cx="288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342167233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15981961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67415699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412089745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446278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ES" sz="1600" b="0" dirty="0">
                          <a:solidFill>
                            <a:schemeClr val="tx1"/>
                          </a:solidFill>
                        </a:rPr>
                        <a:t>=0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ES" sz="1600" b="0" dirty="0">
                          <a:solidFill>
                            <a:schemeClr val="tx1"/>
                          </a:solidFill>
                        </a:rPr>
                        <a:t>=1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ES" sz="1600" b="0" dirty="0">
                          <a:solidFill>
                            <a:schemeClr val="tx1"/>
                          </a:solidFill>
                        </a:rPr>
                        <a:t>=2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ES" sz="1600" b="0" dirty="0">
                          <a:solidFill>
                            <a:schemeClr val="tx1"/>
                          </a:solidFill>
                        </a:rPr>
                        <a:t>=3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5175009"/>
                  </a:ext>
                </a:extLst>
              </a:tr>
            </a:tbl>
          </a:graphicData>
        </a:graphic>
      </p:graphicFrame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051ACAB4-D68E-3744-B0F5-C39CAB708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951662"/>
              </p:ext>
            </p:extLst>
          </p:nvPr>
        </p:nvGraphicFramePr>
        <p:xfrm>
          <a:off x="2525639" y="5085184"/>
          <a:ext cx="436612" cy="178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612">
                  <a:extLst>
                    <a:ext uri="{9D8B030D-6E8A-4147-A177-3AD203B41FA5}">
                      <a16:colId xmlns:a16="http://schemas.microsoft.com/office/drawing/2014/main" val="2696943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ES" sz="1400" b="0" dirty="0">
                          <a:solidFill>
                            <a:schemeClr val="tx1"/>
                          </a:solidFill>
                        </a:rPr>
                        <a:t>i=0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825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ES" sz="1400" dirty="0">
                          <a:solidFill>
                            <a:schemeClr val="tx1"/>
                          </a:solidFill>
                        </a:rPr>
                        <a:t>i=1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148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ES" sz="1400" dirty="0">
                          <a:solidFill>
                            <a:schemeClr val="tx1"/>
                          </a:solidFill>
                        </a:rPr>
                        <a:t>i=2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6957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E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572228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E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573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4436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007AB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pic>
        <p:nvPicPr>
          <p:cNvPr id="5" name="Picture 11" descr="Gráfico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0648"/>
            <a:ext cx="2915816" cy="552450"/>
          </a:xfrm>
          <a:prstGeom prst="rect">
            <a:avLst/>
          </a:prstGeom>
          <a:noFill/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453336"/>
            <a:ext cx="1676400" cy="404664"/>
          </a:xfrm>
          <a:prstGeom prst="rect">
            <a:avLst/>
          </a:prstGeom>
          <a:solidFill>
            <a:srgbClr val="007AB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ES" dirty="0"/>
              <a:t>             </a:t>
            </a:r>
            <a:r>
              <a:rPr lang="es-ES" dirty="0">
                <a:solidFill>
                  <a:schemeClr val="bg1"/>
                </a:solidFill>
              </a:rPr>
              <a:t> </a:t>
            </a:r>
            <a:fld id="{3F9FC049-15AC-4F16-87AF-A72B708754C0}" type="slidenum">
              <a:rPr lang="es-ES" smtClean="0">
                <a:solidFill>
                  <a:schemeClr val="bg1"/>
                </a:solidFill>
              </a:rPr>
              <a:pPr/>
              <a:t>25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" name="2 Subtítulo"/>
          <p:cNvSpPr>
            <a:spLocks noGrp="1"/>
          </p:cNvSpPr>
          <p:nvPr>
            <p:ph type="subTitle" idx="1"/>
          </p:nvPr>
        </p:nvSpPr>
        <p:spPr>
          <a:xfrm>
            <a:off x="179512" y="1205186"/>
            <a:ext cx="8964488" cy="524815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s-ES" b="1" dirty="0">
                <a:solidFill>
                  <a:schemeClr val="tx2"/>
                </a:solidFill>
              </a:rPr>
              <a:t>            </a:t>
            </a:r>
            <a:endParaRPr lang="es-ES_tradnl" sz="22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1" algn="l">
              <a:lnSpc>
                <a:spcPct val="150000"/>
              </a:lnSpc>
            </a:pPr>
            <a:r>
              <a:rPr lang="es-ES_tradnl" sz="2200" b="1" dirty="0">
                <a:solidFill>
                  <a:schemeClr val="accent1">
                    <a:lumMod val="75000"/>
                  </a:schemeClr>
                </a:solidFill>
              </a:rPr>
              <a:t>Tema2 - Ejemplo 6. </a:t>
            </a:r>
            <a:r>
              <a:rPr lang="es-ES_tradnl" sz="2200" dirty="0">
                <a:solidFill>
                  <a:schemeClr val="accent1">
                    <a:lumMod val="75000"/>
                  </a:schemeClr>
                </a:solidFill>
              </a:rPr>
              <a:t>Obtener qué fila tiene el mayor valor de suma de todos sus elementos.</a:t>
            </a:r>
          </a:p>
          <a:p>
            <a:pPr marL="0" lvl="1" algn="l">
              <a:lnSpc>
                <a:spcPct val="150000"/>
              </a:lnSpc>
            </a:pPr>
            <a:r>
              <a:rPr lang="en-GB" sz="2300" b="1" dirty="0">
                <a:solidFill>
                  <a:schemeClr val="tx1"/>
                </a:solidFill>
              </a:rPr>
              <a:t>public static void </a:t>
            </a:r>
            <a:r>
              <a:rPr lang="en-GB" sz="2300" b="1" dirty="0" err="1">
                <a:solidFill>
                  <a:schemeClr val="tx1"/>
                </a:solidFill>
              </a:rPr>
              <a:t>filaConMayorSuma</a:t>
            </a:r>
            <a:r>
              <a:rPr lang="en-GB" sz="2300" b="1" dirty="0">
                <a:solidFill>
                  <a:schemeClr val="tx1"/>
                </a:solidFill>
              </a:rPr>
              <a:t>(int [][] </a:t>
            </a:r>
            <a:r>
              <a:rPr lang="en-GB" sz="2300" b="1" dirty="0" err="1">
                <a:solidFill>
                  <a:schemeClr val="tx1"/>
                </a:solidFill>
              </a:rPr>
              <a:t>matriz</a:t>
            </a:r>
            <a:r>
              <a:rPr lang="en-GB" sz="2300" b="1" dirty="0">
                <a:solidFill>
                  <a:schemeClr val="tx1"/>
                </a:solidFill>
              </a:rPr>
              <a:t>){</a:t>
            </a:r>
            <a:endParaRPr lang="es-ES" sz="2300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s-ES" sz="2100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s-ES" sz="21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100" dirty="0" err="1">
                <a:solidFill>
                  <a:schemeClr val="accent1">
                    <a:lumMod val="75000"/>
                  </a:schemeClr>
                </a:solidFill>
              </a:rPr>
              <a:t>maxSumaFila</a:t>
            </a:r>
            <a:r>
              <a:rPr lang="es-ES" sz="2100" dirty="0">
                <a:solidFill>
                  <a:schemeClr val="accent1">
                    <a:lumMod val="75000"/>
                  </a:schemeClr>
                </a:solidFill>
              </a:rPr>
              <a:t> = 0</a:t>
            </a:r>
            <a:endParaRPr lang="es-ES" sz="2100" dirty="0">
              <a:solidFill>
                <a:srgbClr val="FF0000"/>
              </a:solidFill>
            </a:endParaRPr>
          </a:p>
          <a:p>
            <a:pPr algn="l"/>
            <a:r>
              <a:rPr lang="es-ES" sz="2100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s-ES" sz="21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100" dirty="0" err="1">
                <a:solidFill>
                  <a:schemeClr val="accent1">
                    <a:lumMod val="75000"/>
                  </a:schemeClr>
                </a:solidFill>
              </a:rPr>
              <a:t>indiceMaxSumaFila</a:t>
            </a:r>
            <a:r>
              <a:rPr lang="es-ES" sz="2100" dirty="0">
                <a:solidFill>
                  <a:schemeClr val="accent1">
                    <a:lumMod val="75000"/>
                  </a:schemeClr>
                </a:solidFill>
              </a:rPr>
              <a:t> = 0;</a:t>
            </a:r>
          </a:p>
          <a:p>
            <a:pPr algn="l"/>
            <a:r>
              <a:rPr lang="es-ES" sz="2100" dirty="0" err="1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es-ES" sz="2100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es-ES" sz="2100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s-ES" sz="2100" dirty="0">
                <a:solidFill>
                  <a:schemeClr val="accent1">
                    <a:lumMod val="75000"/>
                  </a:schemeClr>
                </a:solidFill>
              </a:rPr>
              <a:t> columna = 0; columna &lt; matriz[0].</a:t>
            </a:r>
            <a:r>
              <a:rPr lang="es-ES" sz="2100" dirty="0" err="1">
                <a:solidFill>
                  <a:schemeClr val="accent1">
                    <a:lumMod val="75000"/>
                  </a:schemeClr>
                </a:solidFill>
              </a:rPr>
              <a:t>length</a:t>
            </a:r>
            <a:r>
              <a:rPr lang="es-ES" sz="2100" dirty="0">
                <a:solidFill>
                  <a:schemeClr val="accent1">
                    <a:lumMod val="75000"/>
                  </a:schemeClr>
                </a:solidFill>
              </a:rPr>
              <a:t>; columna++) {</a:t>
            </a:r>
          </a:p>
          <a:p>
            <a:pPr algn="l"/>
            <a:r>
              <a:rPr lang="es-ES" sz="21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s-ES" sz="2100" dirty="0" err="1">
                <a:solidFill>
                  <a:schemeClr val="accent1">
                    <a:lumMod val="75000"/>
                  </a:schemeClr>
                </a:solidFill>
              </a:rPr>
              <a:t>maxSumaFila</a:t>
            </a:r>
            <a:r>
              <a:rPr lang="es-ES" sz="2100" dirty="0">
                <a:solidFill>
                  <a:schemeClr val="accent1">
                    <a:lumMod val="75000"/>
                  </a:schemeClr>
                </a:solidFill>
              </a:rPr>
              <a:t> += matriz[0][columna];</a:t>
            </a:r>
          </a:p>
          <a:p>
            <a:pPr algn="l"/>
            <a:r>
              <a:rPr lang="es-ES" sz="2100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algn="l"/>
            <a:r>
              <a:rPr lang="es-ES" sz="2100" dirty="0" err="1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es-ES" sz="2100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es-ES" sz="2100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s-ES" sz="2100" dirty="0">
                <a:solidFill>
                  <a:schemeClr val="accent1">
                    <a:lumMod val="75000"/>
                  </a:schemeClr>
                </a:solidFill>
              </a:rPr>
              <a:t> fila = 1; fila &lt; </a:t>
            </a:r>
            <a:r>
              <a:rPr lang="es-ES" sz="2100" dirty="0" err="1">
                <a:solidFill>
                  <a:schemeClr val="accent1">
                    <a:lumMod val="75000"/>
                  </a:schemeClr>
                </a:solidFill>
              </a:rPr>
              <a:t>matriz.length</a:t>
            </a:r>
            <a:r>
              <a:rPr lang="es-ES" sz="2100" dirty="0">
                <a:solidFill>
                  <a:schemeClr val="accent1">
                    <a:lumMod val="75000"/>
                  </a:schemeClr>
                </a:solidFill>
              </a:rPr>
              <a:t>; fila++) {</a:t>
            </a:r>
          </a:p>
          <a:p>
            <a:pPr algn="l"/>
            <a:r>
              <a:rPr lang="es-ES" sz="21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s-ES" sz="2100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s-ES" sz="21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100" dirty="0" err="1">
                <a:solidFill>
                  <a:schemeClr val="accent1">
                    <a:lumMod val="75000"/>
                  </a:schemeClr>
                </a:solidFill>
              </a:rPr>
              <a:t>sumaFilaActual</a:t>
            </a:r>
            <a:r>
              <a:rPr lang="es-ES" sz="2100" dirty="0">
                <a:solidFill>
                  <a:schemeClr val="accent1">
                    <a:lumMod val="75000"/>
                  </a:schemeClr>
                </a:solidFill>
              </a:rPr>
              <a:t> = 0;</a:t>
            </a:r>
          </a:p>
          <a:p>
            <a:pPr algn="l"/>
            <a:r>
              <a:rPr lang="es-ES" sz="21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s-ES" sz="2100" dirty="0" err="1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es-ES" sz="2100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es-ES" sz="2100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s-ES" sz="2100" dirty="0">
                <a:solidFill>
                  <a:schemeClr val="accent1">
                    <a:lumMod val="75000"/>
                  </a:schemeClr>
                </a:solidFill>
              </a:rPr>
              <a:t> columna = 0; columna &lt; matriz[fila].</a:t>
            </a:r>
            <a:r>
              <a:rPr lang="es-ES" sz="2100" dirty="0" err="1">
                <a:solidFill>
                  <a:schemeClr val="accent1">
                    <a:lumMod val="75000"/>
                  </a:schemeClr>
                </a:solidFill>
              </a:rPr>
              <a:t>length</a:t>
            </a:r>
            <a:r>
              <a:rPr lang="es-ES" sz="2100" dirty="0">
                <a:solidFill>
                  <a:schemeClr val="accent1">
                    <a:lumMod val="75000"/>
                  </a:schemeClr>
                </a:solidFill>
              </a:rPr>
              <a:t>; columna++) {</a:t>
            </a:r>
          </a:p>
          <a:p>
            <a:pPr algn="l"/>
            <a:r>
              <a:rPr lang="es-ES" sz="2100" dirty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es-ES" sz="2100" dirty="0" err="1">
                <a:solidFill>
                  <a:schemeClr val="accent1">
                    <a:lumMod val="75000"/>
                  </a:schemeClr>
                </a:solidFill>
              </a:rPr>
              <a:t>sumaFilaActual</a:t>
            </a:r>
            <a:r>
              <a:rPr lang="es-ES" sz="2100" dirty="0">
                <a:solidFill>
                  <a:schemeClr val="accent1">
                    <a:lumMod val="75000"/>
                  </a:schemeClr>
                </a:solidFill>
              </a:rPr>
              <a:t> += matriz[fila][columna];</a:t>
            </a:r>
          </a:p>
          <a:p>
            <a:pPr algn="l"/>
            <a:r>
              <a:rPr lang="es-ES" sz="2100" dirty="0">
                <a:solidFill>
                  <a:schemeClr val="accent1">
                    <a:lumMod val="75000"/>
                  </a:schemeClr>
                </a:solidFill>
              </a:rPr>
              <a:t>	}</a:t>
            </a:r>
          </a:p>
          <a:p>
            <a:pPr algn="l"/>
            <a:r>
              <a:rPr lang="es-ES" sz="21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s-ES" sz="2100" dirty="0" err="1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s-ES" sz="2100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es-ES" sz="2100" dirty="0" err="1">
                <a:solidFill>
                  <a:schemeClr val="accent1">
                    <a:lumMod val="75000"/>
                  </a:schemeClr>
                </a:solidFill>
              </a:rPr>
              <a:t>sumaFilaActual</a:t>
            </a:r>
            <a:r>
              <a:rPr lang="es-ES" sz="2100" dirty="0">
                <a:solidFill>
                  <a:schemeClr val="accent1">
                    <a:lumMod val="75000"/>
                  </a:schemeClr>
                </a:solidFill>
              </a:rPr>
              <a:t> &gt; </a:t>
            </a:r>
            <a:r>
              <a:rPr lang="es-ES" sz="2100" dirty="0" err="1">
                <a:solidFill>
                  <a:schemeClr val="accent1">
                    <a:lumMod val="75000"/>
                  </a:schemeClr>
                </a:solidFill>
              </a:rPr>
              <a:t>maxSumaFila</a:t>
            </a:r>
            <a:r>
              <a:rPr lang="es-ES" sz="2100" dirty="0">
                <a:solidFill>
                  <a:schemeClr val="accent1">
                    <a:lumMod val="75000"/>
                  </a:schemeClr>
                </a:solidFill>
              </a:rPr>
              <a:t>) {</a:t>
            </a:r>
          </a:p>
          <a:p>
            <a:pPr algn="l"/>
            <a:r>
              <a:rPr lang="es-ES" sz="2100" dirty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es-ES" sz="2100" dirty="0" err="1">
                <a:solidFill>
                  <a:schemeClr val="accent1">
                    <a:lumMod val="75000"/>
                  </a:schemeClr>
                </a:solidFill>
              </a:rPr>
              <a:t>maxSumaFila</a:t>
            </a:r>
            <a:r>
              <a:rPr lang="es-ES" sz="2100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es-ES" sz="2100" dirty="0" err="1">
                <a:solidFill>
                  <a:schemeClr val="accent1">
                    <a:lumMod val="75000"/>
                  </a:schemeClr>
                </a:solidFill>
              </a:rPr>
              <a:t>sumaFilaActual</a:t>
            </a:r>
            <a:r>
              <a:rPr lang="es-ES" sz="2100" dirty="0">
                <a:solidFill>
                  <a:schemeClr val="accent1">
                    <a:lumMod val="75000"/>
                  </a:schemeClr>
                </a:solidFill>
              </a:rPr>
              <a:t>;         </a:t>
            </a:r>
            <a:r>
              <a:rPr lang="es-ES" sz="2100" dirty="0" err="1">
                <a:solidFill>
                  <a:schemeClr val="accent1">
                    <a:lumMod val="75000"/>
                  </a:schemeClr>
                </a:solidFill>
              </a:rPr>
              <a:t>indiceMaxSumaFila</a:t>
            </a:r>
            <a:r>
              <a:rPr lang="es-ES" sz="2100" dirty="0">
                <a:solidFill>
                  <a:schemeClr val="accent1">
                    <a:lumMod val="75000"/>
                  </a:schemeClr>
                </a:solidFill>
              </a:rPr>
              <a:t> = fila;</a:t>
            </a:r>
          </a:p>
          <a:p>
            <a:pPr algn="l"/>
            <a:r>
              <a:rPr lang="es-ES" sz="2100" dirty="0">
                <a:solidFill>
                  <a:schemeClr val="accent1">
                    <a:lumMod val="75000"/>
                  </a:schemeClr>
                </a:solidFill>
              </a:rPr>
              <a:t>	}</a:t>
            </a:r>
          </a:p>
          <a:p>
            <a:pPr algn="l"/>
            <a:r>
              <a:rPr lang="es-ES" sz="2100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algn="l"/>
            <a:r>
              <a:rPr lang="es-ES" sz="2100" dirty="0" err="1">
                <a:solidFill>
                  <a:schemeClr val="accent1">
                    <a:lumMod val="75000"/>
                  </a:schemeClr>
                </a:solidFill>
              </a:rPr>
              <a:t>System.out.println</a:t>
            </a:r>
            <a:r>
              <a:rPr lang="es-ES" sz="2100" dirty="0">
                <a:solidFill>
                  <a:schemeClr val="accent1">
                    <a:lumMod val="75000"/>
                  </a:schemeClr>
                </a:solidFill>
              </a:rPr>
              <a:t>(“Fila “ + </a:t>
            </a:r>
            <a:r>
              <a:rPr lang="es-ES" sz="2100" dirty="0" err="1">
                <a:solidFill>
                  <a:schemeClr val="accent1">
                    <a:lumMod val="75000"/>
                  </a:schemeClr>
                </a:solidFill>
              </a:rPr>
              <a:t>indiceMaxSumaFila</a:t>
            </a:r>
            <a:r>
              <a:rPr lang="es-ES" sz="2100" dirty="0">
                <a:solidFill>
                  <a:schemeClr val="accent1">
                    <a:lumMod val="75000"/>
                  </a:schemeClr>
                </a:solidFill>
              </a:rPr>
              <a:t> + “ tiene la </a:t>
            </a:r>
            <a:r>
              <a:rPr lang="es-ES" sz="2100" dirty="0" err="1">
                <a:solidFill>
                  <a:schemeClr val="accent1">
                    <a:lumMod val="75000"/>
                  </a:schemeClr>
                </a:solidFill>
              </a:rPr>
              <a:t>maxima</a:t>
            </a:r>
            <a:r>
              <a:rPr lang="es-ES" sz="2100" dirty="0">
                <a:solidFill>
                  <a:schemeClr val="accent1">
                    <a:lumMod val="75000"/>
                  </a:schemeClr>
                </a:solidFill>
              </a:rPr>
              <a:t> suma de “ + </a:t>
            </a:r>
            <a:r>
              <a:rPr lang="es-ES" sz="2100" dirty="0" err="1">
                <a:solidFill>
                  <a:schemeClr val="accent1">
                    <a:lumMod val="75000"/>
                  </a:schemeClr>
                </a:solidFill>
              </a:rPr>
              <a:t>maxSumaFila</a:t>
            </a:r>
            <a:r>
              <a:rPr lang="es-ES" sz="2100" dirty="0">
                <a:solidFill>
                  <a:schemeClr val="accent1">
                    <a:lumMod val="75000"/>
                  </a:schemeClr>
                </a:solidFill>
              </a:rPr>
              <a:t>);</a:t>
            </a:r>
          </a:p>
          <a:p>
            <a:pPr algn="l"/>
            <a:r>
              <a:rPr lang="es-ES" sz="2100" b="1" dirty="0">
                <a:solidFill>
                  <a:schemeClr val="tx1"/>
                </a:solidFill>
              </a:rPr>
              <a:t>}</a:t>
            </a:r>
            <a:endParaRPr lang="es-ES_tradnl" sz="2000" b="1" dirty="0">
              <a:solidFill>
                <a:schemeClr val="tx1"/>
              </a:solidFill>
            </a:endParaRPr>
          </a:p>
        </p:txBody>
      </p:sp>
      <p:sp>
        <p:nvSpPr>
          <p:cNvPr id="12" name="8 Título"/>
          <p:cNvSpPr txBox="1">
            <a:spLocks/>
          </p:cNvSpPr>
          <p:nvPr/>
        </p:nvSpPr>
        <p:spPr>
          <a:xfrm>
            <a:off x="287016" y="620688"/>
            <a:ext cx="885698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endParaRPr kumimoji="0" lang="es-ES" sz="4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47800" y="6453336"/>
            <a:ext cx="7696200" cy="404664"/>
          </a:xfrm>
          <a:prstGeom prst="rect">
            <a:avLst/>
          </a:prstGeom>
          <a:solidFill>
            <a:srgbClr val="0098D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s-ES" sz="1400" baseline="0" dirty="0">
                <a:solidFill>
                  <a:schemeClr val="bg1"/>
                </a:solidFill>
              </a:rPr>
              <a:t>Grupo GIPP</a:t>
            </a:r>
            <a:endParaRPr lang="es-E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761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C63DD-EF92-48C9-8986-4FF7C3C7C557}" type="slidenum">
              <a:rPr lang="es-ES"/>
              <a:pPr/>
              <a:t>26</a:t>
            </a:fld>
            <a:endParaRPr lang="es-E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Contraportada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20484" name="Picture 4" descr="cul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7 CuadroTexto"/>
          <p:cNvSpPr txBox="1"/>
          <p:nvPr/>
        </p:nvSpPr>
        <p:spPr>
          <a:xfrm>
            <a:off x="2555776" y="1556792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¡MUCHAS GRACIAS! </a:t>
            </a:r>
          </a:p>
        </p:txBody>
      </p:sp>
      <p:pic>
        <p:nvPicPr>
          <p:cNvPr id="14" name="4 Imagen" descr="Romper2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1560" y="4005064"/>
            <a:ext cx="2352675" cy="226660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007AB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pic>
        <p:nvPicPr>
          <p:cNvPr id="5" name="Picture 11" descr="Gráfico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0648"/>
            <a:ext cx="2915816" cy="552450"/>
          </a:xfrm>
          <a:prstGeom prst="rect">
            <a:avLst/>
          </a:prstGeom>
          <a:noFill/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453336"/>
            <a:ext cx="1676400" cy="404664"/>
          </a:xfrm>
          <a:prstGeom prst="rect">
            <a:avLst/>
          </a:prstGeom>
          <a:solidFill>
            <a:srgbClr val="007AB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ES" dirty="0"/>
              <a:t>             </a:t>
            </a:r>
            <a:r>
              <a:rPr lang="es-ES" dirty="0">
                <a:solidFill>
                  <a:schemeClr val="bg1"/>
                </a:solidFill>
              </a:rPr>
              <a:t> </a:t>
            </a:r>
            <a:fld id="{3F9FC049-15AC-4F16-87AF-A72B708754C0}" type="slidenum">
              <a:rPr lang="es-ES" smtClean="0">
                <a:solidFill>
                  <a:schemeClr val="bg1"/>
                </a:solidFill>
              </a:rPr>
              <a:pPr/>
              <a:t>3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" name="2 Subtítulo"/>
          <p:cNvSpPr>
            <a:spLocks noGrp="1"/>
          </p:cNvSpPr>
          <p:nvPr>
            <p:ph type="subTitle" idx="1"/>
          </p:nvPr>
        </p:nvSpPr>
        <p:spPr>
          <a:xfrm>
            <a:off x="179512" y="1772816"/>
            <a:ext cx="8640960" cy="4536504"/>
          </a:xfrm>
        </p:spPr>
        <p:txBody>
          <a:bodyPr>
            <a:normAutofit/>
          </a:bodyPr>
          <a:lstStyle/>
          <a:p>
            <a:pPr algn="l"/>
            <a:r>
              <a:rPr lang="es-ES" b="1" dirty="0">
                <a:solidFill>
                  <a:schemeClr val="tx2"/>
                </a:solidFill>
              </a:rPr>
              <a:t>         </a:t>
            </a:r>
            <a:endParaRPr lang="es-ES" sz="2200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GB" sz="1600" b="1" dirty="0" err="1">
                <a:solidFill>
                  <a:schemeClr val="tx1"/>
                </a:solidFill>
              </a:rPr>
              <a:t>Ejercicio</a:t>
            </a:r>
            <a:r>
              <a:rPr lang="en-GB" sz="1600" b="1" dirty="0">
                <a:solidFill>
                  <a:schemeClr val="tx1"/>
                </a:solidFill>
              </a:rPr>
              <a:t> 1.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Implemente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los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siguientes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métodos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que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reciben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un array de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enteros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como</a:t>
            </a:r>
            <a:endParaRPr lang="en-GB" sz="16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parámetro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y (1) lo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rellenan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con el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valor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de la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posición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, (2) con un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valor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pasado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como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parámetro</a:t>
            </a:r>
            <a:endParaRPr lang="en-GB" sz="16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o (3) con el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valor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de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potencias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de dos.</a:t>
            </a:r>
          </a:p>
          <a:p>
            <a:pPr algn="l"/>
            <a:endParaRPr lang="en-GB" sz="1600" dirty="0">
              <a:solidFill>
                <a:schemeClr val="tx1"/>
              </a:solidFill>
            </a:endParaRPr>
          </a:p>
          <a:p>
            <a:pPr algn="l"/>
            <a:r>
              <a:rPr lang="en-GB" sz="1600" b="1" dirty="0">
                <a:solidFill>
                  <a:schemeClr val="tx1"/>
                </a:solidFill>
              </a:rPr>
              <a:t>	public static void </a:t>
            </a:r>
            <a:r>
              <a:rPr lang="en-GB" sz="1600" b="1" dirty="0" err="1">
                <a:solidFill>
                  <a:schemeClr val="tx1"/>
                </a:solidFill>
              </a:rPr>
              <a:t>completarArrayPosicion</a:t>
            </a:r>
            <a:r>
              <a:rPr lang="en-GB" sz="1600" b="1" dirty="0">
                <a:solidFill>
                  <a:schemeClr val="tx1"/>
                </a:solidFill>
              </a:rPr>
              <a:t>(int [] array)</a:t>
            </a:r>
            <a:endParaRPr lang="en-GB" sz="1600" dirty="0">
              <a:solidFill>
                <a:schemeClr val="tx1"/>
              </a:solidFill>
            </a:endParaRPr>
          </a:p>
          <a:p>
            <a:pPr algn="l"/>
            <a:r>
              <a:rPr lang="en-GB" sz="1600" b="1" dirty="0">
                <a:solidFill>
                  <a:schemeClr val="tx1"/>
                </a:solidFill>
              </a:rPr>
              <a:t>	public static void </a:t>
            </a:r>
            <a:r>
              <a:rPr lang="en-GB" sz="1600" b="1" dirty="0" err="1">
                <a:solidFill>
                  <a:schemeClr val="tx1"/>
                </a:solidFill>
              </a:rPr>
              <a:t>completarArrayValor</a:t>
            </a:r>
            <a:r>
              <a:rPr lang="en-GB" sz="1600" b="1" dirty="0">
                <a:solidFill>
                  <a:schemeClr val="tx1"/>
                </a:solidFill>
              </a:rPr>
              <a:t>(int [] array, int </a:t>
            </a:r>
            <a:r>
              <a:rPr lang="en-GB" sz="1600" b="1" dirty="0" err="1">
                <a:solidFill>
                  <a:schemeClr val="tx1"/>
                </a:solidFill>
              </a:rPr>
              <a:t>valor</a:t>
            </a:r>
            <a:r>
              <a:rPr lang="en-GB" sz="1600" b="1" dirty="0">
                <a:solidFill>
                  <a:schemeClr val="tx1"/>
                </a:solidFill>
              </a:rPr>
              <a:t>)</a:t>
            </a:r>
            <a:endParaRPr lang="en-GB" sz="1600" dirty="0">
              <a:solidFill>
                <a:schemeClr val="tx1"/>
              </a:solidFill>
            </a:endParaRPr>
          </a:p>
          <a:p>
            <a:pPr algn="l"/>
            <a:r>
              <a:rPr lang="en-GB" sz="1600" b="1" dirty="0">
                <a:solidFill>
                  <a:schemeClr val="tx1"/>
                </a:solidFill>
              </a:rPr>
              <a:t>	public static void </a:t>
            </a:r>
            <a:r>
              <a:rPr lang="en-GB" sz="1600" b="1" dirty="0" err="1">
                <a:solidFill>
                  <a:schemeClr val="tx1"/>
                </a:solidFill>
              </a:rPr>
              <a:t>completarArrayPotenciasDos</a:t>
            </a:r>
            <a:r>
              <a:rPr lang="en-GB" sz="1600" b="1" dirty="0">
                <a:solidFill>
                  <a:schemeClr val="tx1"/>
                </a:solidFill>
              </a:rPr>
              <a:t>(int [] array)</a:t>
            </a:r>
            <a:endParaRPr lang="en-GB" sz="1600" dirty="0">
              <a:solidFill>
                <a:schemeClr val="tx1"/>
              </a:solidFill>
            </a:endParaRPr>
          </a:p>
          <a:p>
            <a:pPr algn="l"/>
            <a:endParaRPr lang="es-ES" sz="2200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endParaRPr lang="es-E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8 Título"/>
          <p:cNvSpPr txBox="1">
            <a:spLocks/>
          </p:cNvSpPr>
          <p:nvPr/>
        </p:nvSpPr>
        <p:spPr>
          <a:xfrm>
            <a:off x="287016" y="620688"/>
            <a:ext cx="885698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Ejercicios </a:t>
            </a:r>
            <a:r>
              <a:rPr kumimoji="0" lang="es-ES" sz="44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Arrays</a:t>
            </a: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47800" y="6453336"/>
            <a:ext cx="7696200" cy="404664"/>
          </a:xfrm>
          <a:prstGeom prst="rect">
            <a:avLst/>
          </a:prstGeom>
          <a:solidFill>
            <a:srgbClr val="0098D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Grupo GIPP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FFA72771-284A-2849-A487-60969811C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484348"/>
              </p:ext>
            </p:extLst>
          </p:nvPr>
        </p:nvGraphicFramePr>
        <p:xfrm>
          <a:off x="971600" y="4982345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5176828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2376222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912623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7650118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392265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989467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932903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34412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571672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46976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550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ES" sz="14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4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4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4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400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400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400" dirty="0"/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400" dirty="0"/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400" dirty="0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400" dirty="0"/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1992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007AB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pic>
        <p:nvPicPr>
          <p:cNvPr id="5" name="Picture 11" descr="Gráfico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0648"/>
            <a:ext cx="2915816" cy="552450"/>
          </a:xfrm>
          <a:prstGeom prst="rect">
            <a:avLst/>
          </a:prstGeom>
          <a:noFill/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453336"/>
            <a:ext cx="1676400" cy="404664"/>
          </a:xfrm>
          <a:prstGeom prst="rect">
            <a:avLst/>
          </a:prstGeom>
          <a:solidFill>
            <a:srgbClr val="007AB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ES" dirty="0"/>
              <a:t>             </a:t>
            </a:r>
            <a:r>
              <a:rPr lang="es-ES" dirty="0">
                <a:solidFill>
                  <a:schemeClr val="bg1"/>
                </a:solidFill>
              </a:rPr>
              <a:t> </a:t>
            </a:r>
            <a:fld id="{3F9FC049-15AC-4F16-87AF-A72B708754C0}" type="slidenum">
              <a:rPr lang="es-ES" smtClean="0">
                <a:solidFill>
                  <a:schemeClr val="bg1"/>
                </a:solidFill>
              </a:rPr>
              <a:pPr/>
              <a:t>4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" name="2 Subtítulo"/>
          <p:cNvSpPr>
            <a:spLocks noGrp="1"/>
          </p:cNvSpPr>
          <p:nvPr>
            <p:ph type="subTitle" idx="1"/>
          </p:nvPr>
        </p:nvSpPr>
        <p:spPr>
          <a:xfrm>
            <a:off x="179512" y="1772816"/>
            <a:ext cx="8640960" cy="4536504"/>
          </a:xfrm>
        </p:spPr>
        <p:txBody>
          <a:bodyPr>
            <a:normAutofit/>
          </a:bodyPr>
          <a:lstStyle/>
          <a:p>
            <a:pPr algn="l"/>
            <a:r>
              <a:rPr lang="es-ES" b="1" dirty="0">
                <a:solidFill>
                  <a:schemeClr val="tx2"/>
                </a:solidFill>
              </a:rPr>
              <a:t>         </a:t>
            </a:r>
            <a:endParaRPr lang="es-ES" sz="2200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GB" sz="1600" b="1" dirty="0" err="1">
                <a:solidFill>
                  <a:schemeClr val="tx1"/>
                </a:solidFill>
              </a:rPr>
              <a:t>Ejercicio</a:t>
            </a:r>
            <a:r>
              <a:rPr lang="en-GB" sz="1600" b="1" dirty="0">
                <a:solidFill>
                  <a:schemeClr val="tx1"/>
                </a:solidFill>
              </a:rPr>
              <a:t> 1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.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Implemente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los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siguientes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métodos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que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reciben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un array de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enteros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como</a:t>
            </a:r>
            <a:endParaRPr lang="en-GB" sz="16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parámetro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y (1) lo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rellenan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con el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valor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de la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posición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, (2) con un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valor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pasado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como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parámetro</a:t>
            </a:r>
            <a:endParaRPr lang="en-GB" sz="16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o (3) con el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valor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de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potencias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de dos.</a:t>
            </a:r>
          </a:p>
          <a:p>
            <a:pPr algn="l"/>
            <a:endParaRPr lang="en-GB" sz="1600" dirty="0">
              <a:solidFill>
                <a:schemeClr val="tx1"/>
              </a:solidFill>
            </a:endParaRPr>
          </a:p>
          <a:p>
            <a:pPr algn="l"/>
            <a:r>
              <a:rPr lang="en-GB" sz="1600" b="1" dirty="0">
                <a:solidFill>
                  <a:schemeClr val="tx1"/>
                </a:solidFill>
              </a:rPr>
              <a:t>	public static void </a:t>
            </a:r>
            <a:r>
              <a:rPr lang="en-GB" sz="1600" b="1" dirty="0" err="1">
                <a:solidFill>
                  <a:schemeClr val="tx1"/>
                </a:solidFill>
              </a:rPr>
              <a:t>completarArrayPosicion</a:t>
            </a:r>
            <a:r>
              <a:rPr lang="en-GB" sz="1600" b="1" dirty="0">
                <a:solidFill>
                  <a:schemeClr val="tx1"/>
                </a:solidFill>
              </a:rPr>
              <a:t>(int [] array)</a:t>
            </a:r>
            <a:endParaRPr lang="en-GB" sz="1600" dirty="0">
              <a:solidFill>
                <a:schemeClr val="tx1"/>
              </a:solidFill>
            </a:endParaRPr>
          </a:p>
          <a:p>
            <a:pPr algn="l"/>
            <a:r>
              <a:rPr lang="en-GB" sz="1600" b="1" dirty="0">
                <a:solidFill>
                  <a:schemeClr val="tx1"/>
                </a:solidFill>
              </a:rPr>
              <a:t>	</a:t>
            </a:r>
            <a:endParaRPr lang="es-ES" sz="2200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s-ES" sz="2200" dirty="0">
                <a:solidFill>
                  <a:schemeClr val="accent1">
                    <a:lumMod val="75000"/>
                  </a:schemeClr>
                </a:solidFill>
              </a:rPr>
              <a:t>Salida:</a:t>
            </a:r>
          </a:p>
        </p:txBody>
      </p:sp>
      <p:sp>
        <p:nvSpPr>
          <p:cNvPr id="12" name="8 Título"/>
          <p:cNvSpPr txBox="1">
            <a:spLocks/>
          </p:cNvSpPr>
          <p:nvPr/>
        </p:nvSpPr>
        <p:spPr>
          <a:xfrm>
            <a:off x="287016" y="620688"/>
            <a:ext cx="885698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Ejercicios </a:t>
            </a:r>
            <a:r>
              <a:rPr kumimoji="0" lang="es-ES" sz="44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Arrays</a:t>
            </a: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47800" y="6453336"/>
            <a:ext cx="7696200" cy="404664"/>
          </a:xfrm>
          <a:prstGeom prst="rect">
            <a:avLst/>
          </a:prstGeom>
          <a:solidFill>
            <a:srgbClr val="0098D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Grupo GIPP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FFA72771-284A-2849-A487-60969811C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120214"/>
              </p:ext>
            </p:extLst>
          </p:nvPr>
        </p:nvGraphicFramePr>
        <p:xfrm>
          <a:off x="971600" y="4982345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5176828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2376222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912623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7650118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392265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989467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932903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34412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571672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46976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550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ES" sz="1400" dirty="0"/>
                        <a:t>i=0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400" dirty="0"/>
                        <a:t>i=1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400" dirty="0"/>
                        <a:t>i=2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400" dirty="0"/>
                        <a:t>i=3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400" dirty="0"/>
                        <a:t>i=4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400" dirty="0"/>
                        <a:t>i=5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400" dirty="0"/>
                        <a:t>i=6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400" dirty="0"/>
                        <a:t>i=7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400" dirty="0"/>
                        <a:t>i=8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400" dirty="0"/>
                        <a:t>i=9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6199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7041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007AB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pic>
        <p:nvPicPr>
          <p:cNvPr id="5" name="Picture 11" descr="Gráfico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0648"/>
            <a:ext cx="2915816" cy="552450"/>
          </a:xfrm>
          <a:prstGeom prst="rect">
            <a:avLst/>
          </a:prstGeom>
          <a:noFill/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453336"/>
            <a:ext cx="1676400" cy="404664"/>
          </a:xfrm>
          <a:prstGeom prst="rect">
            <a:avLst/>
          </a:prstGeom>
          <a:solidFill>
            <a:srgbClr val="007AB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ES" dirty="0"/>
              <a:t>             </a:t>
            </a:r>
            <a:r>
              <a:rPr lang="es-ES" dirty="0">
                <a:solidFill>
                  <a:schemeClr val="bg1"/>
                </a:solidFill>
              </a:rPr>
              <a:t> </a:t>
            </a:r>
            <a:fld id="{3F9FC049-15AC-4F16-87AF-A72B708754C0}" type="slidenum">
              <a:rPr lang="es-ES" smtClean="0">
                <a:solidFill>
                  <a:schemeClr val="bg1"/>
                </a:solidFill>
              </a:rPr>
              <a:pPr/>
              <a:t>5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" name="2 Subtítulo"/>
          <p:cNvSpPr>
            <a:spLocks noGrp="1"/>
          </p:cNvSpPr>
          <p:nvPr>
            <p:ph type="subTitle" idx="1"/>
          </p:nvPr>
        </p:nvSpPr>
        <p:spPr>
          <a:xfrm>
            <a:off x="179512" y="1772816"/>
            <a:ext cx="8640960" cy="4536504"/>
          </a:xfrm>
        </p:spPr>
        <p:txBody>
          <a:bodyPr>
            <a:normAutofit/>
          </a:bodyPr>
          <a:lstStyle/>
          <a:p>
            <a:pPr algn="l"/>
            <a:r>
              <a:rPr lang="es-ES" b="1" dirty="0">
                <a:solidFill>
                  <a:schemeClr val="tx2"/>
                </a:solidFill>
              </a:rPr>
              <a:t>         </a:t>
            </a:r>
            <a:endParaRPr lang="es-ES" sz="2200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GB" sz="1600" b="1" dirty="0" err="1">
                <a:solidFill>
                  <a:schemeClr val="tx1"/>
                </a:solidFill>
              </a:rPr>
              <a:t>Ejercicio</a:t>
            </a:r>
            <a:r>
              <a:rPr lang="en-GB" sz="1600" b="1" dirty="0">
                <a:solidFill>
                  <a:schemeClr val="tx1"/>
                </a:solidFill>
              </a:rPr>
              <a:t> 1.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Implemente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los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siguientes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métodos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que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reciben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un array de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enteros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como</a:t>
            </a:r>
            <a:endParaRPr lang="en-GB" sz="16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parámetro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y (1) lo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rellenan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con el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valor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de la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posición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, (2) con un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valor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pasado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como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parámetro</a:t>
            </a:r>
            <a:endParaRPr lang="en-GB" sz="16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o (3) con el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valor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de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potencias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de dos.</a:t>
            </a:r>
          </a:p>
          <a:p>
            <a:pPr algn="l"/>
            <a:endParaRPr lang="en-GB" sz="1600" dirty="0">
              <a:solidFill>
                <a:schemeClr val="tx1"/>
              </a:solidFill>
            </a:endParaRPr>
          </a:p>
          <a:p>
            <a:pPr algn="l"/>
            <a:r>
              <a:rPr lang="en-GB" sz="1600" b="1" dirty="0">
                <a:solidFill>
                  <a:schemeClr val="tx1"/>
                </a:solidFill>
              </a:rPr>
              <a:t>	public static void </a:t>
            </a:r>
            <a:r>
              <a:rPr lang="en-GB" sz="1600" b="1" dirty="0" err="1">
                <a:solidFill>
                  <a:schemeClr val="tx1"/>
                </a:solidFill>
              </a:rPr>
              <a:t>completarArrayValor</a:t>
            </a:r>
            <a:r>
              <a:rPr lang="en-GB" sz="1600" b="1" dirty="0">
                <a:solidFill>
                  <a:schemeClr val="tx1"/>
                </a:solidFill>
              </a:rPr>
              <a:t>(int [] array, int </a:t>
            </a:r>
            <a:r>
              <a:rPr lang="en-GB" sz="1600" b="1" dirty="0" err="1">
                <a:solidFill>
                  <a:schemeClr val="tx1"/>
                </a:solidFill>
              </a:rPr>
              <a:t>valor</a:t>
            </a:r>
            <a:r>
              <a:rPr lang="en-GB" sz="1600" b="1" dirty="0">
                <a:solidFill>
                  <a:schemeClr val="tx1"/>
                </a:solidFill>
              </a:rPr>
              <a:t>)</a:t>
            </a:r>
            <a:endParaRPr lang="en-GB" sz="1600" dirty="0">
              <a:solidFill>
                <a:schemeClr val="tx1"/>
              </a:solidFill>
            </a:endParaRPr>
          </a:p>
          <a:p>
            <a:pPr algn="l"/>
            <a:r>
              <a:rPr lang="en-GB" sz="1600" b="1" dirty="0">
                <a:solidFill>
                  <a:schemeClr val="tx1"/>
                </a:solidFill>
              </a:rPr>
              <a:t>	</a:t>
            </a:r>
            <a:endParaRPr lang="es-ES" sz="2200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s-ES" sz="2200" dirty="0">
                <a:solidFill>
                  <a:schemeClr val="accent1">
                    <a:lumMod val="75000"/>
                  </a:schemeClr>
                </a:solidFill>
              </a:rPr>
              <a:t>	valor = 5  </a:t>
            </a:r>
          </a:p>
          <a:p>
            <a:pPr algn="l"/>
            <a:r>
              <a:rPr lang="es-ES" sz="2200" dirty="0">
                <a:solidFill>
                  <a:schemeClr val="accent1">
                    <a:lumMod val="75000"/>
                  </a:schemeClr>
                </a:solidFill>
              </a:rPr>
              <a:t>Salida:</a:t>
            </a:r>
          </a:p>
          <a:p>
            <a:pPr algn="l"/>
            <a:endParaRPr lang="es-E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8 Título"/>
          <p:cNvSpPr txBox="1">
            <a:spLocks/>
          </p:cNvSpPr>
          <p:nvPr/>
        </p:nvSpPr>
        <p:spPr>
          <a:xfrm>
            <a:off x="287016" y="620688"/>
            <a:ext cx="885698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Ejercicios </a:t>
            </a:r>
            <a:r>
              <a:rPr kumimoji="0" lang="es-ES" sz="44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Arrays</a:t>
            </a: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47800" y="6453336"/>
            <a:ext cx="7696200" cy="404664"/>
          </a:xfrm>
          <a:prstGeom prst="rect">
            <a:avLst/>
          </a:prstGeom>
          <a:solidFill>
            <a:srgbClr val="0098D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Grupo GIPP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FFA72771-284A-2849-A487-60969811C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887238"/>
              </p:ext>
            </p:extLst>
          </p:nvPr>
        </p:nvGraphicFramePr>
        <p:xfrm>
          <a:off x="971600" y="4982345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5176828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2376222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912623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7650118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392265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989467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932903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34412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571672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46976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550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ES" sz="1400" dirty="0"/>
                        <a:t>i=0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400" dirty="0"/>
                        <a:t>i=1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400" dirty="0"/>
                        <a:t>i=2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400" dirty="0"/>
                        <a:t>i=3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400" dirty="0"/>
                        <a:t>i=4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400" dirty="0"/>
                        <a:t>i=5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400" dirty="0"/>
                        <a:t>i=6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400" dirty="0"/>
                        <a:t>i=7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400" dirty="0"/>
                        <a:t>i=8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400" dirty="0"/>
                        <a:t>i=9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199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7569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007AB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pic>
        <p:nvPicPr>
          <p:cNvPr id="5" name="Picture 11" descr="Gráfico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0648"/>
            <a:ext cx="2915816" cy="552450"/>
          </a:xfrm>
          <a:prstGeom prst="rect">
            <a:avLst/>
          </a:prstGeom>
          <a:noFill/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453336"/>
            <a:ext cx="1676400" cy="404664"/>
          </a:xfrm>
          <a:prstGeom prst="rect">
            <a:avLst/>
          </a:prstGeom>
          <a:solidFill>
            <a:srgbClr val="007AB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ES" dirty="0"/>
              <a:t>             </a:t>
            </a:r>
            <a:r>
              <a:rPr lang="es-ES" dirty="0">
                <a:solidFill>
                  <a:schemeClr val="bg1"/>
                </a:solidFill>
              </a:rPr>
              <a:t> </a:t>
            </a:r>
            <a:fld id="{3F9FC049-15AC-4F16-87AF-A72B708754C0}" type="slidenum">
              <a:rPr lang="es-ES" smtClean="0">
                <a:solidFill>
                  <a:schemeClr val="bg1"/>
                </a:solidFill>
              </a:rPr>
              <a:pPr/>
              <a:t>6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" name="2 Subtítulo"/>
          <p:cNvSpPr>
            <a:spLocks noGrp="1"/>
          </p:cNvSpPr>
          <p:nvPr>
            <p:ph type="subTitle" idx="1"/>
          </p:nvPr>
        </p:nvSpPr>
        <p:spPr>
          <a:xfrm>
            <a:off x="179512" y="1772816"/>
            <a:ext cx="8640960" cy="4536504"/>
          </a:xfrm>
        </p:spPr>
        <p:txBody>
          <a:bodyPr>
            <a:normAutofit/>
          </a:bodyPr>
          <a:lstStyle/>
          <a:p>
            <a:pPr algn="l"/>
            <a:r>
              <a:rPr lang="es-ES" b="1" dirty="0">
                <a:solidFill>
                  <a:schemeClr val="tx2"/>
                </a:solidFill>
              </a:rPr>
              <a:t>         </a:t>
            </a:r>
            <a:endParaRPr lang="es-ES" sz="2200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GB" sz="1600" b="1" dirty="0" err="1">
                <a:solidFill>
                  <a:schemeClr val="tx1"/>
                </a:solidFill>
              </a:rPr>
              <a:t>Ejercicio</a:t>
            </a:r>
            <a:r>
              <a:rPr lang="en-GB" sz="1600" b="1" dirty="0">
                <a:solidFill>
                  <a:schemeClr val="tx1"/>
                </a:solidFill>
              </a:rPr>
              <a:t> 1.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Implemente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los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siguientes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métodos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que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reciben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un array de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enteros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como</a:t>
            </a:r>
            <a:endParaRPr lang="en-GB" sz="16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parámetro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y (1) lo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rellenan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con el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valor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de la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posición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, (2) con un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valor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pasado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como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parámetro</a:t>
            </a:r>
            <a:endParaRPr lang="en-GB" sz="16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o (3) con el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valor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de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potencias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de dos.</a:t>
            </a:r>
          </a:p>
          <a:p>
            <a:pPr algn="l"/>
            <a:endParaRPr lang="en-GB" sz="1600" dirty="0">
              <a:solidFill>
                <a:schemeClr val="tx1"/>
              </a:solidFill>
            </a:endParaRPr>
          </a:p>
          <a:p>
            <a:pPr algn="l"/>
            <a:r>
              <a:rPr lang="en-GB" sz="1600" b="1" dirty="0">
                <a:solidFill>
                  <a:schemeClr val="tx1"/>
                </a:solidFill>
              </a:rPr>
              <a:t>	public static void </a:t>
            </a:r>
            <a:r>
              <a:rPr lang="en-GB" sz="1600" b="1" dirty="0" err="1">
                <a:solidFill>
                  <a:schemeClr val="tx1"/>
                </a:solidFill>
              </a:rPr>
              <a:t>completarArrayPotenciasDos</a:t>
            </a:r>
            <a:r>
              <a:rPr lang="en-GB" sz="1600" b="1" dirty="0">
                <a:solidFill>
                  <a:schemeClr val="tx1"/>
                </a:solidFill>
              </a:rPr>
              <a:t>(int [] array)</a:t>
            </a:r>
            <a:endParaRPr lang="en-GB" sz="1600" dirty="0">
              <a:solidFill>
                <a:schemeClr val="tx1"/>
              </a:solidFill>
            </a:endParaRPr>
          </a:p>
          <a:p>
            <a:pPr algn="l"/>
            <a:r>
              <a:rPr lang="en-GB" sz="1600" b="1" dirty="0">
                <a:solidFill>
                  <a:schemeClr val="tx1"/>
                </a:solidFill>
              </a:rPr>
              <a:t>	</a:t>
            </a:r>
            <a:endParaRPr lang="es-ES" sz="2200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s-ES" sz="2200" dirty="0">
                <a:solidFill>
                  <a:schemeClr val="accent1">
                    <a:lumMod val="75000"/>
                  </a:schemeClr>
                </a:solidFill>
              </a:rPr>
              <a:t>                2</a:t>
            </a:r>
            <a:r>
              <a:rPr lang="es-ES" sz="2200" baseline="30000" dirty="0">
                <a:solidFill>
                  <a:schemeClr val="accent1">
                    <a:lumMod val="75000"/>
                  </a:schemeClr>
                </a:solidFill>
              </a:rPr>
              <a:t>i</a:t>
            </a:r>
          </a:p>
          <a:p>
            <a:pPr algn="l"/>
            <a:r>
              <a:rPr lang="es-ES" sz="2200" dirty="0">
                <a:solidFill>
                  <a:schemeClr val="accent1">
                    <a:lumMod val="75000"/>
                  </a:schemeClr>
                </a:solidFill>
              </a:rPr>
              <a:t>Salida:</a:t>
            </a:r>
          </a:p>
          <a:p>
            <a:pPr algn="l"/>
            <a:endParaRPr lang="es-E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8 Título"/>
          <p:cNvSpPr txBox="1">
            <a:spLocks/>
          </p:cNvSpPr>
          <p:nvPr/>
        </p:nvSpPr>
        <p:spPr>
          <a:xfrm>
            <a:off x="287016" y="620688"/>
            <a:ext cx="885698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Ejercicios </a:t>
            </a:r>
            <a:r>
              <a:rPr kumimoji="0" lang="es-ES" sz="44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Arrays</a:t>
            </a: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47800" y="6453336"/>
            <a:ext cx="7696200" cy="404664"/>
          </a:xfrm>
          <a:prstGeom prst="rect">
            <a:avLst/>
          </a:prstGeom>
          <a:solidFill>
            <a:srgbClr val="0098D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Grupo GIPP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FFA72771-284A-2849-A487-60969811C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345010"/>
              </p:ext>
            </p:extLst>
          </p:nvPr>
        </p:nvGraphicFramePr>
        <p:xfrm>
          <a:off x="971600" y="4982345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5176828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2376222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912623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7650118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392265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989467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932903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34412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571672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46976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256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512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550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ES" sz="1400" dirty="0"/>
                        <a:t>i=0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400" dirty="0"/>
                        <a:t>i=1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400" dirty="0"/>
                        <a:t>i=2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400" dirty="0"/>
                        <a:t>i=3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400" dirty="0"/>
                        <a:t>i=4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400" dirty="0"/>
                        <a:t>i=5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400" dirty="0"/>
                        <a:t>i=6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400" dirty="0"/>
                        <a:t>i=7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400" dirty="0"/>
                        <a:t>i=8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400" dirty="0"/>
                        <a:t>i=9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199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4576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007AB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pic>
        <p:nvPicPr>
          <p:cNvPr id="5" name="Picture 11" descr="Gráfico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0648"/>
            <a:ext cx="2915816" cy="552450"/>
          </a:xfrm>
          <a:prstGeom prst="rect">
            <a:avLst/>
          </a:prstGeom>
          <a:noFill/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453336"/>
            <a:ext cx="1676400" cy="404664"/>
          </a:xfrm>
          <a:prstGeom prst="rect">
            <a:avLst/>
          </a:prstGeom>
          <a:solidFill>
            <a:srgbClr val="007AB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ES" dirty="0"/>
              <a:t>             </a:t>
            </a:r>
            <a:r>
              <a:rPr lang="es-ES" dirty="0">
                <a:solidFill>
                  <a:schemeClr val="bg1"/>
                </a:solidFill>
              </a:rPr>
              <a:t> </a:t>
            </a:r>
            <a:fld id="{3F9FC049-15AC-4F16-87AF-A72B708754C0}" type="slidenum">
              <a:rPr lang="es-ES" smtClean="0">
                <a:solidFill>
                  <a:schemeClr val="bg1"/>
                </a:solidFill>
              </a:rPr>
              <a:pPr/>
              <a:t>7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" name="2 Subtítulo"/>
          <p:cNvSpPr>
            <a:spLocks noGrp="1"/>
          </p:cNvSpPr>
          <p:nvPr>
            <p:ph type="subTitle" idx="1"/>
          </p:nvPr>
        </p:nvSpPr>
        <p:spPr>
          <a:xfrm>
            <a:off x="179512" y="1772816"/>
            <a:ext cx="8640960" cy="4536504"/>
          </a:xfrm>
        </p:spPr>
        <p:txBody>
          <a:bodyPr>
            <a:normAutofit/>
          </a:bodyPr>
          <a:lstStyle/>
          <a:p>
            <a:pPr algn="l"/>
            <a:r>
              <a:rPr lang="es-ES" b="1" dirty="0">
                <a:solidFill>
                  <a:schemeClr val="tx2"/>
                </a:solidFill>
              </a:rPr>
              <a:t>         </a:t>
            </a:r>
            <a:endParaRPr lang="es-ES" sz="2200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GB" sz="1600" b="1" dirty="0" err="1">
                <a:solidFill>
                  <a:schemeClr val="tx1"/>
                </a:solidFill>
              </a:rPr>
              <a:t>Ejercicio</a:t>
            </a:r>
            <a:r>
              <a:rPr lang="en-GB" sz="1600" b="1" dirty="0">
                <a:solidFill>
                  <a:schemeClr val="tx1"/>
                </a:solidFill>
              </a:rPr>
              <a:t> 2.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Implemente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un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método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que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reciba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como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parámetro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un array de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reales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y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compruebe</a:t>
            </a:r>
            <a:endParaRPr lang="en-GB" sz="16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si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un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valor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real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también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dado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como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parámetro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está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contenido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en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el array. El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método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devolverá</a:t>
            </a:r>
            <a:endParaRPr lang="en-GB" sz="16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un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entero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que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indique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la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posición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en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la que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está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el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valor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a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encontrar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o -1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en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caso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de no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estar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contenido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en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el array.</a:t>
            </a:r>
          </a:p>
          <a:p>
            <a:pPr algn="l"/>
            <a:endParaRPr lang="en-GB" sz="1600" dirty="0">
              <a:solidFill>
                <a:schemeClr val="tx1"/>
              </a:solidFill>
            </a:endParaRPr>
          </a:p>
          <a:p>
            <a:pPr algn="l"/>
            <a:r>
              <a:rPr lang="en-GB" sz="1600" b="1" dirty="0">
                <a:solidFill>
                  <a:schemeClr val="tx1"/>
                </a:solidFill>
              </a:rPr>
              <a:t>	public static int </a:t>
            </a:r>
            <a:r>
              <a:rPr lang="en-GB" sz="1600" b="1" dirty="0" err="1">
                <a:solidFill>
                  <a:schemeClr val="tx1"/>
                </a:solidFill>
              </a:rPr>
              <a:t>buscarEnArray</a:t>
            </a:r>
            <a:r>
              <a:rPr lang="en-GB" sz="1600" b="1" dirty="0">
                <a:solidFill>
                  <a:schemeClr val="tx1"/>
                </a:solidFill>
              </a:rPr>
              <a:t>( double [] array, double </a:t>
            </a:r>
            <a:r>
              <a:rPr lang="en-GB" sz="1600" b="1" dirty="0" err="1">
                <a:solidFill>
                  <a:schemeClr val="tx1"/>
                </a:solidFill>
              </a:rPr>
              <a:t>valor</a:t>
            </a:r>
            <a:r>
              <a:rPr lang="en-GB" sz="1600" b="1" dirty="0">
                <a:solidFill>
                  <a:schemeClr val="tx1"/>
                </a:solidFill>
              </a:rPr>
              <a:t>)</a:t>
            </a:r>
            <a:endParaRPr lang="en-GB" sz="1600" dirty="0">
              <a:solidFill>
                <a:schemeClr val="tx1"/>
              </a:solidFill>
            </a:endParaRPr>
          </a:p>
          <a:p>
            <a:pPr algn="l"/>
            <a:r>
              <a:rPr lang="en-GB" sz="1600" b="1" dirty="0">
                <a:solidFill>
                  <a:schemeClr val="tx1"/>
                </a:solidFill>
              </a:rPr>
              <a:t>	</a:t>
            </a:r>
            <a:endParaRPr lang="es-ES" sz="2200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s-ES" sz="2200" dirty="0">
                <a:solidFill>
                  <a:schemeClr val="accent1">
                    <a:lumMod val="75000"/>
                  </a:schemeClr>
                </a:solidFill>
              </a:rPr>
              <a:t>	valor = 2.5                          -&gt; devuelve 4</a:t>
            </a:r>
          </a:p>
        </p:txBody>
      </p:sp>
      <p:sp>
        <p:nvSpPr>
          <p:cNvPr id="12" name="8 Título"/>
          <p:cNvSpPr txBox="1">
            <a:spLocks/>
          </p:cNvSpPr>
          <p:nvPr/>
        </p:nvSpPr>
        <p:spPr>
          <a:xfrm>
            <a:off x="287016" y="620688"/>
            <a:ext cx="885698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Ejercicios </a:t>
            </a:r>
            <a:r>
              <a:rPr kumimoji="0" lang="es-ES" sz="44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Arrays</a:t>
            </a: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47800" y="6453336"/>
            <a:ext cx="7696200" cy="404664"/>
          </a:xfrm>
          <a:prstGeom prst="rect">
            <a:avLst/>
          </a:prstGeom>
          <a:solidFill>
            <a:srgbClr val="0098D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Grupo GIPP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FFA72771-284A-2849-A487-60969811C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255001"/>
              </p:ext>
            </p:extLst>
          </p:nvPr>
        </p:nvGraphicFramePr>
        <p:xfrm>
          <a:off x="971600" y="4982345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5176828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2376222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912623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7650118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392265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989467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932903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34412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571672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46976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2.0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5.3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8.5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9.7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5.1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6.0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9.0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2.3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550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ES" sz="1400" dirty="0"/>
                        <a:t>i=0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400" dirty="0"/>
                        <a:t>i=1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400" dirty="0"/>
                        <a:t>i=2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400" dirty="0"/>
                        <a:t>i=3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400" dirty="0"/>
                        <a:t>i=4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400" dirty="0"/>
                        <a:t>i=5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400" dirty="0"/>
                        <a:t>i=6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400" dirty="0"/>
                        <a:t>i=7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400" dirty="0"/>
                        <a:t>i=8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400" dirty="0"/>
                        <a:t>i=9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199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8846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007AB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pic>
        <p:nvPicPr>
          <p:cNvPr id="5" name="Picture 11" descr="Gráfico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0648"/>
            <a:ext cx="2915816" cy="552450"/>
          </a:xfrm>
          <a:prstGeom prst="rect">
            <a:avLst/>
          </a:prstGeom>
          <a:noFill/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453336"/>
            <a:ext cx="1676400" cy="404664"/>
          </a:xfrm>
          <a:prstGeom prst="rect">
            <a:avLst/>
          </a:prstGeom>
          <a:solidFill>
            <a:srgbClr val="007AB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ES" dirty="0"/>
              <a:t>             </a:t>
            </a:r>
            <a:r>
              <a:rPr lang="es-ES" dirty="0">
                <a:solidFill>
                  <a:schemeClr val="bg1"/>
                </a:solidFill>
              </a:rPr>
              <a:t> </a:t>
            </a:r>
            <a:fld id="{3F9FC049-15AC-4F16-87AF-A72B708754C0}" type="slidenum">
              <a:rPr lang="es-ES" smtClean="0">
                <a:solidFill>
                  <a:schemeClr val="bg1"/>
                </a:solidFill>
              </a:rPr>
              <a:pPr/>
              <a:t>8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" name="2 Subtítulo"/>
          <p:cNvSpPr>
            <a:spLocks noGrp="1"/>
          </p:cNvSpPr>
          <p:nvPr>
            <p:ph type="subTitle" idx="1"/>
          </p:nvPr>
        </p:nvSpPr>
        <p:spPr>
          <a:xfrm>
            <a:off x="179512" y="1772816"/>
            <a:ext cx="8640960" cy="4536504"/>
          </a:xfrm>
        </p:spPr>
        <p:txBody>
          <a:bodyPr>
            <a:normAutofit/>
          </a:bodyPr>
          <a:lstStyle/>
          <a:p>
            <a:pPr algn="l"/>
            <a:r>
              <a:rPr lang="es-ES" b="1" dirty="0">
                <a:solidFill>
                  <a:schemeClr val="tx2"/>
                </a:solidFill>
              </a:rPr>
              <a:t>         </a:t>
            </a:r>
            <a:endParaRPr lang="es-ES" sz="2200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GB" sz="1600" b="1" dirty="0" err="1">
                <a:solidFill>
                  <a:schemeClr val="tx1"/>
                </a:solidFill>
              </a:rPr>
              <a:t>Ejercicio</a:t>
            </a:r>
            <a:r>
              <a:rPr lang="en-GB" sz="1600" b="1" dirty="0">
                <a:solidFill>
                  <a:schemeClr val="tx1"/>
                </a:solidFill>
              </a:rPr>
              <a:t> 2.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Implemente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un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método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que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reciba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como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parámetro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un array de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reales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y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compruebe</a:t>
            </a:r>
            <a:endParaRPr lang="en-GB" sz="16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si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un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valor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real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también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dado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como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parámetro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está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contenido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en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el array. El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método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devolverá</a:t>
            </a:r>
            <a:endParaRPr lang="en-GB" sz="16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un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entero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que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indique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la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posición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en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la que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está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el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valor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a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encontrar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o -1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en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caso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de no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estar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contenido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en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el array.</a:t>
            </a:r>
          </a:p>
          <a:p>
            <a:pPr algn="l"/>
            <a:endParaRPr lang="en-GB" sz="1600" dirty="0">
              <a:solidFill>
                <a:schemeClr val="tx1"/>
              </a:solidFill>
            </a:endParaRPr>
          </a:p>
          <a:p>
            <a:pPr algn="l"/>
            <a:r>
              <a:rPr lang="en-GB" sz="1600" b="1" dirty="0">
                <a:solidFill>
                  <a:schemeClr val="tx1"/>
                </a:solidFill>
              </a:rPr>
              <a:t>	public static int </a:t>
            </a:r>
            <a:r>
              <a:rPr lang="en-GB" sz="1600" b="1" dirty="0" err="1">
                <a:solidFill>
                  <a:schemeClr val="tx1"/>
                </a:solidFill>
              </a:rPr>
              <a:t>buscarEnArray</a:t>
            </a:r>
            <a:r>
              <a:rPr lang="en-GB" sz="1600" b="1" dirty="0">
                <a:solidFill>
                  <a:schemeClr val="tx1"/>
                </a:solidFill>
              </a:rPr>
              <a:t>( double [] array, double </a:t>
            </a:r>
            <a:r>
              <a:rPr lang="en-GB" sz="1600" b="1" dirty="0" err="1">
                <a:solidFill>
                  <a:schemeClr val="tx1"/>
                </a:solidFill>
              </a:rPr>
              <a:t>valor</a:t>
            </a:r>
            <a:r>
              <a:rPr lang="en-GB" sz="1600" b="1" dirty="0">
                <a:solidFill>
                  <a:schemeClr val="tx1"/>
                </a:solidFill>
              </a:rPr>
              <a:t>)</a:t>
            </a:r>
            <a:endParaRPr lang="en-GB" sz="1600" dirty="0">
              <a:solidFill>
                <a:schemeClr val="tx1"/>
              </a:solidFill>
            </a:endParaRPr>
          </a:p>
          <a:p>
            <a:pPr algn="l"/>
            <a:r>
              <a:rPr lang="en-GB" sz="1600" b="1" dirty="0">
                <a:solidFill>
                  <a:schemeClr val="tx1"/>
                </a:solidFill>
              </a:rPr>
              <a:t>	</a:t>
            </a:r>
            <a:endParaRPr lang="es-ES" sz="2200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s-ES" sz="2200" dirty="0">
                <a:solidFill>
                  <a:schemeClr val="accent1">
                    <a:lumMod val="75000"/>
                  </a:schemeClr>
                </a:solidFill>
              </a:rPr>
              <a:t>	valor = 3.0                          -&gt; devuelve -1</a:t>
            </a:r>
          </a:p>
        </p:txBody>
      </p:sp>
      <p:sp>
        <p:nvSpPr>
          <p:cNvPr id="12" name="8 Título"/>
          <p:cNvSpPr txBox="1">
            <a:spLocks/>
          </p:cNvSpPr>
          <p:nvPr/>
        </p:nvSpPr>
        <p:spPr>
          <a:xfrm>
            <a:off x="287016" y="620688"/>
            <a:ext cx="885698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Ejercicios </a:t>
            </a:r>
            <a:r>
              <a:rPr kumimoji="0" lang="es-ES" sz="44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Arrays</a:t>
            </a: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47800" y="6453336"/>
            <a:ext cx="7696200" cy="404664"/>
          </a:xfrm>
          <a:prstGeom prst="rect">
            <a:avLst/>
          </a:prstGeom>
          <a:solidFill>
            <a:srgbClr val="0098D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Grupo GIPP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FFA72771-284A-2849-A487-60969811C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695915"/>
              </p:ext>
            </p:extLst>
          </p:nvPr>
        </p:nvGraphicFramePr>
        <p:xfrm>
          <a:off x="971600" y="4982345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5176828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2376222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912623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7650118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392265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989467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932903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34412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571672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46976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2.0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5.3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8.5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9.7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5.1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6.0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9.0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2.3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550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ES" sz="1400" dirty="0"/>
                        <a:t>i=0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400" dirty="0"/>
                        <a:t>i=1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400" dirty="0"/>
                        <a:t>i=2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400" dirty="0"/>
                        <a:t>i=3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400" dirty="0"/>
                        <a:t>i=4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400" dirty="0"/>
                        <a:t>i=5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400" dirty="0"/>
                        <a:t>i=6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400" dirty="0"/>
                        <a:t>i=7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400" dirty="0"/>
                        <a:t>i=8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400" dirty="0"/>
                        <a:t>i=9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199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7446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007AB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pic>
        <p:nvPicPr>
          <p:cNvPr id="5" name="Picture 11" descr="Gráfico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0648"/>
            <a:ext cx="2915816" cy="552450"/>
          </a:xfrm>
          <a:prstGeom prst="rect">
            <a:avLst/>
          </a:prstGeom>
          <a:noFill/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453336"/>
            <a:ext cx="1676400" cy="404664"/>
          </a:xfrm>
          <a:prstGeom prst="rect">
            <a:avLst/>
          </a:prstGeom>
          <a:solidFill>
            <a:srgbClr val="007AB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ES" dirty="0"/>
              <a:t>             </a:t>
            </a:r>
            <a:r>
              <a:rPr lang="es-ES" dirty="0">
                <a:solidFill>
                  <a:schemeClr val="bg1"/>
                </a:solidFill>
              </a:rPr>
              <a:t> </a:t>
            </a:r>
            <a:fld id="{3F9FC049-15AC-4F16-87AF-A72B708754C0}" type="slidenum">
              <a:rPr lang="es-ES" smtClean="0">
                <a:solidFill>
                  <a:schemeClr val="bg1"/>
                </a:solidFill>
              </a:rPr>
              <a:pPr/>
              <a:t>9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" name="2 Subtítulo"/>
          <p:cNvSpPr>
            <a:spLocks noGrp="1"/>
          </p:cNvSpPr>
          <p:nvPr>
            <p:ph type="subTitle" idx="1"/>
          </p:nvPr>
        </p:nvSpPr>
        <p:spPr>
          <a:xfrm>
            <a:off x="179512" y="1772816"/>
            <a:ext cx="8640960" cy="4536504"/>
          </a:xfrm>
        </p:spPr>
        <p:txBody>
          <a:bodyPr>
            <a:normAutofit/>
          </a:bodyPr>
          <a:lstStyle/>
          <a:p>
            <a:pPr algn="l"/>
            <a:r>
              <a:rPr lang="es-ES" b="1" dirty="0">
                <a:solidFill>
                  <a:schemeClr val="tx2"/>
                </a:solidFill>
              </a:rPr>
              <a:t>         </a:t>
            </a:r>
            <a:endParaRPr lang="es-ES" sz="2200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GB" sz="1600" b="1" dirty="0" err="1">
                <a:solidFill>
                  <a:schemeClr val="tx1"/>
                </a:solidFill>
              </a:rPr>
              <a:t>Ejercicio</a:t>
            </a:r>
            <a:r>
              <a:rPr lang="en-GB" sz="1600" b="1" dirty="0">
                <a:solidFill>
                  <a:schemeClr val="tx1"/>
                </a:solidFill>
              </a:rPr>
              <a:t> 3.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Implemente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un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método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que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reciba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un array de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booleanos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y que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devuelva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el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número</a:t>
            </a:r>
            <a:endParaRPr lang="en-GB" sz="16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de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valores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que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están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a true. Para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procesar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el array de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booleanos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se debe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hacer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recorriendo</a:t>
            </a:r>
            <a:endParaRPr lang="en-GB" sz="16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desde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el final hasta el principio.</a:t>
            </a:r>
          </a:p>
          <a:p>
            <a:pPr algn="l"/>
            <a:endParaRPr lang="en-GB" sz="16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Implemente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otro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método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, que dado un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valor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entero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como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parámetro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devuelva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un array de</a:t>
            </a:r>
          </a:p>
          <a:p>
            <a:pPr algn="l"/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booleanos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con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tamaño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ese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valor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dado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como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parámetro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y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rellenado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con las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posiciones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pares a</a:t>
            </a:r>
          </a:p>
          <a:p>
            <a:pPr algn="l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true y las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impares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a false.</a:t>
            </a:r>
          </a:p>
          <a:p>
            <a:pPr algn="l"/>
            <a:endParaRPr lang="en-GB" sz="1600" dirty="0">
              <a:solidFill>
                <a:schemeClr val="tx1"/>
              </a:solidFill>
            </a:endParaRPr>
          </a:p>
          <a:p>
            <a:pPr algn="l"/>
            <a:r>
              <a:rPr lang="en-GB" sz="1600" b="1" dirty="0">
                <a:solidFill>
                  <a:schemeClr val="tx1"/>
                </a:solidFill>
              </a:rPr>
              <a:t>	public static int </a:t>
            </a:r>
            <a:r>
              <a:rPr lang="en-GB" sz="1600" b="1" dirty="0" err="1">
                <a:solidFill>
                  <a:schemeClr val="tx1"/>
                </a:solidFill>
              </a:rPr>
              <a:t>numeroDeVerdaderos</a:t>
            </a:r>
            <a:r>
              <a:rPr lang="en-GB" sz="1600" b="1" dirty="0">
                <a:solidFill>
                  <a:schemeClr val="tx1"/>
                </a:solidFill>
              </a:rPr>
              <a:t> (</a:t>
            </a:r>
            <a:r>
              <a:rPr lang="en-GB" sz="1600" b="1" dirty="0" err="1">
                <a:solidFill>
                  <a:schemeClr val="tx1"/>
                </a:solidFill>
              </a:rPr>
              <a:t>boolean</a:t>
            </a:r>
            <a:r>
              <a:rPr lang="en-GB" sz="1600" b="1" dirty="0">
                <a:solidFill>
                  <a:schemeClr val="tx1"/>
                </a:solidFill>
              </a:rPr>
              <a:t> [] array)</a:t>
            </a:r>
            <a:endParaRPr lang="en-GB" sz="1600" dirty="0">
              <a:solidFill>
                <a:schemeClr val="tx1"/>
              </a:solidFill>
            </a:endParaRPr>
          </a:p>
          <a:p>
            <a:pPr algn="l"/>
            <a:r>
              <a:rPr lang="en-GB" sz="1600" b="1" dirty="0">
                <a:solidFill>
                  <a:schemeClr val="tx1"/>
                </a:solidFill>
              </a:rPr>
              <a:t>	public static </a:t>
            </a:r>
            <a:r>
              <a:rPr lang="en-GB" sz="1600" b="1" dirty="0" err="1">
                <a:solidFill>
                  <a:schemeClr val="tx1"/>
                </a:solidFill>
              </a:rPr>
              <a:t>boolean</a:t>
            </a:r>
            <a:r>
              <a:rPr lang="en-GB" sz="1600" b="1" dirty="0">
                <a:solidFill>
                  <a:schemeClr val="tx1"/>
                </a:solidFill>
              </a:rPr>
              <a:t> [] </a:t>
            </a:r>
            <a:r>
              <a:rPr lang="en-GB" sz="1600" b="1" dirty="0" err="1">
                <a:solidFill>
                  <a:schemeClr val="tx1"/>
                </a:solidFill>
              </a:rPr>
              <a:t>arrayBooleanos</a:t>
            </a:r>
            <a:r>
              <a:rPr lang="en-GB" sz="1600" b="1" dirty="0">
                <a:solidFill>
                  <a:schemeClr val="tx1"/>
                </a:solidFill>
              </a:rPr>
              <a:t> (int </a:t>
            </a:r>
            <a:r>
              <a:rPr lang="en-GB" sz="1600" b="1" dirty="0" err="1">
                <a:solidFill>
                  <a:schemeClr val="tx1"/>
                </a:solidFill>
              </a:rPr>
              <a:t>tamano</a:t>
            </a:r>
            <a:r>
              <a:rPr lang="en-GB" sz="1600" b="1" dirty="0">
                <a:solidFill>
                  <a:schemeClr val="tx1"/>
                </a:solidFill>
              </a:rPr>
              <a:t>)</a:t>
            </a:r>
            <a:endParaRPr lang="en-GB" sz="1600" dirty="0">
              <a:solidFill>
                <a:schemeClr val="tx1"/>
              </a:solidFill>
            </a:endParaRPr>
          </a:p>
          <a:p>
            <a:pPr algn="l"/>
            <a:r>
              <a:rPr lang="en-GB" sz="1600" b="1" dirty="0">
                <a:solidFill>
                  <a:schemeClr val="tx1"/>
                </a:solidFill>
              </a:rPr>
              <a:t>	</a:t>
            </a:r>
            <a:endParaRPr lang="es-ES" sz="2200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endParaRPr lang="es-E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8 Título"/>
          <p:cNvSpPr txBox="1">
            <a:spLocks/>
          </p:cNvSpPr>
          <p:nvPr/>
        </p:nvSpPr>
        <p:spPr>
          <a:xfrm>
            <a:off x="287016" y="620688"/>
            <a:ext cx="885698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Ejercicios </a:t>
            </a:r>
            <a:r>
              <a:rPr kumimoji="0" lang="es-ES" sz="44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Arrays</a:t>
            </a: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47800" y="6453336"/>
            <a:ext cx="7696200" cy="404664"/>
          </a:xfrm>
          <a:prstGeom prst="rect">
            <a:avLst/>
          </a:prstGeom>
          <a:solidFill>
            <a:srgbClr val="0098D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Grupo GIPP</a:t>
            </a:r>
          </a:p>
        </p:txBody>
      </p:sp>
    </p:spTree>
    <p:extLst>
      <p:ext uri="{BB962C8B-B14F-4D97-AF65-F5344CB8AC3E}">
        <p14:creationId xmlns:p14="http://schemas.microsoft.com/office/powerpoint/2010/main" val="9543199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8838</TotalTime>
  <Words>2384</Words>
  <Application>Microsoft Macintosh PowerPoint</Application>
  <PresentationFormat>Presentación en pantalla (4:3)</PresentationFormat>
  <Paragraphs>672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1" baseType="lpstr">
      <vt:lpstr>Arial</vt:lpstr>
      <vt:lpstr>Calibri</vt:lpstr>
      <vt:lpstr>Times New Roman</vt:lpstr>
      <vt:lpstr>Wingdings</vt:lpstr>
      <vt:lpstr>Tema de Office</vt:lpstr>
      <vt:lpstr>Portada</vt:lpstr>
      <vt:lpstr>Tema 2. Introducción a los Arrays  Ejercicios Propuestos 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Contraportada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Mercedes</dc:creator>
  <cp:lastModifiedBy>Antonio Corral Liria</cp:lastModifiedBy>
  <cp:revision>977</cp:revision>
  <cp:lastPrinted>2020-10-29T20:36:36Z</cp:lastPrinted>
  <dcterms:created xsi:type="dcterms:W3CDTF">2011-09-27T10:47:56Z</dcterms:created>
  <dcterms:modified xsi:type="dcterms:W3CDTF">2021-10-18T07:54:06Z</dcterms:modified>
</cp:coreProperties>
</file>